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577" r:id="rId3"/>
    <p:sldId id="600" r:id="rId4"/>
    <p:sldId id="581" r:id="rId5"/>
    <p:sldId id="591" r:id="rId6"/>
    <p:sldId id="601" r:id="rId7"/>
    <p:sldId id="602" r:id="rId8"/>
    <p:sldId id="603" r:id="rId9"/>
    <p:sldId id="606" r:id="rId10"/>
    <p:sldId id="605" r:id="rId11"/>
    <p:sldId id="604" r:id="rId12"/>
    <p:sldId id="585" r:id="rId13"/>
    <p:sldId id="57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9" autoAdjust="0"/>
    <p:restoredTop sz="86441" autoAdjust="0"/>
  </p:normalViewPr>
  <p:slideViewPr>
    <p:cSldViewPr snapToGrid="0">
      <p:cViewPr varScale="1">
        <p:scale>
          <a:sx n="71" d="100"/>
          <a:sy n="71" d="100"/>
        </p:scale>
        <p:origin x="235" y="5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D9175-6493-4CA4-BED4-2BF67E177B3A}" type="datetimeFigureOut">
              <a:rPr lang="en-US" smtClean="0"/>
              <a:t>1/29/2025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2091F-6CD8-46B7-96F0-0D064BD5D0C2}" type="slidenum">
              <a:rPr lang="en-US" smtClean="0"/>
              <a:t>‹#›</a:t>
            </a:fld>
            <a:endParaRPr lang="en-US" dirty="0"/>
          </a:p>
        </p:txBody>
      </p:sp>
    </p:spTree>
    <p:extLst>
      <p:ext uri="{BB962C8B-B14F-4D97-AF65-F5344CB8AC3E}">
        <p14:creationId xmlns:p14="http://schemas.microsoft.com/office/powerpoint/2010/main" val="313605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92091F-6CD8-46B7-96F0-0D064BD5D0C2}" type="slidenum">
              <a:rPr lang="en-US" smtClean="0"/>
              <a:t>9</a:t>
            </a:fld>
            <a:endParaRPr lang="en-US" dirty="0"/>
          </a:p>
        </p:txBody>
      </p:sp>
    </p:spTree>
    <p:extLst>
      <p:ext uri="{BB962C8B-B14F-4D97-AF65-F5344CB8AC3E}">
        <p14:creationId xmlns:p14="http://schemas.microsoft.com/office/powerpoint/2010/main" val="3994220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F72B-01D4-E7CE-CCD0-C925872C35A6}"/>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E4C0AB2-16B7-ABE2-B58E-3BB76004A9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5B8A35-9A7D-E534-D801-9214B10E868F}"/>
              </a:ext>
            </a:extLst>
          </p:cNvPr>
          <p:cNvSpPr>
            <a:spLocks noGrp="1"/>
          </p:cNvSpPr>
          <p:nvPr>
            <p:ph type="dt" sz="half" idx="10"/>
          </p:nvPr>
        </p:nvSpPr>
        <p:spPr/>
        <p:txBody>
          <a:bodyPr/>
          <a:lstStyle/>
          <a:p>
            <a:fld id="{FC1DFEBF-38F1-453E-B69D-6B9271114889}" type="datetime1">
              <a:rPr lang="en-US" smtClean="0"/>
              <a:t>1/29/2025</a:t>
            </a:fld>
            <a:endParaRPr lang="en-US" dirty="0"/>
          </a:p>
        </p:txBody>
      </p:sp>
      <p:sp>
        <p:nvSpPr>
          <p:cNvPr id="5" name="Footer Placeholder 4">
            <a:extLst>
              <a:ext uri="{FF2B5EF4-FFF2-40B4-BE49-F238E27FC236}">
                <a16:creationId xmlns:a16="http://schemas.microsoft.com/office/drawing/2014/main" id="{A68268FE-1A6B-3B8A-9160-73579F35BE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BD6639-51F7-67FF-CC34-EB8C0182E99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44717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CC470-7C6A-7924-EAD0-67D09CF0EA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3258FB-74B7-5EEF-53E8-4CC1489909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5AADDD-72F3-0095-2D6E-4C653A9FAFB8}"/>
              </a:ext>
            </a:extLst>
          </p:cNvPr>
          <p:cNvSpPr>
            <a:spLocks noGrp="1"/>
          </p:cNvSpPr>
          <p:nvPr>
            <p:ph type="dt" sz="half" idx="10"/>
          </p:nvPr>
        </p:nvSpPr>
        <p:spPr/>
        <p:txBody>
          <a:bodyPr/>
          <a:lstStyle/>
          <a:p>
            <a:fld id="{E562D55E-282F-4DF6-A403-09EC22362B14}" type="datetime1">
              <a:rPr lang="en-US" smtClean="0"/>
              <a:t>1/29/2025</a:t>
            </a:fld>
            <a:endParaRPr lang="en-US" dirty="0"/>
          </a:p>
        </p:txBody>
      </p:sp>
      <p:sp>
        <p:nvSpPr>
          <p:cNvPr id="5" name="Footer Placeholder 4">
            <a:extLst>
              <a:ext uri="{FF2B5EF4-FFF2-40B4-BE49-F238E27FC236}">
                <a16:creationId xmlns:a16="http://schemas.microsoft.com/office/drawing/2014/main" id="{A95950F3-5E49-3C5F-BE10-03E000C333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DB1718-A130-D803-E465-A462404B87C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70964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078D7A-04A2-D620-2630-1D62546B16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387427-E822-3DCC-7B2E-A1D29D5A0F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5954B-320A-A6B4-AACA-3317F5D4E745}"/>
              </a:ext>
            </a:extLst>
          </p:cNvPr>
          <p:cNvSpPr>
            <a:spLocks noGrp="1"/>
          </p:cNvSpPr>
          <p:nvPr>
            <p:ph type="dt" sz="half" idx="10"/>
          </p:nvPr>
        </p:nvSpPr>
        <p:spPr/>
        <p:txBody>
          <a:bodyPr/>
          <a:lstStyle/>
          <a:p>
            <a:fld id="{7DCA848F-AFAA-441B-B746-4E7F497AF1EA}" type="datetime1">
              <a:rPr lang="en-US" smtClean="0"/>
              <a:t>1/29/2025</a:t>
            </a:fld>
            <a:endParaRPr lang="en-US" dirty="0"/>
          </a:p>
        </p:txBody>
      </p:sp>
      <p:sp>
        <p:nvSpPr>
          <p:cNvPr id="5" name="Footer Placeholder 4">
            <a:extLst>
              <a:ext uri="{FF2B5EF4-FFF2-40B4-BE49-F238E27FC236}">
                <a16:creationId xmlns:a16="http://schemas.microsoft.com/office/drawing/2014/main" id="{1DFF64D2-C11B-00D1-FE40-1B62EB978D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ADE5E8-F2B1-E798-5A06-997FCCAAC08A}"/>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410841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layout">
    <p:spTree>
      <p:nvGrpSpPr>
        <p:cNvPr id="1" name=""/>
        <p:cNvGrpSpPr/>
        <p:nvPr/>
      </p:nvGrpSpPr>
      <p:grpSpPr>
        <a:xfrm>
          <a:off x="0" y="0"/>
          <a:ext cx="0" cy="0"/>
          <a:chOff x="0" y="0"/>
          <a:chExt cx="0" cy="0"/>
        </a:xfrm>
      </p:grpSpPr>
      <p:sp>
        <p:nvSpPr>
          <p:cNvPr id="2" name="Title 1"/>
          <p:cNvSpPr>
            <a:spLocks noGrp="1"/>
          </p:cNvSpPr>
          <p:nvPr>
            <p:ph type="title"/>
          </p:nvPr>
        </p:nvSpPr>
        <p:spPr>
          <a:xfrm>
            <a:off x="471054" y="720435"/>
            <a:ext cx="11277601" cy="942109"/>
          </a:xfrm>
          <a:noFill/>
        </p:spPr>
        <p:txBody>
          <a:bodyPr/>
          <a:lstStyle>
            <a:lvl1pPr marL="338138" indent="0" algn="l">
              <a:defRPr sz="3200">
                <a:solidFill>
                  <a:schemeClr val="tx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1FB4F299-B632-B7CA-3FD1-FE6F072FE586}"/>
              </a:ext>
            </a:extLst>
          </p:cNvPr>
          <p:cNvSpPr txBox="1">
            <a:spLocks/>
          </p:cNvSpPr>
          <p:nvPr userDrawn="1"/>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lumMod val="75000"/>
                  </a:srgbClr>
                </a:solidFill>
                <a:effectLst/>
                <a:uLnTx/>
                <a:uFillTx/>
                <a:latin typeface="Corbel" panose="020B0503020204020204"/>
                <a:ea typeface="+mn-ea"/>
                <a:cs typeface="+mn-cs"/>
              </a:rPr>
              <a:t>Slide </a:t>
            </a:r>
            <a:fld id="{B8D92440-A1FC-46CF-964E-5BF15C2FE343}" type="slidenum">
              <a:rPr kumimoji="0" lang="en-US" sz="2800" b="0" i="0" u="none" strike="noStrike" kern="1200" cap="none" spc="0" normalizeH="0" baseline="0" noProof="0" smtClean="0">
                <a:ln>
                  <a:noFill/>
                </a:ln>
                <a:solidFill>
                  <a:srgbClr val="4472C4">
                    <a:lumMod val="75000"/>
                  </a:srgbClr>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srgbClr val="4472C4">
                  <a:lumMod val="75000"/>
                </a:srgbClr>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137915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D47C-E5D4-DDBE-EF1F-104F24CBD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7A19A-EFF8-5A88-EDE7-FCDEB4D7862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D1A261B-1101-FA3D-CB17-80CD5369B0D2}"/>
              </a:ext>
            </a:extLst>
          </p:cNvPr>
          <p:cNvSpPr>
            <a:spLocks noGrp="1"/>
          </p:cNvSpPr>
          <p:nvPr>
            <p:ph type="dt" sz="half" idx="10"/>
          </p:nvPr>
        </p:nvSpPr>
        <p:spPr/>
        <p:txBody>
          <a:bodyPr/>
          <a:lstStyle/>
          <a:p>
            <a:fld id="{E9559EE1-3FE3-4F1C-88F4-6491735106DF}" type="datetime1">
              <a:rPr lang="en-US" smtClean="0"/>
              <a:t>1/29/2025</a:t>
            </a:fld>
            <a:endParaRPr lang="en-US" dirty="0"/>
          </a:p>
        </p:txBody>
      </p:sp>
      <p:sp>
        <p:nvSpPr>
          <p:cNvPr id="5" name="Footer Placeholder 4">
            <a:extLst>
              <a:ext uri="{FF2B5EF4-FFF2-40B4-BE49-F238E27FC236}">
                <a16:creationId xmlns:a16="http://schemas.microsoft.com/office/drawing/2014/main" id="{7414FFDC-ABE1-592D-57CE-8741396CF2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CD6818-E9DF-7030-FFE5-7CA03965DA8F}"/>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62268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06587-444C-EF7D-FE7D-26950F0218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87D5E7-6A38-CB7B-087D-EFA48605BD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13B643-410E-1842-F193-BB0856DD3B97}"/>
              </a:ext>
            </a:extLst>
          </p:cNvPr>
          <p:cNvSpPr>
            <a:spLocks noGrp="1"/>
          </p:cNvSpPr>
          <p:nvPr>
            <p:ph type="dt" sz="half" idx="10"/>
          </p:nvPr>
        </p:nvSpPr>
        <p:spPr/>
        <p:txBody>
          <a:bodyPr/>
          <a:lstStyle/>
          <a:p>
            <a:fld id="{2BCB98A3-03EC-44AE-87A9-06CAEF1F7F50}" type="datetime1">
              <a:rPr lang="en-US" smtClean="0"/>
              <a:t>1/29/2025</a:t>
            </a:fld>
            <a:endParaRPr lang="en-US" dirty="0"/>
          </a:p>
        </p:txBody>
      </p:sp>
      <p:sp>
        <p:nvSpPr>
          <p:cNvPr id="5" name="Footer Placeholder 4">
            <a:extLst>
              <a:ext uri="{FF2B5EF4-FFF2-40B4-BE49-F238E27FC236}">
                <a16:creationId xmlns:a16="http://schemas.microsoft.com/office/drawing/2014/main" id="{19C310AA-4DB2-8CE6-7A4D-79BDFF939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895118-C53B-3A3F-6834-2DFBDB6A66B6}"/>
              </a:ext>
            </a:extLst>
          </p:cNvPr>
          <p:cNvSpPr>
            <a:spLocks noGrp="1"/>
          </p:cNvSpPr>
          <p:nvPr>
            <p:ph type="sldNum" sz="quarter" idx="12"/>
          </p:nvPr>
        </p:nvSpPr>
        <p:spPr/>
        <p:txBody>
          <a:bodyPr/>
          <a:lstStyle>
            <a:lvl1pPr>
              <a:defRPr sz="2400"/>
            </a:lvl1pPr>
          </a:lstStyle>
          <a:p>
            <a:fld id="{4C487655-AABA-4CA8-8EDF-7F823A468B89}" type="slidenum">
              <a:rPr lang="en-US" smtClean="0"/>
              <a:pPr/>
              <a:t>‹#›</a:t>
            </a:fld>
            <a:endParaRPr lang="en-US" dirty="0"/>
          </a:p>
        </p:txBody>
      </p:sp>
    </p:spTree>
    <p:extLst>
      <p:ext uri="{BB962C8B-B14F-4D97-AF65-F5344CB8AC3E}">
        <p14:creationId xmlns:p14="http://schemas.microsoft.com/office/powerpoint/2010/main" val="74777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4F9B-580C-A699-4DAD-825D976497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B657F-30D5-8754-A04E-2319F40CBB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D0171C-FAF2-6322-9CB6-83481AC90D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CA7575-0A3B-0E0A-BD71-4E15EDB8C1B9}"/>
              </a:ext>
            </a:extLst>
          </p:cNvPr>
          <p:cNvSpPr>
            <a:spLocks noGrp="1"/>
          </p:cNvSpPr>
          <p:nvPr>
            <p:ph type="dt" sz="half" idx="10"/>
          </p:nvPr>
        </p:nvSpPr>
        <p:spPr/>
        <p:txBody>
          <a:bodyPr/>
          <a:lstStyle/>
          <a:p>
            <a:fld id="{04FE1CA8-87D7-4728-855E-A6F52CD10CAE}" type="datetime1">
              <a:rPr lang="en-US" smtClean="0"/>
              <a:t>1/29/2025</a:t>
            </a:fld>
            <a:endParaRPr lang="en-US" dirty="0"/>
          </a:p>
        </p:txBody>
      </p:sp>
      <p:sp>
        <p:nvSpPr>
          <p:cNvPr id="6" name="Footer Placeholder 5">
            <a:extLst>
              <a:ext uri="{FF2B5EF4-FFF2-40B4-BE49-F238E27FC236}">
                <a16:creationId xmlns:a16="http://schemas.microsoft.com/office/drawing/2014/main" id="{E40D1E5B-D828-19AE-17EE-C271B397E6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65FB46-D28D-EC75-7CA7-EA327DD4A649}"/>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05699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93603-E112-DFF4-C6D8-0496D1F843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3D8518-394B-3008-7BBC-EC6A55EC2C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A4CE79-3B5F-ADA4-FD7E-2BADC81B1B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F9E515-664E-EA56-A2AF-C9343137F7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36BE7C-46E7-7413-B469-8EDAED08E6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D25A12-CF47-C955-9369-051EB51AA200}"/>
              </a:ext>
            </a:extLst>
          </p:cNvPr>
          <p:cNvSpPr>
            <a:spLocks noGrp="1"/>
          </p:cNvSpPr>
          <p:nvPr>
            <p:ph type="dt" sz="half" idx="10"/>
          </p:nvPr>
        </p:nvSpPr>
        <p:spPr/>
        <p:txBody>
          <a:bodyPr/>
          <a:lstStyle/>
          <a:p>
            <a:fld id="{7D47593D-2A19-4BA0-A48C-0342333B9754}" type="datetime1">
              <a:rPr lang="en-US" smtClean="0"/>
              <a:t>1/29/2025</a:t>
            </a:fld>
            <a:endParaRPr lang="en-US" dirty="0"/>
          </a:p>
        </p:txBody>
      </p:sp>
      <p:sp>
        <p:nvSpPr>
          <p:cNvPr id="8" name="Footer Placeholder 7">
            <a:extLst>
              <a:ext uri="{FF2B5EF4-FFF2-40B4-BE49-F238E27FC236}">
                <a16:creationId xmlns:a16="http://schemas.microsoft.com/office/drawing/2014/main" id="{C34E7A9D-A7AC-5CCE-916E-4708D90BE2F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AB038D7-1F9A-7C8D-3467-FE7A67DDF1A7}"/>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334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6F14C-5EC1-FFCB-42AF-C06EA7E9F1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838D3D-E6E8-5AFB-CD5F-2004F64FC8C2}"/>
              </a:ext>
            </a:extLst>
          </p:cNvPr>
          <p:cNvSpPr>
            <a:spLocks noGrp="1"/>
          </p:cNvSpPr>
          <p:nvPr>
            <p:ph type="dt" sz="half" idx="10"/>
          </p:nvPr>
        </p:nvSpPr>
        <p:spPr/>
        <p:txBody>
          <a:bodyPr/>
          <a:lstStyle/>
          <a:p>
            <a:fld id="{08E3F4E6-0320-4AB2-9586-65A0EC89B335}" type="datetime1">
              <a:rPr lang="en-US" smtClean="0"/>
              <a:t>1/29/2025</a:t>
            </a:fld>
            <a:endParaRPr lang="en-US" dirty="0"/>
          </a:p>
        </p:txBody>
      </p:sp>
      <p:sp>
        <p:nvSpPr>
          <p:cNvPr id="4" name="Footer Placeholder 3">
            <a:extLst>
              <a:ext uri="{FF2B5EF4-FFF2-40B4-BE49-F238E27FC236}">
                <a16:creationId xmlns:a16="http://schemas.microsoft.com/office/drawing/2014/main" id="{706272A8-54EF-7B38-A358-08F90C01F51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14D8C2-D005-DED5-4959-89AEC045045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028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5C7C2D-B365-526F-4F06-0D77F79E873C}"/>
              </a:ext>
            </a:extLst>
          </p:cNvPr>
          <p:cNvSpPr>
            <a:spLocks noGrp="1"/>
          </p:cNvSpPr>
          <p:nvPr>
            <p:ph type="dt" sz="half" idx="10"/>
          </p:nvPr>
        </p:nvSpPr>
        <p:spPr/>
        <p:txBody>
          <a:bodyPr/>
          <a:lstStyle/>
          <a:p>
            <a:fld id="{7D7AE04C-41B0-4DF8-B4DF-3F22EB69F7D9}" type="datetime1">
              <a:rPr lang="en-US" smtClean="0"/>
              <a:t>1/29/2025</a:t>
            </a:fld>
            <a:endParaRPr lang="en-US" dirty="0"/>
          </a:p>
        </p:txBody>
      </p:sp>
      <p:sp>
        <p:nvSpPr>
          <p:cNvPr id="3" name="Footer Placeholder 2">
            <a:extLst>
              <a:ext uri="{FF2B5EF4-FFF2-40B4-BE49-F238E27FC236}">
                <a16:creationId xmlns:a16="http://schemas.microsoft.com/office/drawing/2014/main" id="{2156161F-9918-75C3-BF19-FF80F60666F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AFC89C8-F884-B4CE-CC3A-B5DD10267252}"/>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76452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1BF9-30F3-7A2D-F8A3-791EAA2E31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FFAEA7-9263-F1E8-CF52-8B33D6B022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E4BC12-B876-ECAE-F678-32CD8C05E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26B8F7-7894-FF4F-9E5D-F4C3BF944274}"/>
              </a:ext>
            </a:extLst>
          </p:cNvPr>
          <p:cNvSpPr>
            <a:spLocks noGrp="1"/>
          </p:cNvSpPr>
          <p:nvPr>
            <p:ph type="dt" sz="half" idx="10"/>
          </p:nvPr>
        </p:nvSpPr>
        <p:spPr/>
        <p:txBody>
          <a:bodyPr/>
          <a:lstStyle/>
          <a:p>
            <a:fld id="{7E3FA6D4-EBBF-4864-B002-3CA151825A93}" type="datetime1">
              <a:rPr lang="en-US" smtClean="0"/>
              <a:t>1/29/2025</a:t>
            </a:fld>
            <a:endParaRPr lang="en-US" dirty="0"/>
          </a:p>
        </p:txBody>
      </p:sp>
      <p:sp>
        <p:nvSpPr>
          <p:cNvPr id="6" name="Footer Placeholder 5">
            <a:extLst>
              <a:ext uri="{FF2B5EF4-FFF2-40B4-BE49-F238E27FC236}">
                <a16:creationId xmlns:a16="http://schemas.microsoft.com/office/drawing/2014/main" id="{E679ACDA-52C6-F398-2177-A0803A6264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C16BF6-1F54-7DA1-7084-343B5356BCD0}"/>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20423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6086-B265-7989-A55A-FE17F42227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FB91EF-A99A-25F1-6C9D-92B8F7117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3E8F43F-ACB9-99C3-B69D-70FFB2FF5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AC79EE-3EFB-E190-AF9B-5F23BF397578}"/>
              </a:ext>
            </a:extLst>
          </p:cNvPr>
          <p:cNvSpPr>
            <a:spLocks noGrp="1"/>
          </p:cNvSpPr>
          <p:nvPr>
            <p:ph type="dt" sz="half" idx="10"/>
          </p:nvPr>
        </p:nvSpPr>
        <p:spPr/>
        <p:txBody>
          <a:bodyPr/>
          <a:lstStyle/>
          <a:p>
            <a:fld id="{694C26E8-E5AC-42DB-AADB-FD38C3D12385}" type="datetime1">
              <a:rPr lang="en-US" smtClean="0"/>
              <a:t>1/29/2025</a:t>
            </a:fld>
            <a:endParaRPr lang="en-US" dirty="0"/>
          </a:p>
        </p:txBody>
      </p:sp>
      <p:sp>
        <p:nvSpPr>
          <p:cNvPr id="6" name="Footer Placeholder 5">
            <a:extLst>
              <a:ext uri="{FF2B5EF4-FFF2-40B4-BE49-F238E27FC236}">
                <a16:creationId xmlns:a16="http://schemas.microsoft.com/office/drawing/2014/main" id="{0AF44726-F697-024F-F154-A2BCD05A95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BE7A1D-F51D-E5B6-0EC8-F1719AF82DA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96290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209199-E8C0-37D2-8430-9C299015E0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AF55D3-8504-6824-94F1-CDF34B6D5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BA72C5-C4A1-21A1-F750-B87A42DF9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407FC-BC4F-44A5-8993-81604E7062F8}" type="datetime1">
              <a:rPr lang="en-US" smtClean="0"/>
              <a:t>1/29/2025</a:t>
            </a:fld>
            <a:endParaRPr lang="en-US" dirty="0"/>
          </a:p>
        </p:txBody>
      </p:sp>
      <p:sp>
        <p:nvSpPr>
          <p:cNvPr id="5" name="Footer Placeholder 4">
            <a:extLst>
              <a:ext uri="{FF2B5EF4-FFF2-40B4-BE49-F238E27FC236}">
                <a16:creationId xmlns:a16="http://schemas.microsoft.com/office/drawing/2014/main" id="{882A07C0-D3F6-68E4-1384-C86F364CCA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1C53108-2941-6203-3401-5406B9B316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87655-AABA-4CA8-8EDF-7F823A468B89}" type="slidenum">
              <a:rPr lang="en-US" smtClean="0"/>
              <a:t>‹#›</a:t>
            </a:fld>
            <a:endParaRPr lang="en-US" dirty="0"/>
          </a:p>
        </p:txBody>
      </p:sp>
    </p:spTree>
    <p:extLst>
      <p:ext uri="{BB962C8B-B14F-4D97-AF65-F5344CB8AC3E}">
        <p14:creationId xmlns:p14="http://schemas.microsoft.com/office/powerpoint/2010/main" val="695663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ai.com/product/dall-e-2" TargetMode="External"/><Relationship Id="rId2" Type="http://schemas.openxmlformats.org/officeDocument/2006/relationships/hyperlink" Target="https://community.mis.temple.edu/jshafer" TargetMode="Externa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creativecommons.org/licenses/by-nc/3.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misdemo.temple.edu/classexamples/logic/" TargetMode="External"/><Relationship Id="rId1" Type="http://schemas.openxmlformats.org/officeDocument/2006/relationships/slideLayout" Target="../slideLayouts/slideLayout12.xml"/><Relationship Id="rId4" Type="http://schemas.openxmlformats.org/officeDocument/2006/relationships/hyperlink" Target="https://pixabay.com/de/pizza-pizza-symbol-pizza-slice-142893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k3hamilton.com/orientation/assessment_tool_a_demonstration.html" TargetMode="External"/><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19B3-EF15-89E8-C1F0-C8B933E9CAC8}"/>
              </a:ext>
              <a:ext uri="{C183D7F6-B498-43B3-948B-1728B52AA6E4}">
                <adec:decorative xmlns:adec="http://schemas.microsoft.com/office/drawing/2017/decorative" val="0"/>
              </a:ext>
            </a:extLst>
          </p:cNvPr>
          <p:cNvSpPr>
            <a:spLocks noGrp="1"/>
          </p:cNvSpPr>
          <p:nvPr>
            <p:ph type="ctrTitle"/>
          </p:nvPr>
        </p:nvSpPr>
        <p:spPr>
          <a:xfrm>
            <a:off x="4495800" y="960732"/>
            <a:ext cx="7560894" cy="1693978"/>
          </a:xfrm>
        </p:spPr>
        <p:txBody>
          <a:bodyPr>
            <a:normAutofit fontScale="90000"/>
          </a:bodyPr>
          <a:lstStyle/>
          <a:p>
            <a:r>
              <a:rPr lang="en-US" dirty="0">
                <a:latin typeface="Segoe UI" panose="020B0502040204020203" pitchFamily="34" charset="0"/>
                <a:ea typeface="Tahoma" panose="020B0604030504040204" pitchFamily="34" charset="0"/>
                <a:cs typeface="Segoe UI" panose="020B0502040204020203" pitchFamily="34" charset="0"/>
              </a:rPr>
              <a:t>Logical</a:t>
            </a:r>
            <a:br>
              <a:rPr lang="en-US">
                <a:latin typeface="Segoe UI" panose="020B0502040204020203" pitchFamily="34" charset="0"/>
                <a:ea typeface="Tahoma" panose="020B0604030504040204" pitchFamily="34" charset="0"/>
                <a:cs typeface="Segoe UI" panose="020B0502040204020203" pitchFamily="34" charset="0"/>
              </a:rPr>
            </a:br>
            <a:r>
              <a:rPr lang="en-US">
                <a:latin typeface="Segoe UI" panose="020B0502040204020203" pitchFamily="34" charset="0"/>
                <a:ea typeface="Tahoma" panose="020B0604030504040204" pitchFamily="34" charset="0"/>
                <a:cs typeface="Segoe UI" panose="020B0502040204020203" pitchFamily="34" charset="0"/>
              </a:rPr>
              <a:t>Operators</a:t>
            </a:r>
            <a:endParaRPr lang="en-US" dirty="0">
              <a:latin typeface="Segoe UI" panose="020B0502040204020203" pitchFamily="34" charset="0"/>
              <a:ea typeface="Tahoma" panose="020B0604030504040204" pitchFamily="34" charset="0"/>
              <a:cs typeface="Segoe UI" panose="020B0502040204020203" pitchFamily="34" charset="0"/>
            </a:endParaRPr>
          </a:p>
        </p:txBody>
      </p:sp>
      <p:sp>
        <p:nvSpPr>
          <p:cNvPr id="3" name="Subtitle 2">
            <a:extLst>
              <a:ext uri="{FF2B5EF4-FFF2-40B4-BE49-F238E27FC236}">
                <a16:creationId xmlns:a16="http://schemas.microsoft.com/office/drawing/2014/main" id="{071FC15D-C8AA-1066-06DE-10EA5ACD2E81}"/>
              </a:ext>
              <a:ext uri="{C183D7F6-B498-43B3-948B-1728B52AA6E4}">
                <adec:decorative xmlns:adec="http://schemas.microsoft.com/office/drawing/2017/decorative" val="0"/>
              </a:ext>
            </a:extLst>
          </p:cNvPr>
          <p:cNvSpPr>
            <a:spLocks noGrp="1"/>
          </p:cNvSpPr>
          <p:nvPr>
            <p:ph type="subTitle" idx="1"/>
          </p:nvPr>
        </p:nvSpPr>
        <p:spPr>
          <a:xfrm>
            <a:off x="6849137" y="5368413"/>
            <a:ext cx="5036920" cy="1489588"/>
          </a:xfrm>
        </p:spPr>
        <p:txBody>
          <a:bodyPr>
            <a:normAutofit fontScale="92500" lnSpcReduction="20000"/>
          </a:bodyPr>
          <a:lstStyle/>
          <a:p>
            <a:pPr algn="r"/>
            <a:r>
              <a:rPr lang="sv-SE" sz="2000" dirty="0">
                <a:latin typeface="Segoe UI" panose="020B0502040204020203" pitchFamily="34" charset="0"/>
                <a:cs typeface="Segoe UI" panose="020B0502040204020203" pitchFamily="34" charset="0"/>
              </a:rPr>
              <a:t>Jeremy Shafer</a:t>
            </a:r>
          </a:p>
          <a:p>
            <a:pPr algn="r"/>
            <a:r>
              <a:rPr lang="sv-SE" sz="2000" dirty="0">
                <a:latin typeface="Segoe UI" panose="020B0502040204020203" pitchFamily="34" charset="0"/>
                <a:cs typeface="Segoe UI" panose="020B0502040204020203" pitchFamily="34" charset="0"/>
              </a:rPr>
              <a:t>jeremy@temple.edu</a:t>
            </a:r>
          </a:p>
          <a:p>
            <a:pPr algn="r"/>
            <a:r>
              <a:rPr lang="sv-SE" sz="2000" dirty="0">
                <a:latin typeface="Segoe UI" panose="020B0502040204020203" pitchFamily="34" charset="0"/>
                <a:cs typeface="Segoe UI" panose="020B0502040204020203" pitchFamily="34" charset="0"/>
                <a:hlinkClick r:id="rId2"/>
              </a:rPr>
              <a:t>https://community.mis.temple.edu/jshafer</a:t>
            </a:r>
            <a:r>
              <a:rPr lang="sv-SE" sz="2000" dirty="0">
                <a:latin typeface="Segoe UI" panose="020B0502040204020203" pitchFamily="34" charset="0"/>
                <a:cs typeface="Segoe UI" panose="020B0502040204020203" pitchFamily="34" charset="0"/>
              </a:rPr>
              <a:t> </a:t>
            </a:r>
          </a:p>
          <a:p>
            <a:br>
              <a:rPr lang="sv-SE" sz="2000" dirty="0">
                <a:latin typeface="Segoe UI" panose="020B0502040204020203" pitchFamily="34" charset="0"/>
                <a:cs typeface="Segoe UI" panose="020B0502040204020203" pitchFamily="34" charset="0"/>
              </a:rPr>
            </a:br>
            <a:r>
              <a:rPr lang="sv-SE" sz="1600" i="1" dirty="0">
                <a:latin typeface="Segoe UI" panose="020B0502040204020203" pitchFamily="34" charset="0"/>
                <a:cs typeface="Segoe UI" panose="020B0502040204020203" pitchFamily="34" charset="0"/>
              </a:rPr>
              <a:t> </a:t>
            </a:r>
            <a:endParaRPr lang="sv-SE" sz="2000" i="1" dirty="0">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1A8F0792-367D-9A34-82A1-183B7ADA0726}"/>
              </a:ext>
              <a:ext uri="{C183D7F6-B498-43B3-948B-1728B52AA6E4}">
                <adec:decorative xmlns:adec="http://schemas.microsoft.com/office/drawing/2017/decorative" val="0"/>
              </a:ext>
            </a:extLst>
          </p:cNvPr>
          <p:cNvSpPr/>
          <p:nvPr/>
        </p:nvSpPr>
        <p:spPr>
          <a:xfrm>
            <a:off x="0" y="0"/>
            <a:ext cx="12192000" cy="914400"/>
          </a:xfrm>
          <a:prstGeom prst="rect">
            <a:avLst/>
          </a:prstGeom>
          <a:solidFill>
            <a:srgbClr val="A3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000">
                <a:latin typeface="+mj-lt"/>
                <a:ea typeface="Tahoma" panose="020B0604030504040204" pitchFamily="34" charset="0"/>
                <a:cs typeface="Segoe UI" panose="020B0502040204020203" pitchFamily="34" charset="0"/>
              </a:rPr>
              <a:t>	MIS2402</a:t>
            </a:r>
            <a:r>
              <a:rPr lang="en-US" sz="4000" dirty="0">
                <a:latin typeface="+mj-lt"/>
                <a:ea typeface="Tahoma" panose="020B0604030504040204" pitchFamily="34" charset="0"/>
                <a:cs typeface="Segoe UI" panose="020B0502040204020203" pitchFamily="34" charset="0"/>
              </a:rPr>
              <a:t>: Web Application Development</a:t>
            </a:r>
          </a:p>
        </p:txBody>
      </p:sp>
      <p:sp>
        <p:nvSpPr>
          <p:cNvPr id="7" name="TextBox 6">
            <a:extLst>
              <a:ext uri="{FF2B5EF4-FFF2-40B4-BE49-F238E27FC236}">
                <a16:creationId xmlns:a16="http://schemas.microsoft.com/office/drawing/2014/main" id="{962BF4CA-20AD-7B77-3525-D45E1C263E05}"/>
              </a:ext>
              <a:ext uri="{C183D7F6-B498-43B3-948B-1728B52AA6E4}">
                <adec:decorative xmlns:adec="http://schemas.microsoft.com/office/drawing/2017/decorative" val="0"/>
              </a:ext>
            </a:extLst>
          </p:cNvPr>
          <p:cNvSpPr txBox="1"/>
          <p:nvPr/>
        </p:nvSpPr>
        <p:spPr>
          <a:xfrm>
            <a:off x="305943" y="6131434"/>
            <a:ext cx="5805577" cy="369332"/>
          </a:xfrm>
          <a:prstGeom prst="rect">
            <a:avLst/>
          </a:prstGeom>
          <a:noFill/>
        </p:spPr>
        <p:txBody>
          <a:bodyPr wrap="square" rtlCol="0">
            <a:spAutoFit/>
          </a:bodyPr>
          <a:lstStyle/>
          <a:p>
            <a:pPr algn="ctr"/>
            <a:r>
              <a:rPr lang="en-US" sz="900" dirty="0"/>
              <a:t>The above image was created by the  DALL-E 2 service found at  </a:t>
            </a:r>
            <a:r>
              <a:rPr lang="en-US" sz="900" dirty="0">
                <a:hlinkClick r:id="rId3"/>
              </a:rPr>
              <a:t>https://openai.com/product/dall-e-2</a:t>
            </a:r>
            <a:r>
              <a:rPr lang="en-US" sz="900" dirty="0"/>
              <a:t> </a:t>
            </a:r>
            <a:br>
              <a:rPr lang="en-US" sz="900" dirty="0"/>
            </a:br>
            <a:r>
              <a:rPr lang="en-US" sz="900" dirty="0"/>
              <a:t>Unless otherwise indicated, all  other decorative images are by Unknown Author and licensed under </a:t>
            </a:r>
            <a:r>
              <a:rPr lang="en-US" sz="900" dirty="0">
                <a:hlinkClick r:id="rId4" tooltip="https://creativecommons.org/licenses/by-nc/3.0/"/>
              </a:rPr>
              <a:t>CC BY-NC</a:t>
            </a:r>
            <a:endParaRPr lang="en-US" sz="900" dirty="0"/>
          </a:p>
        </p:txBody>
      </p:sp>
      <p:pic>
        <p:nvPicPr>
          <p:cNvPr id="4" name="Picture 3">
            <a:extLst>
              <a:ext uri="{FF2B5EF4-FFF2-40B4-BE49-F238E27FC236}">
                <a16:creationId xmlns:a16="http://schemas.microsoft.com/office/drawing/2014/main" id="{12C1BF0A-DA5A-F7A6-5D99-BA5749D4908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618" y="1076804"/>
            <a:ext cx="4892226" cy="4892226"/>
          </a:xfrm>
          <a:prstGeom prst="rect">
            <a:avLst/>
          </a:prstGeom>
          <a:effectLst>
            <a:softEdge rad="317500"/>
          </a:effectLst>
        </p:spPr>
      </p:pic>
    </p:spTree>
    <p:extLst>
      <p:ext uri="{BB962C8B-B14F-4D97-AF65-F5344CB8AC3E}">
        <p14:creationId xmlns:p14="http://schemas.microsoft.com/office/powerpoint/2010/main" val="1793865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1E5A4-D3CF-3103-33CD-0DD10683FE89}"/>
              </a:ext>
            </a:extLst>
          </p:cNvPr>
          <p:cNvSpPr>
            <a:spLocks noGrp="1"/>
          </p:cNvSpPr>
          <p:nvPr>
            <p:ph type="title"/>
          </p:nvPr>
        </p:nvSpPr>
        <p:spPr>
          <a:xfrm>
            <a:off x="457199" y="299816"/>
            <a:ext cx="11277601" cy="591007"/>
          </a:xfrm>
        </p:spPr>
        <p:txBody>
          <a:bodyPr/>
          <a:lstStyle/>
          <a:p>
            <a:r>
              <a:rPr lang="en-US" dirty="0"/>
              <a:t>Important note!</a:t>
            </a:r>
          </a:p>
        </p:txBody>
      </p:sp>
      <p:sp>
        <p:nvSpPr>
          <p:cNvPr id="3" name="TextBox 2">
            <a:extLst>
              <a:ext uri="{FF2B5EF4-FFF2-40B4-BE49-F238E27FC236}">
                <a16:creationId xmlns:a16="http://schemas.microsoft.com/office/drawing/2014/main" id="{04E71CA6-72D8-6488-D2AD-88A20EEA1A81}"/>
              </a:ext>
            </a:extLst>
          </p:cNvPr>
          <p:cNvSpPr txBox="1"/>
          <p:nvPr/>
        </p:nvSpPr>
        <p:spPr>
          <a:xfrm>
            <a:off x="856226" y="966226"/>
            <a:ext cx="4509859" cy="5509200"/>
          </a:xfrm>
          <a:prstGeom prst="rect">
            <a:avLst/>
          </a:prstGeom>
          <a:noFill/>
        </p:spPr>
        <p:txBody>
          <a:bodyPr wrap="square" rtlCol="0">
            <a:spAutoFit/>
          </a:bodyPr>
          <a:lstStyle/>
          <a:p>
            <a:r>
              <a:rPr lang="en-US" sz="2000" dirty="0"/>
              <a:t>Using parenthesis around comparisons and conditions will make your code much more readable.  Just like in algebra, parentheses are used to force a certain </a:t>
            </a:r>
            <a:r>
              <a:rPr lang="en-US" sz="2000" b="1" i="1" dirty="0"/>
              <a:t>order of operations</a:t>
            </a:r>
            <a:r>
              <a:rPr lang="en-US" sz="2000" dirty="0"/>
              <a:t>.  Not using parenthesis can make your code difficult (for a human) to read! </a:t>
            </a:r>
          </a:p>
          <a:p>
            <a:endParaRPr lang="en-US" sz="2000" dirty="0"/>
          </a:p>
          <a:p>
            <a:r>
              <a:rPr lang="en-US" sz="2000" dirty="0"/>
              <a:t>This is especially true with the “NOT” operator.  The “NOT” will be applied to the first value encountered.  The language does not automatically understand that you are (probably) writing some sort of comparison.</a:t>
            </a:r>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473F3C0B-15FA-B250-1A4B-E4E0913C92B2}"/>
              </a:ext>
            </a:extLst>
          </p:cNvPr>
          <p:cNvPicPr>
            <a:picLocks noChangeAspect="1"/>
          </p:cNvPicPr>
          <p:nvPr/>
        </p:nvPicPr>
        <p:blipFill>
          <a:blip r:embed="rId2"/>
          <a:stretch>
            <a:fillRect/>
          </a:stretch>
        </p:blipFill>
        <p:spPr>
          <a:xfrm>
            <a:off x="5642811" y="1367459"/>
            <a:ext cx="4213589" cy="4123082"/>
          </a:xfrm>
          <a:prstGeom prst="rect">
            <a:avLst/>
          </a:prstGeom>
        </p:spPr>
      </p:pic>
      <p:sp>
        <p:nvSpPr>
          <p:cNvPr id="6" name="TextBox 5">
            <a:extLst>
              <a:ext uri="{FF2B5EF4-FFF2-40B4-BE49-F238E27FC236}">
                <a16:creationId xmlns:a16="http://schemas.microsoft.com/office/drawing/2014/main" id="{09F7EBE7-7844-E469-3667-FA725D0AA74F}"/>
              </a:ext>
            </a:extLst>
          </p:cNvPr>
          <p:cNvSpPr txBox="1"/>
          <p:nvPr/>
        </p:nvSpPr>
        <p:spPr>
          <a:xfrm>
            <a:off x="5642811" y="890405"/>
            <a:ext cx="2767263" cy="400110"/>
          </a:xfrm>
          <a:prstGeom prst="rect">
            <a:avLst/>
          </a:prstGeom>
          <a:noFill/>
        </p:spPr>
        <p:txBody>
          <a:bodyPr wrap="square" rtlCol="0">
            <a:spAutoFit/>
          </a:bodyPr>
          <a:lstStyle/>
          <a:p>
            <a:r>
              <a:rPr lang="en-US" sz="2000" dirty="0"/>
              <a:t>Some examples:</a:t>
            </a:r>
          </a:p>
        </p:txBody>
      </p:sp>
      <p:cxnSp>
        <p:nvCxnSpPr>
          <p:cNvPr id="8" name="Straight Arrow Connector 7">
            <a:extLst>
              <a:ext uri="{FF2B5EF4-FFF2-40B4-BE49-F238E27FC236}">
                <a16:creationId xmlns:a16="http://schemas.microsoft.com/office/drawing/2014/main" id="{E2B804E9-9477-97D8-23B3-D6F7EE4F61C1}"/>
              </a:ext>
            </a:extLst>
          </p:cNvPr>
          <p:cNvCxnSpPr>
            <a:cxnSpLocks/>
          </p:cNvCxnSpPr>
          <p:nvPr/>
        </p:nvCxnSpPr>
        <p:spPr>
          <a:xfrm flipH="1">
            <a:off x="8410074" y="1249825"/>
            <a:ext cx="954990" cy="5910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20DF520-7A51-D864-F568-9DC7A2EA55C3}"/>
              </a:ext>
            </a:extLst>
          </p:cNvPr>
          <p:cNvSpPr txBox="1"/>
          <p:nvPr/>
        </p:nvSpPr>
        <p:spPr>
          <a:xfrm>
            <a:off x="9174145" y="813916"/>
            <a:ext cx="2381459" cy="369332"/>
          </a:xfrm>
          <a:prstGeom prst="rect">
            <a:avLst/>
          </a:prstGeom>
          <a:noFill/>
        </p:spPr>
        <p:txBody>
          <a:bodyPr wrap="square" rtlCol="0">
            <a:spAutoFit/>
          </a:bodyPr>
          <a:lstStyle/>
          <a:p>
            <a:r>
              <a:rPr lang="en-US" dirty="0"/>
              <a:t>What you said…</a:t>
            </a:r>
          </a:p>
        </p:txBody>
      </p:sp>
      <p:cxnSp>
        <p:nvCxnSpPr>
          <p:cNvPr id="11" name="Straight Arrow Connector 10">
            <a:extLst>
              <a:ext uri="{FF2B5EF4-FFF2-40B4-BE49-F238E27FC236}">
                <a16:creationId xmlns:a16="http://schemas.microsoft.com/office/drawing/2014/main" id="{E342CCE8-6DA4-D614-BEF0-1CAAE7AEFCF8}"/>
              </a:ext>
            </a:extLst>
          </p:cNvPr>
          <p:cNvCxnSpPr>
            <a:cxnSpLocks/>
          </p:cNvCxnSpPr>
          <p:nvPr/>
        </p:nvCxnSpPr>
        <p:spPr>
          <a:xfrm flipH="1">
            <a:off x="8940741" y="3648484"/>
            <a:ext cx="1192385" cy="5910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E30DA26-4385-9C24-B49C-7CD42EFC4077}"/>
              </a:ext>
            </a:extLst>
          </p:cNvPr>
          <p:cNvSpPr txBox="1"/>
          <p:nvPr/>
        </p:nvSpPr>
        <p:spPr>
          <a:xfrm>
            <a:off x="10145044" y="3286525"/>
            <a:ext cx="1190730" cy="923330"/>
          </a:xfrm>
          <a:prstGeom prst="rect">
            <a:avLst/>
          </a:prstGeom>
          <a:noFill/>
        </p:spPr>
        <p:txBody>
          <a:bodyPr wrap="square" rtlCol="0">
            <a:spAutoFit/>
          </a:bodyPr>
          <a:lstStyle/>
          <a:p>
            <a:r>
              <a:rPr lang="en-US" dirty="0"/>
              <a:t>What you (probably) meant</a:t>
            </a:r>
          </a:p>
        </p:txBody>
      </p:sp>
      <p:sp>
        <p:nvSpPr>
          <p:cNvPr id="15" name="Oval 14">
            <a:extLst>
              <a:ext uri="{FF2B5EF4-FFF2-40B4-BE49-F238E27FC236}">
                <a16:creationId xmlns:a16="http://schemas.microsoft.com/office/drawing/2014/main" id="{3EAD981F-7827-3022-E86A-51B90424A896}"/>
              </a:ext>
            </a:extLst>
          </p:cNvPr>
          <p:cNvSpPr/>
          <p:nvPr/>
        </p:nvSpPr>
        <p:spPr>
          <a:xfrm>
            <a:off x="5366085" y="4465122"/>
            <a:ext cx="2767263" cy="42751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809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11DF0-1205-8C28-E865-C5AE70794104}"/>
              </a:ext>
            </a:extLst>
          </p:cNvPr>
          <p:cNvSpPr>
            <a:spLocks noGrp="1"/>
          </p:cNvSpPr>
          <p:nvPr>
            <p:ph type="title"/>
          </p:nvPr>
        </p:nvSpPr>
        <p:spPr/>
        <p:txBody>
          <a:bodyPr/>
          <a:lstStyle/>
          <a:p>
            <a:r>
              <a:rPr lang="en-US" dirty="0"/>
              <a:t>Back to the Cheesy Pete’s…</a:t>
            </a:r>
          </a:p>
        </p:txBody>
      </p:sp>
      <p:sp>
        <p:nvSpPr>
          <p:cNvPr id="3" name="TextBox 2">
            <a:extLst>
              <a:ext uri="{FF2B5EF4-FFF2-40B4-BE49-F238E27FC236}">
                <a16:creationId xmlns:a16="http://schemas.microsoft.com/office/drawing/2014/main" id="{C38A5217-4B52-87A7-8E85-2FDF8A3E745E}"/>
              </a:ext>
            </a:extLst>
          </p:cNvPr>
          <p:cNvSpPr txBox="1"/>
          <p:nvPr/>
        </p:nvSpPr>
        <p:spPr>
          <a:xfrm>
            <a:off x="961902" y="1662544"/>
            <a:ext cx="8348354" cy="1908215"/>
          </a:xfrm>
          <a:prstGeom prst="rect">
            <a:avLst/>
          </a:prstGeom>
          <a:noFill/>
        </p:spPr>
        <p:txBody>
          <a:bodyPr wrap="square" rtlCol="0">
            <a:spAutoFit/>
          </a:bodyPr>
          <a:lstStyle/>
          <a:p>
            <a:r>
              <a:rPr lang="en-US" dirty="0"/>
              <a:t>Take a moment to “View page source” on these different solutions to the activity from last class.  Take note of the different uses of logical operators.</a:t>
            </a:r>
          </a:p>
          <a:p>
            <a:endParaRPr lang="en-US" dirty="0"/>
          </a:p>
          <a:p>
            <a:r>
              <a:rPr lang="en-US" sz="2800" dirty="0">
                <a:hlinkClick r:id="rId2"/>
              </a:rPr>
              <a:t>https://misdemo.temple.edu/classexamples/logic/</a:t>
            </a:r>
            <a:r>
              <a:rPr lang="en-US" sz="2800" dirty="0"/>
              <a:t> </a:t>
            </a:r>
          </a:p>
          <a:p>
            <a:endParaRPr lang="en-US" dirty="0"/>
          </a:p>
          <a:p>
            <a:endParaRPr lang="en-US" dirty="0"/>
          </a:p>
        </p:txBody>
      </p:sp>
      <p:sp>
        <p:nvSpPr>
          <p:cNvPr id="4" name="TextBox 3">
            <a:extLst>
              <a:ext uri="{FF2B5EF4-FFF2-40B4-BE49-F238E27FC236}">
                <a16:creationId xmlns:a16="http://schemas.microsoft.com/office/drawing/2014/main" id="{FB97D6DE-5477-9662-0808-8F4A44CD9484}"/>
              </a:ext>
            </a:extLst>
          </p:cNvPr>
          <p:cNvSpPr txBox="1"/>
          <p:nvPr/>
        </p:nvSpPr>
        <p:spPr>
          <a:xfrm>
            <a:off x="961903" y="3705173"/>
            <a:ext cx="10569036" cy="646331"/>
          </a:xfrm>
          <a:prstGeom prst="rect">
            <a:avLst/>
          </a:prstGeom>
          <a:noFill/>
        </p:spPr>
        <p:txBody>
          <a:bodyPr wrap="square" rtlCol="0">
            <a:spAutoFit/>
          </a:bodyPr>
          <a:lstStyle/>
          <a:p>
            <a:r>
              <a:rPr lang="en-US" b="1" dirty="0"/>
              <a:t>DISCUSS: </a:t>
            </a:r>
            <a:r>
              <a:rPr lang="en-US" dirty="0"/>
              <a:t>Which solution was easier for you to read?  Was any solution notably faster / slower?  Which answer was “right”?</a:t>
            </a:r>
          </a:p>
        </p:txBody>
      </p:sp>
      <p:sp>
        <p:nvSpPr>
          <p:cNvPr id="6" name="TextBox 5">
            <a:extLst>
              <a:ext uri="{FF2B5EF4-FFF2-40B4-BE49-F238E27FC236}">
                <a16:creationId xmlns:a16="http://schemas.microsoft.com/office/drawing/2014/main" id="{46D67C0A-272A-668F-EDBB-058B9CFD5010}"/>
              </a:ext>
            </a:extLst>
          </p:cNvPr>
          <p:cNvSpPr txBox="1"/>
          <p:nvPr/>
        </p:nvSpPr>
        <p:spPr>
          <a:xfrm>
            <a:off x="961902" y="4485918"/>
            <a:ext cx="10569036" cy="2031325"/>
          </a:xfrm>
          <a:prstGeom prst="rect">
            <a:avLst/>
          </a:prstGeom>
          <a:noFill/>
        </p:spPr>
        <p:txBody>
          <a:bodyPr wrap="square" rtlCol="0">
            <a:spAutoFit/>
          </a:bodyPr>
          <a:lstStyle/>
          <a:p>
            <a:r>
              <a:rPr lang="en-US" b="1" dirty="0"/>
              <a:t>NOTE: </a:t>
            </a:r>
            <a:r>
              <a:rPr lang="en-US" dirty="0"/>
              <a:t>If your function was called </a:t>
            </a:r>
            <a:r>
              <a:rPr lang="en-US" b="1" i="1" dirty="0"/>
              <a:t>thousands</a:t>
            </a:r>
            <a:r>
              <a:rPr lang="en-US" dirty="0"/>
              <a:t> </a:t>
            </a:r>
            <a:r>
              <a:rPr lang="en-US" b="1" i="1" dirty="0"/>
              <a:t>of times per second </a:t>
            </a:r>
            <a:r>
              <a:rPr lang="en-US" dirty="0"/>
              <a:t>a small difference in speed </a:t>
            </a:r>
            <a:r>
              <a:rPr lang="en-US" b="1" i="1" dirty="0"/>
              <a:t>might</a:t>
            </a:r>
            <a:r>
              <a:rPr lang="en-US" dirty="0"/>
              <a:t> matter.  But often it does not matter, especially when the code is waiting on human input.  (Humans are slow!)</a:t>
            </a:r>
            <a:br>
              <a:rPr lang="en-US" dirty="0"/>
            </a:br>
            <a:endParaRPr lang="en-US" dirty="0"/>
          </a:p>
          <a:p>
            <a:r>
              <a:rPr lang="en-US" dirty="0"/>
              <a:t>If the difference in speed is negligible, then the best code is the code that is easiest to read and easiest to maintain!</a:t>
            </a:r>
          </a:p>
          <a:p>
            <a:endParaRPr lang="en-US" dirty="0"/>
          </a:p>
          <a:p>
            <a:endParaRPr lang="en-US" dirty="0"/>
          </a:p>
        </p:txBody>
      </p:sp>
      <p:pic>
        <p:nvPicPr>
          <p:cNvPr id="7" name="Picture 6" descr="A pizza with a slice cut&#10;&#10;AI-generated content may be incorrect.">
            <a:extLst>
              <a:ext uri="{FF2B5EF4-FFF2-40B4-BE49-F238E27FC236}">
                <a16:creationId xmlns:a16="http://schemas.microsoft.com/office/drawing/2014/main" id="{D6F00C86-3FF7-19EA-BDA2-59A2209A031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196333" y="1040465"/>
            <a:ext cx="2033765" cy="2033765"/>
          </a:xfrm>
          <a:prstGeom prst="rect">
            <a:avLst/>
          </a:prstGeom>
        </p:spPr>
      </p:pic>
    </p:spTree>
    <p:extLst>
      <p:ext uri="{BB962C8B-B14F-4D97-AF65-F5344CB8AC3E}">
        <p14:creationId xmlns:p14="http://schemas.microsoft.com/office/powerpoint/2010/main" val="3008840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F8251-E98D-6F39-A9F7-BCC8225E5A43}"/>
              </a:ext>
            </a:extLst>
          </p:cNvPr>
          <p:cNvSpPr>
            <a:spLocks noGrp="1"/>
          </p:cNvSpPr>
          <p:nvPr>
            <p:ph type="title"/>
          </p:nvPr>
        </p:nvSpPr>
        <p:spPr/>
        <p:txBody>
          <a:bodyPr>
            <a:normAutofit/>
          </a:bodyPr>
          <a:lstStyle/>
          <a:p>
            <a:r>
              <a:rPr lang="en-US" sz="4000" dirty="0">
                <a:latin typeface="+mn-lt"/>
              </a:rPr>
              <a:t>Why are we learning this again?</a:t>
            </a:r>
          </a:p>
        </p:txBody>
      </p:sp>
      <p:sp>
        <p:nvSpPr>
          <p:cNvPr id="5" name="Slide Number Placeholder 2">
            <a:extLst>
              <a:ext uri="{FF2B5EF4-FFF2-40B4-BE49-F238E27FC236}">
                <a16:creationId xmlns:a16="http://schemas.microsoft.com/office/drawing/2014/main" id="{4296297B-DD86-2377-E903-F94207CA9E0C}"/>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12</a:t>
            </a:fld>
            <a:endParaRPr lang="en-US" sz="2800" dirty="0">
              <a:solidFill>
                <a:schemeClr val="accent1">
                  <a:lumMod val="75000"/>
                </a:schemeClr>
              </a:solidFill>
            </a:endParaRPr>
          </a:p>
        </p:txBody>
      </p:sp>
      <p:sp>
        <p:nvSpPr>
          <p:cNvPr id="3" name="Content Placeholder 2">
            <a:extLst>
              <a:ext uri="{FF2B5EF4-FFF2-40B4-BE49-F238E27FC236}">
                <a16:creationId xmlns:a16="http://schemas.microsoft.com/office/drawing/2014/main" id="{BB587C30-761E-5BBC-CE0D-FAFE0C6AC06C}"/>
              </a:ext>
            </a:extLst>
          </p:cNvPr>
          <p:cNvSpPr txBox="1">
            <a:spLocks/>
          </p:cNvSpPr>
          <p:nvPr/>
        </p:nvSpPr>
        <p:spPr>
          <a:xfrm>
            <a:off x="729343" y="1633229"/>
            <a:ext cx="10515600" cy="47164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 the immediate future you’ll need logical operators for performing calculations and client-side error trapping in MIS2402. </a:t>
            </a:r>
          </a:p>
          <a:p>
            <a:r>
              <a:rPr lang="en-US" dirty="0"/>
              <a:t>Conditional statements are also essential for implementing business rules that you will see in MIS3502 APIs.</a:t>
            </a:r>
          </a:p>
          <a:p>
            <a:r>
              <a:rPr lang="en-US" dirty="0"/>
              <a:t>Beyond that, in your career, these logical expressions are used in data cleansing, spreadsheets, risk analysis software, robotic process automation, supply chain automation, machine learning, and many other tasks…. even if you are not a “programmer”.</a:t>
            </a:r>
          </a:p>
        </p:txBody>
      </p:sp>
    </p:spTree>
    <p:extLst>
      <p:ext uri="{BB962C8B-B14F-4D97-AF65-F5344CB8AC3E}">
        <p14:creationId xmlns:p14="http://schemas.microsoft.com/office/powerpoint/2010/main" val="2429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D0424-4C6D-A924-6C6B-9FC49E3B50F8}"/>
              </a:ext>
            </a:extLst>
          </p:cNvPr>
          <p:cNvSpPr>
            <a:spLocks noGrp="1"/>
          </p:cNvSpPr>
          <p:nvPr>
            <p:ph type="title"/>
          </p:nvPr>
        </p:nvSpPr>
        <p:spPr>
          <a:xfrm>
            <a:off x="457199" y="325996"/>
            <a:ext cx="11277601" cy="942109"/>
          </a:xfrm>
        </p:spPr>
        <p:txBody>
          <a:bodyPr/>
          <a:lstStyle/>
          <a:p>
            <a:r>
              <a:rPr lang="en-US" dirty="0"/>
              <a:t>Let’s review</a:t>
            </a:r>
          </a:p>
        </p:txBody>
      </p:sp>
      <p:sp>
        <p:nvSpPr>
          <p:cNvPr id="3" name="Content Placeholder 2">
            <a:extLst>
              <a:ext uri="{FF2B5EF4-FFF2-40B4-BE49-F238E27FC236}">
                <a16:creationId xmlns:a16="http://schemas.microsoft.com/office/drawing/2014/main" id="{B74B0BC8-1489-AD7A-414C-89688A6A66F6}"/>
              </a:ext>
            </a:extLst>
          </p:cNvPr>
          <p:cNvSpPr>
            <a:spLocks noGrp="1"/>
          </p:cNvSpPr>
          <p:nvPr>
            <p:ph idx="4294967295"/>
          </p:nvPr>
        </p:nvSpPr>
        <p:spPr>
          <a:xfrm>
            <a:off x="838199" y="1108101"/>
            <a:ext cx="10515600" cy="4351338"/>
          </a:xfrm>
        </p:spPr>
        <p:txBody>
          <a:bodyPr>
            <a:normAutofit/>
          </a:bodyPr>
          <a:lstStyle/>
          <a:p>
            <a:pPr marL="514350" indent="-514350">
              <a:buFont typeface="Arial" panose="020B0604020202020204" pitchFamily="34" charset="0"/>
              <a:buChar char="•"/>
            </a:pPr>
            <a:r>
              <a:rPr lang="en-US" dirty="0"/>
              <a:t>What is the difference between a logical operator and a comparison operator?</a:t>
            </a:r>
          </a:p>
          <a:p>
            <a:pPr marL="514350" indent="-514350">
              <a:buFont typeface="Arial" panose="020B0604020202020204" pitchFamily="34" charset="0"/>
              <a:buChar char="•"/>
            </a:pPr>
            <a:r>
              <a:rPr lang="en-US" dirty="0"/>
              <a:t>What are the three logical operators in JavaScript?</a:t>
            </a:r>
          </a:p>
          <a:p>
            <a:pPr marL="514350" indent="-514350">
              <a:buFont typeface="Arial" panose="020B0604020202020204" pitchFamily="34" charset="0"/>
              <a:buChar char="•"/>
            </a:pPr>
            <a:r>
              <a:rPr lang="en-US" dirty="0"/>
              <a:t>What are some things to think about when comparing two different solutions to a programming problem?</a:t>
            </a:r>
          </a:p>
          <a:p>
            <a:pPr marL="514350" indent="-514350">
              <a:buFont typeface="Arial" panose="020B0604020202020204" pitchFamily="34" charset="0"/>
              <a:buChar char="•"/>
            </a:pPr>
            <a:r>
              <a:rPr lang="en-US" dirty="0"/>
              <a:t>What characters have we used to force our desired order of operations when creating compound Boolean expressions?</a:t>
            </a:r>
          </a:p>
          <a:p>
            <a:pPr marL="514350" indent="-514350">
              <a:buFont typeface="Arial" panose="020B0604020202020204" pitchFamily="34" charset="0"/>
              <a:buChar char="•"/>
            </a:pPr>
            <a:endParaRPr lang="en-US" sz="2800" dirty="0">
              <a:latin typeface="+mn-lt"/>
            </a:endParaRPr>
          </a:p>
          <a:p>
            <a:endParaRPr lang="en-US" dirty="0"/>
          </a:p>
        </p:txBody>
      </p:sp>
      <p:sp>
        <p:nvSpPr>
          <p:cNvPr id="5" name="Slide Number Placeholder 2">
            <a:extLst>
              <a:ext uri="{FF2B5EF4-FFF2-40B4-BE49-F238E27FC236}">
                <a16:creationId xmlns:a16="http://schemas.microsoft.com/office/drawing/2014/main" id="{C2BFB5DC-1F95-605B-AB50-D2E42FA5CC78}"/>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13</a:t>
            </a:fld>
            <a:endParaRPr lang="en-US" sz="2800" dirty="0">
              <a:solidFill>
                <a:schemeClr val="accent1">
                  <a:lumMod val="75000"/>
                </a:schemeClr>
              </a:solidFill>
            </a:endParaRPr>
          </a:p>
        </p:txBody>
      </p:sp>
      <p:pic>
        <p:nvPicPr>
          <p:cNvPr id="6" name="Picture 5" descr="A clock and papers with a pencil&#10;&#10;Description automatically generated">
            <a:extLst>
              <a:ext uri="{FF2B5EF4-FFF2-40B4-BE49-F238E27FC236}">
                <a16:creationId xmlns:a16="http://schemas.microsoft.com/office/drawing/2014/main" id="{975FB00C-65C7-2BDA-F2D2-DB0DE38574E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99405" y="4460902"/>
            <a:ext cx="1706631" cy="1706631"/>
          </a:xfrm>
          <a:prstGeom prst="rect">
            <a:avLst/>
          </a:prstGeom>
        </p:spPr>
      </p:pic>
      <p:sp>
        <p:nvSpPr>
          <p:cNvPr id="8" name="TextBox 7">
            <a:extLst>
              <a:ext uri="{FF2B5EF4-FFF2-40B4-BE49-F238E27FC236}">
                <a16:creationId xmlns:a16="http://schemas.microsoft.com/office/drawing/2014/main" id="{4642FA06-91B7-7ACC-01A0-9BEAFC1F4F4C}"/>
              </a:ext>
            </a:extLst>
          </p:cNvPr>
          <p:cNvSpPr txBox="1"/>
          <p:nvPr/>
        </p:nvSpPr>
        <p:spPr>
          <a:xfrm>
            <a:off x="937615" y="5165124"/>
            <a:ext cx="6280789" cy="584775"/>
          </a:xfrm>
          <a:prstGeom prst="rect">
            <a:avLst/>
          </a:prstGeom>
          <a:noFill/>
        </p:spPr>
        <p:txBody>
          <a:bodyPr wrap="square" rtlCol="0">
            <a:spAutoFit/>
          </a:bodyPr>
          <a:lstStyle/>
          <a:p>
            <a:pPr algn="r"/>
            <a:r>
              <a:rPr lang="en-US" sz="3200" dirty="0"/>
              <a:t>Time for a quiz!</a:t>
            </a:r>
          </a:p>
        </p:txBody>
      </p:sp>
    </p:spTree>
    <p:extLst>
      <p:ext uri="{BB962C8B-B14F-4D97-AF65-F5344CB8AC3E}">
        <p14:creationId xmlns:p14="http://schemas.microsoft.com/office/powerpoint/2010/main" val="2636042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D0424-4C6D-A924-6C6B-9FC49E3B50F8}"/>
              </a:ext>
            </a:extLst>
          </p:cNvPr>
          <p:cNvSpPr>
            <a:spLocks noGrp="1"/>
          </p:cNvSpPr>
          <p:nvPr>
            <p:ph type="title"/>
          </p:nvPr>
        </p:nvSpPr>
        <p:spPr/>
        <p:txBody>
          <a:bodyPr/>
          <a:lstStyle/>
          <a:p>
            <a:r>
              <a:rPr lang="en-US" dirty="0"/>
              <a:t>Today’s Agenda</a:t>
            </a:r>
          </a:p>
        </p:txBody>
      </p:sp>
      <p:sp>
        <p:nvSpPr>
          <p:cNvPr id="3" name="Content Placeholder 2">
            <a:extLst>
              <a:ext uri="{FF2B5EF4-FFF2-40B4-BE49-F238E27FC236}">
                <a16:creationId xmlns:a16="http://schemas.microsoft.com/office/drawing/2014/main" id="{B74B0BC8-1489-AD7A-414C-89688A6A66F6}"/>
              </a:ext>
            </a:extLst>
          </p:cNvPr>
          <p:cNvSpPr>
            <a:spLocks noGrp="1"/>
          </p:cNvSpPr>
          <p:nvPr>
            <p:ph idx="4294967295"/>
          </p:nvPr>
        </p:nvSpPr>
        <p:spPr>
          <a:xfrm>
            <a:off x="729343" y="1633230"/>
            <a:ext cx="10515600" cy="4351338"/>
          </a:xfrm>
        </p:spPr>
        <p:txBody>
          <a:bodyPr/>
          <a:lstStyle/>
          <a:p>
            <a:pPr marL="514350" indent="-514350">
              <a:buFont typeface="Arial" panose="020B0604020202020204" pitchFamily="34" charset="0"/>
              <a:buChar char="•"/>
            </a:pPr>
            <a:r>
              <a:rPr lang="en-US" sz="2800" dirty="0">
                <a:latin typeface="+mn-lt"/>
              </a:rPr>
              <a:t>Discover what logical operators are.</a:t>
            </a:r>
          </a:p>
          <a:p>
            <a:pPr marL="514350" indent="-514350">
              <a:buFont typeface="Arial" panose="020B0604020202020204" pitchFamily="34" charset="0"/>
              <a:buChar char="•"/>
            </a:pPr>
            <a:r>
              <a:rPr lang="en-US" dirty="0"/>
              <a:t>Explore </a:t>
            </a:r>
            <a:r>
              <a:rPr lang="en-US" sz="2800" dirty="0">
                <a:latin typeface="+mn-lt"/>
              </a:rPr>
              <a:t>how logical operators can help us write better conditional statements</a:t>
            </a:r>
          </a:p>
          <a:p>
            <a:pPr marL="514350" indent="-514350">
              <a:buFont typeface="Arial" panose="020B0604020202020204" pitchFamily="34" charset="0"/>
              <a:buChar char="•"/>
            </a:pPr>
            <a:r>
              <a:rPr lang="en-US" dirty="0"/>
              <a:t>More practice with conditional logic </a:t>
            </a:r>
            <a:endParaRPr lang="en-US" sz="2800" dirty="0">
              <a:latin typeface="+mn-lt"/>
            </a:endParaRPr>
          </a:p>
          <a:p>
            <a:endParaRPr lang="en-US" dirty="0"/>
          </a:p>
        </p:txBody>
      </p:sp>
      <p:sp>
        <p:nvSpPr>
          <p:cNvPr id="5" name="Slide Number Placeholder 2">
            <a:extLst>
              <a:ext uri="{FF2B5EF4-FFF2-40B4-BE49-F238E27FC236}">
                <a16:creationId xmlns:a16="http://schemas.microsoft.com/office/drawing/2014/main" id="{C2BFB5DC-1F95-605B-AB50-D2E42FA5CC78}"/>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2</a:t>
            </a:fld>
            <a:endParaRPr lang="en-US" sz="2800" dirty="0">
              <a:solidFill>
                <a:schemeClr val="accent1">
                  <a:lumMod val="75000"/>
                </a:schemeClr>
              </a:solidFill>
            </a:endParaRPr>
          </a:p>
        </p:txBody>
      </p:sp>
    </p:spTree>
    <p:extLst>
      <p:ext uri="{BB962C8B-B14F-4D97-AF65-F5344CB8AC3E}">
        <p14:creationId xmlns:p14="http://schemas.microsoft.com/office/powerpoint/2010/main" val="1002621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D0424-4C6D-A924-6C6B-9FC49E3B50F8}"/>
              </a:ext>
            </a:extLst>
          </p:cNvPr>
          <p:cNvSpPr>
            <a:spLocks noGrp="1"/>
          </p:cNvSpPr>
          <p:nvPr>
            <p:ph type="title"/>
          </p:nvPr>
        </p:nvSpPr>
        <p:spPr/>
        <p:txBody>
          <a:bodyPr/>
          <a:lstStyle/>
          <a:p>
            <a:r>
              <a:rPr lang="en-US" dirty="0"/>
              <a:t>By the end of class …</a:t>
            </a:r>
          </a:p>
        </p:txBody>
      </p:sp>
      <p:sp>
        <p:nvSpPr>
          <p:cNvPr id="3" name="Content Placeholder 2">
            <a:extLst>
              <a:ext uri="{FF2B5EF4-FFF2-40B4-BE49-F238E27FC236}">
                <a16:creationId xmlns:a16="http://schemas.microsoft.com/office/drawing/2014/main" id="{B74B0BC8-1489-AD7A-414C-89688A6A66F6}"/>
              </a:ext>
            </a:extLst>
          </p:cNvPr>
          <p:cNvSpPr>
            <a:spLocks noGrp="1"/>
          </p:cNvSpPr>
          <p:nvPr>
            <p:ph idx="4294967295"/>
          </p:nvPr>
        </p:nvSpPr>
        <p:spPr>
          <a:xfrm>
            <a:off x="729343" y="1633230"/>
            <a:ext cx="10515600" cy="4351338"/>
          </a:xfrm>
        </p:spPr>
        <p:txBody>
          <a:bodyPr/>
          <a:lstStyle/>
          <a:p>
            <a:pPr marL="514350" indent="-514350">
              <a:buFont typeface="Arial" panose="020B0604020202020204" pitchFamily="34" charset="0"/>
              <a:buChar char="•"/>
            </a:pPr>
            <a:r>
              <a:rPr lang="en-US" sz="2800" dirty="0">
                <a:latin typeface="+mn-lt"/>
              </a:rPr>
              <a:t>Become familiar with the logical operators: and, or, and not.</a:t>
            </a:r>
          </a:p>
          <a:p>
            <a:pPr marL="514350" indent="-514350">
              <a:buFont typeface="Arial" panose="020B0604020202020204" pitchFamily="34" charset="0"/>
              <a:buChar char="•"/>
            </a:pPr>
            <a:r>
              <a:rPr lang="en-US" sz="2800" dirty="0">
                <a:latin typeface="+mn-lt"/>
              </a:rPr>
              <a:t>Demonstrate that </a:t>
            </a:r>
            <a:r>
              <a:rPr lang="en-US" dirty="0"/>
              <a:t>there is more than one correct way to solve a programming problem</a:t>
            </a:r>
          </a:p>
          <a:p>
            <a:pPr marL="514350" indent="-514350">
              <a:buFont typeface="Arial" panose="020B0604020202020204" pitchFamily="34" charset="0"/>
              <a:buChar char="•"/>
            </a:pPr>
            <a:r>
              <a:rPr lang="en-US" sz="2800" dirty="0">
                <a:latin typeface="+mn-lt"/>
              </a:rPr>
              <a:t>Begin to discuss which approaches might be more (or less) desirable.</a:t>
            </a:r>
          </a:p>
          <a:p>
            <a:endParaRPr lang="en-US" dirty="0"/>
          </a:p>
        </p:txBody>
      </p:sp>
      <p:sp>
        <p:nvSpPr>
          <p:cNvPr id="5" name="Slide Number Placeholder 2">
            <a:extLst>
              <a:ext uri="{FF2B5EF4-FFF2-40B4-BE49-F238E27FC236}">
                <a16:creationId xmlns:a16="http://schemas.microsoft.com/office/drawing/2014/main" id="{C2BFB5DC-1F95-605B-AB50-D2E42FA5CC78}"/>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3</a:t>
            </a:fld>
            <a:endParaRPr lang="en-US" sz="2800" dirty="0">
              <a:solidFill>
                <a:schemeClr val="accent1">
                  <a:lumMod val="75000"/>
                </a:schemeClr>
              </a:solidFill>
            </a:endParaRPr>
          </a:p>
        </p:txBody>
      </p:sp>
    </p:spTree>
    <p:extLst>
      <p:ext uri="{BB962C8B-B14F-4D97-AF65-F5344CB8AC3E}">
        <p14:creationId xmlns:p14="http://schemas.microsoft.com/office/powerpoint/2010/main" val="1386562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F8251-E98D-6F39-A9F7-BCC8225E5A43}"/>
              </a:ext>
            </a:extLst>
          </p:cNvPr>
          <p:cNvSpPr>
            <a:spLocks noGrp="1"/>
          </p:cNvSpPr>
          <p:nvPr>
            <p:ph type="title"/>
          </p:nvPr>
        </p:nvSpPr>
        <p:spPr/>
        <p:txBody>
          <a:bodyPr>
            <a:normAutofit/>
          </a:bodyPr>
          <a:lstStyle/>
          <a:p>
            <a:r>
              <a:rPr lang="en-US" sz="4000" dirty="0">
                <a:latin typeface="+mn-lt"/>
              </a:rPr>
              <a:t>Last class we learned about this:</a:t>
            </a:r>
            <a:endParaRPr lang="en-US" sz="4000" dirty="0"/>
          </a:p>
        </p:txBody>
      </p:sp>
      <p:sp>
        <p:nvSpPr>
          <p:cNvPr id="4" name="Slide Number Placeholder 3">
            <a:extLst>
              <a:ext uri="{FF2B5EF4-FFF2-40B4-BE49-F238E27FC236}">
                <a16:creationId xmlns:a16="http://schemas.microsoft.com/office/drawing/2014/main" id="{5184EC4A-6CF0-1345-BCA9-C40748FD8A85}"/>
              </a:ext>
            </a:extLst>
          </p:cNvPr>
          <p:cNvSpPr>
            <a:spLocks noGrp="1"/>
          </p:cNvSpPr>
          <p:nvPr>
            <p:ph type="sldNum" sz="quarter" idx="4294967295"/>
          </p:nvPr>
        </p:nvSpPr>
        <p:spPr>
          <a:xfrm>
            <a:off x="9448800" y="6356350"/>
            <a:ext cx="2743200" cy="365125"/>
          </a:xfrm>
        </p:spPr>
        <p:txBody>
          <a:bodyPr/>
          <a:lstStyle/>
          <a:p>
            <a:fld id="{4C487655-AABA-4CA8-8EDF-7F823A468B89}" type="slidenum">
              <a:rPr lang="en-US" smtClean="0"/>
              <a:t>4</a:t>
            </a:fld>
            <a:endParaRPr lang="en-US" dirty="0"/>
          </a:p>
        </p:txBody>
      </p:sp>
      <p:sp>
        <p:nvSpPr>
          <p:cNvPr id="5" name="Slide Number Placeholder 2">
            <a:extLst>
              <a:ext uri="{FF2B5EF4-FFF2-40B4-BE49-F238E27FC236}">
                <a16:creationId xmlns:a16="http://schemas.microsoft.com/office/drawing/2014/main" id="{4296297B-DD86-2377-E903-F94207CA9E0C}"/>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4</a:t>
            </a:fld>
            <a:endParaRPr lang="en-US" sz="2800" dirty="0">
              <a:solidFill>
                <a:schemeClr val="accent1">
                  <a:lumMod val="75000"/>
                </a:schemeClr>
              </a:solidFill>
            </a:endParaRPr>
          </a:p>
        </p:txBody>
      </p:sp>
      <p:sp>
        <p:nvSpPr>
          <p:cNvPr id="3" name="Content Placeholder 2">
            <a:extLst>
              <a:ext uri="{FF2B5EF4-FFF2-40B4-BE49-F238E27FC236}">
                <a16:creationId xmlns:a16="http://schemas.microsoft.com/office/drawing/2014/main" id="{6CF0C1DD-3471-BC54-64F0-723098CEFAF3}"/>
              </a:ext>
            </a:extLst>
          </p:cNvPr>
          <p:cNvSpPr txBox="1">
            <a:spLocks/>
          </p:cNvSpPr>
          <p:nvPr/>
        </p:nvSpPr>
        <p:spPr>
          <a:xfrm>
            <a:off x="3071752" y="1712228"/>
            <a:ext cx="5502233" cy="20444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0" dirty="0">
                <a:solidFill>
                  <a:srgbClr val="000000"/>
                </a:solidFill>
                <a:effectLst/>
                <a:latin typeface="Consolas" panose="020B0609020204030204" pitchFamily="49" charset="0"/>
              </a:rPr>
              <a:t>  </a:t>
            </a:r>
            <a:r>
              <a:rPr lang="en-US" sz="3200" b="0" dirty="0">
                <a:solidFill>
                  <a:srgbClr val="AF00DB"/>
                </a:solidFill>
                <a:effectLst/>
                <a:latin typeface="Consolas" panose="020B0609020204030204" pitchFamily="49" charset="0"/>
              </a:rPr>
              <a:t>if</a:t>
            </a:r>
            <a:r>
              <a:rPr lang="en-US" sz="3200" b="0" dirty="0">
                <a:solidFill>
                  <a:srgbClr val="000000"/>
                </a:solidFill>
                <a:effectLst/>
                <a:latin typeface="Consolas" panose="020B0609020204030204" pitchFamily="49" charset="0"/>
              </a:rPr>
              <a:t> ( </a:t>
            </a:r>
            <a:r>
              <a:rPr lang="en-US" sz="3200" b="0" i="1" dirty="0">
                <a:solidFill>
                  <a:schemeClr val="accent1"/>
                </a:solidFill>
                <a:effectLst/>
                <a:latin typeface="Consolas" panose="020B0609020204030204" pitchFamily="49" charset="0"/>
              </a:rPr>
              <a:t>condition</a:t>
            </a:r>
            <a:r>
              <a:rPr lang="en-US" sz="3200" b="0" dirty="0">
                <a:solidFill>
                  <a:srgbClr val="000000"/>
                </a:solidFill>
                <a:effectLst/>
                <a:latin typeface="Consolas" panose="020B0609020204030204" pitchFamily="49" charset="0"/>
              </a:rPr>
              <a:t> ){</a:t>
            </a:r>
            <a:endParaRPr lang="en-US" sz="3200" b="0" dirty="0">
              <a:solidFill>
                <a:srgbClr val="3B3B3B"/>
              </a:solidFill>
              <a:effectLst/>
              <a:latin typeface="Consolas" panose="020B0609020204030204" pitchFamily="49" charset="0"/>
            </a:endParaRPr>
          </a:p>
          <a:p>
            <a:pPr marL="0" indent="0">
              <a:buNone/>
            </a:pPr>
            <a:r>
              <a:rPr lang="en-US" sz="3200" b="0" dirty="0">
                <a:solidFill>
                  <a:srgbClr val="000000"/>
                </a:solidFill>
                <a:effectLst/>
                <a:latin typeface="Consolas" panose="020B0609020204030204" pitchFamily="49" charset="0"/>
              </a:rPr>
              <a:t>    </a:t>
            </a:r>
            <a:r>
              <a:rPr lang="en-US" sz="3200" b="0" dirty="0">
                <a:solidFill>
                  <a:srgbClr val="008000"/>
                </a:solidFill>
                <a:effectLst/>
                <a:latin typeface="Consolas" panose="020B0609020204030204" pitchFamily="49" charset="0"/>
              </a:rPr>
              <a:t>//code goes here</a:t>
            </a:r>
            <a:endParaRPr lang="en-US" sz="3200" b="0" dirty="0">
              <a:solidFill>
                <a:srgbClr val="3B3B3B"/>
              </a:solidFill>
              <a:effectLst/>
              <a:latin typeface="Consolas" panose="020B0609020204030204" pitchFamily="49" charset="0"/>
            </a:endParaRPr>
          </a:p>
          <a:p>
            <a:pPr marL="0" indent="0">
              <a:buNone/>
            </a:pPr>
            <a:r>
              <a:rPr lang="en-US" sz="3200" b="0" dirty="0">
                <a:solidFill>
                  <a:srgbClr val="000000"/>
                </a:solidFill>
                <a:effectLst/>
                <a:latin typeface="Consolas" panose="020B0609020204030204" pitchFamily="49" charset="0"/>
              </a:rPr>
              <a:t>  }</a:t>
            </a:r>
            <a:endParaRPr lang="en-US" sz="3200" b="0" dirty="0">
              <a:solidFill>
                <a:srgbClr val="3B3B3B"/>
              </a:solidFill>
              <a:effectLst/>
              <a:latin typeface="Consolas" panose="020B0609020204030204" pitchFamily="49" charset="0"/>
            </a:endParaRPr>
          </a:p>
          <a:p>
            <a:pPr marL="0" indent="0">
              <a:buNone/>
            </a:pPr>
            <a:endParaRPr lang="en-US" dirty="0"/>
          </a:p>
        </p:txBody>
      </p:sp>
      <p:sp>
        <p:nvSpPr>
          <p:cNvPr id="6" name="TextBox 5">
            <a:extLst>
              <a:ext uri="{FF2B5EF4-FFF2-40B4-BE49-F238E27FC236}">
                <a16:creationId xmlns:a16="http://schemas.microsoft.com/office/drawing/2014/main" id="{B2952D02-D6A0-BB3D-263F-E888DD3E9E83}"/>
              </a:ext>
            </a:extLst>
          </p:cNvPr>
          <p:cNvSpPr txBox="1"/>
          <p:nvPr/>
        </p:nvSpPr>
        <p:spPr>
          <a:xfrm>
            <a:off x="902525" y="3552242"/>
            <a:ext cx="10560131" cy="2308324"/>
          </a:xfrm>
          <a:prstGeom prst="rect">
            <a:avLst/>
          </a:prstGeom>
          <a:noFill/>
        </p:spPr>
        <p:txBody>
          <a:bodyPr wrap="square" rtlCol="0">
            <a:spAutoFit/>
          </a:bodyPr>
          <a:lstStyle/>
          <a:p>
            <a:r>
              <a:rPr lang="en-US" sz="2400" kern="0" dirty="0"/>
              <a:t>You’ll recall that the word </a:t>
            </a:r>
            <a:r>
              <a:rPr lang="en-US" sz="2400" i="1" kern="0" dirty="0">
                <a:solidFill>
                  <a:schemeClr val="accent1"/>
                </a:solidFill>
              </a:rPr>
              <a:t>condition </a:t>
            </a:r>
            <a:r>
              <a:rPr lang="en-US" sz="2400" kern="0" dirty="0"/>
              <a:t>represents something that is either true or false. That something could be a </a:t>
            </a:r>
            <a:r>
              <a:rPr lang="en-US" sz="2400" i="1" kern="0" dirty="0"/>
              <a:t>variable</a:t>
            </a:r>
            <a:r>
              <a:rPr lang="en-US" sz="2400" kern="0" dirty="0"/>
              <a:t>, a </a:t>
            </a:r>
            <a:r>
              <a:rPr lang="en-US" sz="2400" i="1" kern="0" dirty="0"/>
              <a:t>comparison</a:t>
            </a:r>
            <a:r>
              <a:rPr lang="en-US" sz="2400" kern="0" dirty="0"/>
              <a:t>, or a </a:t>
            </a:r>
            <a:r>
              <a:rPr lang="en-US" sz="2400" i="1" kern="0" dirty="0"/>
              <a:t>function</a:t>
            </a:r>
            <a:r>
              <a:rPr lang="en-US" sz="2400" kern="0" dirty="0"/>
              <a:t> that returns true or false.</a:t>
            </a:r>
          </a:p>
          <a:p>
            <a:endParaRPr lang="en-US" sz="2400" kern="0" dirty="0"/>
          </a:p>
          <a:p>
            <a:r>
              <a:rPr lang="en-US" sz="2400" kern="0" dirty="0"/>
              <a:t>The </a:t>
            </a:r>
            <a:r>
              <a:rPr lang="en-US" sz="2400" i="1" kern="0" dirty="0">
                <a:solidFill>
                  <a:schemeClr val="accent1"/>
                </a:solidFill>
              </a:rPr>
              <a:t>condition</a:t>
            </a:r>
            <a:r>
              <a:rPr lang="en-US" sz="2400" kern="0" dirty="0"/>
              <a:t> may also be a compound Boolean expression – that is it could be multiple conditions joined by </a:t>
            </a:r>
            <a:r>
              <a:rPr lang="en-US" sz="2400" b="1" i="1" kern="0" dirty="0"/>
              <a:t>logical operators</a:t>
            </a:r>
            <a:r>
              <a:rPr lang="en-US" sz="2400" kern="0" dirty="0"/>
              <a:t>.  (That’s today’s topic!) </a:t>
            </a:r>
            <a:endParaRPr lang="en-US" dirty="0"/>
          </a:p>
        </p:txBody>
      </p:sp>
    </p:spTree>
    <p:extLst>
      <p:ext uri="{BB962C8B-B14F-4D97-AF65-F5344CB8AC3E}">
        <p14:creationId xmlns:p14="http://schemas.microsoft.com/office/powerpoint/2010/main" val="26797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4296C-7105-DCC7-F527-1B3D467160CD}"/>
              </a:ext>
            </a:extLst>
          </p:cNvPr>
          <p:cNvSpPr>
            <a:spLocks noGrp="1"/>
          </p:cNvSpPr>
          <p:nvPr>
            <p:ph type="title"/>
          </p:nvPr>
        </p:nvSpPr>
        <p:spPr>
          <a:xfrm>
            <a:off x="457200" y="304024"/>
            <a:ext cx="11277601" cy="491623"/>
          </a:xfrm>
        </p:spPr>
        <p:txBody>
          <a:bodyPr>
            <a:normAutofit fontScale="90000"/>
          </a:bodyPr>
          <a:lstStyle/>
          <a:p>
            <a:r>
              <a:rPr lang="en-US" dirty="0"/>
              <a:t>Last class we also learned about comparing things:</a:t>
            </a:r>
          </a:p>
        </p:txBody>
      </p:sp>
      <p:sp>
        <p:nvSpPr>
          <p:cNvPr id="5" name="TextBox 4">
            <a:extLst>
              <a:ext uri="{FF2B5EF4-FFF2-40B4-BE49-F238E27FC236}">
                <a16:creationId xmlns:a16="http://schemas.microsoft.com/office/drawing/2014/main" id="{61D9AF60-DD2B-9B8B-DEBC-4437E442DFA2}"/>
              </a:ext>
            </a:extLst>
          </p:cNvPr>
          <p:cNvSpPr txBox="1"/>
          <p:nvPr/>
        </p:nvSpPr>
        <p:spPr>
          <a:xfrm>
            <a:off x="6769319" y="1178238"/>
            <a:ext cx="3276600" cy="1938992"/>
          </a:xfrm>
          <a:prstGeom prst="rect">
            <a:avLst/>
          </a:prstGeom>
          <a:noFill/>
        </p:spPr>
        <p:txBody>
          <a:bodyPr wrap="square" rtlCol="0">
            <a:spAutoFit/>
          </a:bodyPr>
          <a:lstStyle/>
          <a:p>
            <a:r>
              <a:rPr lang="en-US" sz="2000" dirty="0"/>
              <a:t>Determine the Boolean value of the following expressions:</a:t>
            </a:r>
          </a:p>
          <a:p>
            <a:r>
              <a:rPr lang="en-US" sz="2000" dirty="0">
                <a:latin typeface="Courier New" panose="02070309020205020404" pitchFamily="49" charset="0"/>
                <a:cs typeface="Courier New" panose="02070309020205020404" pitchFamily="49" charset="0"/>
              </a:rPr>
              <a:t>( 1 &lt; 5 )</a:t>
            </a:r>
          </a:p>
          <a:p>
            <a:r>
              <a:rPr lang="en-US" sz="2000" dirty="0">
                <a:latin typeface="Courier New" panose="02070309020205020404" pitchFamily="49" charset="0"/>
                <a:cs typeface="Courier New" panose="02070309020205020404" pitchFamily="49" charset="0"/>
              </a:rPr>
              <a:t>( 1 == 5 )</a:t>
            </a:r>
          </a:p>
          <a:p>
            <a:r>
              <a:rPr lang="en-US" sz="2000" dirty="0">
                <a:latin typeface="Courier New" panose="02070309020205020404" pitchFamily="49" charset="0"/>
                <a:cs typeface="Courier New" panose="02070309020205020404" pitchFamily="49" charset="0"/>
              </a:rPr>
              <a:t>( 1 &lt;= 5 )</a:t>
            </a:r>
          </a:p>
          <a:p>
            <a:r>
              <a:rPr lang="en-US" sz="2000" dirty="0">
                <a:latin typeface="Courier New" panose="02070309020205020404" pitchFamily="49" charset="0"/>
                <a:cs typeface="Courier New" panose="02070309020205020404" pitchFamily="49" charset="0"/>
              </a:rPr>
              <a:t>( 1 != 5)</a:t>
            </a:r>
          </a:p>
        </p:txBody>
      </p:sp>
      <p:graphicFrame>
        <p:nvGraphicFramePr>
          <p:cNvPr id="8" name="Table 7">
            <a:extLst>
              <a:ext uri="{FF2B5EF4-FFF2-40B4-BE49-F238E27FC236}">
                <a16:creationId xmlns:a16="http://schemas.microsoft.com/office/drawing/2014/main" id="{F7EEBA62-A6EE-F45F-A38B-EA297585AA21}"/>
              </a:ext>
            </a:extLst>
          </p:cNvPr>
          <p:cNvGraphicFramePr>
            <a:graphicFrameLocks noGrp="1"/>
          </p:cNvGraphicFramePr>
          <p:nvPr>
            <p:extLst>
              <p:ext uri="{D42A27DB-BD31-4B8C-83A1-F6EECF244321}">
                <p14:modId xmlns:p14="http://schemas.microsoft.com/office/powerpoint/2010/main" val="2638092597"/>
              </p:ext>
            </p:extLst>
          </p:nvPr>
        </p:nvGraphicFramePr>
        <p:xfrm>
          <a:off x="734675" y="1279899"/>
          <a:ext cx="4280066" cy="2659000"/>
        </p:xfrm>
        <a:graphic>
          <a:graphicData uri="http://schemas.openxmlformats.org/drawingml/2006/table">
            <a:tbl>
              <a:tblPr/>
              <a:tblGrid>
                <a:gridCol w="2140033">
                  <a:extLst>
                    <a:ext uri="{9D8B030D-6E8A-4147-A177-3AD203B41FA5}">
                      <a16:colId xmlns:a16="http://schemas.microsoft.com/office/drawing/2014/main" val="3769156109"/>
                    </a:ext>
                  </a:extLst>
                </a:gridCol>
                <a:gridCol w="2140033">
                  <a:extLst>
                    <a:ext uri="{9D8B030D-6E8A-4147-A177-3AD203B41FA5}">
                      <a16:colId xmlns:a16="http://schemas.microsoft.com/office/drawing/2014/main" val="3890426675"/>
                    </a:ext>
                  </a:extLst>
                </a:gridCol>
              </a:tblGrid>
              <a:tr h="373000">
                <a:tc>
                  <a:txBody>
                    <a:bodyPr/>
                    <a:lstStyle/>
                    <a:p>
                      <a:pPr algn="ctr"/>
                      <a:r>
                        <a:rPr lang="en-US" dirty="0">
                          <a:solidFill>
                            <a:schemeClr val="bg1"/>
                          </a:solidFill>
                        </a:rPr>
                        <a:t>Operator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dirty="0">
                          <a:solidFill>
                            <a:schemeClr val="bg1"/>
                          </a:solidFill>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978838798"/>
                  </a:ext>
                </a:extLst>
              </a:tr>
              <a:tr h="373000">
                <a:tc>
                  <a:txBody>
                    <a:bodyPr/>
                    <a:lstStyle/>
                    <a:p>
                      <a:pPr algn="ctr"/>
                      <a:r>
                        <a:rPr lang="en-US" sz="2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Equal 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1420425"/>
                  </a:ext>
                </a:extLst>
              </a:tr>
              <a:tr h="373000">
                <a:tc>
                  <a:txBody>
                    <a:bodyPr/>
                    <a:lstStyle/>
                    <a:p>
                      <a:pPr algn="ctr"/>
                      <a:r>
                        <a:rPr lang="en-US" sz="2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Not equal 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7655051"/>
                  </a:ext>
                </a:extLst>
              </a:tr>
              <a:tr h="373000">
                <a:tc>
                  <a:txBody>
                    <a:bodyPr/>
                    <a:lstStyle/>
                    <a:p>
                      <a:pPr algn="ctr"/>
                      <a:r>
                        <a:rPr lang="en-US" sz="2400" dirty="0"/>
                        <a:t>&gt;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Greater than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2094380"/>
                  </a:ext>
                </a:extLst>
              </a:tr>
              <a:tr h="373000">
                <a:tc>
                  <a:txBody>
                    <a:bodyPr/>
                    <a:lstStyle/>
                    <a:p>
                      <a:pPr algn="ctr"/>
                      <a:r>
                        <a:rPr lang="en-US" sz="2400" dirty="0"/>
                        <a:t>&lt;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Less than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600410"/>
                  </a:ext>
                </a:extLst>
              </a:tr>
              <a:tr h="373000">
                <a:tc>
                  <a:txBody>
                    <a:bodyPr/>
                    <a:lstStyle/>
                    <a:p>
                      <a:pPr algn="ctr"/>
                      <a:r>
                        <a:rPr lang="en-US" sz="2400" dirty="0"/>
                        <a:t>&lt;=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Less than or equal 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3188968"/>
                  </a:ext>
                </a:extLst>
              </a:tr>
            </a:tbl>
          </a:graphicData>
        </a:graphic>
      </p:graphicFrame>
    </p:spTree>
    <p:extLst>
      <p:ext uri="{BB962C8B-B14F-4D97-AF65-F5344CB8AC3E}">
        <p14:creationId xmlns:p14="http://schemas.microsoft.com/office/powerpoint/2010/main" val="110414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A651E-B59C-D900-E8DB-B1FD58238B2F}"/>
              </a:ext>
            </a:extLst>
          </p:cNvPr>
          <p:cNvSpPr>
            <a:spLocks noGrp="1"/>
          </p:cNvSpPr>
          <p:nvPr>
            <p:ph type="title"/>
          </p:nvPr>
        </p:nvSpPr>
        <p:spPr/>
        <p:txBody>
          <a:bodyPr>
            <a:normAutofit/>
          </a:bodyPr>
          <a:lstStyle/>
          <a:p>
            <a:r>
              <a:rPr lang="en-US" dirty="0"/>
              <a:t>Now we have logical operators.</a:t>
            </a:r>
          </a:p>
        </p:txBody>
      </p:sp>
      <p:sp>
        <p:nvSpPr>
          <p:cNvPr id="3" name="TextBox 2">
            <a:extLst>
              <a:ext uri="{FF2B5EF4-FFF2-40B4-BE49-F238E27FC236}">
                <a16:creationId xmlns:a16="http://schemas.microsoft.com/office/drawing/2014/main" id="{D2D594B7-351A-E004-1001-EE10F1D4427E}"/>
              </a:ext>
            </a:extLst>
          </p:cNvPr>
          <p:cNvSpPr txBox="1"/>
          <p:nvPr/>
        </p:nvSpPr>
        <p:spPr>
          <a:xfrm>
            <a:off x="796066" y="1662544"/>
            <a:ext cx="10381129" cy="4154984"/>
          </a:xfrm>
          <a:prstGeom prst="rect">
            <a:avLst/>
          </a:prstGeom>
          <a:noFill/>
        </p:spPr>
        <p:txBody>
          <a:bodyPr wrap="square" rtlCol="0">
            <a:spAutoFit/>
          </a:bodyPr>
          <a:lstStyle/>
          <a:p>
            <a:r>
              <a:rPr lang="en-US" sz="2400" dirty="0"/>
              <a:t>Logical operators allow us to combine multiple conditions into a single statement!</a:t>
            </a:r>
          </a:p>
          <a:p>
            <a:endParaRPr lang="en-US" sz="2400" dirty="0"/>
          </a:p>
          <a:p>
            <a:r>
              <a:rPr lang="en-US" sz="2400" dirty="0"/>
              <a:t>For example, the following statement evaluates to </a:t>
            </a:r>
            <a:r>
              <a:rPr lang="en-US" sz="2400" b="1" dirty="0"/>
              <a:t>true</a:t>
            </a:r>
            <a:r>
              <a:rPr lang="en-US" sz="2400" dirty="0"/>
              <a:t>:</a:t>
            </a:r>
          </a:p>
          <a:p>
            <a:endParaRPr lang="en-US" sz="2400" dirty="0"/>
          </a:p>
          <a:p>
            <a:r>
              <a:rPr lang="en-US" sz="2400" dirty="0"/>
              <a:t>( ( 1 &lt; 5) &amp;&amp; ( 1 != 5) ) </a:t>
            </a:r>
          </a:p>
          <a:p>
            <a:endParaRPr lang="en-US" sz="2400" dirty="0"/>
          </a:p>
          <a:p>
            <a:r>
              <a:rPr lang="en-US" sz="2400" dirty="0"/>
              <a:t>The two ampersands (&amp;&amp;) mean “and”.  So this statement is saying: one is less than five, and one is not the same as five.</a:t>
            </a:r>
          </a:p>
          <a:p>
            <a:endParaRPr lang="en-US" sz="2400" dirty="0"/>
          </a:p>
          <a:p>
            <a:r>
              <a:rPr lang="en-US" sz="2400" dirty="0"/>
              <a:t>That sounds true to me!</a:t>
            </a:r>
          </a:p>
        </p:txBody>
      </p:sp>
    </p:spTree>
    <p:extLst>
      <p:ext uri="{BB962C8B-B14F-4D97-AF65-F5344CB8AC3E}">
        <p14:creationId xmlns:p14="http://schemas.microsoft.com/office/powerpoint/2010/main" val="306678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C658D-1D2D-6E84-8D60-25BFCBBFBE89}"/>
              </a:ext>
            </a:extLst>
          </p:cNvPr>
          <p:cNvSpPr>
            <a:spLocks noGrp="1"/>
          </p:cNvSpPr>
          <p:nvPr>
            <p:ph type="title"/>
          </p:nvPr>
        </p:nvSpPr>
        <p:spPr/>
        <p:txBody>
          <a:bodyPr/>
          <a:lstStyle/>
          <a:p>
            <a:r>
              <a:rPr lang="en-US" dirty="0"/>
              <a:t>The logical operators</a:t>
            </a:r>
          </a:p>
        </p:txBody>
      </p:sp>
      <p:graphicFrame>
        <p:nvGraphicFramePr>
          <p:cNvPr id="4" name="Table 4">
            <a:extLst>
              <a:ext uri="{FF2B5EF4-FFF2-40B4-BE49-F238E27FC236}">
                <a16:creationId xmlns:a16="http://schemas.microsoft.com/office/drawing/2014/main" id="{96025443-2C73-644C-F3C3-38F180407275}"/>
              </a:ext>
            </a:extLst>
          </p:cNvPr>
          <p:cNvGraphicFramePr>
            <a:graphicFrameLocks noGrp="1"/>
          </p:cNvGraphicFramePr>
          <p:nvPr>
            <p:extLst>
              <p:ext uri="{D42A27DB-BD31-4B8C-83A1-F6EECF244321}">
                <p14:modId xmlns:p14="http://schemas.microsoft.com/office/powerpoint/2010/main" val="3226607415"/>
              </p:ext>
            </p:extLst>
          </p:nvPr>
        </p:nvGraphicFramePr>
        <p:xfrm>
          <a:off x="704241" y="1535224"/>
          <a:ext cx="10581710" cy="4267200"/>
        </p:xfrm>
        <a:graphic>
          <a:graphicData uri="http://schemas.openxmlformats.org/drawingml/2006/table">
            <a:tbl>
              <a:tblPr firstRow="1" bandRow="1">
                <a:tableStyleId>{5C22544A-7EE6-4342-B048-85BDC9FD1C3A}</a:tableStyleId>
              </a:tblPr>
              <a:tblGrid>
                <a:gridCol w="1862801">
                  <a:extLst>
                    <a:ext uri="{9D8B030D-6E8A-4147-A177-3AD203B41FA5}">
                      <a16:colId xmlns:a16="http://schemas.microsoft.com/office/drawing/2014/main" val="4087097109"/>
                    </a:ext>
                  </a:extLst>
                </a:gridCol>
                <a:gridCol w="1901331">
                  <a:extLst>
                    <a:ext uri="{9D8B030D-6E8A-4147-A177-3AD203B41FA5}">
                      <a16:colId xmlns:a16="http://schemas.microsoft.com/office/drawing/2014/main" val="1856505317"/>
                    </a:ext>
                  </a:extLst>
                </a:gridCol>
                <a:gridCol w="6817578">
                  <a:extLst>
                    <a:ext uri="{9D8B030D-6E8A-4147-A177-3AD203B41FA5}">
                      <a16:colId xmlns:a16="http://schemas.microsoft.com/office/drawing/2014/main" val="4205181372"/>
                    </a:ext>
                  </a:extLst>
                </a:gridCol>
              </a:tblGrid>
              <a:tr h="370840">
                <a:tc>
                  <a:txBody>
                    <a:bodyPr/>
                    <a:lstStyle/>
                    <a:p>
                      <a:pPr algn="ctr"/>
                      <a:r>
                        <a:rPr lang="en-US" sz="2400" dirty="0"/>
                        <a:t>Operator</a:t>
                      </a:r>
                    </a:p>
                  </a:txBody>
                  <a:tcPr>
                    <a:lnB w="12700" cap="flat" cmpd="sng" algn="ctr">
                      <a:solidFill>
                        <a:schemeClr val="tx1"/>
                      </a:solidFill>
                      <a:prstDash val="solid"/>
                      <a:round/>
                      <a:headEnd type="none" w="med" len="med"/>
                      <a:tailEnd type="none" w="med" len="med"/>
                    </a:lnB>
                  </a:tcPr>
                </a:tc>
                <a:tc>
                  <a:txBody>
                    <a:bodyPr/>
                    <a:lstStyle/>
                    <a:p>
                      <a:pPr algn="ctr"/>
                      <a:r>
                        <a:rPr lang="en-US" sz="2400" dirty="0"/>
                        <a:t>Name</a:t>
                      </a:r>
                    </a:p>
                  </a:txBody>
                  <a:tcPr>
                    <a:lnB w="12700" cap="flat" cmpd="sng" algn="ctr">
                      <a:solidFill>
                        <a:schemeClr val="tx1"/>
                      </a:solidFill>
                      <a:prstDash val="solid"/>
                      <a:round/>
                      <a:headEnd type="none" w="med" len="med"/>
                      <a:tailEnd type="none" w="med" len="med"/>
                    </a:lnB>
                  </a:tcPr>
                </a:tc>
                <a:tc>
                  <a:txBody>
                    <a:bodyPr/>
                    <a:lstStyle/>
                    <a:p>
                      <a:r>
                        <a:rPr lang="en-US" sz="2400" dirty="0"/>
                        <a:t>Description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0368880"/>
                  </a:ext>
                </a:extLst>
              </a:tr>
              <a:tr h="370840">
                <a:tc>
                  <a:txBody>
                    <a:bodyPr/>
                    <a:lstStyle/>
                    <a:p>
                      <a:pPr algn="ctr"/>
                      <a:r>
                        <a:rPr lang="en-US" sz="4000" dirty="0"/>
                        <a:t>&amp;&amp;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Returns a true value if both expressions are true. This operator only evaluates the second expression if necessary.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0979076"/>
                  </a:ext>
                </a:extLst>
              </a:tr>
              <a:tr h="370840">
                <a:tc>
                  <a:txBody>
                    <a:bodyPr/>
                    <a:lstStyle/>
                    <a:p>
                      <a:pPr algn="ctr"/>
                      <a:r>
                        <a:rPr lang="en-US" sz="40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Returns a true value if either expression is true. This operator only evaluates the second expression if necessary.  (The two vertical line are made using the “pipe” character, right above the enter key on your keyboard!)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5516571"/>
                  </a:ext>
                </a:extLst>
              </a:tr>
              <a:tr h="370840">
                <a:tc>
                  <a:txBody>
                    <a:bodyPr/>
                    <a:lstStyle/>
                    <a:p>
                      <a:pPr algn="ctr"/>
                      <a:r>
                        <a:rPr lang="en-US" sz="40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Not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Reverses the value of the Boolean expression.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4547282"/>
                  </a:ext>
                </a:extLst>
              </a:tr>
            </a:tbl>
          </a:graphicData>
        </a:graphic>
      </p:graphicFrame>
    </p:spTree>
    <p:extLst>
      <p:ext uri="{BB962C8B-B14F-4D97-AF65-F5344CB8AC3E}">
        <p14:creationId xmlns:p14="http://schemas.microsoft.com/office/powerpoint/2010/main" val="2017688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CC04F-6CD8-9FB9-171E-BEA11A7A226E}"/>
              </a:ext>
            </a:extLst>
          </p:cNvPr>
          <p:cNvSpPr>
            <a:spLocks noGrp="1"/>
          </p:cNvSpPr>
          <p:nvPr>
            <p:ph type="title"/>
          </p:nvPr>
        </p:nvSpPr>
        <p:spPr/>
        <p:txBody>
          <a:bodyPr/>
          <a:lstStyle/>
          <a:p>
            <a:r>
              <a:rPr lang="en-US" dirty="0"/>
              <a:t>Examples</a:t>
            </a:r>
          </a:p>
        </p:txBody>
      </p:sp>
      <p:pic>
        <p:nvPicPr>
          <p:cNvPr id="4" name="Picture 3" descr="( 1 &lt; 5 ) &amp;&amp; ( 1 != 5 )&#10;true&#10;( 1 &lt; 5 ) || ( 1 != 5 )&#10;true&#10;(1 &lt; 5 )&#10;true&#10;!(1 &lt; 5)&#10;false&#10;( 1 &lt; 5 ) &amp;&amp; ( 1 &lt; 10)&#10;true&#10;( 1 &lt; 5 ) &amp;&amp; !( 1 &lt; 10)&#10;false&#10;!( 1 &lt; 5 ) &amp;&amp; !( 1 &lt; 10)&#10;false&#10;( 1 &lt; 5) || !( 1 &lt; 10)&#10;true">
            <a:extLst>
              <a:ext uri="{FF2B5EF4-FFF2-40B4-BE49-F238E27FC236}">
                <a16:creationId xmlns:a16="http://schemas.microsoft.com/office/drawing/2014/main" id="{AA9E26F4-0DEB-A28A-A5CA-86CF97980FCF}"/>
              </a:ext>
            </a:extLst>
          </p:cNvPr>
          <p:cNvPicPr>
            <a:picLocks noChangeAspect="1"/>
          </p:cNvPicPr>
          <p:nvPr/>
        </p:nvPicPr>
        <p:blipFill>
          <a:blip r:embed="rId2"/>
          <a:stretch>
            <a:fillRect/>
          </a:stretch>
        </p:blipFill>
        <p:spPr>
          <a:xfrm>
            <a:off x="3733987" y="814022"/>
            <a:ext cx="3734321" cy="5229955"/>
          </a:xfrm>
          <a:prstGeom prst="rect">
            <a:avLst/>
          </a:prstGeom>
        </p:spPr>
      </p:pic>
      <p:sp>
        <p:nvSpPr>
          <p:cNvPr id="5" name="Rectangle 4">
            <a:extLst>
              <a:ext uri="{FF2B5EF4-FFF2-40B4-BE49-F238E27FC236}">
                <a16:creationId xmlns:a16="http://schemas.microsoft.com/office/drawing/2014/main" id="{F633D4EE-3741-E6D6-05F1-892B41F122F8}"/>
              </a:ext>
            </a:extLst>
          </p:cNvPr>
          <p:cNvSpPr/>
          <p:nvPr/>
        </p:nvSpPr>
        <p:spPr>
          <a:xfrm>
            <a:off x="3926540" y="1441525"/>
            <a:ext cx="3345629" cy="2210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71D6737-166C-B269-A2FF-5A5EBBD39A00}"/>
              </a:ext>
            </a:extLst>
          </p:cNvPr>
          <p:cNvSpPr/>
          <p:nvPr/>
        </p:nvSpPr>
        <p:spPr>
          <a:xfrm>
            <a:off x="3926539" y="1981200"/>
            <a:ext cx="3345629" cy="2210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8F80E65-CD8A-6033-2EAF-0FADE2C74E34}"/>
              </a:ext>
            </a:extLst>
          </p:cNvPr>
          <p:cNvSpPr/>
          <p:nvPr/>
        </p:nvSpPr>
        <p:spPr>
          <a:xfrm>
            <a:off x="3926539" y="2520875"/>
            <a:ext cx="3345629" cy="2210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8D62073-7D23-2FFB-4BA5-ABCC68DB1BAE}"/>
              </a:ext>
            </a:extLst>
          </p:cNvPr>
          <p:cNvSpPr/>
          <p:nvPr/>
        </p:nvSpPr>
        <p:spPr>
          <a:xfrm>
            <a:off x="3926539" y="3092566"/>
            <a:ext cx="3345629" cy="2210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2478330-7F2C-16CE-03FD-03FA235CD804}"/>
              </a:ext>
            </a:extLst>
          </p:cNvPr>
          <p:cNvSpPr/>
          <p:nvPr/>
        </p:nvSpPr>
        <p:spPr>
          <a:xfrm>
            <a:off x="3926538" y="3742751"/>
            <a:ext cx="3345629" cy="2210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35F3636-3B09-DD4D-D4CA-3A26F8558250}"/>
              </a:ext>
            </a:extLst>
          </p:cNvPr>
          <p:cNvSpPr/>
          <p:nvPr/>
        </p:nvSpPr>
        <p:spPr>
          <a:xfrm>
            <a:off x="3926537" y="4277161"/>
            <a:ext cx="3345629" cy="2210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E5F2700-2313-0C09-A203-878D040B36AA}"/>
              </a:ext>
            </a:extLst>
          </p:cNvPr>
          <p:cNvSpPr/>
          <p:nvPr/>
        </p:nvSpPr>
        <p:spPr>
          <a:xfrm>
            <a:off x="3926537" y="4848852"/>
            <a:ext cx="3345629" cy="2210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9A3B3F1-EE2F-8BDA-E233-989F245EC564}"/>
              </a:ext>
            </a:extLst>
          </p:cNvPr>
          <p:cNvSpPr/>
          <p:nvPr/>
        </p:nvSpPr>
        <p:spPr>
          <a:xfrm>
            <a:off x="3926537" y="5446414"/>
            <a:ext cx="3345629" cy="2210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663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1+ppt_w/2"/>
                                          </p:val>
                                        </p:tav>
                                      </p:tavLst>
                                    </p:anim>
                                    <p:anim calcmode="lin" valueType="num">
                                      <p:cBhvr additive="base">
                                        <p:cTn id="7" dur="500"/>
                                        <p:tgtEl>
                                          <p:spTgt spid="5"/>
                                        </p:tgtEl>
                                        <p:attrNameLst>
                                          <p:attrName>ppt_y</p:attrName>
                                        </p:attrNameLst>
                                      </p:cBhvr>
                                      <p:tavLst>
                                        <p:tav tm="0">
                                          <p:val>
                                            <p:strVal val="ppt_y"/>
                                          </p:val>
                                        </p:tav>
                                        <p:tav tm="100000">
                                          <p:val>
                                            <p:strVal val="ppt_y"/>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1+ppt_w/2"/>
                                          </p:val>
                                        </p:tav>
                                      </p:tavLst>
                                    </p:anim>
                                    <p:anim calcmode="lin" valueType="num">
                                      <p:cBhvr additive="base">
                                        <p:cTn id="13" dur="500"/>
                                        <p:tgtEl>
                                          <p:spTgt spid="6"/>
                                        </p:tgtEl>
                                        <p:attrNameLst>
                                          <p:attrName>ppt_y</p:attrName>
                                        </p:attrNameLst>
                                      </p:cBhvr>
                                      <p:tavLst>
                                        <p:tav tm="0">
                                          <p:val>
                                            <p:strVal val="ppt_y"/>
                                          </p:val>
                                        </p:tav>
                                        <p:tav tm="100000">
                                          <p:val>
                                            <p:strVal val="ppt_y"/>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7"/>
                                        </p:tgtEl>
                                        <p:attrNameLst>
                                          <p:attrName>ppt_x</p:attrName>
                                        </p:attrNameLst>
                                      </p:cBhvr>
                                      <p:tavLst>
                                        <p:tav tm="0">
                                          <p:val>
                                            <p:strVal val="ppt_x"/>
                                          </p:val>
                                        </p:tav>
                                        <p:tav tm="100000">
                                          <p:val>
                                            <p:strVal val="1+ppt_w/2"/>
                                          </p:val>
                                        </p:tav>
                                      </p:tavLst>
                                    </p:anim>
                                    <p:anim calcmode="lin" valueType="num">
                                      <p:cBhvr additive="base">
                                        <p:cTn id="19" dur="500"/>
                                        <p:tgtEl>
                                          <p:spTgt spid="7"/>
                                        </p:tgtEl>
                                        <p:attrNameLst>
                                          <p:attrName>ppt_y</p:attrName>
                                        </p:attrNameLst>
                                      </p:cBhvr>
                                      <p:tavLst>
                                        <p:tav tm="0">
                                          <p:val>
                                            <p:strVal val="ppt_y"/>
                                          </p:val>
                                        </p:tav>
                                        <p:tav tm="100000">
                                          <p:val>
                                            <p:strVal val="ppt_y"/>
                                          </p:val>
                                        </p:tav>
                                      </p:tavLst>
                                    </p:anim>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2" fill="hold" grpId="0" nodeType="clickEffect">
                                  <p:stCondLst>
                                    <p:cond delay="0"/>
                                  </p:stCondLst>
                                  <p:childTnLst>
                                    <p:anim calcmode="lin" valueType="num">
                                      <p:cBhvr additive="base">
                                        <p:cTn id="24" dur="500"/>
                                        <p:tgtEl>
                                          <p:spTgt spid="8"/>
                                        </p:tgtEl>
                                        <p:attrNameLst>
                                          <p:attrName>ppt_x</p:attrName>
                                        </p:attrNameLst>
                                      </p:cBhvr>
                                      <p:tavLst>
                                        <p:tav tm="0">
                                          <p:val>
                                            <p:strVal val="ppt_x"/>
                                          </p:val>
                                        </p:tav>
                                        <p:tav tm="100000">
                                          <p:val>
                                            <p:strVal val="1+ppt_w/2"/>
                                          </p:val>
                                        </p:tav>
                                      </p:tavLst>
                                    </p:anim>
                                    <p:anim calcmode="lin" valueType="num">
                                      <p:cBhvr additive="base">
                                        <p:cTn id="25" dur="500"/>
                                        <p:tgtEl>
                                          <p:spTgt spid="8"/>
                                        </p:tgtEl>
                                        <p:attrNameLst>
                                          <p:attrName>ppt_y</p:attrName>
                                        </p:attrNameLst>
                                      </p:cBhvr>
                                      <p:tavLst>
                                        <p:tav tm="0">
                                          <p:val>
                                            <p:strVal val="ppt_y"/>
                                          </p:val>
                                        </p:tav>
                                        <p:tav tm="100000">
                                          <p:val>
                                            <p:strVal val="ppt_y"/>
                                          </p:val>
                                        </p:tav>
                                      </p:tavLst>
                                    </p:anim>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2" fill="hold" grpId="0" nodeType="clickEffect">
                                  <p:stCondLst>
                                    <p:cond delay="0"/>
                                  </p:stCondLst>
                                  <p:childTnLst>
                                    <p:anim calcmode="lin" valueType="num">
                                      <p:cBhvr additive="base">
                                        <p:cTn id="30" dur="500"/>
                                        <p:tgtEl>
                                          <p:spTgt spid="9"/>
                                        </p:tgtEl>
                                        <p:attrNameLst>
                                          <p:attrName>ppt_x</p:attrName>
                                        </p:attrNameLst>
                                      </p:cBhvr>
                                      <p:tavLst>
                                        <p:tav tm="0">
                                          <p:val>
                                            <p:strVal val="ppt_x"/>
                                          </p:val>
                                        </p:tav>
                                        <p:tav tm="100000">
                                          <p:val>
                                            <p:strVal val="1+ppt_w/2"/>
                                          </p:val>
                                        </p:tav>
                                      </p:tavLst>
                                    </p:anim>
                                    <p:anim calcmode="lin" valueType="num">
                                      <p:cBhvr additive="base">
                                        <p:cTn id="31" dur="500"/>
                                        <p:tgtEl>
                                          <p:spTgt spid="9"/>
                                        </p:tgtEl>
                                        <p:attrNameLst>
                                          <p:attrName>ppt_y</p:attrName>
                                        </p:attrNameLst>
                                      </p:cBhvr>
                                      <p:tavLst>
                                        <p:tav tm="0">
                                          <p:val>
                                            <p:strVal val="ppt_y"/>
                                          </p:val>
                                        </p:tav>
                                        <p:tav tm="100000">
                                          <p:val>
                                            <p:strVal val="ppt_y"/>
                                          </p:val>
                                        </p:tav>
                                      </p:tavLst>
                                    </p:anim>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2" fill="hold" grpId="0" nodeType="clickEffect">
                                  <p:stCondLst>
                                    <p:cond delay="0"/>
                                  </p:stCondLst>
                                  <p:childTnLst>
                                    <p:anim calcmode="lin" valueType="num">
                                      <p:cBhvr additive="base">
                                        <p:cTn id="36" dur="500"/>
                                        <p:tgtEl>
                                          <p:spTgt spid="10"/>
                                        </p:tgtEl>
                                        <p:attrNameLst>
                                          <p:attrName>ppt_x</p:attrName>
                                        </p:attrNameLst>
                                      </p:cBhvr>
                                      <p:tavLst>
                                        <p:tav tm="0">
                                          <p:val>
                                            <p:strVal val="ppt_x"/>
                                          </p:val>
                                        </p:tav>
                                        <p:tav tm="100000">
                                          <p:val>
                                            <p:strVal val="1+ppt_w/2"/>
                                          </p:val>
                                        </p:tav>
                                      </p:tavLst>
                                    </p:anim>
                                    <p:anim calcmode="lin" valueType="num">
                                      <p:cBhvr additive="base">
                                        <p:cTn id="37" dur="500"/>
                                        <p:tgtEl>
                                          <p:spTgt spid="10"/>
                                        </p:tgtEl>
                                        <p:attrNameLst>
                                          <p:attrName>ppt_y</p:attrName>
                                        </p:attrNameLst>
                                      </p:cBhvr>
                                      <p:tavLst>
                                        <p:tav tm="0">
                                          <p:val>
                                            <p:strVal val="ppt_y"/>
                                          </p:val>
                                        </p:tav>
                                        <p:tav tm="100000">
                                          <p:val>
                                            <p:strVal val="ppt_y"/>
                                          </p:val>
                                        </p:tav>
                                      </p:tavLst>
                                    </p:anim>
                                    <p:set>
                                      <p:cBhvr>
                                        <p:cTn id="38" dur="1" fill="hold">
                                          <p:stCondLst>
                                            <p:cond delay="499"/>
                                          </p:stCondLst>
                                        </p:cTn>
                                        <p:tgtEl>
                                          <p:spTgt spid="1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2" fill="hold" grpId="0" nodeType="clickEffect">
                                  <p:stCondLst>
                                    <p:cond delay="0"/>
                                  </p:stCondLst>
                                  <p:childTnLst>
                                    <p:anim calcmode="lin" valueType="num">
                                      <p:cBhvr additive="base">
                                        <p:cTn id="42" dur="500"/>
                                        <p:tgtEl>
                                          <p:spTgt spid="11"/>
                                        </p:tgtEl>
                                        <p:attrNameLst>
                                          <p:attrName>ppt_x</p:attrName>
                                        </p:attrNameLst>
                                      </p:cBhvr>
                                      <p:tavLst>
                                        <p:tav tm="0">
                                          <p:val>
                                            <p:strVal val="ppt_x"/>
                                          </p:val>
                                        </p:tav>
                                        <p:tav tm="100000">
                                          <p:val>
                                            <p:strVal val="1+ppt_w/2"/>
                                          </p:val>
                                        </p:tav>
                                      </p:tavLst>
                                    </p:anim>
                                    <p:anim calcmode="lin" valueType="num">
                                      <p:cBhvr additive="base">
                                        <p:cTn id="43" dur="500"/>
                                        <p:tgtEl>
                                          <p:spTgt spid="11"/>
                                        </p:tgtEl>
                                        <p:attrNameLst>
                                          <p:attrName>ppt_y</p:attrName>
                                        </p:attrNameLst>
                                      </p:cBhvr>
                                      <p:tavLst>
                                        <p:tav tm="0">
                                          <p:val>
                                            <p:strVal val="ppt_y"/>
                                          </p:val>
                                        </p:tav>
                                        <p:tav tm="100000">
                                          <p:val>
                                            <p:strVal val="ppt_y"/>
                                          </p:val>
                                        </p:tav>
                                      </p:tavLst>
                                    </p:anim>
                                    <p:set>
                                      <p:cBhvr>
                                        <p:cTn id="44" dur="1" fill="hold">
                                          <p:stCondLst>
                                            <p:cond delay="499"/>
                                          </p:stCondLst>
                                        </p:cTn>
                                        <p:tgtEl>
                                          <p:spTgt spid="1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2" fill="hold" grpId="0" nodeType="clickEffect">
                                  <p:stCondLst>
                                    <p:cond delay="0"/>
                                  </p:stCondLst>
                                  <p:childTnLst>
                                    <p:anim calcmode="lin" valueType="num">
                                      <p:cBhvr additive="base">
                                        <p:cTn id="48" dur="500"/>
                                        <p:tgtEl>
                                          <p:spTgt spid="12"/>
                                        </p:tgtEl>
                                        <p:attrNameLst>
                                          <p:attrName>ppt_x</p:attrName>
                                        </p:attrNameLst>
                                      </p:cBhvr>
                                      <p:tavLst>
                                        <p:tav tm="0">
                                          <p:val>
                                            <p:strVal val="ppt_x"/>
                                          </p:val>
                                        </p:tav>
                                        <p:tav tm="100000">
                                          <p:val>
                                            <p:strVal val="1+ppt_w/2"/>
                                          </p:val>
                                        </p:tav>
                                      </p:tavLst>
                                    </p:anim>
                                    <p:anim calcmode="lin" valueType="num">
                                      <p:cBhvr additive="base">
                                        <p:cTn id="49" dur="500"/>
                                        <p:tgtEl>
                                          <p:spTgt spid="12"/>
                                        </p:tgtEl>
                                        <p:attrNameLst>
                                          <p:attrName>ppt_y</p:attrName>
                                        </p:attrNameLst>
                                      </p:cBhvr>
                                      <p:tavLst>
                                        <p:tav tm="0">
                                          <p:val>
                                            <p:strVal val="ppt_y"/>
                                          </p:val>
                                        </p:tav>
                                        <p:tav tm="100000">
                                          <p:val>
                                            <p:strVal val="ppt_y"/>
                                          </p:val>
                                        </p:tav>
                                      </p:tavLst>
                                    </p:anim>
                                    <p:set>
                                      <p:cBhvr>
                                        <p:cTn id="50"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DDF3C-EA9C-EAAD-BA05-3366C1530610}"/>
              </a:ext>
            </a:extLst>
          </p:cNvPr>
          <p:cNvSpPr>
            <a:spLocks noGrp="1"/>
          </p:cNvSpPr>
          <p:nvPr>
            <p:ph type="title"/>
          </p:nvPr>
        </p:nvSpPr>
        <p:spPr>
          <a:xfrm>
            <a:off x="457199" y="129780"/>
            <a:ext cx="11277601" cy="942109"/>
          </a:xfrm>
        </p:spPr>
        <p:txBody>
          <a:bodyPr/>
          <a:lstStyle/>
          <a:p>
            <a:pPr algn="ctr"/>
            <a:r>
              <a:rPr lang="en-US" dirty="0"/>
              <a:t>Truth tables</a:t>
            </a:r>
          </a:p>
        </p:txBody>
      </p:sp>
      <p:graphicFrame>
        <p:nvGraphicFramePr>
          <p:cNvPr id="4" name="Table 3">
            <a:extLst>
              <a:ext uri="{FF2B5EF4-FFF2-40B4-BE49-F238E27FC236}">
                <a16:creationId xmlns:a16="http://schemas.microsoft.com/office/drawing/2014/main" id="{64B6638A-9D41-D5CE-A338-3212C5B30983}"/>
              </a:ext>
            </a:extLst>
          </p:cNvPr>
          <p:cNvGraphicFramePr>
            <a:graphicFrameLocks noGrp="1"/>
          </p:cNvGraphicFramePr>
          <p:nvPr>
            <p:extLst>
              <p:ext uri="{D42A27DB-BD31-4B8C-83A1-F6EECF244321}">
                <p14:modId xmlns:p14="http://schemas.microsoft.com/office/powerpoint/2010/main" val="2417518006"/>
              </p:ext>
            </p:extLst>
          </p:nvPr>
        </p:nvGraphicFramePr>
        <p:xfrm>
          <a:off x="807509" y="1075193"/>
          <a:ext cx="4274506" cy="2377440"/>
        </p:xfrm>
        <a:graphic>
          <a:graphicData uri="http://schemas.openxmlformats.org/drawingml/2006/table">
            <a:tbl>
              <a:tblPr>
                <a:tableStyleId>{5C22544A-7EE6-4342-B048-85BDC9FD1C3A}</a:tableStyleId>
              </a:tblPr>
              <a:tblGrid>
                <a:gridCol w="1223296">
                  <a:extLst>
                    <a:ext uri="{9D8B030D-6E8A-4147-A177-3AD203B41FA5}">
                      <a16:colId xmlns:a16="http://schemas.microsoft.com/office/drawing/2014/main" val="2385500980"/>
                    </a:ext>
                  </a:extLst>
                </a:gridCol>
                <a:gridCol w="1223296">
                  <a:extLst>
                    <a:ext uri="{9D8B030D-6E8A-4147-A177-3AD203B41FA5}">
                      <a16:colId xmlns:a16="http://schemas.microsoft.com/office/drawing/2014/main" val="2544677613"/>
                    </a:ext>
                  </a:extLst>
                </a:gridCol>
                <a:gridCol w="1827914">
                  <a:extLst>
                    <a:ext uri="{9D8B030D-6E8A-4147-A177-3AD203B41FA5}">
                      <a16:colId xmlns:a16="http://schemas.microsoft.com/office/drawing/2014/main" val="131302701"/>
                    </a:ext>
                  </a:extLst>
                </a:gridCol>
              </a:tblGrid>
              <a:tr h="396240">
                <a:tc gridSpan="3">
                  <a:txBody>
                    <a:bodyPr/>
                    <a:lstStyle/>
                    <a:p>
                      <a:pPr algn="ctr" fontAlgn="b"/>
                      <a:r>
                        <a:rPr lang="en-US" sz="2400" u="none" strike="noStrike">
                          <a:effectLst/>
                        </a:rPr>
                        <a:t>The "AND" operation</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37154793"/>
                  </a:ext>
                </a:extLst>
              </a:tr>
              <a:tr h="396240">
                <a:tc>
                  <a:txBody>
                    <a:bodyPr/>
                    <a:lstStyle/>
                    <a:p>
                      <a:pPr algn="ctr" fontAlgn="b"/>
                      <a:r>
                        <a:rPr lang="en-US" sz="2400" u="none" strike="noStrike">
                          <a:effectLst/>
                        </a:rPr>
                        <a:t>A </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B</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Result</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8575796"/>
                  </a:ext>
                </a:extLst>
              </a:tr>
              <a:tr h="396240">
                <a:tc>
                  <a:txBody>
                    <a:bodyPr/>
                    <a:lstStyle/>
                    <a:p>
                      <a:pPr algn="ctr" fontAlgn="b"/>
                      <a:r>
                        <a:rPr lang="en-US" sz="2400" u="none" strike="noStrike">
                          <a:effectLst/>
                        </a:rPr>
                        <a:t>TRUE</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TRUE</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TRUE</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165307"/>
                  </a:ext>
                </a:extLst>
              </a:tr>
              <a:tr h="396240">
                <a:tc>
                  <a:txBody>
                    <a:bodyPr/>
                    <a:lstStyle/>
                    <a:p>
                      <a:pPr algn="ctr" fontAlgn="b"/>
                      <a:r>
                        <a:rPr lang="en-US" sz="2400" u="none" strike="noStrike">
                          <a:effectLst/>
                        </a:rPr>
                        <a:t>FALSE</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TRUE</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FALSE</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3537861"/>
                  </a:ext>
                </a:extLst>
              </a:tr>
              <a:tr h="396240">
                <a:tc>
                  <a:txBody>
                    <a:bodyPr/>
                    <a:lstStyle/>
                    <a:p>
                      <a:pPr algn="ctr" fontAlgn="b"/>
                      <a:r>
                        <a:rPr lang="en-US" sz="2400" u="none" strike="noStrike">
                          <a:effectLst/>
                        </a:rPr>
                        <a:t>TRUE</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FALSE</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FALSE</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4048907"/>
                  </a:ext>
                </a:extLst>
              </a:tr>
              <a:tr h="396240">
                <a:tc>
                  <a:txBody>
                    <a:bodyPr/>
                    <a:lstStyle/>
                    <a:p>
                      <a:pPr algn="ctr" fontAlgn="b"/>
                      <a:r>
                        <a:rPr lang="en-US" sz="2400" u="none" strike="noStrike">
                          <a:effectLst/>
                        </a:rPr>
                        <a:t>FALSE</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FALSE</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FALSE</a:t>
                      </a:r>
                      <a:endParaRPr lang="en-US" sz="2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7826973"/>
                  </a:ext>
                </a:extLst>
              </a:tr>
            </a:tbl>
          </a:graphicData>
        </a:graphic>
      </p:graphicFrame>
      <p:graphicFrame>
        <p:nvGraphicFramePr>
          <p:cNvPr id="5" name="Table 4">
            <a:extLst>
              <a:ext uri="{FF2B5EF4-FFF2-40B4-BE49-F238E27FC236}">
                <a16:creationId xmlns:a16="http://schemas.microsoft.com/office/drawing/2014/main" id="{F278E596-5B91-21F1-33C0-478B63D7A9BB}"/>
              </a:ext>
            </a:extLst>
          </p:cNvPr>
          <p:cNvGraphicFramePr>
            <a:graphicFrameLocks noGrp="1"/>
          </p:cNvGraphicFramePr>
          <p:nvPr>
            <p:extLst>
              <p:ext uri="{D42A27DB-BD31-4B8C-83A1-F6EECF244321}">
                <p14:modId xmlns:p14="http://schemas.microsoft.com/office/powerpoint/2010/main" val="1612823467"/>
              </p:ext>
            </p:extLst>
          </p:nvPr>
        </p:nvGraphicFramePr>
        <p:xfrm>
          <a:off x="5608032" y="1071889"/>
          <a:ext cx="4389899" cy="2423646"/>
        </p:xfrm>
        <a:graphic>
          <a:graphicData uri="http://schemas.openxmlformats.org/drawingml/2006/table">
            <a:tbl>
              <a:tblPr>
                <a:tableStyleId>{5C22544A-7EE6-4342-B048-85BDC9FD1C3A}</a:tableStyleId>
              </a:tblPr>
              <a:tblGrid>
                <a:gridCol w="1240004">
                  <a:extLst>
                    <a:ext uri="{9D8B030D-6E8A-4147-A177-3AD203B41FA5}">
                      <a16:colId xmlns:a16="http://schemas.microsoft.com/office/drawing/2014/main" val="254158134"/>
                    </a:ext>
                  </a:extLst>
                </a:gridCol>
                <a:gridCol w="1240004">
                  <a:extLst>
                    <a:ext uri="{9D8B030D-6E8A-4147-A177-3AD203B41FA5}">
                      <a16:colId xmlns:a16="http://schemas.microsoft.com/office/drawing/2014/main" val="4002501764"/>
                    </a:ext>
                  </a:extLst>
                </a:gridCol>
                <a:gridCol w="1909891">
                  <a:extLst>
                    <a:ext uri="{9D8B030D-6E8A-4147-A177-3AD203B41FA5}">
                      <a16:colId xmlns:a16="http://schemas.microsoft.com/office/drawing/2014/main" val="2333598483"/>
                    </a:ext>
                  </a:extLst>
                </a:gridCol>
              </a:tblGrid>
              <a:tr h="357978">
                <a:tc gridSpan="3">
                  <a:txBody>
                    <a:bodyPr/>
                    <a:lstStyle/>
                    <a:p>
                      <a:pPr algn="ctr" fontAlgn="b"/>
                      <a:r>
                        <a:rPr lang="en-US" sz="2400" u="none" strike="noStrike">
                          <a:effectLst/>
                        </a:rPr>
                        <a:t>The "OR" operation</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24829444"/>
                  </a:ext>
                </a:extLst>
              </a:tr>
              <a:tr h="357978">
                <a:tc>
                  <a:txBody>
                    <a:bodyPr/>
                    <a:lstStyle/>
                    <a:p>
                      <a:pPr algn="ctr" fontAlgn="b"/>
                      <a:r>
                        <a:rPr lang="en-US" sz="2400" u="none" strike="noStrike">
                          <a:effectLst/>
                        </a:rPr>
                        <a:t>A </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B</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Result</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4213557"/>
                  </a:ext>
                </a:extLst>
              </a:tr>
              <a:tr h="357978">
                <a:tc>
                  <a:txBody>
                    <a:bodyPr/>
                    <a:lstStyle/>
                    <a:p>
                      <a:pPr algn="ctr" fontAlgn="b"/>
                      <a:r>
                        <a:rPr lang="en-US" sz="2400" u="none" strike="noStrike">
                          <a:effectLst/>
                        </a:rPr>
                        <a:t>TRUE</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TRUE</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TRUE</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9750278"/>
                  </a:ext>
                </a:extLst>
              </a:tr>
              <a:tr h="434502">
                <a:tc>
                  <a:txBody>
                    <a:bodyPr/>
                    <a:lstStyle/>
                    <a:p>
                      <a:pPr algn="ctr" fontAlgn="b"/>
                      <a:r>
                        <a:rPr lang="en-US" sz="2400" u="none" strike="noStrike" dirty="0">
                          <a:effectLst/>
                        </a:rPr>
                        <a:t>FALSE</a:t>
                      </a:r>
                      <a:endParaRPr lang="en-US" sz="2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TRUE</a:t>
                      </a:r>
                      <a:endParaRPr lang="en-US" sz="2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TRUE</a:t>
                      </a:r>
                      <a:endParaRPr lang="en-US" sz="2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145991"/>
                  </a:ext>
                </a:extLst>
              </a:tr>
              <a:tr h="434502">
                <a:tc>
                  <a:txBody>
                    <a:bodyPr/>
                    <a:lstStyle/>
                    <a:p>
                      <a:pPr algn="ctr" fontAlgn="b"/>
                      <a:r>
                        <a:rPr lang="en-US" sz="2400" u="none" strike="noStrike">
                          <a:effectLst/>
                        </a:rPr>
                        <a:t>TRUE</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FALSE</a:t>
                      </a:r>
                      <a:endParaRPr lang="en-US" sz="2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TRUE</a:t>
                      </a:r>
                      <a:endParaRPr lang="en-US" sz="2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5679539"/>
                  </a:ext>
                </a:extLst>
              </a:tr>
              <a:tr h="434502">
                <a:tc>
                  <a:txBody>
                    <a:bodyPr/>
                    <a:lstStyle/>
                    <a:p>
                      <a:pPr algn="ctr" fontAlgn="b"/>
                      <a:r>
                        <a:rPr lang="en-US" sz="2400" u="none" strike="noStrike">
                          <a:effectLst/>
                        </a:rPr>
                        <a:t>FALSE</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rPr>
                        <a:t>FALSE</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FALSE</a:t>
                      </a:r>
                      <a:endParaRPr lang="en-US" sz="2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846601"/>
                  </a:ext>
                </a:extLst>
              </a:tr>
            </a:tbl>
          </a:graphicData>
        </a:graphic>
      </p:graphicFrame>
      <p:graphicFrame>
        <p:nvGraphicFramePr>
          <p:cNvPr id="6" name="Table 5">
            <a:extLst>
              <a:ext uri="{FF2B5EF4-FFF2-40B4-BE49-F238E27FC236}">
                <a16:creationId xmlns:a16="http://schemas.microsoft.com/office/drawing/2014/main" id="{553023F5-7683-6D7A-03F9-49DCAD145124}"/>
              </a:ext>
            </a:extLst>
          </p:cNvPr>
          <p:cNvGraphicFramePr>
            <a:graphicFrameLocks noGrp="1"/>
          </p:cNvGraphicFramePr>
          <p:nvPr>
            <p:extLst>
              <p:ext uri="{D42A27DB-BD31-4B8C-83A1-F6EECF244321}">
                <p14:modId xmlns:p14="http://schemas.microsoft.com/office/powerpoint/2010/main" val="330421410"/>
              </p:ext>
            </p:extLst>
          </p:nvPr>
        </p:nvGraphicFramePr>
        <p:xfrm>
          <a:off x="807510" y="3685226"/>
          <a:ext cx="4274506" cy="1493520"/>
        </p:xfrm>
        <a:graphic>
          <a:graphicData uri="http://schemas.openxmlformats.org/drawingml/2006/table">
            <a:tbl>
              <a:tblPr>
                <a:tableStyleId>{5C22544A-7EE6-4342-B048-85BDC9FD1C3A}</a:tableStyleId>
              </a:tblPr>
              <a:tblGrid>
                <a:gridCol w="1670824">
                  <a:extLst>
                    <a:ext uri="{9D8B030D-6E8A-4147-A177-3AD203B41FA5}">
                      <a16:colId xmlns:a16="http://schemas.microsoft.com/office/drawing/2014/main" val="2958792766"/>
                    </a:ext>
                  </a:extLst>
                </a:gridCol>
                <a:gridCol w="2603682">
                  <a:extLst>
                    <a:ext uri="{9D8B030D-6E8A-4147-A177-3AD203B41FA5}">
                      <a16:colId xmlns:a16="http://schemas.microsoft.com/office/drawing/2014/main" val="796016641"/>
                    </a:ext>
                  </a:extLst>
                </a:gridCol>
              </a:tblGrid>
              <a:tr h="289649">
                <a:tc gridSpan="2">
                  <a:txBody>
                    <a:bodyPr/>
                    <a:lstStyle/>
                    <a:p>
                      <a:pPr algn="ctr" fontAlgn="b"/>
                      <a:r>
                        <a:rPr lang="en-US" sz="2400" u="none" strike="noStrike" dirty="0">
                          <a:effectLst/>
                        </a:rPr>
                        <a:t>The "NOT" operation</a:t>
                      </a:r>
                      <a:endParaRPr lang="en-US" sz="2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771590822"/>
                  </a:ext>
                </a:extLst>
              </a:tr>
              <a:tr h="289649">
                <a:tc>
                  <a:txBody>
                    <a:bodyPr/>
                    <a:lstStyle/>
                    <a:p>
                      <a:pPr algn="ctr" fontAlgn="b"/>
                      <a:r>
                        <a:rPr lang="en-US" sz="2400" u="none" strike="noStrike" dirty="0">
                          <a:effectLst/>
                        </a:rPr>
                        <a:t>A </a:t>
                      </a:r>
                      <a:endParaRPr lang="en-US" sz="2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Result</a:t>
                      </a:r>
                      <a:endParaRPr lang="en-US" sz="2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5006288"/>
                  </a:ext>
                </a:extLst>
              </a:tr>
              <a:tr h="289649">
                <a:tc>
                  <a:txBody>
                    <a:bodyPr/>
                    <a:lstStyle/>
                    <a:p>
                      <a:pPr algn="ctr" fontAlgn="b"/>
                      <a:r>
                        <a:rPr lang="en-US" sz="2400" u="none" strike="noStrike">
                          <a:effectLst/>
                        </a:rPr>
                        <a:t>TRUE</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FALSE</a:t>
                      </a:r>
                      <a:endParaRPr lang="en-US" sz="2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6593068"/>
                  </a:ext>
                </a:extLst>
              </a:tr>
              <a:tr h="319594">
                <a:tc>
                  <a:txBody>
                    <a:bodyPr/>
                    <a:lstStyle/>
                    <a:p>
                      <a:pPr algn="ctr" fontAlgn="b"/>
                      <a:r>
                        <a:rPr lang="en-US" sz="2400" u="none" strike="noStrike">
                          <a:effectLst/>
                        </a:rPr>
                        <a:t>FALSE</a:t>
                      </a:r>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rPr>
                        <a:t>TRUE</a:t>
                      </a:r>
                      <a:endParaRPr lang="en-US" sz="2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5941600"/>
                  </a:ext>
                </a:extLst>
              </a:tr>
            </a:tbl>
          </a:graphicData>
        </a:graphic>
      </p:graphicFrame>
      <p:sp>
        <p:nvSpPr>
          <p:cNvPr id="7" name="Oval 6">
            <a:extLst>
              <a:ext uri="{FF2B5EF4-FFF2-40B4-BE49-F238E27FC236}">
                <a16:creationId xmlns:a16="http://schemas.microsoft.com/office/drawing/2014/main" id="{ECBCDE10-1269-E056-5622-2065EB5ABD3F}"/>
              </a:ext>
            </a:extLst>
          </p:cNvPr>
          <p:cNvSpPr/>
          <p:nvPr/>
        </p:nvSpPr>
        <p:spPr>
          <a:xfrm>
            <a:off x="3295916" y="1856200"/>
            <a:ext cx="1786099" cy="42751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BD0C4A6-6A7F-87A4-4A6B-4B0C9AF5F6C5}"/>
              </a:ext>
            </a:extLst>
          </p:cNvPr>
          <p:cNvSpPr/>
          <p:nvPr/>
        </p:nvSpPr>
        <p:spPr>
          <a:xfrm>
            <a:off x="8190804" y="3037976"/>
            <a:ext cx="1786099" cy="45755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0B6260A-B0D8-244C-D2FB-A3AF420B7188}"/>
              </a:ext>
            </a:extLst>
          </p:cNvPr>
          <p:cNvSpPr txBox="1"/>
          <p:nvPr/>
        </p:nvSpPr>
        <p:spPr>
          <a:xfrm>
            <a:off x="5608031" y="3791011"/>
            <a:ext cx="6133941" cy="2462213"/>
          </a:xfrm>
          <a:prstGeom prst="rect">
            <a:avLst/>
          </a:prstGeom>
          <a:noFill/>
        </p:spPr>
        <p:txBody>
          <a:bodyPr wrap="square" rtlCol="0">
            <a:spAutoFit/>
          </a:bodyPr>
          <a:lstStyle/>
          <a:p>
            <a:r>
              <a:rPr lang="en-US" sz="2800" dirty="0"/>
              <a:t>Careful! </a:t>
            </a:r>
            <a:r>
              <a:rPr lang="en-US" dirty="0"/>
              <a:t>Casual spoken English is </a:t>
            </a:r>
            <a:r>
              <a:rPr lang="en-US" b="1" i="1" dirty="0"/>
              <a:t>different</a:t>
            </a:r>
            <a:r>
              <a:rPr lang="en-US" dirty="0"/>
              <a:t> from strict, formal logic!  </a:t>
            </a:r>
          </a:p>
          <a:p>
            <a:endParaRPr lang="en-US" dirty="0"/>
          </a:p>
          <a:p>
            <a:r>
              <a:rPr lang="en-US" dirty="0"/>
              <a:t>For example – when a person asks you if you did “A” </a:t>
            </a:r>
            <a:r>
              <a:rPr lang="en-US" b="1" i="1" dirty="0"/>
              <a:t>OR</a:t>
            </a:r>
            <a:r>
              <a:rPr lang="en-US" dirty="0"/>
              <a:t> “B” usually the answer is usually not “Yes”.  People will casually use the words </a:t>
            </a:r>
            <a:r>
              <a:rPr lang="en-US" b="1" i="1" dirty="0"/>
              <a:t>AND</a:t>
            </a:r>
            <a:r>
              <a:rPr lang="en-US" dirty="0"/>
              <a:t> , </a:t>
            </a:r>
            <a:r>
              <a:rPr lang="en-US" b="1" i="1" dirty="0"/>
              <a:t>OR</a:t>
            </a:r>
            <a:r>
              <a:rPr lang="en-US" dirty="0"/>
              <a:t> and </a:t>
            </a:r>
            <a:r>
              <a:rPr lang="en-US" b="1" i="1" dirty="0"/>
              <a:t>NOT</a:t>
            </a:r>
            <a:r>
              <a:rPr lang="en-US" dirty="0"/>
              <a:t> in ways that are imprecise.  </a:t>
            </a:r>
            <a:br>
              <a:rPr lang="en-US" dirty="0"/>
            </a:br>
            <a:br>
              <a:rPr lang="en-US" dirty="0"/>
            </a:br>
            <a:r>
              <a:rPr lang="en-US" dirty="0"/>
              <a:t>Would you not agree?  </a:t>
            </a:r>
            <a:r>
              <a:rPr lang="en-US" dirty="0">
                <a:sym typeface="Wingdings" panose="05000000000000000000" pitchFamily="2" charset="2"/>
              </a:rPr>
              <a:t></a:t>
            </a:r>
            <a:endParaRPr lang="en-US" b="1" i="1" dirty="0"/>
          </a:p>
        </p:txBody>
      </p:sp>
    </p:spTree>
    <p:extLst>
      <p:ext uri="{BB962C8B-B14F-4D97-AF65-F5344CB8AC3E}">
        <p14:creationId xmlns:p14="http://schemas.microsoft.com/office/powerpoint/2010/main" val="336345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10732</TotalTime>
  <Words>968</Words>
  <Application>Microsoft Office PowerPoint</Application>
  <PresentationFormat>Widescreen</PresentationFormat>
  <Paragraphs>140</Paragraphs>
  <Slides>13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Consolas</vt:lpstr>
      <vt:lpstr>Corbel</vt:lpstr>
      <vt:lpstr>Courier New</vt:lpstr>
      <vt:lpstr>Segoe UI</vt:lpstr>
      <vt:lpstr>Wingdings</vt:lpstr>
      <vt:lpstr>Office Theme</vt:lpstr>
      <vt:lpstr>Logical Operators</vt:lpstr>
      <vt:lpstr>Today’s Agenda</vt:lpstr>
      <vt:lpstr>By the end of class …</vt:lpstr>
      <vt:lpstr>Last class we learned about this:</vt:lpstr>
      <vt:lpstr>Last class we also learned about comparing things:</vt:lpstr>
      <vt:lpstr>Now we have logical operators.</vt:lpstr>
      <vt:lpstr>The logical operators</vt:lpstr>
      <vt:lpstr>Examples</vt:lpstr>
      <vt:lpstr>Truth tables</vt:lpstr>
      <vt:lpstr>Important note!</vt:lpstr>
      <vt:lpstr>Back to the Cheesy Pete’s…</vt:lpstr>
      <vt:lpstr>Why are we learning this again?</vt:lpstr>
      <vt:lpstr>Let’s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Introduction What is the cloud?</dc:title>
  <dc:creator>David Schuff</dc:creator>
  <cp:lastModifiedBy>Jeremy J. Shafer</cp:lastModifiedBy>
  <cp:revision>392</cp:revision>
  <dcterms:created xsi:type="dcterms:W3CDTF">2022-06-30T13:55:29Z</dcterms:created>
  <dcterms:modified xsi:type="dcterms:W3CDTF">2025-01-29T20:44:23Z</dcterms:modified>
</cp:coreProperties>
</file>