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577" r:id="rId3"/>
    <p:sldId id="609" r:id="rId4"/>
    <p:sldId id="610" r:id="rId5"/>
    <p:sldId id="611" r:id="rId6"/>
    <p:sldId id="612" r:id="rId7"/>
    <p:sldId id="613" r:id="rId8"/>
    <p:sldId id="614" r:id="rId9"/>
    <p:sldId id="615" r:id="rId10"/>
    <p:sldId id="617" r:id="rId11"/>
    <p:sldId id="620" r:id="rId12"/>
    <p:sldId id="616" r:id="rId13"/>
    <p:sldId id="618" r:id="rId14"/>
    <p:sldId id="61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9" autoAdjust="0"/>
    <p:restoredTop sz="86441" autoAdjust="0"/>
  </p:normalViewPr>
  <p:slideViewPr>
    <p:cSldViewPr snapToGrid="0">
      <p:cViewPr varScale="1">
        <p:scale>
          <a:sx n="71" d="100"/>
          <a:sy n="71" d="100"/>
        </p:scale>
        <p:origin x="235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D9175-6493-4CA4-BED4-2BF67E177B3A}" type="datetimeFigureOut">
              <a:rPr lang="en-US" smtClean="0"/>
              <a:t>7/29/2024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2091F-6CD8-46B7-96F0-0D064BD5D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5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F72B-01D4-E7CE-CCD0-C925872C3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C0AB2-16B7-ABE2-B58E-3BB76004A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B8A35-9A7D-E534-D801-9214B10E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FEBF-38F1-453E-B69D-6B9271114889}" type="datetime1">
              <a:rPr lang="en-US" smtClean="0"/>
              <a:t>7/29/2024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8FE-1A6B-3B8A-9160-73579F35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D6639-51F7-67FF-CC34-EB8C0182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7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C470-7C6A-7924-EAD0-67D09CF0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258FB-74B7-5EEF-53E8-4CC148990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AADDD-72F3-0095-2D6E-4C653A9F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D55E-282F-4DF6-A403-09EC22362B14}" type="datetime1">
              <a:rPr lang="en-US" smtClean="0"/>
              <a:t>7/29/2024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950F3-5E49-3C5F-BE10-03E000C3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1718-A130-D803-E465-A462404B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4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078D7A-04A2-D620-2630-1D62546B1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87427-E822-3DCC-7B2E-A1D29D5A0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5954B-320A-A6B4-AACA-3317F5D4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848F-AFAA-441B-B746-4E7F497AF1EA}" type="datetime1">
              <a:rPr lang="en-US" smtClean="0"/>
              <a:t>7/29/2024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F64D2-C11B-00D1-FE40-1B62EB97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DE5E8-F2B1-E798-5A06-997FCCAA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15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4" y="720435"/>
            <a:ext cx="11277601" cy="942109"/>
          </a:xfrm>
          <a:noFill/>
        </p:spPr>
        <p:txBody>
          <a:bodyPr/>
          <a:lstStyle>
            <a:lvl1pPr marL="338138" indent="0"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B4F299-B632-B7CA-3FD1-FE6F072FE586}"/>
              </a:ext>
            </a:extLst>
          </p:cNvPr>
          <p:cNvSpPr txBox="1">
            <a:spLocks/>
          </p:cNvSpPr>
          <p:nvPr userDrawn="1"/>
        </p:nvSpPr>
        <p:spPr>
          <a:xfrm>
            <a:off x="8719457" y="5984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Slide </a:t>
            </a:r>
            <a:fld id="{B8D92440-A1FC-46CF-964E-5BF15C2FE343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91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D47C-E5D4-DDBE-EF1F-104F24CB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7A19A-EFF8-5A88-EDE7-FCDEB4D78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A261B-1101-FA3D-CB17-80CD5369B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9EE1-3FE3-4F1C-88F4-6491735106DF}" type="datetime1">
              <a:rPr lang="en-US" smtClean="0"/>
              <a:t>7/29/2024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FFDC-ABE1-592D-57CE-8741396C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D6818-E9DF-7030-FFE5-7CA03965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8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6587-444C-EF7D-FE7D-26950F02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7D5E7-6A38-CB7B-087D-EFA48605B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3B643-410E-1842-F193-BB0856DD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98A3-03EC-44AE-87A9-06CAEF1F7F50}" type="datetime1">
              <a:rPr lang="en-US" smtClean="0"/>
              <a:t>7/29/2024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310AA-4DB2-8CE6-7A4D-79BDFF93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95118-C53B-3A3F-6834-2DFBDB6A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487655-AABA-4CA8-8EDF-7F823A468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7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4F9B-580C-A699-4DAD-825D97649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B657F-30D5-8754-A04E-2319F40CB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0171C-FAF2-6322-9CB6-83481AC9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A7575-0A3B-0E0A-BD71-4E15EDB8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CA8-87D7-4728-855E-A6F52CD10CAE}" type="datetime1">
              <a:rPr lang="en-US" smtClean="0"/>
              <a:t>7/29/2024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D1E5B-D828-19AE-17EE-C271B397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5FB46-D28D-EC75-7CA7-EA327DD4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3603-E112-DFF4-C6D8-0496D1F8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D8518-394B-3008-7BBC-EC6A55EC2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CE79-3B5F-ADA4-FD7E-2BADC81B1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9E515-664E-EA56-A2AF-C9343137F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36BE7C-46E7-7413-B469-8EDAED08E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25A12-CF47-C955-9369-051EB51A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593D-2A19-4BA0-A48C-0342333B9754}" type="datetime1">
              <a:rPr lang="en-US" smtClean="0"/>
              <a:t>7/29/2024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4E7A9D-A7AC-5CCE-916E-4708D90B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038D7-1F9A-7C8D-3467-FE7A67DD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F14C-5EC1-FFCB-42AF-C06EA7E9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38D3D-E6E8-5AFB-CD5F-2004F64F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F4E6-0320-4AB2-9586-65A0EC89B335}" type="datetime1">
              <a:rPr lang="en-US" smtClean="0"/>
              <a:t>7/29/2024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272A8-54EF-7B38-A358-08F90C01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4D8C2-D005-DED5-4959-89AEC045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C7C2D-B365-526F-4F06-0D77F79E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E04C-41B0-4DF8-B4DF-3F22EB69F7D9}" type="datetime1">
              <a:rPr lang="en-US" smtClean="0"/>
              <a:t>7/29/2024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6161F-9918-75C3-BF19-FF80F606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C89C8-F884-B4CE-CC3A-B5DD1026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2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1BF9-30F3-7A2D-F8A3-791EAA2E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FAEA7-9263-F1E8-CF52-8B33D6B02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4BC12-B876-ECAE-F678-32CD8C05E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6B8F7-7894-FF4F-9E5D-F4C3BF94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A6D4-EBBF-4864-B002-3CA151825A93}" type="datetime1">
              <a:rPr lang="en-US" smtClean="0"/>
              <a:t>7/29/2024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9ACDA-52C6-F398-2177-A0803A62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16BF6-1F54-7DA1-7084-343B5356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3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6086-B265-7989-A55A-FE17F422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B91EF-A99A-25F1-6C9D-92B8F7117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8F43F-ACB9-99C3-B69D-70FFB2FF5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C79EE-3EFB-E190-AF9B-5F23BF39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26E8-E5AC-42DB-AADB-FD38C3D12385}" type="datetime1">
              <a:rPr lang="en-US" smtClean="0"/>
              <a:t>7/29/2024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44726-F697-024F-F154-A2BCD05A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E7A1D-F51D-E5B6-0EC8-F1719AF8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0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09199-E8C0-37D2-8430-9C299015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F55D3-8504-6824-94F1-CDF34B6D5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A72C5-C4A1-21A1-F750-B87A42DF9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407FC-BC4F-44A5-8993-81604E7062F8}" type="datetime1">
              <a:rPr lang="en-US" smtClean="0"/>
              <a:t>7/29/2024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A07C0-D3F6-68E4-1384-C86F364CC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53108-2941-6203-3401-5406B9B31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6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/3.0/" TargetMode="External"/><Relationship Id="rId2" Type="http://schemas.openxmlformats.org/officeDocument/2006/relationships/hyperlink" Target="https://community.mis.temple.edu/jshafe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misdemo.temple.edu/classexamples/loops/loop03.html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isdemo.temple.edu/classexamples/loops/loop05.html" TargetMode="External"/><Relationship Id="rId2" Type="http://schemas.openxmlformats.org/officeDocument/2006/relationships/hyperlink" Target="https://misdemo.temple.edu/classexamples/loops/loop04.html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robot-android-thought-thinking-307421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misdemo.temple.edu/classexamples/loops/loop01.html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misdemo.temple.edu/classexamples/loops/loop02.html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19B3-EF15-89E8-C1F0-C8B933E9CA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0" y="960732"/>
            <a:ext cx="7560894" cy="1693978"/>
          </a:xfrm>
        </p:spPr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Loops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FC15D-C8AA-1066-06DE-10EA5ACD2E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9137" y="5368413"/>
            <a:ext cx="5036920" cy="148958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 Shafer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jeremy@temple.edu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https://community.mis.temple.edu/jshafer</a:t>
            </a:r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b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v-SE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sv-SE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8F0792-367D-9A34-82A1-183B7ADA07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j-lt"/>
                <a:ea typeface="Tahoma" panose="020B0604030504040204" pitchFamily="34" charset="0"/>
                <a:cs typeface="Segoe UI" panose="020B0502040204020203" pitchFamily="34" charset="0"/>
              </a:rPr>
              <a:t>	MIS2402: Web Application Development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BF4CA-20AD-7B77-3525-D45E1C263E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05943" y="6131434"/>
            <a:ext cx="580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The above image was  DALL-E, OpenAI, 2024.</a:t>
            </a:r>
            <a:br>
              <a:rPr lang="en-US" sz="900" dirty="0"/>
            </a:br>
            <a:r>
              <a:rPr lang="en-US" sz="900" dirty="0"/>
              <a:t>Unless otherwise indicated, all  other decorative images are by Unknown Author and licensed under </a:t>
            </a:r>
            <a:r>
              <a:rPr lang="en-US" sz="900" dirty="0">
                <a:hlinkClick r:id="rId3" tooltip="https://creativecommons.org/licenses/by-nc/3.0/"/>
              </a:rPr>
              <a:t>CC BY-NC</a:t>
            </a:r>
            <a:endParaRPr lang="en-US" sz="900" dirty="0"/>
          </a:p>
        </p:txBody>
      </p:sp>
      <p:pic>
        <p:nvPicPr>
          <p:cNvPr id="10" name="Picture 9" descr="A cartoon of a robot riding a roller coaster">
            <a:extLst>
              <a:ext uri="{FF2B5EF4-FFF2-40B4-BE49-F238E27FC236}">
                <a16:creationId xmlns:a16="http://schemas.microsoft.com/office/drawing/2014/main" id="{8D152584-4C96-9550-4B6E-70581E9422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27" y="960732"/>
            <a:ext cx="5036919" cy="503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6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33720-F6F2-1307-5B48-5CFB1B8E3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499" y="204337"/>
            <a:ext cx="11277601" cy="942109"/>
          </a:xfrm>
        </p:spPr>
        <p:txBody>
          <a:bodyPr/>
          <a:lstStyle/>
          <a:p>
            <a:r>
              <a:rPr lang="en-US" dirty="0"/>
              <a:t>Another example of a “for” loop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9F33F6-BE82-B61A-2B36-2670344B585B}"/>
              </a:ext>
            </a:extLst>
          </p:cNvPr>
          <p:cNvSpPr txBox="1"/>
          <p:nvPr/>
        </p:nvSpPr>
        <p:spPr>
          <a:xfrm>
            <a:off x="747505" y="993885"/>
            <a:ext cx="106934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 investment = 10000;</a:t>
            </a:r>
            <a:endParaRPr lang="en-US" sz="20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1800" b="1" dirty="0" err="1">
                <a:effectLst/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annualRate</a:t>
            </a:r>
            <a:r>
              <a:rPr lang="en-US" sz="1800" b="1" dirty="0">
                <a:effectLst/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7.0;</a:t>
            </a:r>
            <a:endParaRPr lang="en-US" sz="20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 years = 10;</a:t>
            </a:r>
            <a:endParaRPr lang="en-US" sz="20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1800" b="1" dirty="0" err="1">
                <a:effectLst/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futureValue</a:t>
            </a:r>
            <a:r>
              <a:rPr lang="en-US" sz="1800" b="1" dirty="0">
                <a:effectLst/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investment;</a:t>
            </a:r>
            <a:endParaRPr lang="en-US" sz="20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( let 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1; 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&lt;= years; 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 ) {</a:t>
            </a:r>
            <a:endParaRPr lang="en-US" sz="20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futureValue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+= 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futureValue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annualRate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100;</a:t>
            </a:r>
            <a:endParaRPr lang="en-US" sz="20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console.log(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futureValue.toFixed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(2));   // displays 19671.51</a:t>
            </a:r>
            <a:endParaRPr lang="en-US" sz="20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F08BD9F1-D64C-F46C-D2CF-0D48D6A55735}"/>
              </a:ext>
            </a:extLst>
          </p:cNvPr>
          <p:cNvSpPr/>
          <p:nvPr/>
        </p:nvSpPr>
        <p:spPr>
          <a:xfrm rot="20097932">
            <a:off x="7976365" y="1969241"/>
            <a:ext cx="1261024" cy="468459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385307-5442-133A-6558-AF470FE21CD8}"/>
              </a:ext>
            </a:extLst>
          </p:cNvPr>
          <p:cNvSpPr txBox="1"/>
          <p:nvPr/>
        </p:nvSpPr>
        <p:spPr>
          <a:xfrm>
            <a:off x="747505" y="3429000"/>
            <a:ext cx="103505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 ways that the future value calculation 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could be coded inside the code block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//Either of these are good substitutes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futureValue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futureValue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(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futureValue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(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annualRate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100));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futureValue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futureValue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(1 + (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annualRate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100))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6CF133-1313-2D7E-572F-A908D69772FC}"/>
              </a:ext>
            </a:extLst>
          </p:cNvPr>
          <p:cNvSpPr txBox="1"/>
          <p:nvPr/>
        </p:nvSpPr>
        <p:spPr>
          <a:xfrm>
            <a:off x="1018093" y="5427115"/>
            <a:ext cx="10079912" cy="369332"/>
          </a:xfrm>
          <a:prstGeom prst="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code can be found here </a:t>
            </a:r>
            <a:r>
              <a:rPr lang="en-US" dirty="0">
                <a:hlinkClick r:id="rId2"/>
              </a:rPr>
              <a:t>https://misdemo.temple.edu/classexamples/loops/loop03.html</a:t>
            </a:r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66642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3B5E7-BC9F-23FE-D02F-E26AACA90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54C3EB-E2C3-2EFA-585F-021E72550B81}"/>
              </a:ext>
            </a:extLst>
          </p:cNvPr>
          <p:cNvSpPr txBox="1"/>
          <p:nvPr/>
        </p:nvSpPr>
        <p:spPr>
          <a:xfrm>
            <a:off x="833845" y="1751767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Loops can be used to generate repetitive blocks of text.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7B24C1-4C62-F332-01BD-1BBF325907E5}"/>
              </a:ext>
            </a:extLst>
          </p:cNvPr>
          <p:cNvSpPr txBox="1"/>
          <p:nvPr/>
        </p:nvSpPr>
        <p:spPr>
          <a:xfrm>
            <a:off x="833845" y="3268372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Loops can be nested inside other loops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D4CB5-7358-3FAE-11D8-9FC7B27DB1DA}"/>
              </a:ext>
            </a:extLst>
          </p:cNvPr>
          <p:cNvSpPr txBox="1"/>
          <p:nvPr/>
        </p:nvSpPr>
        <p:spPr>
          <a:xfrm>
            <a:off x="833845" y="4714748"/>
            <a:ext cx="10361024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sz="2400" dirty="0"/>
              <a:t>ALERT! – In that last example we use the jQuery .append() method to add text to a message div tag.  Appending text is different from replacing text!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70C8AE-DF40-E5E1-5446-A16AD97973CA}"/>
              </a:ext>
            </a:extLst>
          </p:cNvPr>
          <p:cNvSpPr txBox="1"/>
          <p:nvPr/>
        </p:nvSpPr>
        <p:spPr>
          <a:xfrm>
            <a:off x="833844" y="2377440"/>
            <a:ext cx="10361023" cy="369332"/>
          </a:xfrm>
          <a:prstGeom prst="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See </a:t>
            </a:r>
            <a:r>
              <a:rPr lang="en-US" dirty="0">
                <a:hlinkClick r:id="rId2"/>
              </a:rPr>
              <a:t>https://misdemo.temple.edu/classexamples/loops/loop04.html</a:t>
            </a:r>
            <a:r>
              <a:rPr lang="en-US" dirty="0"/>
              <a:t>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496423-2825-CC34-E2C2-4A0DA582BA8E}"/>
              </a:ext>
            </a:extLst>
          </p:cNvPr>
          <p:cNvSpPr txBox="1"/>
          <p:nvPr/>
        </p:nvSpPr>
        <p:spPr>
          <a:xfrm>
            <a:off x="833844" y="3782554"/>
            <a:ext cx="10361023" cy="369332"/>
          </a:xfrm>
          <a:prstGeom prst="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See </a:t>
            </a:r>
            <a:r>
              <a:rPr lang="en-US" dirty="0">
                <a:hlinkClick r:id="rId3"/>
              </a:rPr>
              <a:t>https://misdemo.temple.edu/classexamples/loops/loop05.html</a:t>
            </a:r>
            <a:r>
              <a:rPr lang="en-US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859040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C0CC98-8521-4D83-EC73-946D6957B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16" y="212942"/>
            <a:ext cx="5334930" cy="12901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400" dirty="0"/>
              <a:t>So… what are loops good for?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E60414-412E-6E42-82E9-6F939FE64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8" r="19618"/>
          <a:stretch/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7F83D6-CB4E-2298-7F14-2A03E8631423}"/>
              </a:ext>
            </a:extLst>
          </p:cNvPr>
          <p:cNvSpPr txBox="1"/>
          <p:nvPr/>
        </p:nvSpPr>
        <p:spPr>
          <a:xfrm>
            <a:off x="6441929" y="4819986"/>
            <a:ext cx="5011642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NOTE!  Loops are often used </a:t>
            </a:r>
            <a:r>
              <a:rPr lang="en-US" sz="2000" i="1" dirty="0"/>
              <a:t>in combination</a:t>
            </a:r>
            <a:r>
              <a:rPr lang="en-US" sz="2000" dirty="0"/>
              <a:t> with other loops, conditional statements, and functions!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FB677A-E882-6777-B9C5-91C9D68D52EE}"/>
              </a:ext>
            </a:extLst>
          </p:cNvPr>
          <p:cNvSpPr txBox="1"/>
          <p:nvPr/>
        </p:nvSpPr>
        <p:spPr>
          <a:xfrm>
            <a:off x="6441929" y="1761081"/>
            <a:ext cx="52923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Performing calculations that require </a:t>
            </a:r>
            <a:r>
              <a:rPr lang="en-US" sz="2000" dirty="0"/>
              <a:t>iterations.</a:t>
            </a:r>
          </a:p>
          <a:p>
            <a:pPr algn="ctr"/>
            <a:r>
              <a:rPr lang="en-US" sz="2000" dirty="0"/>
              <a:t>-OR- </a:t>
            </a:r>
          </a:p>
          <a:p>
            <a:r>
              <a:rPr lang="en-US" sz="2000" dirty="0"/>
              <a:t>Generating repetitive text. Sometimes that text is HTML.  Tags like these can often be generated with a loop: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&lt;table&gt; rows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&lt;select&gt; options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&lt;ul&gt; items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&lt;</a:t>
            </a:r>
            <a:r>
              <a:rPr lang="en-US" sz="2000" dirty="0" err="1"/>
              <a:t>ol</a:t>
            </a:r>
            <a:r>
              <a:rPr lang="en-US" sz="2000" dirty="0"/>
              <a:t>&gt; items.</a:t>
            </a:r>
          </a:p>
          <a:p>
            <a:endParaRPr lang="en-US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EADC419-CEFA-AFC6-AF0B-B3399B7B46B8}"/>
              </a:ext>
            </a:extLst>
          </p:cNvPr>
          <p:cNvSpPr txBox="1">
            <a:spLocks/>
          </p:cNvSpPr>
          <p:nvPr/>
        </p:nvSpPr>
        <p:spPr>
          <a:xfrm>
            <a:off x="8719457" y="5984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12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1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46263-E549-2580-C3F0-E2A503B3A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4" y="10572"/>
            <a:ext cx="11277601" cy="942109"/>
          </a:xfrm>
        </p:spPr>
        <p:txBody>
          <a:bodyPr/>
          <a:lstStyle/>
          <a:p>
            <a:r>
              <a:rPr lang="en-US" dirty="0"/>
              <a:t>Let’s practice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1B5264-40B4-BF90-A916-4812C75E55D7}"/>
              </a:ext>
            </a:extLst>
          </p:cNvPr>
          <p:cNvSpPr txBox="1"/>
          <p:nvPr/>
        </p:nvSpPr>
        <p:spPr>
          <a:xfrm>
            <a:off x="926432" y="952681"/>
            <a:ext cx="10287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the Chrome console log, write some “for” loops that write the following series to the console log: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1, 2, 3, 4, 5, 6, 7, 8, 9, 10  </a:t>
            </a:r>
            <a:r>
              <a:rPr lang="en-US" sz="2400" dirty="0"/>
              <a:t>(the numbers 1 to 10)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10, 9, 8, 7, 6, 5, 4, 3, 2, 1  </a:t>
            </a:r>
            <a:r>
              <a:rPr lang="en-US" sz="2400" dirty="0"/>
              <a:t>(the numbers 10 to 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5, 10, 15, 20, 25, 30 </a:t>
            </a:r>
            <a:r>
              <a:rPr lang="en-US" sz="2400" dirty="0"/>
              <a:t>(the numbers 5 to 30, counting by 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12, 10, 8, 6, 4, 2 </a:t>
            </a:r>
            <a:r>
              <a:rPr lang="en-US" sz="2400" dirty="0"/>
              <a:t>(the numbers 12 to 2, counting by 2)</a:t>
            </a: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F8A5E5-4BE4-CBEF-1FDC-5DD764458EE3}"/>
              </a:ext>
            </a:extLst>
          </p:cNvPr>
          <p:cNvSpPr txBox="1"/>
          <p:nvPr/>
        </p:nvSpPr>
        <p:spPr>
          <a:xfrm>
            <a:off x="926432" y="3999669"/>
            <a:ext cx="1028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2400" dirty="0"/>
              <a:t>This exercise is not very practical!  Rarely in coding do you need to count by fives!  But it is a good learning exercise because it reinforces your understanding of the basic “for” loop syntax.</a:t>
            </a:r>
            <a:br>
              <a:rPr lang="en-US" dirty="0"/>
            </a:br>
            <a:br>
              <a:rPr lang="en-US" dirty="0"/>
            </a:b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(</a:t>
            </a:r>
            <a:r>
              <a:rPr lang="en-US" sz="1800" b="1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counter initialization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b="1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condition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b="1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increment expression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) 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statements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640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42E2F-B4A3-07EF-05B0-85E067BA3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BEF65B-009B-DD02-9722-2E6AA62BA713}"/>
              </a:ext>
            </a:extLst>
          </p:cNvPr>
          <p:cNvSpPr txBox="1"/>
          <p:nvPr/>
        </p:nvSpPr>
        <p:spPr>
          <a:xfrm>
            <a:off x="866275" y="1662544"/>
            <a:ext cx="788731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are 2 things that loops are good for?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are the three elements that go inside the parenthesis of a JavaScript “for” loop?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character is used to separate those three elements?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How many lines of code can go in the code block of a JavaScript for loop?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 next week’s quiz, you should be prepared to write simple loops like the ones we just practiced.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745984-0936-64CC-6DF7-1D21BA781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48811" y="720435"/>
            <a:ext cx="2995065" cy="425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44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D0424-4C6D-A924-6C6B-9FC49E3B5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B0BC8-1489-AD7A-414C-89688A6A66F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29343" y="1633230"/>
            <a:ext cx="10515600" cy="4351338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Discover what loops are</a:t>
            </a:r>
            <a:r>
              <a:rPr lang="en-US" dirty="0"/>
              <a:t>, and what they are good for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Lea</a:t>
            </a:r>
            <a:r>
              <a:rPr lang="en-US" dirty="0"/>
              <a:t>rn the syntax of the “for” loop in JavaScript</a:t>
            </a:r>
          </a:p>
          <a:p>
            <a:pPr marL="514350" indent="-514350"/>
            <a:r>
              <a:rPr lang="en-US" dirty="0"/>
              <a:t>Observe some animations that illustrate how a “for” loop is processed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Practice writing some simple variations on the “for” loop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/>
              <a:t>Quiz 4</a:t>
            </a:r>
            <a:endParaRPr lang="en-US" sz="2800" dirty="0">
              <a:latin typeface="+mn-lt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2BFB5DC-1F95-605B-AB50-D2E42FA5CC78}"/>
              </a:ext>
            </a:extLst>
          </p:cNvPr>
          <p:cNvSpPr txBox="1">
            <a:spLocks/>
          </p:cNvSpPr>
          <p:nvPr/>
        </p:nvSpPr>
        <p:spPr>
          <a:xfrm>
            <a:off x="8719457" y="5984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2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621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04A3F6-C367-E2BB-D92B-4F9A2D4FA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What’s a loop?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470D0D-353C-F198-5751-509C333C3F77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In programming, a “loop” is a series of commands (called “a block of code”) that repeats for a specified number of iterations.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It’s a programmatic way of doing the same thing over and over again.</a:t>
            </a:r>
          </a:p>
        </p:txBody>
      </p:sp>
      <p:pic>
        <p:nvPicPr>
          <p:cNvPr id="4" name="Picture 2" descr="Image result for loop roller coaster">
            <a:extLst>
              <a:ext uri="{FF2B5EF4-FFF2-40B4-BE49-F238E27FC236}">
                <a16:creationId xmlns:a16="http://schemas.microsoft.com/office/drawing/2014/main" id="{A2593733-A457-4E5E-DFCE-CC3969137C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0" r="-1" b="383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5270240-3E44-D596-D149-A83C26DA6904}"/>
              </a:ext>
            </a:extLst>
          </p:cNvPr>
          <p:cNvSpPr txBox="1">
            <a:spLocks/>
          </p:cNvSpPr>
          <p:nvPr/>
        </p:nvSpPr>
        <p:spPr>
          <a:xfrm>
            <a:off x="212047" y="6007374"/>
            <a:ext cx="2228291" cy="453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>
                <a:solidFill>
                  <a:schemeClr val="accent1">
                    <a:lumMod val="75000"/>
                  </a:schemeClr>
                </a:solidFill>
              </a:rPr>
              <a:pPr algn="l"/>
              <a:t>3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147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26773-4FC6-74DF-0E21-4A418B0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74" y="249380"/>
            <a:ext cx="11277601" cy="942109"/>
          </a:xfrm>
        </p:spPr>
        <p:txBody>
          <a:bodyPr/>
          <a:lstStyle/>
          <a:p>
            <a:r>
              <a:rPr lang="en-US" dirty="0"/>
              <a:t>Advisory!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E8A30A-6861-DCD9-0CC7-EA00D7A3613B}"/>
              </a:ext>
            </a:extLst>
          </p:cNvPr>
          <p:cNvSpPr txBox="1"/>
          <p:nvPr/>
        </p:nvSpPr>
        <p:spPr>
          <a:xfrm>
            <a:off x="3163867" y="1174645"/>
            <a:ext cx="82264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JavaScript supports several different kinds of loop structures.  </a:t>
            </a:r>
          </a:p>
          <a:p>
            <a:endParaRPr lang="en-US" dirty="0"/>
          </a:p>
        </p:txBody>
      </p:sp>
      <p:pic>
        <p:nvPicPr>
          <p:cNvPr id="4" name="Picture 2" descr="Image result for advisory clipart">
            <a:extLst>
              <a:ext uri="{FF2B5EF4-FFF2-40B4-BE49-F238E27FC236}">
                <a16:creationId xmlns:a16="http://schemas.microsoft.com/office/drawing/2014/main" id="{8D825B01-877C-74A2-A898-366D88AFD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67" y="1191489"/>
            <a:ext cx="2143927" cy="214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73B973-20B9-FEFA-43C7-746188358E52}"/>
              </a:ext>
            </a:extLst>
          </p:cNvPr>
          <p:cNvSpPr txBox="1"/>
          <p:nvPr/>
        </p:nvSpPr>
        <p:spPr>
          <a:xfrm>
            <a:off x="839766" y="3250456"/>
            <a:ext cx="107468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All those structures do similar things.  In most situations, they are interchangeable!</a:t>
            </a:r>
          </a:p>
          <a:p>
            <a:endParaRPr lang="en-US" sz="2400" dirty="0"/>
          </a:p>
          <a:p>
            <a:r>
              <a:rPr lang="en-US" sz="2400" dirty="0"/>
              <a:t>In this class, we will only use the first one:  the “for” loop.</a:t>
            </a:r>
          </a:p>
          <a:p>
            <a:endParaRPr lang="en-US" sz="2400" dirty="0"/>
          </a:p>
          <a:p>
            <a:r>
              <a:rPr lang="en-US" sz="2400" dirty="0"/>
              <a:t>For the new programmer, learning one general purpose loop structure and knowing it well, is better than trying to learn several different structures, each with a slightly different syntax!</a:t>
            </a:r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AAC86B-85DE-CAB7-3AD8-C6506534BB2A}"/>
              </a:ext>
            </a:extLst>
          </p:cNvPr>
          <p:cNvSpPr txBox="1"/>
          <p:nvPr/>
        </p:nvSpPr>
        <p:spPr>
          <a:xfrm>
            <a:off x="3175461" y="1620809"/>
            <a:ext cx="2743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b="1" dirty="0"/>
              <a:t>for</a:t>
            </a:r>
            <a:endParaRPr lang="en-US" sz="3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for/in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for/of</a:t>
            </a:r>
          </a:p>
          <a:p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41A855-0B6C-58B2-6CAF-8B0B6A49E5F8}"/>
              </a:ext>
            </a:extLst>
          </p:cNvPr>
          <p:cNvSpPr txBox="1"/>
          <p:nvPr/>
        </p:nvSpPr>
        <p:spPr>
          <a:xfrm>
            <a:off x="5309060" y="1620808"/>
            <a:ext cx="29080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while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do/while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9692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5BDE6-7DF6-6EF0-21C8-E73666D50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54" y="249272"/>
            <a:ext cx="11277601" cy="942109"/>
          </a:xfrm>
        </p:spPr>
        <p:txBody>
          <a:bodyPr/>
          <a:lstStyle/>
          <a:p>
            <a:r>
              <a:rPr lang="en-US" dirty="0"/>
              <a:t>The syntax of a JavaScript “for” loop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AB58233-9CDB-F675-BE2E-028A7FA671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654335"/>
              </p:ext>
            </p:extLst>
          </p:nvPr>
        </p:nvGraphicFramePr>
        <p:xfrm>
          <a:off x="1698625" y="1828800"/>
          <a:ext cx="8783638" cy="315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554615" imgH="2702348" progId="Word.Document.12">
                  <p:embed/>
                </p:oleObj>
              </mc:Choice>
              <mc:Fallback>
                <p:oleObj name="Document" r:id="rId2" imgW="7554615" imgH="2702348" progId="Word.Documen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C70138C-A460-374F-93A3-CF916C4D6B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98625" y="1828800"/>
                        <a:ext cx="8783638" cy="315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Up Arrow 6">
            <a:extLst>
              <a:ext uri="{FF2B5EF4-FFF2-40B4-BE49-F238E27FC236}">
                <a16:creationId xmlns:a16="http://schemas.microsoft.com/office/drawing/2014/main" id="{C9B0CAFD-C932-4B6B-49B6-F0EC2E7A78C3}"/>
              </a:ext>
            </a:extLst>
          </p:cNvPr>
          <p:cNvSpPr/>
          <p:nvPr/>
        </p:nvSpPr>
        <p:spPr>
          <a:xfrm rot="8732677">
            <a:off x="3326311" y="1328167"/>
            <a:ext cx="457200" cy="3175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Up Arrow 7">
            <a:extLst>
              <a:ext uri="{FF2B5EF4-FFF2-40B4-BE49-F238E27FC236}">
                <a16:creationId xmlns:a16="http://schemas.microsoft.com/office/drawing/2014/main" id="{A7683F83-EADA-B763-39BD-803111D6AC04}"/>
              </a:ext>
            </a:extLst>
          </p:cNvPr>
          <p:cNvSpPr/>
          <p:nvPr/>
        </p:nvSpPr>
        <p:spPr>
          <a:xfrm rot="8732677">
            <a:off x="6185467" y="1334154"/>
            <a:ext cx="457200" cy="3175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Up Arrow 8">
            <a:extLst>
              <a:ext uri="{FF2B5EF4-FFF2-40B4-BE49-F238E27FC236}">
                <a16:creationId xmlns:a16="http://schemas.microsoft.com/office/drawing/2014/main" id="{AF15BB8C-1A52-5441-75B2-83F7D667A13F}"/>
              </a:ext>
            </a:extLst>
          </p:cNvPr>
          <p:cNvSpPr/>
          <p:nvPr/>
        </p:nvSpPr>
        <p:spPr>
          <a:xfrm rot="8732677">
            <a:off x="7915178" y="1327238"/>
            <a:ext cx="457200" cy="3175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652C05-7E2B-08FB-4AF1-79B6655F0E47}"/>
              </a:ext>
            </a:extLst>
          </p:cNvPr>
          <p:cNvSpPr txBox="1"/>
          <p:nvPr/>
        </p:nvSpPr>
        <p:spPr>
          <a:xfrm>
            <a:off x="1659733" y="2971800"/>
            <a:ext cx="86733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For example: Write the numbers 1 to 3 to the console.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  <a:p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(let x = 1; x &lt;= 3; x++) 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console.log(x);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B00C09-396F-A7CA-8E9D-299EE8619F82}"/>
              </a:ext>
            </a:extLst>
          </p:cNvPr>
          <p:cNvSpPr txBox="1"/>
          <p:nvPr/>
        </p:nvSpPr>
        <p:spPr>
          <a:xfrm>
            <a:off x="1742127" y="3632538"/>
            <a:ext cx="1739574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x is declared and assigned a value.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EFFD27-2EB9-0FCC-7F61-45C0C8847180}"/>
              </a:ext>
            </a:extLst>
          </p:cNvPr>
          <p:cNvSpPr txBox="1"/>
          <p:nvPr/>
        </p:nvSpPr>
        <p:spPr>
          <a:xfrm>
            <a:off x="4051867" y="3534699"/>
            <a:ext cx="2362200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The loop continues while this expression is true.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C9A2AB-081E-1D54-A3CB-6D7F158488D1}"/>
              </a:ext>
            </a:extLst>
          </p:cNvPr>
          <p:cNvSpPr txBox="1"/>
          <p:nvPr/>
        </p:nvSpPr>
        <p:spPr>
          <a:xfrm>
            <a:off x="7027735" y="3773708"/>
            <a:ext cx="23622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 shorthand way of saying x = x + 1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02C2D5-2777-A28B-10B6-BCD6D85E5E63}"/>
              </a:ext>
            </a:extLst>
          </p:cNvPr>
          <p:cNvSpPr txBox="1"/>
          <p:nvPr/>
        </p:nvSpPr>
        <p:spPr>
          <a:xfrm>
            <a:off x="7772400" y="5117702"/>
            <a:ext cx="23622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The code block begins and ends.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158B80E-3342-B33D-CB2E-706731C59984}"/>
              </a:ext>
            </a:extLst>
          </p:cNvPr>
          <p:cNvCxnSpPr>
            <a:cxnSpLocks/>
          </p:cNvCxnSpPr>
          <p:nvPr/>
        </p:nvCxnSpPr>
        <p:spPr>
          <a:xfrm>
            <a:off x="2590800" y="4648200"/>
            <a:ext cx="381000" cy="42071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DC80B6D-B192-EF10-D90E-B589995925BD}"/>
              </a:ext>
            </a:extLst>
          </p:cNvPr>
          <p:cNvCxnSpPr>
            <a:cxnSpLocks/>
          </p:cNvCxnSpPr>
          <p:nvPr/>
        </p:nvCxnSpPr>
        <p:spPr>
          <a:xfrm flipH="1">
            <a:off x="4495800" y="4726127"/>
            <a:ext cx="304800" cy="38713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AAF7E52-36B8-BFC2-1BAE-C295A44CD8A2}"/>
              </a:ext>
            </a:extLst>
          </p:cNvPr>
          <p:cNvCxnSpPr>
            <a:cxnSpLocks/>
          </p:cNvCxnSpPr>
          <p:nvPr/>
        </p:nvCxnSpPr>
        <p:spPr>
          <a:xfrm flipH="1">
            <a:off x="5638800" y="4648201"/>
            <a:ext cx="1388936" cy="46505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D0CD4B2-F296-A323-0A43-1444794016FF}"/>
              </a:ext>
            </a:extLst>
          </p:cNvPr>
          <p:cNvCxnSpPr>
            <a:cxnSpLocks/>
          </p:cNvCxnSpPr>
          <p:nvPr/>
        </p:nvCxnSpPr>
        <p:spPr>
          <a:xfrm flipH="1" flipV="1">
            <a:off x="6333268" y="5352269"/>
            <a:ext cx="1289942" cy="11937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80A8F8A-FB9C-05C2-0FA8-3857F64F8628}"/>
              </a:ext>
            </a:extLst>
          </p:cNvPr>
          <p:cNvCxnSpPr>
            <a:cxnSpLocks/>
          </p:cNvCxnSpPr>
          <p:nvPr/>
        </p:nvCxnSpPr>
        <p:spPr>
          <a:xfrm flipH="1">
            <a:off x="1981200" y="5693362"/>
            <a:ext cx="5642010" cy="26359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17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6C3E-43E5-A405-9E09-781EEF0D7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09" y="117483"/>
            <a:ext cx="11277601" cy="942109"/>
          </a:xfrm>
        </p:spPr>
        <p:txBody>
          <a:bodyPr/>
          <a:lstStyle/>
          <a:p>
            <a:r>
              <a:rPr lang="en-US" dirty="0"/>
              <a:t>Let’s see that with some animation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513AE2-A526-6FA5-F353-0BACAF4B2F3F}"/>
              </a:ext>
            </a:extLst>
          </p:cNvPr>
          <p:cNvSpPr txBox="1"/>
          <p:nvPr/>
        </p:nvSpPr>
        <p:spPr>
          <a:xfrm>
            <a:off x="1981200" y="10668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code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1034AF-6C5F-B9DE-79D3-18A9C46AB155}"/>
              </a:ext>
            </a:extLst>
          </p:cNvPr>
          <p:cNvSpPr txBox="1"/>
          <p:nvPr/>
        </p:nvSpPr>
        <p:spPr>
          <a:xfrm>
            <a:off x="7315200" y="1066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computer’s memory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FB5AB7-A67B-B759-57AA-C5A01A0DF5D1}"/>
              </a:ext>
            </a:extLst>
          </p:cNvPr>
          <p:cNvCxnSpPr>
            <a:cxnSpLocks/>
          </p:cNvCxnSpPr>
          <p:nvPr/>
        </p:nvCxnSpPr>
        <p:spPr>
          <a:xfrm>
            <a:off x="6934200" y="1186641"/>
            <a:ext cx="0" cy="4225636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35EEBF-ED22-31F0-A346-DB225AB11066}"/>
              </a:ext>
            </a:extLst>
          </p:cNvPr>
          <p:cNvCxnSpPr>
            <a:cxnSpLocks/>
          </p:cNvCxnSpPr>
          <p:nvPr/>
        </p:nvCxnSpPr>
        <p:spPr>
          <a:xfrm>
            <a:off x="1981200" y="3505200"/>
            <a:ext cx="4953000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BBEB693-1780-837F-7033-4BF319902BBC}"/>
              </a:ext>
            </a:extLst>
          </p:cNvPr>
          <p:cNvSpPr txBox="1"/>
          <p:nvPr/>
        </p:nvSpPr>
        <p:spPr>
          <a:xfrm>
            <a:off x="1901792" y="3600713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console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43A0AF-868D-9CFD-2A55-328E8F0682B9}"/>
              </a:ext>
            </a:extLst>
          </p:cNvPr>
          <p:cNvSpPr/>
          <p:nvPr/>
        </p:nvSpPr>
        <p:spPr>
          <a:xfrm>
            <a:off x="1939892" y="1537809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console.log("Starting");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(let x = 1; x &lt;= 3; x++)  {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console.log(x);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Arrow: Right 9">
            <a:extLst>
              <a:ext uri="{FF2B5EF4-FFF2-40B4-BE49-F238E27FC236}">
                <a16:creationId xmlns:a16="http://schemas.microsoft.com/office/drawing/2014/main" id="{6B6E1108-AF45-A4D1-C7CD-4E6FE9F61977}"/>
              </a:ext>
            </a:extLst>
          </p:cNvPr>
          <p:cNvSpPr/>
          <p:nvPr/>
        </p:nvSpPr>
        <p:spPr>
          <a:xfrm rot="8102490">
            <a:off x="5168426" y="1318252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1D6441-1D4A-7B39-4CB5-27499B788679}"/>
              </a:ext>
            </a:extLst>
          </p:cNvPr>
          <p:cNvSpPr/>
          <p:nvPr/>
        </p:nvSpPr>
        <p:spPr>
          <a:xfrm>
            <a:off x="1939892" y="42412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Starting</a:t>
            </a:r>
          </a:p>
        </p:txBody>
      </p:sp>
      <p:sp>
        <p:nvSpPr>
          <p:cNvPr id="11" name="Arrow: Right 9">
            <a:extLst>
              <a:ext uri="{FF2B5EF4-FFF2-40B4-BE49-F238E27FC236}">
                <a16:creationId xmlns:a16="http://schemas.microsoft.com/office/drawing/2014/main" id="{3D70A48D-DB5F-E643-BD1B-E2ECD8E97F95}"/>
              </a:ext>
            </a:extLst>
          </p:cNvPr>
          <p:cNvSpPr/>
          <p:nvPr/>
        </p:nvSpPr>
        <p:spPr>
          <a:xfrm rot="13922956">
            <a:off x="3448502" y="2167195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33436076-19E9-EC55-0670-15FFCBF4A3C5}"/>
              </a:ext>
            </a:extLst>
          </p:cNvPr>
          <p:cNvSpPr/>
          <p:nvPr/>
        </p:nvSpPr>
        <p:spPr>
          <a:xfrm>
            <a:off x="7239002" y="2018149"/>
            <a:ext cx="3047983" cy="15825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x = 1</a:t>
            </a:r>
          </a:p>
        </p:txBody>
      </p:sp>
      <p:sp>
        <p:nvSpPr>
          <p:cNvPr id="13" name="Arrow: Right 9">
            <a:extLst>
              <a:ext uri="{FF2B5EF4-FFF2-40B4-BE49-F238E27FC236}">
                <a16:creationId xmlns:a16="http://schemas.microsoft.com/office/drawing/2014/main" id="{9AEDF31A-F106-B24C-A838-FA29AC835BA4}"/>
              </a:ext>
            </a:extLst>
          </p:cNvPr>
          <p:cNvSpPr/>
          <p:nvPr/>
        </p:nvSpPr>
        <p:spPr>
          <a:xfrm rot="13149406">
            <a:off x="4828875" y="2138060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9">
            <a:extLst>
              <a:ext uri="{FF2B5EF4-FFF2-40B4-BE49-F238E27FC236}">
                <a16:creationId xmlns:a16="http://schemas.microsoft.com/office/drawing/2014/main" id="{A4C3064F-66E4-7A77-07F3-F114D3CC6FCB}"/>
              </a:ext>
            </a:extLst>
          </p:cNvPr>
          <p:cNvSpPr/>
          <p:nvPr/>
        </p:nvSpPr>
        <p:spPr>
          <a:xfrm rot="10800000">
            <a:off x="4938457" y="2546770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3FEEAB-7B63-B2EA-1A26-230418DD0487}"/>
              </a:ext>
            </a:extLst>
          </p:cNvPr>
          <p:cNvSpPr/>
          <p:nvPr/>
        </p:nvSpPr>
        <p:spPr>
          <a:xfrm>
            <a:off x="1921565" y="45774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6" name="Arrow: Right 9">
            <a:extLst>
              <a:ext uri="{FF2B5EF4-FFF2-40B4-BE49-F238E27FC236}">
                <a16:creationId xmlns:a16="http://schemas.microsoft.com/office/drawing/2014/main" id="{D4FDBFA3-D6A5-F532-3C7A-FFA0CEC791D9}"/>
              </a:ext>
            </a:extLst>
          </p:cNvPr>
          <p:cNvSpPr/>
          <p:nvPr/>
        </p:nvSpPr>
        <p:spPr>
          <a:xfrm rot="13392906">
            <a:off x="5687641" y="2220154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56CB52-3FFC-E254-5466-883FEE11E7A7}"/>
              </a:ext>
            </a:extLst>
          </p:cNvPr>
          <p:cNvSpPr txBox="1"/>
          <p:nvPr/>
        </p:nvSpPr>
        <p:spPr>
          <a:xfrm>
            <a:off x="7959690" y="2594445"/>
            <a:ext cx="167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rrow: Right 9">
            <a:extLst>
              <a:ext uri="{FF2B5EF4-FFF2-40B4-BE49-F238E27FC236}">
                <a16:creationId xmlns:a16="http://schemas.microsoft.com/office/drawing/2014/main" id="{2CE1EE06-F36D-CF78-E47D-72A9C42AAC73}"/>
              </a:ext>
            </a:extLst>
          </p:cNvPr>
          <p:cNvSpPr/>
          <p:nvPr/>
        </p:nvSpPr>
        <p:spPr>
          <a:xfrm rot="12881491">
            <a:off x="4828875" y="2128992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9">
            <a:extLst>
              <a:ext uri="{FF2B5EF4-FFF2-40B4-BE49-F238E27FC236}">
                <a16:creationId xmlns:a16="http://schemas.microsoft.com/office/drawing/2014/main" id="{B92797DB-D333-B674-B59F-EAE3D0071ACC}"/>
              </a:ext>
            </a:extLst>
          </p:cNvPr>
          <p:cNvSpPr/>
          <p:nvPr/>
        </p:nvSpPr>
        <p:spPr>
          <a:xfrm rot="10800000">
            <a:off x="4927871" y="2482354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FB9CE6-6E91-5973-226A-41FED10ABE4B}"/>
              </a:ext>
            </a:extLst>
          </p:cNvPr>
          <p:cNvSpPr/>
          <p:nvPr/>
        </p:nvSpPr>
        <p:spPr>
          <a:xfrm>
            <a:off x="1921565" y="48645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21" name="Arrow: Right 9">
            <a:extLst>
              <a:ext uri="{FF2B5EF4-FFF2-40B4-BE49-F238E27FC236}">
                <a16:creationId xmlns:a16="http://schemas.microsoft.com/office/drawing/2014/main" id="{0B1DCBAF-8BF6-1ACF-8220-E06180390AF6}"/>
              </a:ext>
            </a:extLst>
          </p:cNvPr>
          <p:cNvSpPr/>
          <p:nvPr/>
        </p:nvSpPr>
        <p:spPr>
          <a:xfrm rot="13751389">
            <a:off x="5697442" y="2228852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829652-CCCC-5504-564D-7150209A9001}"/>
              </a:ext>
            </a:extLst>
          </p:cNvPr>
          <p:cNvSpPr txBox="1"/>
          <p:nvPr/>
        </p:nvSpPr>
        <p:spPr>
          <a:xfrm>
            <a:off x="8189604" y="2594445"/>
            <a:ext cx="167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rrow: Right 9">
            <a:extLst>
              <a:ext uri="{FF2B5EF4-FFF2-40B4-BE49-F238E27FC236}">
                <a16:creationId xmlns:a16="http://schemas.microsoft.com/office/drawing/2014/main" id="{D7D72D97-98B8-69D9-D7C6-44AF55097146}"/>
              </a:ext>
            </a:extLst>
          </p:cNvPr>
          <p:cNvSpPr/>
          <p:nvPr/>
        </p:nvSpPr>
        <p:spPr>
          <a:xfrm rot="13482705">
            <a:off x="4811560" y="2138026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9">
            <a:extLst>
              <a:ext uri="{FF2B5EF4-FFF2-40B4-BE49-F238E27FC236}">
                <a16:creationId xmlns:a16="http://schemas.microsoft.com/office/drawing/2014/main" id="{1B947EE6-4C96-6B59-71F8-B7A7DD43B5B1}"/>
              </a:ext>
            </a:extLst>
          </p:cNvPr>
          <p:cNvSpPr/>
          <p:nvPr/>
        </p:nvSpPr>
        <p:spPr>
          <a:xfrm rot="10800000">
            <a:off x="4920416" y="2518026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CCB199-87EB-5267-DCE1-4ACBA8CB2DEA}"/>
              </a:ext>
            </a:extLst>
          </p:cNvPr>
          <p:cNvSpPr/>
          <p:nvPr/>
        </p:nvSpPr>
        <p:spPr>
          <a:xfrm>
            <a:off x="1921565" y="51516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26" name="Arrow: Right 9">
            <a:extLst>
              <a:ext uri="{FF2B5EF4-FFF2-40B4-BE49-F238E27FC236}">
                <a16:creationId xmlns:a16="http://schemas.microsoft.com/office/drawing/2014/main" id="{A7AFBBC5-9868-962A-CEA7-A6AD03B47021}"/>
              </a:ext>
            </a:extLst>
          </p:cNvPr>
          <p:cNvSpPr/>
          <p:nvPr/>
        </p:nvSpPr>
        <p:spPr>
          <a:xfrm rot="13489258">
            <a:off x="5693987" y="2220683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F98545-1C02-D2BA-EB36-4AC77A2FBB8F}"/>
              </a:ext>
            </a:extLst>
          </p:cNvPr>
          <p:cNvSpPr txBox="1"/>
          <p:nvPr/>
        </p:nvSpPr>
        <p:spPr>
          <a:xfrm>
            <a:off x="8419518" y="2594445"/>
            <a:ext cx="167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Arrow: Right 9">
            <a:extLst>
              <a:ext uri="{FF2B5EF4-FFF2-40B4-BE49-F238E27FC236}">
                <a16:creationId xmlns:a16="http://schemas.microsoft.com/office/drawing/2014/main" id="{6EF11581-7DC7-96F0-74CE-725E28EC858C}"/>
              </a:ext>
            </a:extLst>
          </p:cNvPr>
          <p:cNvSpPr/>
          <p:nvPr/>
        </p:nvSpPr>
        <p:spPr>
          <a:xfrm rot="13728825">
            <a:off x="4811560" y="2109290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9">
            <a:extLst>
              <a:ext uri="{FF2B5EF4-FFF2-40B4-BE49-F238E27FC236}">
                <a16:creationId xmlns:a16="http://schemas.microsoft.com/office/drawing/2014/main" id="{1C486C23-4A55-032A-C1FB-E1D02F0304E3}"/>
              </a:ext>
            </a:extLst>
          </p:cNvPr>
          <p:cNvSpPr/>
          <p:nvPr/>
        </p:nvSpPr>
        <p:spPr>
          <a:xfrm rot="10800000">
            <a:off x="2213824" y="2796470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BF7621-8E81-3FFA-CA5D-568E1E23B2AC}"/>
              </a:ext>
            </a:extLst>
          </p:cNvPr>
          <p:cNvSpPr txBox="1"/>
          <p:nvPr/>
        </p:nvSpPr>
        <p:spPr>
          <a:xfrm>
            <a:off x="1054249" y="5575689"/>
            <a:ext cx="10079912" cy="369332"/>
          </a:xfrm>
          <a:prstGeom prst="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This code can be found here </a:t>
            </a:r>
            <a:r>
              <a:rPr lang="en-US" dirty="0">
                <a:hlinkClick r:id="rId2"/>
              </a:rPr>
              <a:t>https://misdemo.temple.edu/classexamples/loops/loop01.html</a:t>
            </a:r>
            <a:r>
              <a:rPr lang="en-US" dirty="0"/>
              <a:t> 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62DADDA-DE1D-572D-D77D-6713121789B2}"/>
              </a:ext>
            </a:extLst>
          </p:cNvPr>
          <p:cNvSpPr/>
          <p:nvPr/>
        </p:nvSpPr>
        <p:spPr>
          <a:xfrm>
            <a:off x="7086601" y="1648853"/>
            <a:ext cx="3955908" cy="3872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7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/>
      <p:bldP spid="18" grpId="0" animBg="1"/>
      <p:bldP spid="19" grpId="0" animBg="1"/>
      <p:bldP spid="20" grpId="0"/>
      <p:bldP spid="21" grpId="0" animBg="1"/>
      <p:bldP spid="22" grpId="0"/>
      <p:bldP spid="23" grpId="0" animBg="1"/>
      <p:bldP spid="24" grpId="0" animBg="1"/>
      <p:bldP spid="25" grpId="0"/>
      <p:bldP spid="26" grpId="0" animBg="1"/>
      <p:bldP spid="27" grpId="0"/>
      <p:bldP spid="28" grpId="0" animBg="1"/>
      <p:bldP spid="29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CB707-896E-6280-6A64-FA2721095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(simple) example of a “for” loop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993C20-F956-17BA-32F0-37D77F2148A8}"/>
              </a:ext>
            </a:extLst>
          </p:cNvPr>
          <p:cNvSpPr txBox="1"/>
          <p:nvPr/>
        </p:nvSpPr>
        <p:spPr>
          <a:xfrm>
            <a:off x="2242159" y="1606757"/>
            <a:ext cx="9031266" cy="4347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8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loop adds the numbers from 1 through 3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endParaRPr lang="en-US" sz="1800" b="1" dirty="0">
              <a:solidFill>
                <a:srgbClr val="0000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274320" indent="0">
              <a:spcBef>
                <a:spcPts val="0"/>
              </a:spcBef>
              <a:spcAft>
                <a:spcPts val="600"/>
              </a:spcAft>
            </a:pPr>
            <a:r>
              <a:rPr lang="en-U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7345" marR="274320" indent="0">
              <a:spcBef>
                <a:spcPts val="0"/>
              </a:spcBef>
              <a:spcAft>
                <a:spcPts val="600"/>
              </a:spcAft>
            </a:pPr>
            <a:r>
              <a:rPr lang="en-U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7345" marR="274320" indent="0">
              <a:spcBef>
                <a:spcPts val="0"/>
              </a:spcBef>
              <a:spcAft>
                <a:spcPts val="600"/>
              </a:spcAft>
            </a:pPr>
            <a:r>
              <a:rPr lang="en-U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7345" marR="274320" indent="0">
              <a:spcBef>
                <a:spcPts val="0"/>
              </a:spcBef>
              <a:spcAft>
                <a:spcPts val="600"/>
              </a:spcAft>
            </a:pPr>
            <a:r>
              <a:rPr lang="en-U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sumOfNumbers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numberOfLoops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3;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( let counter = 1; counter &lt;= 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numberOfLoops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counter++ ) 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sumOfNumbers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sumOfNumbers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counter;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console.log(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sumOfNumbers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508789-7BB5-1DCD-248C-B6B61D1FD122}"/>
              </a:ext>
            </a:extLst>
          </p:cNvPr>
          <p:cNvSpPr txBox="1"/>
          <p:nvPr/>
        </p:nvSpPr>
        <p:spPr>
          <a:xfrm>
            <a:off x="7050190" y="2801139"/>
            <a:ext cx="3498813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We’re using this variable to control the number of iterations.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0CF853A-AFEA-542A-D3B2-1F66E6B0A183}"/>
              </a:ext>
            </a:extLst>
          </p:cNvPr>
          <p:cNvCxnSpPr>
            <a:cxnSpLocks/>
          </p:cNvCxnSpPr>
          <p:nvPr/>
        </p:nvCxnSpPr>
        <p:spPr>
          <a:xfrm flipH="1">
            <a:off x="5456129" y="3645777"/>
            <a:ext cx="1430327" cy="61745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871A0E4-3938-6FEF-A083-CE0FF0D93AF9}"/>
              </a:ext>
            </a:extLst>
          </p:cNvPr>
          <p:cNvCxnSpPr>
            <a:cxnSpLocks/>
          </p:cNvCxnSpPr>
          <p:nvPr/>
        </p:nvCxnSpPr>
        <p:spPr>
          <a:xfrm flipH="1">
            <a:off x="7347559" y="3817307"/>
            <a:ext cx="533400" cy="44592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49C0D97-AB5C-5EC0-4705-577E9A993611}"/>
              </a:ext>
            </a:extLst>
          </p:cNvPr>
          <p:cNvSpPr txBox="1"/>
          <p:nvPr/>
        </p:nvSpPr>
        <p:spPr>
          <a:xfrm>
            <a:off x="2242159" y="2293308"/>
            <a:ext cx="3962400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Thinking ahead! We establish </a:t>
            </a:r>
            <a:br>
              <a:rPr lang="en-US" sz="2000" dirty="0"/>
            </a:br>
            <a:r>
              <a:rPr lang="en-US" sz="2000" dirty="0"/>
              <a:t>sumOfNumbers here so we can use it later in the loop.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E27EDA1-E955-A374-4E99-1FEA34C313B7}"/>
              </a:ext>
            </a:extLst>
          </p:cNvPr>
          <p:cNvCxnSpPr>
            <a:cxnSpLocks/>
          </p:cNvCxnSpPr>
          <p:nvPr/>
        </p:nvCxnSpPr>
        <p:spPr>
          <a:xfrm>
            <a:off x="3689959" y="3406413"/>
            <a:ext cx="318370" cy="58058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16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>
            <a:extLst>
              <a:ext uri="{FF2B5EF4-FFF2-40B4-BE49-F238E27FC236}">
                <a16:creationId xmlns:a16="http://schemas.microsoft.com/office/drawing/2014/main" id="{6A056E13-FE49-01AD-E3DE-7F36D79A2A36}"/>
              </a:ext>
            </a:extLst>
          </p:cNvPr>
          <p:cNvSpPr/>
          <p:nvPr/>
        </p:nvSpPr>
        <p:spPr>
          <a:xfrm>
            <a:off x="7385252" y="2018149"/>
            <a:ext cx="3522221" cy="276679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sumOfNumbers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D665A52-4E95-4202-432B-13B3A66574DC}"/>
              </a:ext>
            </a:extLst>
          </p:cNvPr>
          <p:cNvSpPr/>
          <p:nvPr/>
        </p:nvSpPr>
        <p:spPr>
          <a:xfrm>
            <a:off x="585990" y="1921559"/>
            <a:ext cx="862515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sumOfNumbers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numberOfLoops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3;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(let counter=1;counter &lt;=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numberOfLoops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counter++){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sumOfNumbers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sumOfNumbers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counter;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console.log(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sumOfNumbers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2463CD-76D2-45D2-0512-27C79C504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56763"/>
            <a:ext cx="11277601" cy="942109"/>
          </a:xfrm>
        </p:spPr>
        <p:txBody>
          <a:bodyPr/>
          <a:lstStyle/>
          <a:p>
            <a:r>
              <a:rPr lang="en-US" dirty="0"/>
              <a:t>Let’s see that with some animation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88DE1E-F345-BD3B-28F0-3E8F5BF18BC4}"/>
              </a:ext>
            </a:extLst>
          </p:cNvPr>
          <p:cNvSpPr txBox="1"/>
          <p:nvPr/>
        </p:nvSpPr>
        <p:spPr>
          <a:xfrm>
            <a:off x="656632" y="1066800"/>
            <a:ext cx="5782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The code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E23CD3-1007-4F82-4152-F5D46C961B8C}"/>
              </a:ext>
            </a:extLst>
          </p:cNvPr>
          <p:cNvSpPr txBox="1"/>
          <p:nvPr/>
        </p:nvSpPr>
        <p:spPr>
          <a:xfrm>
            <a:off x="7315199" y="1066800"/>
            <a:ext cx="3403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The computer’s memory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1696037-4AA0-5BCD-1067-6B8DC17900F1}"/>
              </a:ext>
            </a:extLst>
          </p:cNvPr>
          <p:cNvCxnSpPr>
            <a:cxnSpLocks/>
          </p:cNvCxnSpPr>
          <p:nvPr/>
        </p:nvCxnSpPr>
        <p:spPr>
          <a:xfrm>
            <a:off x="7284928" y="1278082"/>
            <a:ext cx="0" cy="4225636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F76693-003E-8A82-8071-B7DB80A42D1F}"/>
              </a:ext>
            </a:extLst>
          </p:cNvPr>
          <p:cNvCxnSpPr>
            <a:cxnSpLocks/>
          </p:cNvCxnSpPr>
          <p:nvPr/>
        </p:nvCxnSpPr>
        <p:spPr>
          <a:xfrm>
            <a:off x="982308" y="4039818"/>
            <a:ext cx="6277568" cy="2256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0690461-729C-88EC-EEAE-078143ED29FA}"/>
              </a:ext>
            </a:extLst>
          </p:cNvPr>
          <p:cNvSpPr txBox="1"/>
          <p:nvPr/>
        </p:nvSpPr>
        <p:spPr>
          <a:xfrm>
            <a:off x="776618" y="4189636"/>
            <a:ext cx="5773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The console</a:t>
            </a:r>
          </a:p>
        </p:txBody>
      </p:sp>
      <p:sp>
        <p:nvSpPr>
          <p:cNvPr id="9" name="Arrow: Right 9">
            <a:extLst>
              <a:ext uri="{FF2B5EF4-FFF2-40B4-BE49-F238E27FC236}">
                <a16:creationId xmlns:a16="http://schemas.microsoft.com/office/drawing/2014/main" id="{CF69290F-55D4-9428-8D6D-B57BAF8B14AC}"/>
              </a:ext>
            </a:extLst>
          </p:cNvPr>
          <p:cNvSpPr/>
          <p:nvPr/>
        </p:nvSpPr>
        <p:spPr>
          <a:xfrm rot="10800000">
            <a:off x="2956650" y="1917949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D62952-C360-0381-521D-112CE3A39F41}"/>
              </a:ext>
            </a:extLst>
          </p:cNvPr>
          <p:cNvSpPr/>
          <p:nvPr/>
        </p:nvSpPr>
        <p:spPr>
          <a:xfrm>
            <a:off x="833163" y="4638833"/>
            <a:ext cx="56787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</p:txBody>
      </p:sp>
      <p:sp>
        <p:nvSpPr>
          <p:cNvPr id="11" name="Arrow: Right 9">
            <a:extLst>
              <a:ext uri="{FF2B5EF4-FFF2-40B4-BE49-F238E27FC236}">
                <a16:creationId xmlns:a16="http://schemas.microsoft.com/office/drawing/2014/main" id="{3474CD8B-69F4-3CB9-DC91-B0EA55D91121}"/>
              </a:ext>
            </a:extLst>
          </p:cNvPr>
          <p:cNvSpPr/>
          <p:nvPr/>
        </p:nvSpPr>
        <p:spPr>
          <a:xfrm rot="7488103">
            <a:off x="2125846" y="2150627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9">
            <a:extLst>
              <a:ext uri="{FF2B5EF4-FFF2-40B4-BE49-F238E27FC236}">
                <a16:creationId xmlns:a16="http://schemas.microsoft.com/office/drawing/2014/main" id="{FE002201-BCC0-B550-7678-B42CE83059F5}"/>
              </a:ext>
            </a:extLst>
          </p:cNvPr>
          <p:cNvSpPr/>
          <p:nvPr/>
        </p:nvSpPr>
        <p:spPr>
          <a:xfrm rot="10800000">
            <a:off x="3082027" y="2160424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02FEC1-4E2F-ADCE-E167-D69CD36848B8}"/>
              </a:ext>
            </a:extLst>
          </p:cNvPr>
          <p:cNvSpPr txBox="1"/>
          <p:nvPr/>
        </p:nvSpPr>
        <p:spPr>
          <a:xfrm>
            <a:off x="7835760" y="3099112"/>
            <a:ext cx="266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numberOfLoops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=3</a:t>
            </a:r>
          </a:p>
        </p:txBody>
      </p:sp>
      <p:sp>
        <p:nvSpPr>
          <p:cNvPr id="16" name="Arrow: Right 9">
            <a:extLst>
              <a:ext uri="{FF2B5EF4-FFF2-40B4-BE49-F238E27FC236}">
                <a16:creationId xmlns:a16="http://schemas.microsoft.com/office/drawing/2014/main" id="{B881E706-7DF5-E46D-30E2-BFBDAC188BE7}"/>
              </a:ext>
            </a:extLst>
          </p:cNvPr>
          <p:cNvSpPr/>
          <p:nvPr/>
        </p:nvSpPr>
        <p:spPr>
          <a:xfrm rot="7488103">
            <a:off x="4214903" y="2127642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9">
            <a:extLst>
              <a:ext uri="{FF2B5EF4-FFF2-40B4-BE49-F238E27FC236}">
                <a16:creationId xmlns:a16="http://schemas.microsoft.com/office/drawing/2014/main" id="{920824B0-9188-07B4-E92C-79D6656D0E3D}"/>
              </a:ext>
            </a:extLst>
          </p:cNvPr>
          <p:cNvSpPr/>
          <p:nvPr/>
        </p:nvSpPr>
        <p:spPr>
          <a:xfrm rot="10800000">
            <a:off x="5283790" y="2563235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3BED52-2A89-0775-D2B4-87A1487E8CD3}"/>
              </a:ext>
            </a:extLst>
          </p:cNvPr>
          <p:cNvSpPr txBox="1"/>
          <p:nvPr/>
        </p:nvSpPr>
        <p:spPr>
          <a:xfrm>
            <a:off x="9697147" y="2571633"/>
            <a:ext cx="266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9" name="Arrow: Right 9">
            <a:extLst>
              <a:ext uri="{FF2B5EF4-FFF2-40B4-BE49-F238E27FC236}">
                <a16:creationId xmlns:a16="http://schemas.microsoft.com/office/drawing/2014/main" id="{DDE70E19-899F-7CFB-B90D-80365399DB34}"/>
              </a:ext>
            </a:extLst>
          </p:cNvPr>
          <p:cNvSpPr/>
          <p:nvPr/>
        </p:nvSpPr>
        <p:spPr>
          <a:xfrm rot="7488103">
            <a:off x="5990692" y="2141630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9">
            <a:extLst>
              <a:ext uri="{FF2B5EF4-FFF2-40B4-BE49-F238E27FC236}">
                <a16:creationId xmlns:a16="http://schemas.microsoft.com/office/drawing/2014/main" id="{CC8047AB-13FA-ECED-A318-56F64CB5D3C1}"/>
              </a:ext>
            </a:extLst>
          </p:cNvPr>
          <p:cNvSpPr/>
          <p:nvPr/>
        </p:nvSpPr>
        <p:spPr>
          <a:xfrm rot="7488103">
            <a:off x="4186314" y="2141630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9">
            <a:extLst>
              <a:ext uri="{FF2B5EF4-FFF2-40B4-BE49-F238E27FC236}">
                <a16:creationId xmlns:a16="http://schemas.microsoft.com/office/drawing/2014/main" id="{39FC69B1-6CF2-7A63-956C-F2BF7F8670DE}"/>
              </a:ext>
            </a:extLst>
          </p:cNvPr>
          <p:cNvSpPr/>
          <p:nvPr/>
        </p:nvSpPr>
        <p:spPr>
          <a:xfrm rot="10800000">
            <a:off x="5279615" y="2569364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FE348C-730F-AA77-840E-395CBB4729D1}"/>
              </a:ext>
            </a:extLst>
          </p:cNvPr>
          <p:cNvSpPr txBox="1"/>
          <p:nvPr/>
        </p:nvSpPr>
        <p:spPr>
          <a:xfrm>
            <a:off x="9902783" y="2586499"/>
            <a:ext cx="266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24" name="Arrow: Right 9">
            <a:extLst>
              <a:ext uri="{FF2B5EF4-FFF2-40B4-BE49-F238E27FC236}">
                <a16:creationId xmlns:a16="http://schemas.microsoft.com/office/drawing/2014/main" id="{BCF8D402-AA07-BFE9-F549-7F2E725EDE7C}"/>
              </a:ext>
            </a:extLst>
          </p:cNvPr>
          <p:cNvSpPr/>
          <p:nvPr/>
        </p:nvSpPr>
        <p:spPr>
          <a:xfrm rot="7488103">
            <a:off x="5985373" y="2141630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9">
            <a:extLst>
              <a:ext uri="{FF2B5EF4-FFF2-40B4-BE49-F238E27FC236}">
                <a16:creationId xmlns:a16="http://schemas.microsoft.com/office/drawing/2014/main" id="{640D4C9E-1B9F-E9C7-1930-84A7ADD19FC5}"/>
              </a:ext>
            </a:extLst>
          </p:cNvPr>
          <p:cNvSpPr/>
          <p:nvPr/>
        </p:nvSpPr>
        <p:spPr>
          <a:xfrm rot="7488103">
            <a:off x="3672525" y="2150626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9">
            <a:extLst>
              <a:ext uri="{FF2B5EF4-FFF2-40B4-BE49-F238E27FC236}">
                <a16:creationId xmlns:a16="http://schemas.microsoft.com/office/drawing/2014/main" id="{887FBECE-4829-A201-69F8-F3BC74FAE146}"/>
              </a:ext>
            </a:extLst>
          </p:cNvPr>
          <p:cNvSpPr/>
          <p:nvPr/>
        </p:nvSpPr>
        <p:spPr>
          <a:xfrm rot="10800000">
            <a:off x="5259630" y="2592736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4DD879-1A0B-8B24-E985-F4928EC82CA7}"/>
              </a:ext>
            </a:extLst>
          </p:cNvPr>
          <p:cNvSpPr txBox="1"/>
          <p:nvPr/>
        </p:nvSpPr>
        <p:spPr>
          <a:xfrm>
            <a:off x="10086918" y="2580393"/>
            <a:ext cx="266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</p:txBody>
      </p:sp>
      <p:sp>
        <p:nvSpPr>
          <p:cNvPr id="29" name="Arrow: Right 9">
            <a:extLst>
              <a:ext uri="{FF2B5EF4-FFF2-40B4-BE49-F238E27FC236}">
                <a16:creationId xmlns:a16="http://schemas.microsoft.com/office/drawing/2014/main" id="{432D247A-6FAD-CEEA-795F-E9B57ED5B2C8}"/>
              </a:ext>
            </a:extLst>
          </p:cNvPr>
          <p:cNvSpPr/>
          <p:nvPr/>
        </p:nvSpPr>
        <p:spPr>
          <a:xfrm rot="7488103">
            <a:off x="5998809" y="2150626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9">
            <a:extLst>
              <a:ext uri="{FF2B5EF4-FFF2-40B4-BE49-F238E27FC236}">
                <a16:creationId xmlns:a16="http://schemas.microsoft.com/office/drawing/2014/main" id="{93E8B362-9E7B-DEA8-0B5B-62E2CE0302E7}"/>
              </a:ext>
            </a:extLst>
          </p:cNvPr>
          <p:cNvSpPr/>
          <p:nvPr/>
        </p:nvSpPr>
        <p:spPr>
          <a:xfrm rot="7488103">
            <a:off x="3664146" y="2150627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9">
            <a:extLst>
              <a:ext uri="{FF2B5EF4-FFF2-40B4-BE49-F238E27FC236}">
                <a16:creationId xmlns:a16="http://schemas.microsoft.com/office/drawing/2014/main" id="{D614BFA8-3EE3-56C4-097B-2F816CA4C3EB}"/>
              </a:ext>
            </a:extLst>
          </p:cNvPr>
          <p:cNvSpPr/>
          <p:nvPr/>
        </p:nvSpPr>
        <p:spPr>
          <a:xfrm rot="10800000">
            <a:off x="3672527" y="3028801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4B7AC1-5069-169E-FD45-B562C957D9CE}"/>
              </a:ext>
            </a:extLst>
          </p:cNvPr>
          <p:cNvSpPr txBox="1"/>
          <p:nvPr/>
        </p:nvSpPr>
        <p:spPr>
          <a:xfrm>
            <a:off x="999857" y="5575394"/>
            <a:ext cx="10079912" cy="369332"/>
          </a:xfrm>
          <a:prstGeom prst="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This code can be found here </a:t>
            </a:r>
            <a:r>
              <a:rPr lang="en-US" dirty="0">
                <a:hlinkClick r:id="rId2"/>
              </a:rPr>
              <a:t>https://misdemo.temple.edu/classexamples/loops/loop02.html</a:t>
            </a:r>
            <a:r>
              <a:rPr lang="en-US" dirty="0"/>
              <a:t>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8628F1-91C5-8A1E-4D29-C0C39D7529A3}"/>
              </a:ext>
            </a:extLst>
          </p:cNvPr>
          <p:cNvSpPr txBox="1"/>
          <p:nvPr/>
        </p:nvSpPr>
        <p:spPr>
          <a:xfrm>
            <a:off x="7851996" y="3518727"/>
            <a:ext cx="266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counter=1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E50F68-D9F6-92A1-23A6-344D73CB1136}"/>
              </a:ext>
            </a:extLst>
          </p:cNvPr>
          <p:cNvSpPr txBox="1"/>
          <p:nvPr/>
        </p:nvSpPr>
        <p:spPr>
          <a:xfrm>
            <a:off x="8780313" y="3532637"/>
            <a:ext cx="266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F89DB26-C3E8-EC44-8B00-ACAF388278D5}"/>
              </a:ext>
            </a:extLst>
          </p:cNvPr>
          <p:cNvSpPr txBox="1"/>
          <p:nvPr/>
        </p:nvSpPr>
        <p:spPr>
          <a:xfrm>
            <a:off x="8981514" y="3532637"/>
            <a:ext cx="266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CDAC585-9868-F90D-59EC-2C5DAA80FC81}"/>
              </a:ext>
            </a:extLst>
          </p:cNvPr>
          <p:cNvSpPr txBox="1"/>
          <p:nvPr/>
        </p:nvSpPr>
        <p:spPr>
          <a:xfrm>
            <a:off x="9204017" y="3533593"/>
            <a:ext cx="266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D665CB4-D2C7-F646-6133-ACC6DBCB2AB9}"/>
              </a:ext>
            </a:extLst>
          </p:cNvPr>
          <p:cNvSpPr/>
          <p:nvPr/>
        </p:nvSpPr>
        <p:spPr>
          <a:xfrm>
            <a:off x="7872761" y="3061908"/>
            <a:ext cx="2335245" cy="826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9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0" grpId="0"/>
      <p:bldP spid="11" grpId="0" animBg="1"/>
      <p:bldP spid="13" grpId="0" animBg="1"/>
      <p:bldP spid="14" grpId="0"/>
      <p:bldP spid="16" grpId="0" animBg="1"/>
      <p:bldP spid="17" grpId="0" animBg="1"/>
      <p:bldP spid="18" grpId="0"/>
      <p:bldP spid="19" grpId="0" animBg="1"/>
      <p:bldP spid="21" grpId="0" animBg="1"/>
      <p:bldP spid="22" grpId="0" animBg="1"/>
      <p:bldP spid="23" grpId="0"/>
      <p:bldP spid="24" grpId="0" animBg="1"/>
      <p:bldP spid="26" grpId="0" animBg="1"/>
      <p:bldP spid="27" grpId="0" animBg="1"/>
      <p:bldP spid="28" grpId="0"/>
      <p:bldP spid="29" grpId="0" animBg="1"/>
      <p:bldP spid="31" grpId="0" animBg="1"/>
      <p:bldP spid="32" grpId="0" animBg="1"/>
      <p:bldP spid="8" grpId="0"/>
      <p:bldP spid="33" grpId="0"/>
      <p:bldP spid="36" grpId="0"/>
      <p:bldP spid="37" grpId="0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7F747-CD1B-399C-B27F-78632CF7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73778"/>
            <a:ext cx="11277601" cy="942109"/>
          </a:xfrm>
        </p:spPr>
        <p:txBody>
          <a:bodyPr/>
          <a:lstStyle/>
          <a:p>
            <a:r>
              <a:rPr lang="en-US" dirty="0"/>
              <a:t>To put it another way…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FE2A9C-8E51-302C-2F2F-CE1DF5050B6E}"/>
              </a:ext>
            </a:extLst>
          </p:cNvPr>
          <p:cNvSpPr txBox="1"/>
          <p:nvPr/>
        </p:nvSpPr>
        <p:spPr>
          <a:xfrm>
            <a:off x="901873" y="936034"/>
            <a:ext cx="10634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loop on the previous page does not add up all the numbers between 1 and 3 in a single step!</a:t>
            </a:r>
          </a:p>
          <a:p>
            <a:endParaRPr lang="en-US" sz="2000" dirty="0"/>
          </a:p>
          <a:p>
            <a:r>
              <a:rPr lang="en-US" sz="2000" dirty="0"/>
              <a:t>Instead, the loop adds up the total, one number at a time.  If you ( a human) were given a series of numbers to add up … you would do the same thing!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6F8A341-F00D-2D3A-1063-DFD2D14BB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373576"/>
              </p:ext>
            </p:extLst>
          </p:nvPr>
        </p:nvGraphicFramePr>
        <p:xfrm>
          <a:off x="926926" y="3137189"/>
          <a:ext cx="10008297" cy="2477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695">
                  <a:extLst>
                    <a:ext uri="{9D8B030D-6E8A-4147-A177-3AD203B41FA5}">
                      <a16:colId xmlns:a16="http://schemas.microsoft.com/office/drawing/2014/main" val="524411564"/>
                    </a:ext>
                  </a:extLst>
                </a:gridCol>
                <a:gridCol w="2653842">
                  <a:extLst>
                    <a:ext uri="{9D8B030D-6E8A-4147-A177-3AD203B41FA5}">
                      <a16:colId xmlns:a16="http://schemas.microsoft.com/office/drawing/2014/main" val="1512003092"/>
                    </a:ext>
                  </a:extLst>
                </a:gridCol>
                <a:gridCol w="5899760">
                  <a:extLst>
                    <a:ext uri="{9D8B030D-6E8A-4147-A177-3AD203B41FA5}">
                      <a16:colId xmlns:a16="http://schemas.microsoft.com/office/drawing/2014/main" val="3971862701"/>
                    </a:ext>
                  </a:extLst>
                </a:gridCol>
              </a:tblGrid>
              <a:tr h="5321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Notes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4060082"/>
                  </a:ext>
                </a:extLst>
              </a:tr>
              <a:tr h="5321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 + 1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My total is now 1 because 0 + 1 = 1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999261"/>
                  </a:ext>
                </a:extLst>
              </a:tr>
              <a:tr h="5321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    1   + 2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My total is now 3 because 1 + 2 = 3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7412653"/>
                  </a:ext>
                </a:extLst>
              </a:tr>
              <a:tr h="74019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          3    +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My total is now 6 because 3 + 3 = 6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7649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2CA54D7-A9F5-0113-B052-7747324BB582}"/>
              </a:ext>
            </a:extLst>
          </p:cNvPr>
          <p:cNvSpPr txBox="1"/>
          <p:nvPr/>
        </p:nvSpPr>
        <p:spPr>
          <a:xfrm>
            <a:off x="901873" y="2417523"/>
            <a:ext cx="10158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So.. If you were asked to add 0 + 1 + 2 + 3 you would do something like this: 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53D65D15-F9EB-C111-F14D-97FDF7C9205C}"/>
              </a:ext>
            </a:extLst>
          </p:cNvPr>
          <p:cNvSpPr/>
          <p:nvPr/>
        </p:nvSpPr>
        <p:spPr>
          <a:xfrm rot="16200000">
            <a:off x="3119416" y="4450617"/>
            <a:ext cx="299760" cy="942109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D45147E2-9EB4-786F-53D9-635D5B865D2F}"/>
              </a:ext>
            </a:extLst>
          </p:cNvPr>
          <p:cNvSpPr/>
          <p:nvPr/>
        </p:nvSpPr>
        <p:spPr>
          <a:xfrm rot="16200000">
            <a:off x="2858456" y="3907429"/>
            <a:ext cx="299760" cy="942109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BA96641A-EFAF-2F85-5DC6-042BADB324D2}"/>
              </a:ext>
            </a:extLst>
          </p:cNvPr>
          <p:cNvSpPr/>
          <p:nvPr/>
        </p:nvSpPr>
        <p:spPr>
          <a:xfrm rot="16200000">
            <a:off x="3708139" y="5005182"/>
            <a:ext cx="299761" cy="1177446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27C79A-446C-3BA7-62FA-7EDE778AAE76}"/>
              </a:ext>
            </a:extLst>
          </p:cNvPr>
          <p:cNvSpPr txBox="1"/>
          <p:nvPr/>
        </p:nvSpPr>
        <p:spPr>
          <a:xfrm>
            <a:off x="3479391" y="5874707"/>
            <a:ext cx="967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15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12125</TotalTime>
  <Words>1269</Words>
  <Application>Microsoft Office PowerPoint</Application>
  <PresentationFormat>Widescreen</PresentationFormat>
  <Paragraphs>164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Corbel</vt:lpstr>
      <vt:lpstr>Courier New</vt:lpstr>
      <vt:lpstr>Segoe UI</vt:lpstr>
      <vt:lpstr>Times New Roman</vt:lpstr>
      <vt:lpstr>Office Theme</vt:lpstr>
      <vt:lpstr>Document</vt:lpstr>
      <vt:lpstr>Loops</vt:lpstr>
      <vt:lpstr>Today’s Agenda</vt:lpstr>
      <vt:lpstr>What’s a loop?</vt:lpstr>
      <vt:lpstr>Advisory!</vt:lpstr>
      <vt:lpstr>The syntax of a JavaScript “for” loop</vt:lpstr>
      <vt:lpstr>Let’s see that with some animation …</vt:lpstr>
      <vt:lpstr>Another (simple) example of a “for” loop</vt:lpstr>
      <vt:lpstr>Let’s see that with some animation …</vt:lpstr>
      <vt:lpstr>To put it another way…</vt:lpstr>
      <vt:lpstr>Another example of a “for” loop</vt:lpstr>
      <vt:lpstr>More examples</vt:lpstr>
      <vt:lpstr>So… what are loops good for?</vt:lpstr>
      <vt:lpstr>Let’s practice …</vt:lpstr>
      <vt:lpstr>Let’s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What is the cloud?</dc:title>
  <dc:creator>David Schuff</dc:creator>
  <cp:lastModifiedBy>Jeremy J. Shafer</cp:lastModifiedBy>
  <cp:revision>439</cp:revision>
  <dcterms:created xsi:type="dcterms:W3CDTF">2022-06-30T13:55:29Z</dcterms:created>
  <dcterms:modified xsi:type="dcterms:W3CDTF">2024-07-29T15:59:02Z</dcterms:modified>
</cp:coreProperties>
</file>