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318" r:id="rId3"/>
    <p:sldId id="261" r:id="rId4"/>
    <p:sldId id="301" r:id="rId5"/>
    <p:sldId id="302" r:id="rId6"/>
    <p:sldId id="303" r:id="rId7"/>
    <p:sldId id="305" r:id="rId8"/>
    <p:sldId id="306" r:id="rId9"/>
    <p:sldId id="310" r:id="rId10"/>
    <p:sldId id="307" r:id="rId11"/>
    <p:sldId id="308" r:id="rId12"/>
    <p:sldId id="311" r:id="rId13"/>
    <p:sldId id="312" r:id="rId14"/>
    <p:sldId id="309" r:id="rId15"/>
    <p:sldId id="314" r:id="rId16"/>
    <p:sldId id="315" r:id="rId17"/>
    <p:sldId id="317" r:id="rId18"/>
    <p:sldId id="294" r:id="rId19"/>
    <p:sldId id="31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4444" autoAdjust="0"/>
  </p:normalViewPr>
  <p:slideViewPr>
    <p:cSldViewPr snapToGrid="0">
      <p:cViewPr varScale="1">
        <p:scale>
          <a:sx n="53" d="100"/>
          <a:sy n="53" d="100"/>
        </p:scale>
        <p:origin x="1838" y="48"/>
      </p:cViewPr>
      <p:guideLst/>
    </p:cSldViewPr>
  </p:slideViewPr>
  <p:outlineViewPr>
    <p:cViewPr>
      <p:scale>
        <a:sx n="33" d="100"/>
        <a:sy n="33" d="100"/>
      </p:scale>
      <p:origin x="0" y="-9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D9175-6493-4CA4-BED4-2BF67E177B3A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2091F-6CD8-46B7-96F0-0D064BD5D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5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98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965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F72B-01D4-E7CE-CCD0-C925872C3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C0AB2-16B7-ABE2-B58E-3BB76004A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B8A35-9A7D-E534-D801-9214B10E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FEBF-38F1-453E-B69D-6B9271114889}" type="datetime1">
              <a:rPr lang="en-US" smtClean="0"/>
              <a:t>10/14/2024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8FE-1A6B-3B8A-9160-73579F35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D6639-51F7-67FF-CC34-EB8C0182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7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C470-7C6A-7924-EAD0-67D09CF0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258FB-74B7-5EEF-53E8-4CC148990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AADDD-72F3-0095-2D6E-4C653A9F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D55E-282F-4DF6-A403-09EC22362B14}" type="datetime1">
              <a:rPr lang="en-US" smtClean="0"/>
              <a:t>10/14/2024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950F3-5E49-3C5F-BE10-03E000C3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1718-A130-D803-E465-A462404B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4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078D7A-04A2-D620-2630-1D62546B1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87427-E822-3DCC-7B2E-A1D29D5A0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5954B-320A-A6B4-AACA-3317F5D4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848F-AFAA-441B-B746-4E7F497AF1EA}" type="datetime1">
              <a:rPr lang="en-US" smtClean="0"/>
              <a:t>10/14/2024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F64D2-C11B-00D1-FE40-1B62EB97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DE5E8-F2B1-E798-5A06-997FCCAA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1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D47C-E5D4-DDBE-EF1F-104F24CB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7A19A-EFF8-5A88-EDE7-FCDEB4D78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A261B-1101-FA3D-CB17-80CD5369B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9EE1-3FE3-4F1C-88F4-6491735106DF}" type="datetime1">
              <a:rPr lang="en-US" smtClean="0"/>
              <a:t>10/14/2024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FFDC-ABE1-592D-57CE-8741396C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D6818-E9DF-7030-FFE5-7CA03965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8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6587-444C-EF7D-FE7D-26950F02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7D5E7-6A38-CB7B-087D-EFA48605B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3B643-410E-1842-F193-BB0856DD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98A3-03EC-44AE-87A9-06CAEF1F7F50}" type="datetime1">
              <a:rPr lang="en-US" smtClean="0"/>
              <a:t>10/14/2024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310AA-4DB2-8CE6-7A4D-79BDFF93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95118-C53B-3A3F-6834-2DFBDB6A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487655-AABA-4CA8-8EDF-7F823A468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7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4F9B-580C-A699-4DAD-825D97649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B657F-30D5-8754-A04E-2319F40CB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0171C-FAF2-6322-9CB6-83481AC9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A7575-0A3B-0E0A-BD71-4E15EDB8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CA8-87D7-4728-855E-A6F52CD10CAE}" type="datetime1">
              <a:rPr lang="en-US" smtClean="0"/>
              <a:t>10/14/2024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D1E5B-D828-19AE-17EE-C271B397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5FB46-D28D-EC75-7CA7-EA327DD4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3603-E112-DFF4-C6D8-0496D1F8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D8518-394B-3008-7BBC-EC6A55EC2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CE79-3B5F-ADA4-FD7E-2BADC81B1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9E515-664E-EA56-A2AF-C9343137F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36BE7C-46E7-7413-B469-8EDAED08E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25A12-CF47-C955-9369-051EB51A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593D-2A19-4BA0-A48C-0342333B9754}" type="datetime1">
              <a:rPr lang="en-US" smtClean="0"/>
              <a:t>10/14/2024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4E7A9D-A7AC-5CCE-916E-4708D90B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038D7-1F9A-7C8D-3467-FE7A67DD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F14C-5EC1-FFCB-42AF-C06EA7E9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38D3D-E6E8-5AFB-CD5F-2004F64F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F4E6-0320-4AB2-9586-65A0EC89B335}" type="datetime1">
              <a:rPr lang="en-US" smtClean="0"/>
              <a:t>10/14/2024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272A8-54EF-7B38-A358-08F90C01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4D8C2-D005-DED5-4959-89AEC045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C7C2D-B365-526F-4F06-0D77F79E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E04C-41B0-4DF8-B4DF-3F22EB69F7D9}" type="datetime1">
              <a:rPr lang="en-US" smtClean="0"/>
              <a:t>10/14/2024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6161F-9918-75C3-BF19-FF80F606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C89C8-F884-B4CE-CC3A-B5DD1026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2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1BF9-30F3-7A2D-F8A3-791EAA2E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FAEA7-9263-F1E8-CF52-8B33D6B02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4BC12-B876-ECAE-F678-32CD8C05E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6B8F7-7894-FF4F-9E5D-F4C3BF94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A6D4-EBBF-4864-B002-3CA151825A93}" type="datetime1">
              <a:rPr lang="en-US" smtClean="0"/>
              <a:t>10/14/2024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9ACDA-52C6-F398-2177-A0803A62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16BF6-1F54-7DA1-7084-343B5356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3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6086-B265-7989-A55A-FE17F422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B91EF-A99A-25F1-6C9D-92B8F7117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8F43F-ACB9-99C3-B69D-70FFB2FF5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C79EE-3EFB-E190-AF9B-5F23BF39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26E8-E5AC-42DB-AADB-FD38C3D12385}" type="datetime1">
              <a:rPr lang="en-US" smtClean="0"/>
              <a:t>10/14/2024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44726-F697-024F-F154-A2BCD05A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E7A1D-F51D-E5B6-0EC8-F1719AF8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0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09199-E8C0-37D2-8430-9C299015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F55D3-8504-6824-94F1-CDF34B6D5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A72C5-C4A1-21A1-F750-B87A42DF9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407FC-BC4F-44A5-8993-81604E7062F8}" type="datetime1">
              <a:rPr lang="en-US" smtClean="0"/>
              <a:t>10/14/2024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A07C0-D3F6-68E4-1384-C86F364CC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53108-2941-6203-3401-5406B9B31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6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ommunity.mis.temple.edu/jshafer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openai.com/product/dall-e-2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ournal.uir.ac.id/index.php/JEEE/article/view/487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022&amp;picture=cednik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is.stackexchange.com/questions/58653/what-is-the-approximate-error-of-the-pythagorean-theorem-vs-haversine-formula-i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19B3-EF15-89E8-C1F0-C8B933E9CA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0" y="960732"/>
            <a:ext cx="7560894" cy="2468268"/>
          </a:xfrm>
        </p:spPr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Scope </a:t>
            </a:r>
            <a:b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in JavaScript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FC15D-C8AA-1066-06DE-10EA5ACD2E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9137" y="5368413"/>
            <a:ext cx="5036920" cy="148958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 Shafer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jeremy@temple.edu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https://community.mis.temple.edu/jshafer</a:t>
            </a:r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b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v-SE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sv-SE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8F0792-367D-9A34-82A1-183B7ADA07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j-lt"/>
                <a:ea typeface="Tahoma" panose="020B0604030504040204" pitchFamily="34" charset="0"/>
                <a:cs typeface="Segoe UI" panose="020B0502040204020203" pitchFamily="34" charset="0"/>
              </a:rPr>
              <a:t>MIS2402: Web Application Development</a:t>
            </a:r>
          </a:p>
        </p:txBody>
      </p:sp>
      <p:pic>
        <p:nvPicPr>
          <p:cNvPr id="10" name="Picture 9" descr="A cartoon of a robot holding a coffee cup.&#10;">
            <a:extLst>
              <a:ext uri="{FF2B5EF4-FFF2-40B4-BE49-F238E27FC236}">
                <a16:creationId xmlns:a16="http://schemas.microsoft.com/office/drawing/2014/main" id="{2AD0E97D-D9B4-182A-1E33-577F0568A3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5"/>
          <a:stretch/>
        </p:blipFill>
        <p:spPr>
          <a:xfrm>
            <a:off x="592914" y="1069284"/>
            <a:ext cx="4907266" cy="48279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2BF4CA-20AD-7B77-3525-D45E1C263E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05943" y="6131434"/>
            <a:ext cx="580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The above image was created by the  DALL-E 2 service found at  </a:t>
            </a:r>
            <a:r>
              <a:rPr lang="en-US" sz="900" dirty="0">
                <a:hlinkClick r:id="rId4"/>
              </a:rPr>
              <a:t>https://openai.com/product/dall-e-2</a:t>
            </a:r>
            <a:r>
              <a:rPr lang="en-US" sz="900" dirty="0"/>
              <a:t> </a:t>
            </a:r>
            <a:br>
              <a:rPr lang="en-US" sz="900" dirty="0"/>
            </a:br>
            <a:r>
              <a:rPr lang="en-US" sz="900" dirty="0"/>
              <a:t>Unless otherwise indicated, all  other decorative images are by Unknown Author and licensed under </a:t>
            </a:r>
            <a:r>
              <a:rPr lang="en-US" sz="900" dirty="0">
                <a:hlinkClick r:id="rId5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9386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1D5D1-C331-117B-989A-C8FE3876F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6018"/>
          </a:xfrm>
        </p:spPr>
        <p:txBody>
          <a:bodyPr/>
          <a:lstStyle/>
          <a:p>
            <a:r>
              <a:rPr lang="en-US" dirty="0"/>
              <a:t>Global Scope and Constants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8192058-4FDC-F803-0236-666D8E3370BB}"/>
              </a:ext>
            </a:extLst>
          </p:cNvPr>
          <p:cNvSpPr txBox="1">
            <a:spLocks/>
          </p:cNvSpPr>
          <p:nvPr/>
        </p:nvSpPr>
        <p:spPr>
          <a:xfrm>
            <a:off x="8610600" y="6001658"/>
            <a:ext cx="2743200" cy="491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10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C82B7B-950C-8513-51E9-857165289DB7}"/>
              </a:ext>
            </a:extLst>
          </p:cNvPr>
          <p:cNvSpPr txBox="1"/>
          <p:nvPr/>
        </p:nvSpPr>
        <p:spPr>
          <a:xfrm>
            <a:off x="656131" y="1349828"/>
            <a:ext cx="11216554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There’s no rule that says </a:t>
            </a:r>
            <a:r>
              <a:rPr lang="en-US" sz="2800" i="1" dirty="0"/>
              <a:t>constants</a:t>
            </a:r>
            <a:r>
              <a:rPr lang="en-US" sz="2800" dirty="0"/>
              <a:t> must be defined at the </a:t>
            </a:r>
            <a:r>
              <a:rPr lang="en-US" sz="2800" i="1" dirty="0"/>
              <a:t>global</a:t>
            </a:r>
            <a:r>
              <a:rPr lang="en-US" sz="2800" dirty="0"/>
              <a:t> level.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However… </a:t>
            </a:r>
            <a:r>
              <a:rPr lang="en-US" sz="2800" i="1" dirty="0"/>
              <a:t>declaring a </a:t>
            </a:r>
            <a:r>
              <a:rPr lang="en-US" sz="2800" b="1" i="1" dirty="0"/>
              <a:t>constant</a:t>
            </a:r>
            <a:r>
              <a:rPr lang="en-US" sz="2800" i="1" dirty="0"/>
              <a:t> at the global level usually makes sense</a:t>
            </a:r>
            <a:r>
              <a:rPr lang="en-US" sz="2800" dirty="0"/>
              <a:t>.  Constants represent important facts, that don’t change often.   Consequently, you probably want to use such an important piece of data globally!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There’s no rule that says that declarations at the global level must be constants.  (You can declare global variables with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800" dirty="0"/>
              <a:t> or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2800" dirty="0"/>
              <a:t>.)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However… </a:t>
            </a:r>
            <a:r>
              <a:rPr lang="en-US" sz="2800" i="1" dirty="0"/>
              <a:t>declaring a </a:t>
            </a:r>
            <a:r>
              <a:rPr lang="en-US" sz="2800" b="1" i="1" dirty="0"/>
              <a:t>variable</a:t>
            </a:r>
            <a:r>
              <a:rPr lang="en-US" sz="2800" i="1" dirty="0"/>
              <a:t> at the global level is usually bad</a:t>
            </a:r>
            <a:r>
              <a:rPr lang="en-US" sz="2800" dirty="0"/>
              <a:t>.  It is much better to pass data into and out of functions using parameters and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800" dirty="0"/>
              <a:t>.  (Just like we’ve been doing all semester long!)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089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1D5D1-C331-117B-989A-C8FE3876F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about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8192058-4FDC-F803-0236-666D8E3370BB}"/>
              </a:ext>
            </a:extLst>
          </p:cNvPr>
          <p:cNvSpPr txBox="1">
            <a:spLocks/>
          </p:cNvSpPr>
          <p:nvPr/>
        </p:nvSpPr>
        <p:spPr>
          <a:xfrm>
            <a:off x="8610600" y="6001658"/>
            <a:ext cx="2743200" cy="491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11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F6B28C-0523-EF19-97E6-96F76964A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479" y="2046514"/>
            <a:ext cx="5294264" cy="381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16B7DD-3954-20E7-3552-375DBE0B323F}"/>
              </a:ext>
            </a:extLst>
          </p:cNvPr>
          <p:cNvSpPr txBox="1"/>
          <p:nvPr/>
        </p:nvSpPr>
        <p:spPr>
          <a:xfrm>
            <a:off x="685800" y="1855886"/>
            <a:ext cx="44377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may have also noticed that we are using both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400" dirty="0"/>
              <a:t> and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2400" dirty="0"/>
              <a:t> in the example.</a:t>
            </a:r>
          </a:p>
          <a:p>
            <a:endParaRPr lang="en-US" sz="2400" dirty="0"/>
          </a:p>
          <a:p>
            <a:r>
              <a:rPr lang="en-US" sz="2400" dirty="0"/>
              <a:t>At first glance you might think that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400" dirty="0"/>
              <a:t> is just another way to declare a variable.  </a:t>
            </a:r>
          </a:p>
          <a:p>
            <a:endParaRPr lang="en-US" sz="2400" dirty="0"/>
          </a:p>
          <a:p>
            <a:r>
              <a:rPr lang="en-US" sz="2400" dirty="0"/>
              <a:t>That’s true!  But there is an important difference between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400" dirty="0"/>
              <a:t> and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let.</a:t>
            </a:r>
            <a:endParaRPr lang="en-US" sz="2400" dirty="0"/>
          </a:p>
          <a:p>
            <a:endParaRPr lang="en-US" sz="24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2D89C60-0768-18F0-3FF1-2BE63729F04A}"/>
              </a:ext>
            </a:extLst>
          </p:cNvPr>
          <p:cNvCxnSpPr>
            <a:cxnSpLocks/>
          </p:cNvCxnSpPr>
          <p:nvPr/>
        </p:nvCxnSpPr>
        <p:spPr>
          <a:xfrm>
            <a:off x="5123543" y="3037115"/>
            <a:ext cx="1295400" cy="22286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06ACAC4-B5BC-F633-A297-B699E1C611F1}"/>
              </a:ext>
            </a:extLst>
          </p:cNvPr>
          <p:cNvCxnSpPr>
            <a:cxnSpLocks/>
          </p:cNvCxnSpPr>
          <p:nvPr/>
        </p:nvCxnSpPr>
        <p:spPr>
          <a:xfrm>
            <a:off x="5123543" y="4256314"/>
            <a:ext cx="533400" cy="6858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806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1D5D1-C331-117B-989A-C8FE3876F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this: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8192058-4FDC-F803-0236-666D8E3370BB}"/>
              </a:ext>
            </a:extLst>
          </p:cNvPr>
          <p:cNvSpPr txBox="1">
            <a:spLocks/>
          </p:cNvSpPr>
          <p:nvPr/>
        </p:nvSpPr>
        <p:spPr>
          <a:xfrm>
            <a:off x="8610600" y="6001658"/>
            <a:ext cx="2743200" cy="491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12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07D4EA-B4D5-7487-7D86-9D5575039367}"/>
              </a:ext>
            </a:extLst>
          </p:cNvPr>
          <p:cNvSpPr txBox="1"/>
          <p:nvPr/>
        </p:nvSpPr>
        <p:spPr>
          <a:xfrm>
            <a:off x="990599" y="1596119"/>
            <a:ext cx="9604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Add a console.log(</a:t>
            </a:r>
            <a:r>
              <a:rPr lang="en-US" sz="2800" dirty="0" err="1"/>
              <a:t>i</a:t>
            </a:r>
            <a:r>
              <a:rPr lang="en-US" sz="2800" dirty="0"/>
              <a:t>) to line 53 in the </a:t>
            </a:r>
            <a:r>
              <a:rPr lang="en-US" sz="2800" dirty="0" err="1"/>
              <a:t>futureValue</a:t>
            </a:r>
            <a:r>
              <a:rPr lang="en-US" sz="2800" dirty="0"/>
              <a:t> function.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3AC91-A053-6238-B611-68F1EB074007}"/>
              </a:ext>
            </a:extLst>
          </p:cNvPr>
          <p:cNvSpPr txBox="1"/>
          <p:nvPr/>
        </p:nvSpPr>
        <p:spPr>
          <a:xfrm>
            <a:off x="990599" y="5791236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Run the code and see what happens…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FCF33D-C162-347A-8DFF-8E375B17D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2" y="2358119"/>
            <a:ext cx="6115055" cy="316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84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1D5D1-C331-117B-989A-C8FE3876F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try this: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8192058-4FDC-F803-0236-666D8E3370BB}"/>
              </a:ext>
            </a:extLst>
          </p:cNvPr>
          <p:cNvSpPr txBox="1">
            <a:spLocks/>
          </p:cNvSpPr>
          <p:nvPr/>
        </p:nvSpPr>
        <p:spPr>
          <a:xfrm>
            <a:off x="8610600" y="6001658"/>
            <a:ext cx="2743200" cy="491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13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5523F4-8CCE-AD68-F0C4-37748F89E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884" y="2110785"/>
            <a:ext cx="6626478" cy="36000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74B56B-0B68-BF7A-EE91-4C1C62F67211}"/>
              </a:ext>
            </a:extLst>
          </p:cNvPr>
          <p:cNvSpPr txBox="1"/>
          <p:nvPr/>
        </p:nvSpPr>
        <p:spPr>
          <a:xfrm>
            <a:off x="838200" y="1476396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Change line 50 to use let instead of var.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19332E-553D-20B0-6DE8-133093612DC5}"/>
              </a:ext>
            </a:extLst>
          </p:cNvPr>
          <p:cNvSpPr txBox="1"/>
          <p:nvPr/>
        </p:nvSpPr>
        <p:spPr>
          <a:xfrm>
            <a:off x="838200" y="5710841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Run the code and see what happens…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9E8F4C-1F51-E48F-A729-6904D7CEE750}"/>
              </a:ext>
            </a:extLst>
          </p:cNvPr>
          <p:cNvSpPr/>
          <p:nvPr/>
        </p:nvSpPr>
        <p:spPr>
          <a:xfrm>
            <a:off x="3962399" y="3323771"/>
            <a:ext cx="522515" cy="4499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70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1D5D1-C331-117B-989A-C8FE3876F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dirty="0"/>
              <a:t> fail?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8192058-4FDC-F803-0236-666D8E3370BB}"/>
              </a:ext>
            </a:extLst>
          </p:cNvPr>
          <p:cNvSpPr txBox="1">
            <a:spLocks/>
          </p:cNvSpPr>
          <p:nvPr/>
        </p:nvSpPr>
        <p:spPr>
          <a:xfrm>
            <a:off x="8610600" y="6001658"/>
            <a:ext cx="2743200" cy="491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14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4308B4-AC0B-CD13-A270-7595DEB83827}"/>
              </a:ext>
            </a:extLst>
          </p:cNvPr>
          <p:cNvSpPr txBox="1"/>
          <p:nvPr/>
        </p:nvSpPr>
        <p:spPr>
          <a:xfrm>
            <a:off x="838200" y="1394262"/>
            <a:ext cx="1051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reason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2000" dirty="0"/>
              <a:t> failed was because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2000" dirty="0"/>
              <a:t> defines variables with </a:t>
            </a:r>
            <a:r>
              <a:rPr lang="en-US" sz="2000" b="1" dirty="0"/>
              <a:t>block level scope</a:t>
            </a:r>
            <a:r>
              <a:rPr lang="en-US" sz="2000" dirty="0"/>
              <a:t>.  The block is defined by the opening and closing curly braces { }.  The variable i exists </a:t>
            </a:r>
            <a:r>
              <a:rPr lang="en-US" sz="2000" i="1" dirty="0"/>
              <a:t>inside</a:t>
            </a:r>
            <a:r>
              <a:rPr lang="en-US" sz="2000" dirty="0"/>
              <a:t> that block (including any more blocks that might be nested inside it.)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6D2701-01A7-0D32-736A-03409D56C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959" y="2560799"/>
            <a:ext cx="6616081" cy="34721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BD23BF-9975-21F1-EA84-726AE8EA96D0}"/>
              </a:ext>
            </a:extLst>
          </p:cNvPr>
          <p:cNvSpPr txBox="1"/>
          <p:nvPr/>
        </p:nvSpPr>
        <p:spPr>
          <a:xfrm>
            <a:off x="838200" y="6092765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Therefore… the variable </a:t>
            </a:r>
            <a:r>
              <a:rPr lang="en-US" sz="2000" dirty="0" err="1"/>
              <a:t>i</a:t>
            </a:r>
            <a:r>
              <a:rPr lang="en-US" sz="2000" dirty="0"/>
              <a:t> does not exist </a:t>
            </a:r>
            <a:r>
              <a:rPr lang="en-US" sz="2000" i="1" dirty="0"/>
              <a:t>outside</a:t>
            </a:r>
            <a:r>
              <a:rPr lang="en-US" sz="2000" dirty="0"/>
              <a:t> the block on line 53!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FF8366-A748-E839-AED8-1BEA400C82B5}"/>
              </a:ext>
            </a:extLst>
          </p:cNvPr>
          <p:cNvSpPr/>
          <p:nvPr/>
        </p:nvSpPr>
        <p:spPr>
          <a:xfrm>
            <a:off x="8419380" y="3494186"/>
            <a:ext cx="388189" cy="4912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13ACBC-EE12-B9D0-8456-B1A182A10EC3}"/>
              </a:ext>
            </a:extLst>
          </p:cNvPr>
          <p:cNvSpPr/>
          <p:nvPr/>
        </p:nvSpPr>
        <p:spPr>
          <a:xfrm>
            <a:off x="4060166" y="4296898"/>
            <a:ext cx="322054" cy="404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06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787F0E-DD09-6EF1-769F-AE6F914CB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202" y="3171919"/>
            <a:ext cx="5975461" cy="30753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E1D5D1-C331-117B-989A-C8FE3876F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/>
              <a:t> work?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8192058-4FDC-F803-0236-666D8E3370BB}"/>
              </a:ext>
            </a:extLst>
          </p:cNvPr>
          <p:cNvSpPr txBox="1">
            <a:spLocks/>
          </p:cNvSpPr>
          <p:nvPr/>
        </p:nvSpPr>
        <p:spPr>
          <a:xfrm>
            <a:off x="8610600" y="6001658"/>
            <a:ext cx="2743200" cy="491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15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F6475-C63F-B53F-2FCD-800706C38CCC}"/>
              </a:ext>
            </a:extLst>
          </p:cNvPr>
          <p:cNvSpPr txBox="1"/>
          <p:nvPr/>
        </p:nvSpPr>
        <p:spPr>
          <a:xfrm>
            <a:off x="701728" y="1500918"/>
            <a:ext cx="10176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reason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800" dirty="0"/>
              <a:t> worked was because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800" dirty="0"/>
              <a:t> defines variables with </a:t>
            </a:r>
            <a:r>
              <a:rPr lang="en-US" sz="2800" b="1" dirty="0"/>
              <a:t>function level scope</a:t>
            </a:r>
            <a:r>
              <a:rPr lang="en-US" sz="2800" dirty="0"/>
              <a:t>.  Any variable defined with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800" dirty="0"/>
              <a:t> exists everywhere </a:t>
            </a:r>
            <a:r>
              <a:rPr lang="en-US" sz="2800" b="1" i="1" dirty="0"/>
              <a:t>inside the current function.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EA38EF-B812-142A-3704-B1388FB91716}"/>
              </a:ext>
            </a:extLst>
          </p:cNvPr>
          <p:cNvSpPr txBox="1"/>
          <p:nvPr/>
        </p:nvSpPr>
        <p:spPr>
          <a:xfrm>
            <a:off x="955285" y="3094562"/>
            <a:ext cx="2473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From line 49 onward sum is defined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08072-7AB1-5706-F8E1-4297AB412C92}"/>
              </a:ext>
            </a:extLst>
          </p:cNvPr>
          <p:cNvSpPr txBox="1"/>
          <p:nvPr/>
        </p:nvSpPr>
        <p:spPr>
          <a:xfrm>
            <a:off x="907214" y="481699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From line 50 onward </a:t>
            </a:r>
            <a:r>
              <a:rPr lang="en-US" sz="2400" dirty="0" err="1"/>
              <a:t>i</a:t>
            </a:r>
            <a:r>
              <a:rPr lang="en-US" sz="2400" dirty="0"/>
              <a:t> is defined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50E8056-6A35-131E-3B96-5590F50E4D8A}"/>
              </a:ext>
            </a:extLst>
          </p:cNvPr>
          <p:cNvCxnSpPr>
            <a:cxnSpLocks/>
          </p:cNvCxnSpPr>
          <p:nvPr/>
        </p:nvCxnSpPr>
        <p:spPr>
          <a:xfrm>
            <a:off x="3335867" y="3408012"/>
            <a:ext cx="1588501" cy="41700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BEAAD90-31BC-8C89-8228-99CE945C1D7D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659814" y="4294891"/>
            <a:ext cx="2264554" cy="112226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846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1D5D1-C331-117B-989A-C8FE3876F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Preferences </a:t>
            </a:r>
            <a:r>
              <a:rPr lang="en-US" sz="2000" dirty="0"/>
              <a:t>(1)</a:t>
            </a:r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8192058-4FDC-F803-0236-666D8E3370BB}"/>
              </a:ext>
            </a:extLst>
          </p:cNvPr>
          <p:cNvSpPr txBox="1">
            <a:spLocks/>
          </p:cNvSpPr>
          <p:nvPr/>
        </p:nvSpPr>
        <p:spPr>
          <a:xfrm>
            <a:off x="8610600" y="6001658"/>
            <a:ext cx="2743200" cy="491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16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A99880-CFED-8775-2B3B-EFE1A1F5EF36}"/>
              </a:ext>
            </a:extLst>
          </p:cNvPr>
          <p:cNvSpPr txBox="1"/>
          <p:nvPr/>
        </p:nvSpPr>
        <p:spPr>
          <a:xfrm>
            <a:off x="838199" y="1820333"/>
            <a:ext cx="105155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Even though using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2800" dirty="0"/>
              <a:t> might seem a little more restrictive, it really is preferred.  The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2800" dirty="0"/>
              <a:t> and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800" dirty="0"/>
              <a:t> options first became a standard part of the JavaScript language 2015 … and it has taken years for them to be fully embraced.  </a:t>
            </a:r>
          </a:p>
          <a:p>
            <a:endParaRPr lang="en-US" sz="2800" dirty="0"/>
          </a:p>
          <a:p>
            <a:r>
              <a:rPr lang="en-US" sz="2800" dirty="0"/>
              <a:t>This course uses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2800" dirty="0"/>
              <a:t> for most variable declarations.  This is in keeping with the </a:t>
            </a:r>
            <a:r>
              <a:rPr lang="en-US" sz="2800" i="1" dirty="0"/>
              <a:t>second</a:t>
            </a:r>
            <a:r>
              <a:rPr lang="en-US" sz="2800" dirty="0"/>
              <a:t> edition of your textbook, but not the </a:t>
            </a:r>
            <a:r>
              <a:rPr lang="en-US" sz="2800" i="1" dirty="0"/>
              <a:t>first</a:t>
            </a:r>
            <a:r>
              <a:rPr lang="en-US" sz="2800" dirty="0"/>
              <a:t> edition!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5363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1D5D1-C331-117B-989A-C8FE3876F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Preferences </a:t>
            </a:r>
            <a:r>
              <a:rPr lang="en-US" sz="2000" dirty="0"/>
              <a:t>(2)</a:t>
            </a:r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8192058-4FDC-F803-0236-666D8E3370BB}"/>
              </a:ext>
            </a:extLst>
          </p:cNvPr>
          <p:cNvSpPr txBox="1">
            <a:spLocks/>
          </p:cNvSpPr>
          <p:nvPr/>
        </p:nvSpPr>
        <p:spPr>
          <a:xfrm>
            <a:off x="8610600" y="6001658"/>
            <a:ext cx="2743200" cy="491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17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A99880-CFED-8775-2B3B-EFE1A1F5EF36}"/>
              </a:ext>
            </a:extLst>
          </p:cNvPr>
          <p:cNvSpPr txBox="1"/>
          <p:nvPr/>
        </p:nvSpPr>
        <p:spPr>
          <a:xfrm>
            <a:off x="838199" y="1820333"/>
            <a:ext cx="1077806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 </a:t>
            </a:r>
            <a:r>
              <a:rPr lang="en-US" sz="3200" i="1" dirty="0"/>
              <a:t>most</a:t>
            </a:r>
            <a:r>
              <a:rPr lang="en-US" sz="3200" dirty="0"/>
              <a:t> situations,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3200" dirty="0"/>
              <a:t> can be used in place of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3200" dirty="0"/>
              <a:t> without consequence.  This is especially true if you develop the habit of declaring the variables you need at the </a:t>
            </a:r>
            <a:r>
              <a:rPr lang="en-US" sz="3200" i="1" dirty="0"/>
              <a:t>beginning</a:t>
            </a:r>
            <a:r>
              <a:rPr lang="en-US" sz="3200" dirty="0"/>
              <a:t> of a function and avoid declaring variables haphazardly in the middle of your code!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5598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Now let’s review…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239DB-0491-01A7-EBCD-6F9C30EEA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What is block level scope?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+mj-lt"/>
              </a:rPr>
              <a:t>Which of the following keywords will define a variable with block level scope?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 et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+mj-lt"/>
              </a:rPr>
              <a:t>Which of the following keywords can often ( but not always ) be used interchangeably?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Under what circumstances would you want to use the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lang="en-US" sz="2400" dirty="0"/>
              <a:t>keyword?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+mj-lt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351E8A-C010-6439-1304-CF55C38DC0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3795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0363AF-C6BA-7ECC-6F1B-0D3B635592A6}"/>
              </a:ext>
            </a:extLst>
          </p:cNvPr>
          <p:cNvSpPr txBox="1"/>
          <p:nvPr/>
        </p:nvSpPr>
        <p:spPr>
          <a:xfrm>
            <a:off x="838200" y="5928878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Now it’s time for a quiz  </a:t>
            </a:r>
            <a:endParaRPr lang="en-US" dirty="0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02CE0829-8848-6F45-F688-C44AAB151115}"/>
              </a:ext>
            </a:extLst>
          </p:cNvPr>
          <p:cNvSpPr txBox="1">
            <a:spLocks/>
          </p:cNvSpPr>
          <p:nvPr/>
        </p:nvSpPr>
        <p:spPr>
          <a:xfrm>
            <a:off x="8610600" y="6001658"/>
            <a:ext cx="2743200" cy="491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18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5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1D5D1-C331-117B-989A-C8FE3876F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 your own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(optional)</a:t>
            </a:r>
          </a:p>
        </p:txBody>
      </p:sp>
      <p:pic>
        <p:nvPicPr>
          <p:cNvPr id="4" name="Picture 3" descr="A close-up of a metal colander&#10;&#10;Description automatically generated">
            <a:extLst>
              <a:ext uri="{FF2B5EF4-FFF2-40B4-BE49-F238E27FC236}">
                <a16:creationId xmlns:a16="http://schemas.microsoft.com/office/drawing/2014/main" id="{EAE35017-B8A8-1CFE-4F84-EB4CA3A9F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50731" y="4594739"/>
            <a:ext cx="3654412" cy="2043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A9819F-F526-6702-AEB0-F25BDAAB7015}"/>
              </a:ext>
            </a:extLst>
          </p:cNvPr>
          <p:cNvSpPr txBox="1"/>
          <p:nvPr/>
        </p:nvSpPr>
        <p:spPr>
          <a:xfrm>
            <a:off x="5512241" y="278168"/>
            <a:ext cx="624433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4305" indent="-154305" defTabSz="49377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Outside of class… and not for a grade… solve this problem using JavaScript.</a:t>
            </a:r>
          </a:p>
          <a:p>
            <a:pPr marL="154305" indent="-154305" defTabSz="49377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first six prime numbers are:</a:t>
            </a:r>
            <a:b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2, 3, 5, 7, 11, and </a:t>
            </a:r>
            <a:r>
              <a:rPr 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</a:t>
            </a:r>
            <a:endParaRPr lang="en-US" sz="2800" b="1" dirty="0"/>
          </a:p>
          <a:p>
            <a:pPr marL="154305" indent="-154305" defTabSz="49377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 that the 6th prime is </a:t>
            </a:r>
            <a:r>
              <a:rPr 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54305" indent="-154305" defTabSz="49377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</a:t>
            </a:r>
            <a:r>
              <a:rPr lang="en-US" sz="2800" dirty="0"/>
              <a:t>,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the 10,001</a:t>
            </a:r>
            <a:r>
              <a:rPr lang="en-US" sz="28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prime number?</a:t>
            </a:r>
          </a:p>
          <a:p>
            <a:pPr marL="154305" indent="-154305" defTabSz="49377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THIS IS JUST PRACTICE (YOU DON’T NECESSARILY NEED </a:t>
            </a:r>
            <a:r>
              <a:rPr lang="en-US" sz="2800" dirty="0">
                <a:solidFill>
                  <a:srgbClr val="FF0000"/>
                </a:solidFill>
              </a:rPr>
              <a:t>TODAY’S </a:t>
            </a:r>
            <a:r>
              <a:rPr lang="en-US" sz="2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SCOPE MATERIAL TO SOLVE THIS PROBLEM)</a:t>
            </a:r>
          </a:p>
          <a:p>
            <a:pPr>
              <a:spcAft>
                <a:spcPts val="600"/>
              </a:spcAft>
            </a:pPr>
            <a:endParaRPr lang="en-US" sz="2800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64098057-415E-5561-7B96-EB8D894DFB89}"/>
              </a:ext>
            </a:extLst>
          </p:cNvPr>
          <p:cNvSpPr txBox="1">
            <a:spLocks/>
          </p:cNvSpPr>
          <p:nvPr/>
        </p:nvSpPr>
        <p:spPr>
          <a:xfrm>
            <a:off x="8610600" y="6001658"/>
            <a:ext cx="2743200" cy="491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19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81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1663F-04B3-9682-87BC-3FA49DC00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032FC-7D9F-4766-498C-F08610F26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JavaScript keywords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dirty="0"/>
              <a:t>,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r>
              <a:rPr lang="en-US" dirty="0"/>
              <a:t>The concept of scope defined and illustrated</a:t>
            </a:r>
          </a:p>
          <a:p>
            <a:r>
              <a:rPr lang="en-US" dirty="0"/>
              <a:t>Wrap up &amp; Quiz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Bonus/optional content:</a:t>
            </a:r>
            <a:r>
              <a:rPr lang="en-US" dirty="0"/>
              <a:t>  At the end of this presentation there is an optional challenge.  Students who wish that they could *somehow* get better at solving problems independently are encouraged to give this optional challenge a try.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3B452-8A14-4508-C5FF-EBDE6C2C6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838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end of this class…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239DB-0491-01A7-EBCD-6F9C30EEA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Understand what is meant by the term “Scope”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Understand the differences between var, let, and const in JavaScript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Understand the term “block scope”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3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46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already seen…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27750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4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782546-A944-70CB-7628-5B4F2AA2B73D}"/>
              </a:ext>
            </a:extLst>
          </p:cNvPr>
          <p:cNvSpPr txBox="1">
            <a:spLocks/>
          </p:cNvSpPr>
          <p:nvPr/>
        </p:nvSpPr>
        <p:spPr>
          <a:xfrm>
            <a:off x="1076603" y="1690688"/>
            <a:ext cx="8382000" cy="1115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Declaring a variable with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7055EC-48BA-C70D-B31B-5CF1D20FAC14}"/>
              </a:ext>
            </a:extLst>
          </p:cNvPr>
          <p:cNvSpPr txBox="1">
            <a:spLocks/>
          </p:cNvSpPr>
          <p:nvPr/>
        </p:nvSpPr>
        <p:spPr bwMode="auto">
          <a:xfrm>
            <a:off x="1076603" y="2681287"/>
            <a:ext cx="2286000" cy="268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/>
              <a:t>From the web developer console…</a:t>
            </a:r>
          </a:p>
          <a:p>
            <a:pPr marL="0" indent="0">
              <a:buNone/>
            </a:pPr>
            <a:endParaRPr lang="en-US" kern="0" dirty="0"/>
          </a:p>
          <a:p>
            <a:pPr marL="0" indent="0">
              <a:buNone/>
            </a:pPr>
            <a:r>
              <a:rPr lang="en-US" kern="0" dirty="0"/>
              <a:t>Try it!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016858-8F42-1BB2-A123-D7D545F14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58" y="2661441"/>
            <a:ext cx="7917551" cy="3297583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3D896C6D-DC35-D679-F6A9-AB219BF1FFE0}"/>
              </a:ext>
            </a:extLst>
          </p:cNvPr>
          <p:cNvSpPr/>
          <p:nvPr/>
        </p:nvSpPr>
        <p:spPr>
          <a:xfrm>
            <a:off x="4395598" y="2320663"/>
            <a:ext cx="228600" cy="43264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81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BD2F3-AD25-DC13-6012-B61269F1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stuff!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49C6C18-2CA9-A499-C009-C6073CAD2FB9}"/>
              </a:ext>
            </a:extLst>
          </p:cNvPr>
          <p:cNvSpPr txBox="1">
            <a:spLocks/>
          </p:cNvSpPr>
          <p:nvPr/>
        </p:nvSpPr>
        <p:spPr bwMode="auto">
          <a:xfrm>
            <a:off x="838199" y="1582058"/>
            <a:ext cx="1026522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JavaScript gives us two other ways to put a piece of data into the computer’s memory.</a:t>
            </a:r>
          </a:p>
          <a:p>
            <a:r>
              <a:rPr lang="en-US" kern="0" dirty="0"/>
              <a:t>JavaScript allows us to define a </a:t>
            </a:r>
            <a:r>
              <a:rPr lang="en-US" b="1" i="1" kern="0" dirty="0"/>
              <a:t>constant</a:t>
            </a:r>
            <a:r>
              <a:rPr lang="en-US" kern="0" dirty="0"/>
              <a:t> using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endParaRPr lang="en-US" kern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EBE4B4-8BD5-8F41-0ED8-A63231512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9" y="3493180"/>
            <a:ext cx="7175888" cy="2508477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5EC2C2DD-3C09-4652-05DE-D589B442C10B}"/>
              </a:ext>
            </a:extLst>
          </p:cNvPr>
          <p:cNvSpPr/>
          <p:nvPr/>
        </p:nvSpPr>
        <p:spPr>
          <a:xfrm>
            <a:off x="3762829" y="3148496"/>
            <a:ext cx="228600" cy="43264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6242AE-8BF7-4E1B-E3F8-6A2CFC86338A}"/>
              </a:ext>
            </a:extLst>
          </p:cNvPr>
          <p:cNvSpPr txBox="1"/>
          <p:nvPr/>
        </p:nvSpPr>
        <p:spPr>
          <a:xfrm>
            <a:off x="986971" y="3671580"/>
            <a:ext cx="1756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Try this!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2A91BC1B-8177-DFAA-6769-D651F97A63F3}"/>
              </a:ext>
            </a:extLst>
          </p:cNvPr>
          <p:cNvSpPr txBox="1">
            <a:spLocks/>
          </p:cNvSpPr>
          <p:nvPr/>
        </p:nvSpPr>
        <p:spPr>
          <a:xfrm>
            <a:off x="8610600" y="6001658"/>
            <a:ext cx="2743200" cy="491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5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386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E1230-DBFD-7996-01D6-1CB3E0A8E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/>
              <a:t>different?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DBAD8B-1E95-F9FF-9762-CAC79B157FE7}"/>
              </a:ext>
            </a:extLst>
          </p:cNvPr>
          <p:cNvSpPr txBox="1">
            <a:spLocks/>
          </p:cNvSpPr>
          <p:nvPr/>
        </p:nvSpPr>
        <p:spPr bwMode="auto">
          <a:xfrm>
            <a:off x="838200" y="1872343"/>
            <a:ext cx="3657600" cy="373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/>
              <a:t>Once you declare a variable using const you are prevented from changing its value.  You are also prevented from changing it…</a:t>
            </a:r>
          </a:p>
          <a:p>
            <a:pPr marL="0" indent="0">
              <a:buNone/>
            </a:pPr>
            <a:endParaRPr lang="en-US" kern="0" dirty="0"/>
          </a:p>
          <a:p>
            <a:pPr marL="0" indent="0">
              <a:buNone/>
            </a:pPr>
            <a:r>
              <a:rPr lang="en-US" kern="0" dirty="0"/>
              <a:t>Try it!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71BECD-07F2-E17B-557E-7AE26788C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619" y="1690688"/>
            <a:ext cx="6821181" cy="4096656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C3467D21-65EB-BCB2-2734-B63236E2C1B3}"/>
              </a:ext>
            </a:extLst>
          </p:cNvPr>
          <p:cNvSpPr/>
          <p:nvPr/>
        </p:nvSpPr>
        <p:spPr>
          <a:xfrm rot="14053227">
            <a:off x="4224298" y="4107270"/>
            <a:ext cx="285814" cy="53824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B6E871C9-7B36-6ACC-4AF9-4F0BF177A2C4}"/>
              </a:ext>
            </a:extLst>
          </p:cNvPr>
          <p:cNvSpPr txBox="1">
            <a:spLocks/>
          </p:cNvSpPr>
          <p:nvPr/>
        </p:nvSpPr>
        <p:spPr>
          <a:xfrm>
            <a:off x="8610600" y="6001658"/>
            <a:ext cx="2743200" cy="491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6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921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6AD71-6952-1787-89C8-F44B93916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const in code (a practical example)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E15A2E-53FB-19CC-3425-2461C6AD9D83}"/>
              </a:ext>
            </a:extLst>
          </p:cNvPr>
          <p:cNvSpPr txBox="1"/>
          <p:nvPr/>
        </p:nvSpPr>
        <p:spPr>
          <a:xfrm>
            <a:off x="838199" y="1690687"/>
            <a:ext cx="10515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Typically, we define a constant to control some piece of data in our code that does not change often but is referenced in many places.  </a:t>
            </a:r>
          </a:p>
          <a:p>
            <a:endParaRPr lang="en-US" sz="2800" dirty="0"/>
          </a:p>
          <a:p>
            <a:r>
              <a:rPr lang="en-US" sz="2800" dirty="0"/>
              <a:t>Suppose you have an estimated rate of growth for an investment.  The estimate only changes once a year, and it is used in several functions.  Also, you don’t want to allow a user to edit that value!</a:t>
            </a:r>
          </a:p>
        </p:txBody>
      </p:sp>
      <p:pic>
        <p:nvPicPr>
          <p:cNvPr id="6" name="Picture 2" descr="http://www.clker.com/cliparts/z/p/0/z/k/I/stop-sign-hi.png">
            <a:extLst>
              <a:ext uri="{FF2B5EF4-FFF2-40B4-BE49-F238E27FC236}">
                <a16:creationId xmlns:a16="http://schemas.microsoft.com/office/drawing/2014/main" id="{178F7AF5-AC5B-8EA6-E08F-7A8ED7031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92829"/>
            <a:ext cx="838200" cy="8410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8D802B-091C-7F1D-8CF6-F3EF720F2DD6}"/>
              </a:ext>
            </a:extLst>
          </p:cNvPr>
          <p:cNvSpPr txBox="1"/>
          <p:nvPr/>
        </p:nvSpPr>
        <p:spPr>
          <a:xfrm>
            <a:off x="457200" y="5529590"/>
            <a:ext cx="6012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See futurevalue.zip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6C1D626F-4C4A-775C-1F5C-3C6A5D539B1A}"/>
              </a:ext>
            </a:extLst>
          </p:cNvPr>
          <p:cNvSpPr txBox="1">
            <a:spLocks/>
          </p:cNvSpPr>
          <p:nvPr/>
        </p:nvSpPr>
        <p:spPr>
          <a:xfrm>
            <a:off x="8610600" y="6001658"/>
            <a:ext cx="2743200" cy="491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7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67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1D5D1-C331-117B-989A-C8FE3876F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note…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8192058-4FDC-F803-0236-666D8E3370BB}"/>
              </a:ext>
            </a:extLst>
          </p:cNvPr>
          <p:cNvSpPr txBox="1">
            <a:spLocks/>
          </p:cNvSpPr>
          <p:nvPr/>
        </p:nvSpPr>
        <p:spPr>
          <a:xfrm>
            <a:off x="8610600" y="6001658"/>
            <a:ext cx="2743200" cy="491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8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24C454-4E38-5587-510E-662A388DF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887" y="1944682"/>
            <a:ext cx="6320036" cy="454819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C7B926D-17B0-264E-91BB-D2F0BF151BE5}"/>
              </a:ext>
            </a:extLst>
          </p:cNvPr>
          <p:cNvCxnSpPr>
            <a:cxnSpLocks/>
          </p:cNvCxnSpPr>
          <p:nvPr/>
        </p:nvCxnSpPr>
        <p:spPr>
          <a:xfrm flipH="1" flipV="1">
            <a:off x="5069115" y="2219943"/>
            <a:ext cx="1600199" cy="31053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B6F6647-8F53-53FF-0EFE-E087E14F68BE}"/>
              </a:ext>
            </a:extLst>
          </p:cNvPr>
          <p:cNvCxnSpPr>
            <a:cxnSpLocks/>
          </p:cNvCxnSpPr>
          <p:nvPr/>
        </p:nvCxnSpPr>
        <p:spPr>
          <a:xfrm flipH="1">
            <a:off x="5831114" y="2911476"/>
            <a:ext cx="838200" cy="6096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E41B8C0-AD77-3B8A-910B-2B11A9E6463E}"/>
              </a:ext>
            </a:extLst>
          </p:cNvPr>
          <p:cNvCxnSpPr>
            <a:cxnSpLocks/>
          </p:cNvCxnSpPr>
          <p:nvPr/>
        </p:nvCxnSpPr>
        <p:spPr>
          <a:xfrm flipH="1">
            <a:off x="4688114" y="3749676"/>
            <a:ext cx="1828800" cy="16002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2ACD65B-8A4A-46EF-8C86-02BCFBAEDBCB}"/>
              </a:ext>
            </a:extLst>
          </p:cNvPr>
          <p:cNvSpPr txBox="1"/>
          <p:nvPr/>
        </p:nvSpPr>
        <p:spPr>
          <a:xfrm>
            <a:off x="6745514" y="1997076"/>
            <a:ext cx="44159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our example here,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estimated_rate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/>
              <a:t>is declared </a:t>
            </a:r>
            <a:r>
              <a:rPr lang="en-US" sz="2400" i="1" dirty="0"/>
              <a:t>outside</a:t>
            </a:r>
            <a:r>
              <a:rPr lang="en-US" sz="2400" dirty="0"/>
              <a:t> of all the functions.  It is then used </a:t>
            </a:r>
            <a:r>
              <a:rPr lang="en-US" sz="2400" i="1" dirty="0"/>
              <a:t>inside</a:t>
            </a:r>
            <a:r>
              <a:rPr lang="en-US" sz="2400" dirty="0"/>
              <a:t> all the functions that are below it.  </a:t>
            </a:r>
          </a:p>
          <a:p>
            <a:endParaRPr lang="en-US" sz="2400" dirty="0"/>
          </a:p>
          <a:p>
            <a:r>
              <a:rPr lang="en-US" sz="2400" dirty="0"/>
              <a:t>Some important remarks follow…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4738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1D5D1-C331-117B-989A-C8FE3876F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Scope</a:t>
            </a:r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8192058-4FDC-F803-0236-666D8E3370BB}"/>
              </a:ext>
            </a:extLst>
          </p:cNvPr>
          <p:cNvSpPr txBox="1">
            <a:spLocks/>
          </p:cNvSpPr>
          <p:nvPr/>
        </p:nvSpPr>
        <p:spPr>
          <a:xfrm>
            <a:off x="8610600" y="6001658"/>
            <a:ext cx="2743200" cy="491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9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C82B7B-950C-8513-51E9-857165289DB7}"/>
              </a:ext>
            </a:extLst>
          </p:cNvPr>
          <p:cNvSpPr txBox="1"/>
          <p:nvPr/>
        </p:nvSpPr>
        <p:spPr>
          <a:xfrm>
            <a:off x="838200" y="1905506"/>
            <a:ext cx="71011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 the prior slide, the constant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estimated_rate</a:t>
            </a:r>
            <a:r>
              <a:rPr lang="en-US" sz="3200" dirty="0"/>
              <a:t>, was declared outside all the functions.  A constant or a variable declared in that position is said to have </a:t>
            </a:r>
            <a:r>
              <a:rPr lang="en-US" sz="3200" b="1" dirty="0"/>
              <a:t>global scope.</a:t>
            </a:r>
            <a:r>
              <a:rPr lang="en-US" sz="3200" dirty="0"/>
              <a:t>  That is, it is available </a:t>
            </a:r>
            <a:r>
              <a:rPr lang="en-US" sz="3200" b="1" dirty="0"/>
              <a:t>everywhere</a:t>
            </a:r>
            <a:r>
              <a:rPr lang="en-US" sz="3200" dirty="0"/>
              <a:t> in the code.</a:t>
            </a:r>
          </a:p>
        </p:txBody>
      </p:sp>
      <p:pic>
        <p:nvPicPr>
          <p:cNvPr id="4" name="Picture 3" descr="A blue and green globe&#10;&#10;Description automatically generated">
            <a:extLst>
              <a:ext uri="{FF2B5EF4-FFF2-40B4-BE49-F238E27FC236}">
                <a16:creationId xmlns:a16="http://schemas.microsoft.com/office/drawing/2014/main" id="{A5860577-C87F-7748-C780-30163DBD7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85581" y="2177142"/>
            <a:ext cx="2721951" cy="272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6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9013</TotalTime>
  <Words>1061</Words>
  <Application>Microsoft Office PowerPoint</Application>
  <PresentationFormat>Widescreen</PresentationFormat>
  <Paragraphs>105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Corbel</vt:lpstr>
      <vt:lpstr>Courier New</vt:lpstr>
      <vt:lpstr>Segoe UI</vt:lpstr>
      <vt:lpstr>Office Theme</vt:lpstr>
      <vt:lpstr>Scope  in JavaScript</vt:lpstr>
      <vt:lpstr>Agenda</vt:lpstr>
      <vt:lpstr>By the end of this class…</vt:lpstr>
      <vt:lpstr>What we have already seen…</vt:lpstr>
      <vt:lpstr>New stuff!</vt:lpstr>
      <vt:lpstr>What makes const different?</vt:lpstr>
      <vt:lpstr>Using const in code (a practical example)</vt:lpstr>
      <vt:lpstr>Take note…</vt:lpstr>
      <vt:lpstr>Global Scope</vt:lpstr>
      <vt:lpstr>Global Scope and Constants</vt:lpstr>
      <vt:lpstr>Notes about var and let</vt:lpstr>
      <vt:lpstr>Try this:</vt:lpstr>
      <vt:lpstr>Now try this:</vt:lpstr>
      <vt:lpstr>Why did let fail?</vt:lpstr>
      <vt:lpstr>Why did var work?</vt:lpstr>
      <vt:lpstr>Preferences (1)</vt:lpstr>
      <vt:lpstr>Preferences (2)</vt:lpstr>
      <vt:lpstr>Now let’s review…</vt:lpstr>
      <vt:lpstr>On your own (optional)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What is the cloud?</dc:title>
  <dc:creator>David Schuff</dc:creator>
  <cp:lastModifiedBy>Jeremy J. Shafer</cp:lastModifiedBy>
  <cp:revision>284</cp:revision>
  <dcterms:created xsi:type="dcterms:W3CDTF">2022-06-30T13:55:29Z</dcterms:created>
  <dcterms:modified xsi:type="dcterms:W3CDTF">2024-10-14T15:15:48Z</dcterms:modified>
</cp:coreProperties>
</file>