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sldIdLst>
    <p:sldId id="256" r:id="rId2"/>
    <p:sldId id="318" r:id="rId3"/>
    <p:sldId id="261" r:id="rId4"/>
    <p:sldId id="319" r:id="rId5"/>
    <p:sldId id="320" r:id="rId6"/>
    <p:sldId id="322" r:id="rId7"/>
    <p:sldId id="326" r:id="rId8"/>
    <p:sldId id="327" r:id="rId9"/>
    <p:sldId id="328" r:id="rId10"/>
    <p:sldId id="329" r:id="rId11"/>
    <p:sldId id="330" r:id="rId12"/>
    <p:sldId id="331" r:id="rId13"/>
    <p:sldId id="332" r:id="rId14"/>
    <p:sldId id="333" r:id="rId15"/>
    <p:sldId id="33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9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4444" autoAdjust="0"/>
  </p:normalViewPr>
  <p:slideViewPr>
    <p:cSldViewPr snapToGrid="0">
      <p:cViewPr varScale="1">
        <p:scale>
          <a:sx n="53" d="100"/>
          <a:sy n="53" d="100"/>
        </p:scale>
        <p:origin x="1838" y="48"/>
      </p:cViewPr>
      <p:guideLst/>
    </p:cSldViewPr>
  </p:slideViewPr>
  <p:outlineViewPr>
    <p:cViewPr>
      <p:scale>
        <a:sx n="33" d="100"/>
        <a:sy n="33" d="100"/>
      </p:scale>
      <p:origin x="0" y="-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06D9175-6493-4CA4-BED4-2BF67E177B3A}" type="datetimeFigureOut">
              <a:rPr lang="en-US" smtClean="0"/>
              <a:t>10/22/2024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92091F-6CD8-46B7-96F0-0D064BD5D0C2}" type="slidenum">
              <a:rPr lang="en-US" smtClean="0"/>
              <a:t>‹#›</a:t>
            </a:fld>
            <a:endParaRPr lang="en-US" dirty="0"/>
          </a:p>
        </p:txBody>
      </p:sp>
    </p:spTree>
    <p:extLst>
      <p:ext uri="{BB962C8B-B14F-4D97-AF65-F5344CB8AC3E}">
        <p14:creationId xmlns:p14="http://schemas.microsoft.com/office/powerpoint/2010/main" val="3136050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92091F-6CD8-46B7-96F0-0D064BD5D0C2}" type="slidenum">
              <a:rPr lang="en-US" smtClean="0"/>
              <a:t>3</a:t>
            </a:fld>
            <a:endParaRPr lang="en-US" dirty="0"/>
          </a:p>
        </p:txBody>
      </p:sp>
    </p:spTree>
    <p:extLst>
      <p:ext uri="{BB962C8B-B14F-4D97-AF65-F5344CB8AC3E}">
        <p14:creationId xmlns:p14="http://schemas.microsoft.com/office/powerpoint/2010/main" val="424448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192091F-6CD8-46B7-96F0-0D064BD5D0C2}" type="slidenum">
              <a:rPr lang="en-US" smtClean="0"/>
              <a:t>5</a:t>
            </a:fld>
            <a:endParaRPr lang="en-US" dirty="0"/>
          </a:p>
        </p:txBody>
      </p:sp>
    </p:spTree>
    <p:extLst>
      <p:ext uri="{BB962C8B-B14F-4D97-AF65-F5344CB8AC3E}">
        <p14:creationId xmlns:p14="http://schemas.microsoft.com/office/powerpoint/2010/main" val="31102009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Try the web console!  Define an associative array and see if it has a length property</a:t>
            </a:r>
          </a:p>
        </p:txBody>
      </p:sp>
      <p:sp>
        <p:nvSpPr>
          <p:cNvPr id="4" name="Slide Number Placeholder 3"/>
          <p:cNvSpPr>
            <a:spLocks noGrp="1"/>
          </p:cNvSpPr>
          <p:nvPr>
            <p:ph type="sldNum" sz="quarter" idx="5"/>
          </p:nvPr>
        </p:nvSpPr>
        <p:spPr/>
        <p:txBody>
          <a:bodyPr/>
          <a:lstStyle/>
          <a:p>
            <a:fld id="{9192091F-6CD8-46B7-96F0-0D064BD5D0C2}" type="slidenum">
              <a:rPr lang="en-US" smtClean="0"/>
              <a:t>14</a:t>
            </a:fld>
            <a:endParaRPr lang="en-US" dirty="0"/>
          </a:p>
        </p:txBody>
      </p:sp>
    </p:spTree>
    <p:extLst>
      <p:ext uri="{BB962C8B-B14F-4D97-AF65-F5344CB8AC3E}">
        <p14:creationId xmlns:p14="http://schemas.microsoft.com/office/powerpoint/2010/main" val="5538026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Try the web console!  Define an associative array and see if it has a length property</a:t>
            </a:r>
          </a:p>
        </p:txBody>
      </p:sp>
      <p:sp>
        <p:nvSpPr>
          <p:cNvPr id="4" name="Slide Number Placeholder 3"/>
          <p:cNvSpPr>
            <a:spLocks noGrp="1"/>
          </p:cNvSpPr>
          <p:nvPr>
            <p:ph type="sldNum" sz="quarter" idx="5"/>
          </p:nvPr>
        </p:nvSpPr>
        <p:spPr/>
        <p:txBody>
          <a:bodyPr/>
          <a:lstStyle/>
          <a:p>
            <a:fld id="{9192091F-6CD8-46B7-96F0-0D064BD5D0C2}" type="slidenum">
              <a:rPr lang="en-US" smtClean="0"/>
              <a:t>15</a:t>
            </a:fld>
            <a:endParaRPr lang="en-US" dirty="0"/>
          </a:p>
        </p:txBody>
      </p:sp>
    </p:spTree>
    <p:extLst>
      <p:ext uri="{BB962C8B-B14F-4D97-AF65-F5344CB8AC3E}">
        <p14:creationId xmlns:p14="http://schemas.microsoft.com/office/powerpoint/2010/main" val="3125332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CF72B-01D4-E7CE-CCD0-C925872C35A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EE4C0AB2-16B7-ABE2-B58E-3BB76004A9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5B8A35-9A7D-E534-D801-9214B10E868F}"/>
              </a:ext>
            </a:extLst>
          </p:cNvPr>
          <p:cNvSpPr>
            <a:spLocks noGrp="1"/>
          </p:cNvSpPr>
          <p:nvPr>
            <p:ph type="dt" sz="half" idx="10"/>
          </p:nvPr>
        </p:nvSpPr>
        <p:spPr/>
        <p:txBody>
          <a:bodyPr/>
          <a:lstStyle/>
          <a:p>
            <a:fld id="{FC1DFEBF-38F1-453E-B69D-6B9271114889}" type="datetime1">
              <a:rPr lang="en-US" smtClean="0"/>
              <a:t>10/22/2024</a:t>
            </a:fld>
            <a:endParaRPr lang="en-US" dirty="0"/>
          </a:p>
        </p:txBody>
      </p:sp>
      <p:sp>
        <p:nvSpPr>
          <p:cNvPr id="5" name="Footer Placeholder 4">
            <a:extLst>
              <a:ext uri="{FF2B5EF4-FFF2-40B4-BE49-F238E27FC236}">
                <a16:creationId xmlns:a16="http://schemas.microsoft.com/office/drawing/2014/main" id="{A68268FE-1A6B-3B8A-9160-73579F35BE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BD6639-51F7-67FF-CC34-EB8C0182E99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447171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CC470-7C6A-7924-EAD0-67D09CF0EA0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3258FB-74B7-5EEF-53E8-4CC1489909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15AADDD-72F3-0095-2D6E-4C653A9FAFB8}"/>
              </a:ext>
            </a:extLst>
          </p:cNvPr>
          <p:cNvSpPr>
            <a:spLocks noGrp="1"/>
          </p:cNvSpPr>
          <p:nvPr>
            <p:ph type="dt" sz="half" idx="10"/>
          </p:nvPr>
        </p:nvSpPr>
        <p:spPr/>
        <p:txBody>
          <a:bodyPr/>
          <a:lstStyle/>
          <a:p>
            <a:fld id="{E562D55E-282F-4DF6-A403-09EC22362B14}" type="datetime1">
              <a:rPr lang="en-US" smtClean="0"/>
              <a:t>10/22/2024</a:t>
            </a:fld>
            <a:endParaRPr lang="en-US" dirty="0"/>
          </a:p>
        </p:txBody>
      </p:sp>
      <p:sp>
        <p:nvSpPr>
          <p:cNvPr id="5" name="Footer Placeholder 4">
            <a:extLst>
              <a:ext uri="{FF2B5EF4-FFF2-40B4-BE49-F238E27FC236}">
                <a16:creationId xmlns:a16="http://schemas.microsoft.com/office/drawing/2014/main" id="{A95950F3-5E49-3C5F-BE10-03E000C3332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2DB1718-A130-D803-E465-A462404B87C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709647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078D7A-04A2-D620-2630-1D62546B162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387427-E822-3DCC-7B2E-A1D29D5A0F0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C5954B-320A-A6B4-AACA-3317F5D4E745}"/>
              </a:ext>
            </a:extLst>
          </p:cNvPr>
          <p:cNvSpPr>
            <a:spLocks noGrp="1"/>
          </p:cNvSpPr>
          <p:nvPr>
            <p:ph type="dt" sz="half" idx="10"/>
          </p:nvPr>
        </p:nvSpPr>
        <p:spPr/>
        <p:txBody>
          <a:bodyPr/>
          <a:lstStyle/>
          <a:p>
            <a:fld id="{7DCA848F-AFAA-441B-B746-4E7F497AF1EA}" type="datetime1">
              <a:rPr lang="en-US" smtClean="0"/>
              <a:t>10/22/2024</a:t>
            </a:fld>
            <a:endParaRPr lang="en-US" dirty="0"/>
          </a:p>
        </p:txBody>
      </p:sp>
      <p:sp>
        <p:nvSpPr>
          <p:cNvPr id="5" name="Footer Placeholder 4">
            <a:extLst>
              <a:ext uri="{FF2B5EF4-FFF2-40B4-BE49-F238E27FC236}">
                <a16:creationId xmlns:a16="http://schemas.microsoft.com/office/drawing/2014/main" id="{1DFF64D2-C11B-00D1-FE40-1B62EB978D4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8ADE5E8-F2B1-E798-5A06-997FCCAAC08A}"/>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4108415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4D47C-E5D4-DDBE-EF1F-104F24CBDBE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A7A19A-EFF8-5A88-EDE7-FCDEB4D78621}"/>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D1A261B-1101-FA3D-CB17-80CD5369B0D2}"/>
              </a:ext>
            </a:extLst>
          </p:cNvPr>
          <p:cNvSpPr>
            <a:spLocks noGrp="1"/>
          </p:cNvSpPr>
          <p:nvPr>
            <p:ph type="dt" sz="half" idx="10"/>
          </p:nvPr>
        </p:nvSpPr>
        <p:spPr/>
        <p:txBody>
          <a:bodyPr/>
          <a:lstStyle/>
          <a:p>
            <a:fld id="{E9559EE1-3FE3-4F1C-88F4-6491735106DF}" type="datetime1">
              <a:rPr lang="en-US" smtClean="0"/>
              <a:t>10/22/2024</a:t>
            </a:fld>
            <a:endParaRPr lang="en-US" dirty="0"/>
          </a:p>
        </p:txBody>
      </p:sp>
      <p:sp>
        <p:nvSpPr>
          <p:cNvPr id="5" name="Footer Placeholder 4">
            <a:extLst>
              <a:ext uri="{FF2B5EF4-FFF2-40B4-BE49-F238E27FC236}">
                <a16:creationId xmlns:a16="http://schemas.microsoft.com/office/drawing/2014/main" id="{7414FFDC-ABE1-592D-57CE-8741396CF21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3CD6818-E9DF-7030-FFE5-7CA03965DA8F}"/>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622685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06587-444C-EF7D-FE7D-26950F0218A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F87D5E7-6A38-CB7B-087D-EFA48605BD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E13B643-410E-1842-F193-BB0856DD3B97}"/>
              </a:ext>
            </a:extLst>
          </p:cNvPr>
          <p:cNvSpPr>
            <a:spLocks noGrp="1"/>
          </p:cNvSpPr>
          <p:nvPr>
            <p:ph type="dt" sz="half" idx="10"/>
          </p:nvPr>
        </p:nvSpPr>
        <p:spPr/>
        <p:txBody>
          <a:bodyPr/>
          <a:lstStyle/>
          <a:p>
            <a:fld id="{2BCB98A3-03EC-44AE-87A9-06CAEF1F7F50}" type="datetime1">
              <a:rPr lang="en-US" smtClean="0"/>
              <a:t>10/22/2024</a:t>
            </a:fld>
            <a:endParaRPr lang="en-US" dirty="0"/>
          </a:p>
        </p:txBody>
      </p:sp>
      <p:sp>
        <p:nvSpPr>
          <p:cNvPr id="5" name="Footer Placeholder 4">
            <a:extLst>
              <a:ext uri="{FF2B5EF4-FFF2-40B4-BE49-F238E27FC236}">
                <a16:creationId xmlns:a16="http://schemas.microsoft.com/office/drawing/2014/main" id="{19C310AA-4DB2-8CE6-7A4D-79BDFF9390A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5895118-C53B-3A3F-6834-2DFBDB6A66B6}"/>
              </a:ext>
            </a:extLst>
          </p:cNvPr>
          <p:cNvSpPr>
            <a:spLocks noGrp="1"/>
          </p:cNvSpPr>
          <p:nvPr>
            <p:ph type="sldNum" sz="quarter" idx="12"/>
          </p:nvPr>
        </p:nvSpPr>
        <p:spPr/>
        <p:txBody>
          <a:bodyPr/>
          <a:lstStyle>
            <a:lvl1pPr>
              <a:defRPr sz="2400"/>
            </a:lvl1pPr>
          </a:lstStyle>
          <a:p>
            <a:fld id="{4C487655-AABA-4CA8-8EDF-7F823A468B89}" type="slidenum">
              <a:rPr lang="en-US" smtClean="0"/>
              <a:pPr/>
              <a:t>‹#›</a:t>
            </a:fld>
            <a:endParaRPr lang="en-US" dirty="0"/>
          </a:p>
        </p:txBody>
      </p:sp>
    </p:spTree>
    <p:extLst>
      <p:ext uri="{BB962C8B-B14F-4D97-AF65-F5344CB8AC3E}">
        <p14:creationId xmlns:p14="http://schemas.microsoft.com/office/powerpoint/2010/main" val="74777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524F9B-580C-A699-4DAD-825D976497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BDB657F-30D5-8754-A04E-2319F40CBB6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D0171C-FAF2-6322-9CB6-83481AC90D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DCA7575-0A3B-0E0A-BD71-4E15EDB8C1B9}"/>
              </a:ext>
            </a:extLst>
          </p:cNvPr>
          <p:cNvSpPr>
            <a:spLocks noGrp="1"/>
          </p:cNvSpPr>
          <p:nvPr>
            <p:ph type="dt" sz="half" idx="10"/>
          </p:nvPr>
        </p:nvSpPr>
        <p:spPr/>
        <p:txBody>
          <a:bodyPr/>
          <a:lstStyle/>
          <a:p>
            <a:fld id="{04FE1CA8-87D7-4728-855E-A6F52CD10CAE}" type="datetime1">
              <a:rPr lang="en-US" smtClean="0"/>
              <a:t>10/22/2024</a:t>
            </a:fld>
            <a:endParaRPr lang="en-US" dirty="0"/>
          </a:p>
        </p:txBody>
      </p:sp>
      <p:sp>
        <p:nvSpPr>
          <p:cNvPr id="6" name="Footer Placeholder 5">
            <a:extLst>
              <a:ext uri="{FF2B5EF4-FFF2-40B4-BE49-F238E27FC236}">
                <a16:creationId xmlns:a16="http://schemas.microsoft.com/office/drawing/2014/main" id="{E40D1E5B-D828-19AE-17EE-C271B397E6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765FB46-D28D-EC75-7CA7-EA327DD4A649}"/>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0569929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093603-E112-DFF4-C6D8-0496D1F843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63D8518-394B-3008-7BBC-EC6A55EC2C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A4CE79-3B5F-ADA4-FD7E-2BADC81B1B2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2F9E515-664E-EA56-A2AF-C9343137F7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A36BE7C-46E7-7413-B469-8EDAED08E67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6D25A12-CF47-C955-9369-051EB51AA200}"/>
              </a:ext>
            </a:extLst>
          </p:cNvPr>
          <p:cNvSpPr>
            <a:spLocks noGrp="1"/>
          </p:cNvSpPr>
          <p:nvPr>
            <p:ph type="dt" sz="half" idx="10"/>
          </p:nvPr>
        </p:nvSpPr>
        <p:spPr/>
        <p:txBody>
          <a:bodyPr/>
          <a:lstStyle/>
          <a:p>
            <a:fld id="{7D47593D-2A19-4BA0-A48C-0342333B9754}" type="datetime1">
              <a:rPr lang="en-US" smtClean="0"/>
              <a:t>10/22/2024</a:t>
            </a:fld>
            <a:endParaRPr lang="en-US" dirty="0"/>
          </a:p>
        </p:txBody>
      </p:sp>
      <p:sp>
        <p:nvSpPr>
          <p:cNvPr id="8" name="Footer Placeholder 7">
            <a:extLst>
              <a:ext uri="{FF2B5EF4-FFF2-40B4-BE49-F238E27FC236}">
                <a16:creationId xmlns:a16="http://schemas.microsoft.com/office/drawing/2014/main" id="{C34E7A9D-A7AC-5CCE-916E-4708D90BE2FD}"/>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AB038D7-1F9A-7C8D-3467-FE7A67DDF1A7}"/>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3348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6F14C-5EC1-FFCB-42AF-C06EA7E9F1B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A838D3D-E6E8-5AFB-CD5F-2004F64FC8C2}"/>
              </a:ext>
            </a:extLst>
          </p:cNvPr>
          <p:cNvSpPr>
            <a:spLocks noGrp="1"/>
          </p:cNvSpPr>
          <p:nvPr>
            <p:ph type="dt" sz="half" idx="10"/>
          </p:nvPr>
        </p:nvSpPr>
        <p:spPr/>
        <p:txBody>
          <a:bodyPr/>
          <a:lstStyle/>
          <a:p>
            <a:fld id="{08E3F4E6-0320-4AB2-9586-65A0EC89B335}" type="datetime1">
              <a:rPr lang="en-US" smtClean="0"/>
              <a:t>10/22/2024</a:t>
            </a:fld>
            <a:endParaRPr lang="en-US" dirty="0"/>
          </a:p>
        </p:txBody>
      </p:sp>
      <p:sp>
        <p:nvSpPr>
          <p:cNvPr id="4" name="Footer Placeholder 3">
            <a:extLst>
              <a:ext uri="{FF2B5EF4-FFF2-40B4-BE49-F238E27FC236}">
                <a16:creationId xmlns:a16="http://schemas.microsoft.com/office/drawing/2014/main" id="{706272A8-54EF-7B38-A358-08F90C01F517}"/>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9E14D8C2-D005-DED5-4959-89AEC0450454}"/>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20284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95C7C2D-B365-526F-4F06-0D77F79E873C}"/>
              </a:ext>
            </a:extLst>
          </p:cNvPr>
          <p:cNvSpPr>
            <a:spLocks noGrp="1"/>
          </p:cNvSpPr>
          <p:nvPr>
            <p:ph type="dt" sz="half" idx="10"/>
          </p:nvPr>
        </p:nvSpPr>
        <p:spPr/>
        <p:txBody>
          <a:bodyPr/>
          <a:lstStyle/>
          <a:p>
            <a:fld id="{7D7AE04C-41B0-4DF8-B4DF-3F22EB69F7D9}" type="datetime1">
              <a:rPr lang="en-US" smtClean="0"/>
              <a:t>10/22/2024</a:t>
            </a:fld>
            <a:endParaRPr lang="en-US" dirty="0"/>
          </a:p>
        </p:txBody>
      </p:sp>
      <p:sp>
        <p:nvSpPr>
          <p:cNvPr id="3" name="Footer Placeholder 2">
            <a:extLst>
              <a:ext uri="{FF2B5EF4-FFF2-40B4-BE49-F238E27FC236}">
                <a16:creationId xmlns:a16="http://schemas.microsoft.com/office/drawing/2014/main" id="{2156161F-9918-75C3-BF19-FF80F60666F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5AFC89C8-F884-B4CE-CC3A-B5DD10267252}"/>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764520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91BF9-30F3-7A2D-F8A3-791EAA2E31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FFAEA7-9263-F1E8-CF52-8B33D6B022E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DE4BC12-B876-ECAE-F678-32CD8C05E5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26B8F7-7894-FF4F-9E5D-F4C3BF944274}"/>
              </a:ext>
            </a:extLst>
          </p:cNvPr>
          <p:cNvSpPr>
            <a:spLocks noGrp="1"/>
          </p:cNvSpPr>
          <p:nvPr>
            <p:ph type="dt" sz="half" idx="10"/>
          </p:nvPr>
        </p:nvSpPr>
        <p:spPr/>
        <p:txBody>
          <a:bodyPr/>
          <a:lstStyle/>
          <a:p>
            <a:fld id="{7E3FA6D4-EBBF-4864-B002-3CA151825A93}" type="datetime1">
              <a:rPr lang="en-US" smtClean="0"/>
              <a:t>10/22/2024</a:t>
            </a:fld>
            <a:endParaRPr lang="en-US" dirty="0"/>
          </a:p>
        </p:txBody>
      </p:sp>
      <p:sp>
        <p:nvSpPr>
          <p:cNvPr id="6" name="Footer Placeholder 5">
            <a:extLst>
              <a:ext uri="{FF2B5EF4-FFF2-40B4-BE49-F238E27FC236}">
                <a16:creationId xmlns:a16="http://schemas.microsoft.com/office/drawing/2014/main" id="{E679ACDA-52C6-F398-2177-A0803A62642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C16BF6-1F54-7DA1-7084-343B5356BCD0}"/>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120423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0C6086-B265-7989-A55A-FE17F42227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BFB91EF-A99A-25F1-6C9D-92B8F7117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3E8F43F-ACB9-99C3-B69D-70FFB2FF56C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79EE-3EFB-E190-AF9B-5F23BF397578}"/>
              </a:ext>
            </a:extLst>
          </p:cNvPr>
          <p:cNvSpPr>
            <a:spLocks noGrp="1"/>
          </p:cNvSpPr>
          <p:nvPr>
            <p:ph type="dt" sz="half" idx="10"/>
          </p:nvPr>
        </p:nvSpPr>
        <p:spPr/>
        <p:txBody>
          <a:bodyPr/>
          <a:lstStyle/>
          <a:p>
            <a:fld id="{694C26E8-E5AC-42DB-AADB-FD38C3D12385}" type="datetime1">
              <a:rPr lang="en-US" smtClean="0"/>
              <a:t>10/22/2024</a:t>
            </a:fld>
            <a:endParaRPr lang="en-US" dirty="0"/>
          </a:p>
        </p:txBody>
      </p:sp>
      <p:sp>
        <p:nvSpPr>
          <p:cNvPr id="6" name="Footer Placeholder 5">
            <a:extLst>
              <a:ext uri="{FF2B5EF4-FFF2-40B4-BE49-F238E27FC236}">
                <a16:creationId xmlns:a16="http://schemas.microsoft.com/office/drawing/2014/main" id="{0AF44726-F697-024F-F154-A2BCD05A950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5BE7A1D-F51D-E5B6-0EC8-F1719AF82DA5}"/>
              </a:ext>
            </a:extLst>
          </p:cNvPr>
          <p:cNvSpPr>
            <a:spLocks noGrp="1"/>
          </p:cNvSpPr>
          <p:nvPr>
            <p:ph type="sldNum" sz="quarter" idx="12"/>
          </p:nvPr>
        </p:nvSpPr>
        <p:spPr/>
        <p:txBody>
          <a:bodyPr/>
          <a:lstStyle/>
          <a:p>
            <a:fld id="{4C487655-AABA-4CA8-8EDF-7F823A468B89}" type="slidenum">
              <a:rPr lang="en-US" smtClean="0"/>
              <a:t>‹#›</a:t>
            </a:fld>
            <a:endParaRPr lang="en-US" dirty="0"/>
          </a:p>
        </p:txBody>
      </p:sp>
    </p:spTree>
    <p:extLst>
      <p:ext uri="{BB962C8B-B14F-4D97-AF65-F5344CB8AC3E}">
        <p14:creationId xmlns:p14="http://schemas.microsoft.com/office/powerpoint/2010/main" val="3962904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6209199-E8C0-37D2-8430-9C299015E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9AF55D3-8504-6824-94F1-CDF34B6D5B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BA72C5-C4A1-21A1-F750-B87A42DF962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1407FC-BC4F-44A5-8993-81604E7062F8}" type="datetime1">
              <a:rPr lang="en-US" smtClean="0"/>
              <a:t>10/22/2024</a:t>
            </a:fld>
            <a:endParaRPr lang="en-US" dirty="0"/>
          </a:p>
        </p:txBody>
      </p:sp>
      <p:sp>
        <p:nvSpPr>
          <p:cNvPr id="5" name="Footer Placeholder 4">
            <a:extLst>
              <a:ext uri="{FF2B5EF4-FFF2-40B4-BE49-F238E27FC236}">
                <a16:creationId xmlns:a16="http://schemas.microsoft.com/office/drawing/2014/main" id="{882A07C0-D3F6-68E4-1384-C86F364CCA0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1C53108-2941-6203-3401-5406B9B316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487655-AABA-4CA8-8EDF-7F823A468B89}" type="slidenum">
              <a:rPr lang="en-US" smtClean="0"/>
              <a:t>‹#›</a:t>
            </a:fld>
            <a:endParaRPr lang="en-US" dirty="0"/>
          </a:p>
        </p:txBody>
      </p:sp>
    </p:spTree>
    <p:extLst>
      <p:ext uri="{BB962C8B-B14F-4D97-AF65-F5344CB8AC3E}">
        <p14:creationId xmlns:p14="http://schemas.microsoft.com/office/powerpoint/2010/main" val="695663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openai.com/product/dall-e-2" TargetMode="External"/><Relationship Id="rId2" Type="http://schemas.openxmlformats.org/officeDocument/2006/relationships/hyperlink" Target="https://community.mis.temple.edu/jshafer"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creativecommons.org/licenses/by-nc/3.0/"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pielewiki.org/wiki/R%C3%A4tsel" TargetMode="External"/><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019B3-EF15-89E8-C1F0-C8B933E9CAC8}"/>
              </a:ext>
              <a:ext uri="{C183D7F6-B498-43B3-948B-1728B52AA6E4}">
                <adec:decorative xmlns:adec="http://schemas.microsoft.com/office/drawing/2017/decorative" val="0"/>
              </a:ext>
            </a:extLst>
          </p:cNvPr>
          <p:cNvSpPr>
            <a:spLocks noGrp="1"/>
          </p:cNvSpPr>
          <p:nvPr>
            <p:ph type="ctrTitle"/>
          </p:nvPr>
        </p:nvSpPr>
        <p:spPr>
          <a:xfrm>
            <a:off x="4495800" y="960731"/>
            <a:ext cx="7560894" cy="3262925"/>
          </a:xfrm>
        </p:spPr>
        <p:txBody>
          <a:bodyPr>
            <a:normAutofit/>
          </a:bodyPr>
          <a:lstStyle/>
          <a:p>
            <a:r>
              <a:rPr lang="en-US" dirty="0">
                <a:latin typeface="Segoe UI" panose="020B0502040204020203" pitchFamily="34" charset="0"/>
                <a:ea typeface="Tahoma" panose="020B0604030504040204" pitchFamily="34" charset="0"/>
                <a:cs typeface="Segoe UI" panose="020B0502040204020203" pitchFamily="34" charset="0"/>
              </a:rPr>
              <a:t>Arrays </a:t>
            </a:r>
            <a:br>
              <a:rPr lang="en-US" dirty="0">
                <a:latin typeface="Segoe UI" panose="020B0502040204020203" pitchFamily="34" charset="0"/>
                <a:ea typeface="Tahoma" panose="020B0604030504040204" pitchFamily="34" charset="0"/>
                <a:cs typeface="Segoe UI" panose="020B0502040204020203" pitchFamily="34" charset="0"/>
              </a:rPr>
            </a:br>
            <a:r>
              <a:rPr lang="en-US" dirty="0">
                <a:latin typeface="Segoe UI" panose="020B0502040204020203" pitchFamily="34" charset="0"/>
                <a:ea typeface="Tahoma" panose="020B0604030504040204" pitchFamily="34" charset="0"/>
                <a:cs typeface="Segoe UI" panose="020B0502040204020203" pitchFamily="34" charset="0"/>
              </a:rPr>
              <a:t>in JavaScript</a:t>
            </a:r>
            <a:br>
              <a:rPr lang="en-US" dirty="0">
                <a:latin typeface="Segoe UI" panose="020B0502040204020203" pitchFamily="34" charset="0"/>
                <a:ea typeface="Tahoma" panose="020B0604030504040204" pitchFamily="34" charset="0"/>
                <a:cs typeface="Segoe UI" panose="020B0502040204020203" pitchFamily="34" charset="0"/>
              </a:rPr>
            </a:br>
            <a:r>
              <a:rPr lang="en-US" dirty="0">
                <a:latin typeface="Segoe UI" panose="020B0502040204020203" pitchFamily="34" charset="0"/>
                <a:ea typeface="Tahoma" panose="020B0604030504040204" pitchFamily="34" charset="0"/>
                <a:cs typeface="Segoe UI" panose="020B0502040204020203" pitchFamily="34" charset="0"/>
              </a:rPr>
              <a:t>Part 2</a:t>
            </a:r>
          </a:p>
        </p:txBody>
      </p:sp>
      <p:sp>
        <p:nvSpPr>
          <p:cNvPr id="3" name="Subtitle 2">
            <a:extLst>
              <a:ext uri="{FF2B5EF4-FFF2-40B4-BE49-F238E27FC236}">
                <a16:creationId xmlns:a16="http://schemas.microsoft.com/office/drawing/2014/main" id="{071FC15D-C8AA-1066-06DE-10EA5ACD2E81}"/>
              </a:ext>
              <a:ext uri="{C183D7F6-B498-43B3-948B-1728B52AA6E4}">
                <adec:decorative xmlns:adec="http://schemas.microsoft.com/office/drawing/2017/decorative" val="0"/>
              </a:ext>
            </a:extLst>
          </p:cNvPr>
          <p:cNvSpPr>
            <a:spLocks noGrp="1"/>
          </p:cNvSpPr>
          <p:nvPr>
            <p:ph type="subTitle" idx="1"/>
          </p:nvPr>
        </p:nvSpPr>
        <p:spPr>
          <a:xfrm>
            <a:off x="6849137" y="5368413"/>
            <a:ext cx="5036920" cy="1489588"/>
          </a:xfrm>
        </p:spPr>
        <p:txBody>
          <a:bodyPr>
            <a:normAutofit fontScale="92500" lnSpcReduction="20000"/>
          </a:bodyPr>
          <a:lstStyle/>
          <a:p>
            <a:pPr algn="r"/>
            <a:r>
              <a:rPr lang="sv-SE" sz="2000" dirty="0">
                <a:latin typeface="Segoe UI" panose="020B0502040204020203" pitchFamily="34" charset="0"/>
                <a:cs typeface="Segoe UI" panose="020B0502040204020203" pitchFamily="34" charset="0"/>
              </a:rPr>
              <a:t>Jeremy Shafer</a:t>
            </a:r>
          </a:p>
          <a:p>
            <a:pPr algn="r"/>
            <a:r>
              <a:rPr lang="sv-SE" sz="2000" dirty="0">
                <a:latin typeface="Segoe UI" panose="020B0502040204020203" pitchFamily="34" charset="0"/>
                <a:cs typeface="Segoe UI" panose="020B0502040204020203" pitchFamily="34" charset="0"/>
              </a:rPr>
              <a:t>jeremy@temple.edu</a:t>
            </a:r>
          </a:p>
          <a:p>
            <a:pPr algn="r"/>
            <a:r>
              <a:rPr lang="sv-SE" sz="2000" dirty="0">
                <a:latin typeface="Segoe UI" panose="020B0502040204020203" pitchFamily="34" charset="0"/>
                <a:cs typeface="Segoe UI" panose="020B0502040204020203" pitchFamily="34" charset="0"/>
                <a:hlinkClick r:id="rId2"/>
              </a:rPr>
              <a:t>https://community.mis.temple.edu/jshafer</a:t>
            </a:r>
            <a:r>
              <a:rPr lang="sv-SE" sz="2000" dirty="0">
                <a:latin typeface="Segoe UI" panose="020B0502040204020203" pitchFamily="34" charset="0"/>
                <a:cs typeface="Segoe UI" panose="020B0502040204020203" pitchFamily="34" charset="0"/>
              </a:rPr>
              <a:t> </a:t>
            </a:r>
          </a:p>
          <a:p>
            <a:br>
              <a:rPr lang="sv-SE" sz="2000" dirty="0">
                <a:latin typeface="Segoe UI" panose="020B0502040204020203" pitchFamily="34" charset="0"/>
                <a:cs typeface="Segoe UI" panose="020B0502040204020203" pitchFamily="34" charset="0"/>
              </a:rPr>
            </a:br>
            <a:r>
              <a:rPr lang="sv-SE" sz="1600" i="1" dirty="0">
                <a:latin typeface="Segoe UI" panose="020B0502040204020203" pitchFamily="34" charset="0"/>
                <a:cs typeface="Segoe UI" panose="020B0502040204020203" pitchFamily="34" charset="0"/>
              </a:rPr>
              <a:t> </a:t>
            </a:r>
            <a:endParaRPr lang="sv-SE" sz="2000" i="1" dirty="0">
              <a:latin typeface="Segoe UI" panose="020B0502040204020203" pitchFamily="34" charset="0"/>
              <a:cs typeface="Segoe UI" panose="020B0502040204020203" pitchFamily="34" charset="0"/>
            </a:endParaRPr>
          </a:p>
        </p:txBody>
      </p:sp>
      <p:sp>
        <p:nvSpPr>
          <p:cNvPr id="8" name="Rectangle 7">
            <a:extLst>
              <a:ext uri="{FF2B5EF4-FFF2-40B4-BE49-F238E27FC236}">
                <a16:creationId xmlns:a16="http://schemas.microsoft.com/office/drawing/2014/main" id="{1A8F0792-367D-9A34-82A1-183B7ADA0726}"/>
              </a:ext>
              <a:ext uri="{C183D7F6-B498-43B3-948B-1728B52AA6E4}">
                <adec:decorative xmlns:adec="http://schemas.microsoft.com/office/drawing/2017/decorative" val="0"/>
              </a:ext>
            </a:extLst>
          </p:cNvPr>
          <p:cNvSpPr/>
          <p:nvPr/>
        </p:nvSpPr>
        <p:spPr>
          <a:xfrm>
            <a:off x="0" y="0"/>
            <a:ext cx="12192000" cy="914400"/>
          </a:xfrm>
          <a:prstGeom prst="rect">
            <a:avLst/>
          </a:prstGeom>
          <a:solidFill>
            <a:srgbClr val="A326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US" sz="4000" dirty="0">
                <a:latin typeface="+mj-lt"/>
                <a:ea typeface="Tahoma" panose="020B0604030504040204" pitchFamily="34" charset="0"/>
                <a:cs typeface="Segoe UI" panose="020B0502040204020203" pitchFamily="34" charset="0"/>
              </a:rPr>
              <a:t>MIS2402: Web Application Development</a:t>
            </a:r>
          </a:p>
        </p:txBody>
      </p:sp>
      <p:sp>
        <p:nvSpPr>
          <p:cNvPr id="7" name="TextBox 6">
            <a:extLst>
              <a:ext uri="{FF2B5EF4-FFF2-40B4-BE49-F238E27FC236}">
                <a16:creationId xmlns:a16="http://schemas.microsoft.com/office/drawing/2014/main" id="{962BF4CA-20AD-7B77-3525-D45E1C263E05}"/>
              </a:ext>
              <a:ext uri="{C183D7F6-B498-43B3-948B-1728B52AA6E4}">
                <adec:decorative xmlns:adec="http://schemas.microsoft.com/office/drawing/2017/decorative" val="0"/>
              </a:ext>
            </a:extLst>
          </p:cNvPr>
          <p:cNvSpPr txBox="1"/>
          <p:nvPr/>
        </p:nvSpPr>
        <p:spPr>
          <a:xfrm>
            <a:off x="305943" y="6131434"/>
            <a:ext cx="5805577" cy="369332"/>
          </a:xfrm>
          <a:prstGeom prst="rect">
            <a:avLst/>
          </a:prstGeom>
          <a:noFill/>
        </p:spPr>
        <p:txBody>
          <a:bodyPr wrap="square" rtlCol="0">
            <a:spAutoFit/>
          </a:bodyPr>
          <a:lstStyle/>
          <a:p>
            <a:pPr algn="ctr"/>
            <a:r>
              <a:rPr lang="en-US" sz="900" dirty="0"/>
              <a:t>The above image was created by the  DALL-E 2 service found at  </a:t>
            </a:r>
            <a:r>
              <a:rPr lang="en-US" sz="900" dirty="0">
                <a:hlinkClick r:id="rId3"/>
              </a:rPr>
              <a:t>https://openai.com/product/dall-e-2</a:t>
            </a:r>
            <a:r>
              <a:rPr lang="en-US" sz="900" dirty="0"/>
              <a:t> </a:t>
            </a:r>
            <a:br>
              <a:rPr lang="en-US" sz="900" dirty="0"/>
            </a:br>
            <a:r>
              <a:rPr lang="en-US" sz="900" dirty="0"/>
              <a:t>Unless otherwise indicated, all  other decorative images are by Unknown Author and licensed under </a:t>
            </a:r>
            <a:r>
              <a:rPr lang="en-US" sz="900" dirty="0">
                <a:hlinkClick r:id="rId4" tooltip="https://creativecommons.org/licenses/by-nc/3.0/"/>
              </a:rPr>
              <a:t>CC BY-NC</a:t>
            </a:r>
            <a:endParaRPr lang="en-US" sz="900" dirty="0"/>
          </a:p>
        </p:txBody>
      </p:sp>
      <p:pic>
        <p:nvPicPr>
          <p:cNvPr id="5" name="Picture 4" descr="A robot holding a tray of eggs&#10;&#10;Description automatically generated">
            <a:extLst>
              <a:ext uri="{FF2B5EF4-FFF2-40B4-BE49-F238E27FC236}">
                <a16:creationId xmlns:a16="http://schemas.microsoft.com/office/drawing/2014/main" id="{36F544CA-B72D-F835-EF20-0E86A8CC81D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48157" y="1477867"/>
            <a:ext cx="4220535" cy="4204080"/>
          </a:xfrm>
          <a:prstGeom prst="rect">
            <a:avLst/>
          </a:prstGeom>
        </p:spPr>
      </p:pic>
    </p:spTree>
    <p:extLst>
      <p:ext uri="{BB962C8B-B14F-4D97-AF65-F5344CB8AC3E}">
        <p14:creationId xmlns:p14="http://schemas.microsoft.com/office/powerpoint/2010/main" val="1793865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181C-3370-1934-9B16-3A1155DFDF2E}"/>
              </a:ext>
            </a:extLst>
          </p:cNvPr>
          <p:cNvSpPr>
            <a:spLocks noGrp="1"/>
          </p:cNvSpPr>
          <p:nvPr>
            <p:ph type="title"/>
          </p:nvPr>
        </p:nvSpPr>
        <p:spPr/>
        <p:txBody>
          <a:bodyPr/>
          <a:lstStyle/>
          <a:p>
            <a:r>
              <a:rPr lang="en-US" dirty="0"/>
              <a:t>Variations on a theme</a:t>
            </a:r>
          </a:p>
        </p:txBody>
      </p:sp>
      <p:sp>
        <p:nvSpPr>
          <p:cNvPr id="9" name="Slide Number Placeholder 2">
            <a:extLst>
              <a:ext uri="{FF2B5EF4-FFF2-40B4-BE49-F238E27FC236}">
                <a16:creationId xmlns:a16="http://schemas.microsoft.com/office/drawing/2014/main" id="{135DC164-2D16-30DE-DCD3-9BD311E8EDB7}"/>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10</a:t>
            </a:fld>
            <a:endParaRPr lang="en-US" sz="2800" dirty="0">
              <a:solidFill>
                <a:schemeClr val="accent1">
                  <a:lumMod val="75000"/>
                </a:schemeClr>
              </a:solidFill>
            </a:endParaRPr>
          </a:p>
        </p:txBody>
      </p:sp>
      <p:sp>
        <p:nvSpPr>
          <p:cNvPr id="3" name="TextBox 2">
            <a:extLst>
              <a:ext uri="{FF2B5EF4-FFF2-40B4-BE49-F238E27FC236}">
                <a16:creationId xmlns:a16="http://schemas.microsoft.com/office/drawing/2014/main" id="{2C6562A4-C0C8-6ED6-503D-52AAAD87EE33}"/>
              </a:ext>
            </a:extLst>
          </p:cNvPr>
          <p:cNvSpPr txBox="1"/>
          <p:nvPr/>
        </p:nvSpPr>
        <p:spPr>
          <a:xfrm>
            <a:off x="1509486" y="1419226"/>
            <a:ext cx="9259502" cy="1569660"/>
          </a:xfrm>
          <a:prstGeom prst="rect">
            <a:avLst/>
          </a:prstGeom>
          <a:noFill/>
        </p:spPr>
        <p:txBody>
          <a:bodyPr wrap="square" rtlCol="0">
            <a:spAutoFit/>
          </a:bodyPr>
          <a:lstStyle/>
          <a:p>
            <a:r>
              <a:rPr lang="en-US" sz="2400" dirty="0"/>
              <a:t>There are infinite variations on the nesting of numeric, and associatively indexed arrays.  For example, here is a two dimensional, numerically indexed array, that could represent a game of Tic Tac Toe. (Notice that </a:t>
            </a:r>
            <a:r>
              <a:rPr lang="en-US" sz="2400" b="1" dirty="0"/>
              <a:t>both</a:t>
            </a:r>
            <a:r>
              <a:rPr lang="en-US" sz="2400" dirty="0"/>
              <a:t> indices are numeric!)</a:t>
            </a:r>
          </a:p>
        </p:txBody>
      </p:sp>
      <p:pic>
        <p:nvPicPr>
          <p:cNvPr id="4" name="Picture 3">
            <a:extLst>
              <a:ext uri="{FF2B5EF4-FFF2-40B4-BE49-F238E27FC236}">
                <a16:creationId xmlns:a16="http://schemas.microsoft.com/office/drawing/2014/main" id="{C9CCDB23-98E8-9B99-0648-7E613F48A99E}"/>
              </a:ext>
            </a:extLst>
          </p:cNvPr>
          <p:cNvPicPr>
            <a:picLocks noChangeAspect="1"/>
          </p:cNvPicPr>
          <p:nvPr/>
        </p:nvPicPr>
        <p:blipFill>
          <a:blip r:embed="rId2"/>
          <a:stretch>
            <a:fillRect/>
          </a:stretch>
        </p:blipFill>
        <p:spPr>
          <a:xfrm>
            <a:off x="2361599" y="2988886"/>
            <a:ext cx="7468802" cy="3303827"/>
          </a:xfrm>
          <a:prstGeom prst="rect">
            <a:avLst/>
          </a:prstGeom>
        </p:spPr>
      </p:pic>
      <p:sp>
        <p:nvSpPr>
          <p:cNvPr id="10" name="Rectangle: Rounded Corners 9">
            <a:extLst>
              <a:ext uri="{FF2B5EF4-FFF2-40B4-BE49-F238E27FC236}">
                <a16:creationId xmlns:a16="http://schemas.microsoft.com/office/drawing/2014/main" id="{8C5758E8-AF27-B64D-C355-46F05F21EF5C}"/>
              </a:ext>
            </a:extLst>
          </p:cNvPr>
          <p:cNvSpPr/>
          <p:nvPr/>
        </p:nvSpPr>
        <p:spPr>
          <a:xfrm>
            <a:off x="8284029" y="3592324"/>
            <a:ext cx="2971800" cy="1981200"/>
          </a:xfrm>
          <a:prstGeom prst="roundRect">
            <a:avLst/>
          </a:prstGeom>
          <a:solidFill>
            <a:schemeClr val="accent3">
              <a:lumMod val="85000"/>
              <a:alpha val="53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tx1"/>
                </a:solidFill>
              </a:rPr>
              <a:t>If you wanted to win the game for X, what indices would you use?</a:t>
            </a:r>
          </a:p>
        </p:txBody>
      </p:sp>
    </p:spTree>
    <p:extLst>
      <p:ext uri="{BB962C8B-B14F-4D97-AF65-F5344CB8AC3E}">
        <p14:creationId xmlns:p14="http://schemas.microsoft.com/office/powerpoint/2010/main" val="2849303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1000"/>
                                        <p:tgtEl>
                                          <p:spTgt spid="10"/>
                                        </p:tgtEl>
                                      </p:cBhvr>
                                    </p:animEffect>
                                    <p:anim calcmode="lin" valueType="num">
                                      <p:cBhvr>
                                        <p:cTn id="8" dur="1000" fill="hold"/>
                                        <p:tgtEl>
                                          <p:spTgt spid="10"/>
                                        </p:tgtEl>
                                        <p:attrNameLst>
                                          <p:attrName>ppt_x</p:attrName>
                                        </p:attrNameLst>
                                      </p:cBhvr>
                                      <p:tavLst>
                                        <p:tav tm="0">
                                          <p:val>
                                            <p:strVal val="#ppt_x"/>
                                          </p:val>
                                        </p:tav>
                                        <p:tav tm="100000">
                                          <p:val>
                                            <p:strVal val="#ppt_x"/>
                                          </p:val>
                                        </p:tav>
                                      </p:tavLst>
                                    </p:anim>
                                    <p:anim calcmode="lin" valueType="num">
                                      <p:cBhvr>
                                        <p:cTn id="9"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181C-3370-1934-9B16-3A1155DFDF2E}"/>
              </a:ext>
            </a:extLst>
          </p:cNvPr>
          <p:cNvSpPr>
            <a:spLocks noGrp="1"/>
          </p:cNvSpPr>
          <p:nvPr>
            <p:ph type="title"/>
          </p:nvPr>
        </p:nvSpPr>
        <p:spPr/>
        <p:txBody>
          <a:bodyPr/>
          <a:lstStyle/>
          <a:p>
            <a:r>
              <a:rPr lang="en-US" dirty="0"/>
              <a:t>More Variations</a:t>
            </a:r>
          </a:p>
        </p:txBody>
      </p:sp>
      <p:sp>
        <p:nvSpPr>
          <p:cNvPr id="9" name="Slide Number Placeholder 2">
            <a:extLst>
              <a:ext uri="{FF2B5EF4-FFF2-40B4-BE49-F238E27FC236}">
                <a16:creationId xmlns:a16="http://schemas.microsoft.com/office/drawing/2014/main" id="{135DC164-2D16-30DE-DCD3-9BD311E8EDB7}"/>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11</a:t>
            </a:fld>
            <a:endParaRPr lang="en-US" sz="2800" dirty="0">
              <a:solidFill>
                <a:schemeClr val="accent1">
                  <a:lumMod val="75000"/>
                </a:schemeClr>
              </a:solidFill>
            </a:endParaRPr>
          </a:p>
        </p:txBody>
      </p:sp>
      <p:sp>
        <p:nvSpPr>
          <p:cNvPr id="5" name="TextBox 4">
            <a:extLst>
              <a:ext uri="{FF2B5EF4-FFF2-40B4-BE49-F238E27FC236}">
                <a16:creationId xmlns:a16="http://schemas.microsoft.com/office/drawing/2014/main" id="{02A94FD7-27C8-8256-B444-40EEEDEB7F36}"/>
              </a:ext>
            </a:extLst>
          </p:cNvPr>
          <p:cNvSpPr txBox="1"/>
          <p:nvPr/>
        </p:nvSpPr>
        <p:spPr>
          <a:xfrm>
            <a:off x="594396" y="1690688"/>
            <a:ext cx="5501603" cy="1661993"/>
          </a:xfrm>
          <a:prstGeom prst="rect">
            <a:avLst/>
          </a:prstGeom>
          <a:noFill/>
        </p:spPr>
        <p:txBody>
          <a:bodyPr wrap="square" rtlCol="0">
            <a:spAutoFit/>
          </a:bodyPr>
          <a:lstStyle/>
          <a:p>
            <a:pPr marL="457200" indent="-457200">
              <a:buFont typeface="Arial" panose="020B0604020202020204" pitchFamily="34" charset="0"/>
              <a:buChar char="•"/>
            </a:pPr>
            <a:r>
              <a:rPr lang="en-US" sz="2800" kern="0" dirty="0">
                <a:latin typeface="+mn-lt"/>
              </a:rPr>
              <a:t>We are in no way limited to 2-dimensions.  Look here …</a:t>
            </a:r>
            <a:br>
              <a:rPr lang="en-US" sz="2800" kern="0" dirty="0">
                <a:latin typeface="+mn-lt"/>
              </a:rPr>
            </a:br>
            <a:endParaRPr lang="en-US" sz="2800" kern="0" dirty="0">
              <a:latin typeface="+mn-lt"/>
            </a:endParaRPr>
          </a:p>
          <a:p>
            <a:endParaRPr lang="en-US" dirty="0"/>
          </a:p>
        </p:txBody>
      </p:sp>
      <p:pic>
        <p:nvPicPr>
          <p:cNvPr id="6" name="Picture 5">
            <a:extLst>
              <a:ext uri="{FF2B5EF4-FFF2-40B4-BE49-F238E27FC236}">
                <a16:creationId xmlns:a16="http://schemas.microsoft.com/office/drawing/2014/main" id="{D160B750-31EC-ACD2-5467-53C2F5F97A72}"/>
              </a:ext>
            </a:extLst>
          </p:cNvPr>
          <p:cNvPicPr>
            <a:picLocks noChangeAspect="1"/>
          </p:cNvPicPr>
          <p:nvPr/>
        </p:nvPicPr>
        <p:blipFill>
          <a:blip r:embed="rId2"/>
          <a:stretch>
            <a:fillRect/>
          </a:stretch>
        </p:blipFill>
        <p:spPr>
          <a:xfrm>
            <a:off x="6299889" y="418755"/>
            <a:ext cx="4611197" cy="5867851"/>
          </a:xfrm>
          <a:prstGeom prst="rect">
            <a:avLst/>
          </a:prstGeom>
        </p:spPr>
      </p:pic>
      <p:sp>
        <p:nvSpPr>
          <p:cNvPr id="7" name="TextBox 6">
            <a:extLst>
              <a:ext uri="{FF2B5EF4-FFF2-40B4-BE49-F238E27FC236}">
                <a16:creationId xmlns:a16="http://schemas.microsoft.com/office/drawing/2014/main" id="{0C4A8589-FB31-42E2-C6B6-36C6786FA0EA}"/>
              </a:ext>
            </a:extLst>
          </p:cNvPr>
          <p:cNvSpPr txBox="1"/>
          <p:nvPr/>
        </p:nvSpPr>
        <p:spPr>
          <a:xfrm>
            <a:off x="583856" y="2791421"/>
            <a:ext cx="5995089" cy="3816429"/>
          </a:xfrm>
          <a:prstGeom prst="rect">
            <a:avLst/>
          </a:prstGeom>
          <a:noFill/>
        </p:spPr>
        <p:txBody>
          <a:bodyPr wrap="square" rtlCol="0">
            <a:spAutoFit/>
          </a:bodyPr>
          <a:lstStyle/>
          <a:p>
            <a:pPr marL="457200" indent="-457200">
              <a:buFont typeface="Arial" panose="020B0604020202020204" pitchFamily="34" charset="0"/>
              <a:buChar char="•"/>
            </a:pPr>
            <a:r>
              <a:rPr lang="en-US" sz="2800" kern="0" dirty="0">
                <a:latin typeface="+mn-lt"/>
              </a:rPr>
              <a:t>If you wanted to use the variable climate and reference the January high temperature in Amsterdam… how many keys would you need?</a:t>
            </a:r>
            <a:br>
              <a:rPr lang="en-US" sz="2800" kern="0" dirty="0">
                <a:latin typeface="+mn-lt"/>
              </a:rPr>
            </a:br>
            <a:endParaRPr lang="en-US" sz="2800" kern="0" dirty="0">
              <a:latin typeface="+mn-lt"/>
            </a:endParaRPr>
          </a:p>
          <a:p>
            <a:pPr marL="457200" indent="-457200">
              <a:buFont typeface="Arial" panose="020B0604020202020204" pitchFamily="34" charset="0"/>
              <a:buChar char="•"/>
            </a:pPr>
            <a:r>
              <a:rPr lang="en-US" sz="2800" kern="0" dirty="0">
                <a:latin typeface="+mn-lt"/>
              </a:rPr>
              <a:t>How many dimensions does this data have?</a:t>
            </a:r>
            <a:br>
              <a:rPr lang="en-US" sz="2800" kern="0" dirty="0">
                <a:latin typeface="+mn-lt"/>
              </a:rPr>
            </a:br>
            <a:endParaRPr lang="en-US" sz="2800" kern="0" dirty="0">
              <a:latin typeface="+mn-lt"/>
            </a:endParaRPr>
          </a:p>
          <a:p>
            <a:endParaRPr lang="en-US" dirty="0"/>
          </a:p>
        </p:txBody>
      </p:sp>
    </p:spTree>
    <p:extLst>
      <p:ext uri="{BB962C8B-B14F-4D97-AF65-F5344CB8AC3E}">
        <p14:creationId xmlns:p14="http://schemas.microsoft.com/office/powerpoint/2010/main" val="4210197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181C-3370-1934-9B16-3A1155DFDF2E}"/>
              </a:ext>
            </a:extLst>
          </p:cNvPr>
          <p:cNvSpPr>
            <a:spLocks noGrp="1"/>
          </p:cNvSpPr>
          <p:nvPr>
            <p:ph type="title"/>
          </p:nvPr>
        </p:nvSpPr>
        <p:spPr/>
        <p:txBody>
          <a:bodyPr/>
          <a:lstStyle/>
          <a:p>
            <a:r>
              <a:rPr lang="en-US" dirty="0"/>
              <a:t>Another note</a:t>
            </a:r>
          </a:p>
        </p:txBody>
      </p:sp>
      <p:sp>
        <p:nvSpPr>
          <p:cNvPr id="9" name="Slide Number Placeholder 2">
            <a:extLst>
              <a:ext uri="{FF2B5EF4-FFF2-40B4-BE49-F238E27FC236}">
                <a16:creationId xmlns:a16="http://schemas.microsoft.com/office/drawing/2014/main" id="{135DC164-2D16-30DE-DCD3-9BD311E8EDB7}"/>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12</a:t>
            </a:fld>
            <a:endParaRPr lang="en-US" sz="2800" dirty="0">
              <a:solidFill>
                <a:schemeClr val="accent1">
                  <a:lumMod val="75000"/>
                </a:schemeClr>
              </a:solidFill>
            </a:endParaRPr>
          </a:p>
        </p:txBody>
      </p:sp>
      <p:sp>
        <p:nvSpPr>
          <p:cNvPr id="3" name="TextBox 2">
            <a:extLst>
              <a:ext uri="{FF2B5EF4-FFF2-40B4-BE49-F238E27FC236}">
                <a16:creationId xmlns:a16="http://schemas.microsoft.com/office/drawing/2014/main" id="{1AA6B484-CE9D-C2D4-DC33-239C8B03C5CD}"/>
              </a:ext>
            </a:extLst>
          </p:cNvPr>
          <p:cNvSpPr txBox="1"/>
          <p:nvPr/>
        </p:nvSpPr>
        <p:spPr>
          <a:xfrm>
            <a:off x="1143000" y="1690688"/>
            <a:ext cx="9612086" cy="1231106"/>
          </a:xfrm>
          <a:prstGeom prst="rect">
            <a:avLst/>
          </a:prstGeom>
          <a:noFill/>
        </p:spPr>
        <p:txBody>
          <a:bodyPr wrap="square" rtlCol="0">
            <a:spAutoFit/>
          </a:bodyPr>
          <a:lstStyle/>
          <a:p>
            <a:r>
              <a:rPr lang="en-US" sz="2800" kern="0" dirty="0">
                <a:latin typeface="+mn-lt"/>
              </a:rPr>
              <a:t>It’s worth noting that both arrays and objects can be empty.</a:t>
            </a:r>
            <a:br>
              <a:rPr lang="en-US" sz="2800" kern="0" dirty="0">
                <a:latin typeface="+mn-lt"/>
              </a:rPr>
            </a:br>
            <a:endParaRPr lang="en-US" sz="2800" kern="0" dirty="0">
              <a:latin typeface="+mn-lt"/>
            </a:endParaRPr>
          </a:p>
          <a:p>
            <a:endParaRPr lang="en-US" dirty="0"/>
          </a:p>
        </p:txBody>
      </p:sp>
      <p:pic>
        <p:nvPicPr>
          <p:cNvPr id="4" name="Picture 3">
            <a:extLst>
              <a:ext uri="{FF2B5EF4-FFF2-40B4-BE49-F238E27FC236}">
                <a16:creationId xmlns:a16="http://schemas.microsoft.com/office/drawing/2014/main" id="{33100FC1-866B-15B6-AF4A-65258DBE01BE}"/>
              </a:ext>
            </a:extLst>
          </p:cNvPr>
          <p:cNvPicPr>
            <a:picLocks noChangeAspect="1"/>
          </p:cNvPicPr>
          <p:nvPr/>
        </p:nvPicPr>
        <p:blipFill>
          <a:blip r:embed="rId2"/>
          <a:stretch>
            <a:fillRect/>
          </a:stretch>
        </p:blipFill>
        <p:spPr>
          <a:xfrm>
            <a:off x="1744860" y="2327164"/>
            <a:ext cx="8237340" cy="3218085"/>
          </a:xfrm>
          <a:prstGeom prst="rect">
            <a:avLst/>
          </a:prstGeom>
        </p:spPr>
      </p:pic>
    </p:spTree>
    <p:extLst>
      <p:ext uri="{BB962C8B-B14F-4D97-AF65-F5344CB8AC3E}">
        <p14:creationId xmlns:p14="http://schemas.microsoft.com/office/powerpoint/2010/main" val="3424318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8D41CF8-5232-42BC-8D05-AFEDE21539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56"/>
            <a:ext cx="12192000" cy="6869256"/>
          </a:xfrm>
          <a:prstGeom prst="rect">
            <a:avLst/>
          </a:prstGeom>
          <a:solidFill>
            <a:schemeClr val="bg1">
              <a:lumMod val="8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315A181C-3370-1934-9B16-3A1155DFDF2E}"/>
              </a:ext>
            </a:extLst>
          </p:cNvPr>
          <p:cNvSpPr>
            <a:spLocks noGrp="1"/>
          </p:cNvSpPr>
          <p:nvPr>
            <p:ph type="title"/>
          </p:nvPr>
        </p:nvSpPr>
        <p:spPr>
          <a:xfrm>
            <a:off x="838200" y="365125"/>
            <a:ext cx="10515600" cy="1325563"/>
          </a:xfrm>
        </p:spPr>
        <p:txBody>
          <a:bodyPr vert="horz" lIns="91440" tIns="45720" rIns="91440" bIns="45720" rtlCol="0" anchor="ctr">
            <a:normAutofit/>
          </a:bodyPr>
          <a:lstStyle/>
          <a:p>
            <a:r>
              <a:rPr lang="en-US" kern="1200" dirty="0">
                <a:solidFill>
                  <a:schemeClr val="tx1"/>
                </a:solidFill>
                <a:latin typeface="+mj-lt"/>
                <a:ea typeface="+mj-ea"/>
                <a:cs typeface="+mj-cs"/>
              </a:rPr>
              <a:t>Think about this…</a:t>
            </a:r>
          </a:p>
        </p:txBody>
      </p:sp>
      <p:sp>
        <p:nvSpPr>
          <p:cNvPr id="16" name="Rounded Rectangle 5">
            <a:extLst>
              <a:ext uri="{FF2B5EF4-FFF2-40B4-BE49-F238E27FC236}">
                <a16:creationId xmlns:a16="http://schemas.microsoft.com/office/drawing/2014/main" id="{49237091-E62C-4878-AA4C-0B9995ADB2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38200" y="1828801"/>
            <a:ext cx="10515600" cy="4362450"/>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Slide Number Placeholder 2">
            <a:extLst>
              <a:ext uri="{FF2B5EF4-FFF2-40B4-BE49-F238E27FC236}">
                <a16:creationId xmlns:a16="http://schemas.microsoft.com/office/drawing/2014/main" id="{135DC164-2D16-30DE-DCD3-9BD311E8EDB7}"/>
              </a:ext>
            </a:extLst>
          </p:cNvPr>
          <p:cNvSpPr>
            <a:spLocks noGrp="1"/>
          </p:cNvSpPr>
          <p:nvPr>
            <p:ph type="sldNum" sz="quarter" idx="12"/>
          </p:nvPr>
        </p:nvSpPr>
        <p:spPr>
          <a:xfrm>
            <a:off x="9382562" y="6393438"/>
            <a:ext cx="1971238" cy="262375"/>
          </a:xfrm>
        </p:spPr>
        <p:txBody>
          <a:bodyPr/>
          <a:lstStyle/>
          <a:p>
            <a:pPr defTabSz="649224">
              <a:spcAft>
                <a:spcPts val="600"/>
              </a:spcAft>
            </a:pPr>
            <a:r>
              <a:rPr lang="en-US" sz="2800" kern="1200" dirty="0">
                <a:solidFill>
                  <a:schemeClr val="accent1">
                    <a:lumMod val="75000"/>
                  </a:schemeClr>
                </a:solidFill>
                <a:latin typeface="+mn-lt"/>
                <a:ea typeface="+mn-ea"/>
                <a:cs typeface="+mn-cs"/>
              </a:rPr>
              <a:t>Slide </a:t>
            </a:r>
            <a:fld id="{B8D92440-A1FC-46CF-964E-5BF15C2FE343}" type="slidenum">
              <a:rPr lang="en-US" sz="2800" kern="1200">
                <a:solidFill>
                  <a:schemeClr val="accent1">
                    <a:lumMod val="75000"/>
                  </a:schemeClr>
                </a:solidFill>
                <a:latin typeface="+mn-lt"/>
                <a:ea typeface="+mn-ea"/>
                <a:cs typeface="+mn-cs"/>
              </a:rPr>
              <a:pPr defTabSz="649224">
                <a:spcAft>
                  <a:spcPts val="600"/>
                </a:spcAft>
              </a:pPr>
              <a:t>13</a:t>
            </a:fld>
            <a:endParaRPr lang="en-US" sz="4000" dirty="0">
              <a:solidFill>
                <a:schemeClr val="accent1">
                  <a:lumMod val="75000"/>
                </a:schemeClr>
              </a:solidFill>
            </a:endParaRPr>
          </a:p>
        </p:txBody>
      </p:sp>
      <p:sp>
        <p:nvSpPr>
          <p:cNvPr id="5" name="Rectangle 4">
            <a:extLst>
              <a:ext uri="{FF2B5EF4-FFF2-40B4-BE49-F238E27FC236}">
                <a16:creationId xmlns:a16="http://schemas.microsoft.com/office/drawing/2014/main" id="{48BBFD61-05B7-498D-D9CC-18306CE22731}"/>
              </a:ext>
            </a:extLst>
          </p:cNvPr>
          <p:cNvSpPr/>
          <p:nvPr/>
        </p:nvSpPr>
        <p:spPr>
          <a:xfrm>
            <a:off x="838201" y="1828802"/>
            <a:ext cx="4256314" cy="4185761"/>
          </a:xfrm>
          <a:prstGeom prst="rect">
            <a:avLst/>
          </a:prstGeom>
        </p:spPr>
        <p:txBody>
          <a:bodyPr wrap="square">
            <a:spAutoFit/>
          </a:bodyPr>
          <a:lstStyle/>
          <a:p>
            <a:pPr defTabSz="649224">
              <a:spcAft>
                <a:spcPts val="600"/>
              </a:spcAft>
            </a:pPr>
            <a:r>
              <a:rPr lang="en-US" sz="3200" kern="1200" dirty="0">
                <a:solidFill>
                  <a:schemeClr val="tx1"/>
                </a:solidFill>
                <a:latin typeface="+mn-lt"/>
                <a:ea typeface="+mn-ea"/>
                <a:cs typeface="+mn-cs"/>
              </a:rPr>
              <a:t>Look at these options and think about what you have seen so far.  One of these options is an invalid definition of JavaScript object. </a:t>
            </a:r>
          </a:p>
          <a:p>
            <a:pPr defTabSz="649224">
              <a:spcAft>
                <a:spcPts val="600"/>
              </a:spcAft>
            </a:pPr>
            <a:endParaRPr lang="en-US" sz="3200" dirty="0"/>
          </a:p>
          <a:p>
            <a:pPr defTabSz="649224">
              <a:spcAft>
                <a:spcPts val="600"/>
              </a:spcAft>
            </a:pPr>
            <a:r>
              <a:rPr lang="en-US" sz="3200" kern="1200" dirty="0">
                <a:solidFill>
                  <a:schemeClr val="tx1"/>
                </a:solidFill>
                <a:latin typeface="+mn-lt"/>
                <a:ea typeface="+mn-ea"/>
                <a:cs typeface="+mn-cs"/>
              </a:rPr>
              <a:t>Which one? Why?</a:t>
            </a:r>
            <a:endParaRPr lang="en-US" sz="4400" dirty="0"/>
          </a:p>
        </p:txBody>
      </p:sp>
      <p:sp>
        <p:nvSpPr>
          <p:cNvPr id="6" name="Rectangle 5">
            <a:extLst>
              <a:ext uri="{FF2B5EF4-FFF2-40B4-BE49-F238E27FC236}">
                <a16:creationId xmlns:a16="http://schemas.microsoft.com/office/drawing/2014/main" id="{103F5ED5-52A4-CF49-A0CA-2484AF2EDD19}"/>
              </a:ext>
            </a:extLst>
          </p:cNvPr>
          <p:cNvSpPr/>
          <p:nvPr/>
        </p:nvSpPr>
        <p:spPr>
          <a:xfrm>
            <a:off x="5559113" y="2456795"/>
            <a:ext cx="2493149" cy="2934137"/>
          </a:xfrm>
          <a:prstGeom prst="rect">
            <a:avLst/>
          </a:prstGeom>
        </p:spPr>
        <p:txBody>
          <a:bodyPr wrap="square">
            <a:spAutoFit/>
          </a:bodyPr>
          <a:lstStyle/>
          <a:p>
            <a:pPr marL="243459" indent="-243459" defTabSz="649224">
              <a:spcAft>
                <a:spcPts val="426"/>
              </a:spcAft>
              <a:buFont typeface="+mj-lt"/>
              <a:buAutoNum type="alphaUcPeriod"/>
            </a:pPr>
            <a:r>
              <a:rPr lang="en-US" sz="2800" kern="1200" dirty="0">
                <a:solidFill>
                  <a:schemeClr val="tx1"/>
                </a:solidFill>
                <a:latin typeface="+mn-lt"/>
                <a:ea typeface="+mn-ea"/>
                <a:cs typeface="+mn-cs"/>
              </a:rPr>
              <a:t>let x = [];</a:t>
            </a:r>
          </a:p>
          <a:p>
            <a:pPr marL="243459" indent="-243459" defTabSz="649224">
              <a:spcAft>
                <a:spcPts val="426"/>
              </a:spcAft>
              <a:buFont typeface="+mj-lt"/>
              <a:buAutoNum type="alphaUcPeriod"/>
            </a:pPr>
            <a:r>
              <a:rPr lang="en-US" sz="2800" kern="1200" dirty="0">
                <a:solidFill>
                  <a:schemeClr val="tx1"/>
                </a:solidFill>
                <a:latin typeface="+mn-lt"/>
                <a:ea typeface="+mn-ea"/>
                <a:cs typeface="+mn-cs"/>
              </a:rPr>
              <a:t>let x = {};</a:t>
            </a:r>
          </a:p>
          <a:p>
            <a:pPr marL="243459" indent="-243459" defTabSz="649224">
              <a:spcAft>
                <a:spcPts val="426"/>
              </a:spcAft>
              <a:buFont typeface="+mj-lt"/>
              <a:buAutoNum type="alphaUcPeriod"/>
            </a:pPr>
            <a:r>
              <a:rPr lang="en-US" sz="2800" kern="1200" dirty="0">
                <a:solidFill>
                  <a:schemeClr val="tx1"/>
                </a:solidFill>
                <a:latin typeface="+mn-lt"/>
                <a:ea typeface="+mn-ea"/>
                <a:cs typeface="+mn-cs"/>
              </a:rPr>
              <a:t>let x = [[]];</a:t>
            </a:r>
          </a:p>
          <a:p>
            <a:pPr marL="243459" indent="-243459" defTabSz="649224">
              <a:spcAft>
                <a:spcPts val="426"/>
              </a:spcAft>
              <a:buFont typeface="+mj-lt"/>
              <a:buAutoNum type="alphaUcPeriod"/>
            </a:pPr>
            <a:r>
              <a:rPr lang="en-US" sz="2800" kern="1200" dirty="0">
                <a:solidFill>
                  <a:schemeClr val="tx1"/>
                </a:solidFill>
                <a:latin typeface="+mn-lt"/>
                <a:ea typeface="+mn-ea"/>
                <a:cs typeface="+mn-cs"/>
              </a:rPr>
              <a:t>let x = [[[]]];</a:t>
            </a:r>
          </a:p>
          <a:p>
            <a:pPr marL="243459" indent="-243459" defTabSz="649224">
              <a:spcAft>
                <a:spcPts val="426"/>
              </a:spcAft>
              <a:buFont typeface="+mj-lt"/>
              <a:buAutoNum type="alphaUcPeriod"/>
            </a:pPr>
            <a:r>
              <a:rPr lang="en-US" sz="2800" kern="1200" dirty="0">
                <a:solidFill>
                  <a:schemeClr val="tx1"/>
                </a:solidFill>
                <a:latin typeface="+mn-lt"/>
                <a:ea typeface="+mn-ea"/>
                <a:cs typeface="+mn-cs"/>
              </a:rPr>
              <a:t>let x = [{}];</a:t>
            </a:r>
          </a:p>
          <a:p>
            <a:pPr marL="243459" indent="-243459" defTabSz="649224">
              <a:spcAft>
                <a:spcPts val="426"/>
              </a:spcAft>
              <a:buFont typeface="+mj-lt"/>
              <a:buAutoNum type="alphaUcPeriod"/>
            </a:pPr>
            <a:r>
              <a:rPr lang="en-US" sz="2800" kern="1200" dirty="0">
                <a:solidFill>
                  <a:schemeClr val="tx1"/>
                </a:solidFill>
                <a:latin typeface="+mn-lt"/>
                <a:ea typeface="+mn-ea"/>
                <a:cs typeface="+mn-cs"/>
              </a:rPr>
              <a:t>let x = {[]};</a:t>
            </a:r>
            <a:endParaRPr lang="en-US" sz="4000" dirty="0"/>
          </a:p>
        </p:txBody>
      </p:sp>
      <p:pic>
        <p:nvPicPr>
          <p:cNvPr id="8" name="Picture 7" descr="A black question mark on a green background&#10;&#10;Description automatically generated">
            <a:extLst>
              <a:ext uri="{FF2B5EF4-FFF2-40B4-BE49-F238E27FC236}">
                <a16:creationId xmlns:a16="http://schemas.microsoft.com/office/drawing/2014/main" id="{4C45E48D-178E-632D-1139-F44DC1A2A0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516860" y="1917753"/>
            <a:ext cx="2794060" cy="4191090"/>
          </a:xfrm>
          <a:prstGeom prst="rect">
            <a:avLst/>
          </a:prstGeom>
        </p:spPr>
      </p:pic>
    </p:spTree>
    <p:extLst>
      <p:ext uri="{BB962C8B-B14F-4D97-AF65-F5344CB8AC3E}">
        <p14:creationId xmlns:p14="http://schemas.microsoft.com/office/powerpoint/2010/main" val="22446693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BF2A0-339B-6E9C-A137-6819BCD165C0}"/>
              </a:ext>
            </a:extLst>
          </p:cNvPr>
          <p:cNvSpPr>
            <a:spLocks noGrp="1"/>
          </p:cNvSpPr>
          <p:nvPr>
            <p:ph type="title"/>
          </p:nvPr>
        </p:nvSpPr>
        <p:spPr/>
        <p:txBody>
          <a:bodyPr/>
          <a:lstStyle/>
          <a:p>
            <a:r>
              <a:rPr lang="en-US" dirty="0"/>
              <a:t>Let’s review</a:t>
            </a:r>
          </a:p>
        </p:txBody>
      </p:sp>
      <p:sp>
        <p:nvSpPr>
          <p:cNvPr id="3" name="Content Placeholder 2">
            <a:extLst>
              <a:ext uri="{FF2B5EF4-FFF2-40B4-BE49-F238E27FC236}">
                <a16:creationId xmlns:a16="http://schemas.microsoft.com/office/drawing/2014/main" id="{6756EC0F-CAF7-05E0-9978-800DCBAAF303}"/>
              </a:ext>
            </a:extLst>
          </p:cNvPr>
          <p:cNvSpPr>
            <a:spLocks noGrp="1"/>
          </p:cNvSpPr>
          <p:nvPr>
            <p:ph idx="1"/>
          </p:nvPr>
        </p:nvSpPr>
        <p:spPr>
          <a:xfrm>
            <a:off x="838200" y="1538514"/>
            <a:ext cx="10515600" cy="4638449"/>
          </a:xfrm>
        </p:spPr>
        <p:txBody>
          <a:bodyPr>
            <a:normAutofit lnSpcReduction="10000"/>
          </a:bodyPr>
          <a:lstStyle/>
          <a:p>
            <a:r>
              <a:rPr lang="en-US" dirty="0"/>
              <a:t>Here are two variables. </a:t>
            </a:r>
            <a:r>
              <a:rPr lang="en-US" dirty="0">
                <a:latin typeface="Courier New" panose="02070309020205020404" pitchFamily="49" charset="0"/>
                <a:cs typeface="Courier New" panose="02070309020205020404" pitchFamily="49" charset="0"/>
              </a:rPr>
              <a:t>let x = []; let y={};</a:t>
            </a:r>
            <a:br>
              <a:rPr lang="en-US" dirty="0"/>
            </a:br>
            <a:r>
              <a:rPr lang="en-US" dirty="0"/>
              <a:t>Which one is associatively indexed?</a:t>
            </a:r>
          </a:p>
          <a:p>
            <a:r>
              <a:rPr lang="en-US" dirty="0"/>
              <a:t>Do associative arrays have a length property?  ( And if you are not sure, what’s the fastest way to find out?)</a:t>
            </a:r>
          </a:p>
          <a:p>
            <a:r>
              <a:rPr lang="en-US" dirty="0"/>
              <a:t>Here is another variable.  </a:t>
            </a:r>
            <a:r>
              <a:rPr lang="en-US" dirty="0">
                <a:latin typeface="Courier New" panose="02070309020205020404" pitchFamily="49" charset="0"/>
                <a:cs typeface="Courier New" panose="02070309020205020404" pitchFamily="49" charset="0"/>
              </a:rPr>
              <a:t>let z = {"key": 7};</a:t>
            </a:r>
            <a:br>
              <a:rPr lang="en-US" dirty="0">
                <a:latin typeface="Courier New" panose="02070309020205020404" pitchFamily="49" charset="0"/>
                <a:cs typeface="Courier New" panose="02070309020205020404" pitchFamily="49" charset="0"/>
              </a:rPr>
            </a:br>
            <a:r>
              <a:rPr lang="en-US" dirty="0"/>
              <a:t>Is</a:t>
            </a:r>
            <a:r>
              <a:rPr lang="en-US" dirty="0">
                <a:latin typeface="Courier New" panose="02070309020205020404" pitchFamily="49" charset="0"/>
                <a:cs typeface="Courier New" panose="02070309020205020404" pitchFamily="49" charset="0"/>
              </a:rPr>
              <a:t> z </a:t>
            </a:r>
            <a:r>
              <a:rPr lang="en-US" dirty="0"/>
              <a:t>numerically indexed?</a:t>
            </a:r>
          </a:p>
          <a:p>
            <a:r>
              <a:rPr lang="en-US" dirty="0"/>
              <a:t>Consider this array: </a:t>
            </a:r>
            <a:br>
              <a:rPr lang="en-US" dirty="0"/>
            </a:br>
            <a:r>
              <a:rPr lang="en-US" dirty="0">
                <a:latin typeface="Courier New" panose="02070309020205020404" pitchFamily="49" charset="0"/>
                <a:cs typeface="Courier New" panose="02070309020205020404" pitchFamily="49" charset="0"/>
              </a:rPr>
              <a:t>let grid </a:t>
            </a:r>
            <a:r>
              <a:rPr lang="en-US">
                <a:latin typeface="Courier New" panose="02070309020205020404" pitchFamily="49" charset="0"/>
                <a:cs typeface="Courier New" panose="02070309020205020404" pitchFamily="49" charset="0"/>
              </a:rPr>
              <a:t>= [ ["</a:t>
            </a:r>
            <a:r>
              <a:rPr lang="en-US" dirty="0">
                <a:latin typeface="Courier New" panose="02070309020205020404" pitchFamily="49" charset="0"/>
                <a:cs typeface="Courier New" panose="02070309020205020404" pitchFamily="49" charset="0"/>
              </a:rPr>
              <a:t>A", "</a:t>
            </a:r>
            <a:r>
              <a:rPr lang="en-US">
                <a:latin typeface="Courier New" panose="02070309020205020404" pitchFamily="49" charset="0"/>
                <a:cs typeface="Courier New" panose="02070309020205020404" pitchFamily="49" charset="0"/>
              </a:rPr>
              <a:t>B"] , ["</a:t>
            </a:r>
            <a:r>
              <a:rPr lang="en-US" dirty="0">
                <a:latin typeface="Courier New" panose="02070309020205020404" pitchFamily="49" charset="0"/>
                <a:cs typeface="Courier New" panose="02070309020205020404" pitchFamily="49" charset="0"/>
              </a:rPr>
              <a:t>C", "</a:t>
            </a:r>
            <a:r>
              <a:rPr lang="en-US">
                <a:latin typeface="Courier New" panose="02070309020205020404" pitchFamily="49" charset="0"/>
                <a:cs typeface="Courier New" panose="02070309020205020404" pitchFamily="49" charset="0"/>
              </a:rPr>
              <a:t>D"] ];</a:t>
            </a:r>
            <a:br>
              <a:rPr lang="en-US" dirty="0"/>
            </a:br>
            <a:r>
              <a:rPr lang="en-US" dirty="0"/>
              <a:t>Write the statement that will change “C” to “X”.</a:t>
            </a:r>
            <a:br>
              <a:rPr lang="en-US" dirty="0"/>
            </a:br>
            <a:br>
              <a:rPr lang="en-US" dirty="0"/>
            </a:br>
            <a:r>
              <a:rPr lang="en-US" dirty="0">
                <a:latin typeface="Courier New" panose="02070309020205020404" pitchFamily="49" charset="0"/>
                <a:cs typeface="Courier New" panose="02070309020205020404" pitchFamily="49" charset="0"/>
              </a:rPr>
              <a:t>grid[1][0] = "X";</a:t>
            </a:r>
          </a:p>
          <a:p>
            <a:endParaRPr lang="en-US" dirty="0"/>
          </a:p>
          <a:p>
            <a:endParaRPr lang="en-US" dirty="0"/>
          </a:p>
        </p:txBody>
      </p:sp>
      <p:sp>
        <p:nvSpPr>
          <p:cNvPr id="4" name="Slide Number Placeholder 3">
            <a:extLst>
              <a:ext uri="{FF2B5EF4-FFF2-40B4-BE49-F238E27FC236}">
                <a16:creationId xmlns:a16="http://schemas.microsoft.com/office/drawing/2014/main" id="{F8184C41-4552-1097-7B96-D37B598CEB5B}"/>
              </a:ext>
            </a:extLst>
          </p:cNvPr>
          <p:cNvSpPr>
            <a:spLocks noGrp="1"/>
          </p:cNvSpPr>
          <p:nvPr>
            <p:ph type="sldNum" sz="quarter" idx="12"/>
          </p:nvPr>
        </p:nvSpPr>
        <p:spPr>
          <a:xfrm>
            <a:off x="8610600" y="5820229"/>
            <a:ext cx="2743200" cy="365125"/>
          </a:xfrm>
        </p:spPr>
        <p:txBody>
          <a:bodyPr/>
          <a:lstStyle/>
          <a:p>
            <a:r>
              <a:rPr lang="en-US" sz="2800" dirty="0">
                <a:solidFill>
                  <a:schemeClr val="accent1">
                    <a:lumMod val="75000"/>
                  </a:schemeClr>
                </a:solidFill>
              </a:rPr>
              <a:t>Slide </a:t>
            </a:r>
            <a:fld id="{4C487655-AABA-4CA8-8EDF-7F823A468B89}" type="slidenum">
              <a:rPr lang="en-US" sz="2800" smtClean="0">
                <a:solidFill>
                  <a:schemeClr val="accent1">
                    <a:lumMod val="75000"/>
                  </a:schemeClr>
                </a:solidFill>
              </a:rPr>
              <a:t>14</a:t>
            </a:fld>
            <a:endParaRPr lang="en-US" sz="2800" dirty="0">
              <a:solidFill>
                <a:schemeClr val="accent1">
                  <a:lumMod val="75000"/>
                </a:schemeClr>
              </a:solidFill>
            </a:endParaRPr>
          </a:p>
        </p:txBody>
      </p:sp>
      <p:sp>
        <p:nvSpPr>
          <p:cNvPr id="5" name="TextBox 4">
            <a:extLst>
              <a:ext uri="{FF2B5EF4-FFF2-40B4-BE49-F238E27FC236}">
                <a16:creationId xmlns:a16="http://schemas.microsoft.com/office/drawing/2014/main" id="{CBFE8F45-B39B-4BB7-2149-62CFF47295F6}"/>
              </a:ext>
            </a:extLst>
          </p:cNvPr>
          <p:cNvSpPr txBox="1"/>
          <p:nvPr/>
        </p:nvSpPr>
        <p:spPr>
          <a:xfrm>
            <a:off x="1074057" y="5239657"/>
            <a:ext cx="4746172" cy="580572"/>
          </a:xfrm>
          <a:prstGeom prst="rect">
            <a:avLst/>
          </a:prstGeom>
          <a:solidFill>
            <a:schemeClr val="tx1"/>
          </a:solidFill>
        </p:spPr>
        <p:txBody>
          <a:bodyPr wrap="square" rtlCol="0">
            <a:spAutoFit/>
          </a:bodyPr>
          <a:lstStyle/>
          <a:p>
            <a:endParaRPr lang="en-US" dirty="0"/>
          </a:p>
        </p:txBody>
      </p:sp>
    </p:spTree>
    <p:extLst>
      <p:ext uri="{BB962C8B-B14F-4D97-AF65-F5344CB8AC3E}">
        <p14:creationId xmlns:p14="http://schemas.microsoft.com/office/powerpoint/2010/main" val="2111842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2" fill="hold" grpId="0" nodeType="clickEffect">
                                  <p:stCondLst>
                                    <p:cond delay="0"/>
                                  </p:stCondLst>
                                  <p:childTnLst>
                                    <p:anim calcmode="lin" valueType="num">
                                      <p:cBhvr additive="base">
                                        <p:cTn id="6" dur="500"/>
                                        <p:tgtEl>
                                          <p:spTgt spid="5"/>
                                        </p:tgtEl>
                                        <p:attrNameLst>
                                          <p:attrName>ppt_x</p:attrName>
                                        </p:attrNameLst>
                                      </p:cBhvr>
                                      <p:tavLst>
                                        <p:tav tm="0">
                                          <p:val>
                                            <p:strVal val="ppt_x"/>
                                          </p:val>
                                        </p:tav>
                                        <p:tav tm="100000">
                                          <p:val>
                                            <p:strVal val="1+ppt_w/2"/>
                                          </p:val>
                                        </p:tav>
                                      </p:tavLst>
                                    </p:anim>
                                    <p:anim calcmode="lin" valueType="num">
                                      <p:cBhvr additive="base">
                                        <p:cTn id="7" dur="500"/>
                                        <p:tgtEl>
                                          <p:spTgt spid="5"/>
                                        </p:tgtEl>
                                        <p:attrNameLst>
                                          <p:attrName>ppt_y</p:attrName>
                                        </p:attrNameLst>
                                      </p:cBhvr>
                                      <p:tavLst>
                                        <p:tav tm="0">
                                          <p:val>
                                            <p:strVal val="ppt_y"/>
                                          </p:val>
                                        </p:tav>
                                        <p:tav tm="100000">
                                          <p:val>
                                            <p:strVal val="ppt_y"/>
                                          </p:val>
                                        </p:tav>
                                      </p:tavLst>
                                    </p:anim>
                                    <p:set>
                                      <p:cBhvr>
                                        <p:cTn id="8" dur="1" fill="hold">
                                          <p:stCondLst>
                                            <p:cond delay="4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BF2A0-339B-6E9C-A137-6819BCD165C0}"/>
              </a:ext>
            </a:extLst>
          </p:cNvPr>
          <p:cNvSpPr>
            <a:spLocks noGrp="1"/>
          </p:cNvSpPr>
          <p:nvPr>
            <p:ph type="title"/>
          </p:nvPr>
        </p:nvSpPr>
        <p:spPr/>
        <p:txBody>
          <a:bodyPr/>
          <a:lstStyle/>
          <a:p>
            <a:r>
              <a:rPr lang="en-US" dirty="0"/>
              <a:t>Time for some work…</a:t>
            </a:r>
          </a:p>
        </p:txBody>
      </p:sp>
      <p:sp>
        <p:nvSpPr>
          <p:cNvPr id="4" name="Slide Number Placeholder 3">
            <a:extLst>
              <a:ext uri="{FF2B5EF4-FFF2-40B4-BE49-F238E27FC236}">
                <a16:creationId xmlns:a16="http://schemas.microsoft.com/office/drawing/2014/main" id="{F8184C41-4552-1097-7B96-D37B598CEB5B}"/>
              </a:ext>
            </a:extLst>
          </p:cNvPr>
          <p:cNvSpPr>
            <a:spLocks noGrp="1"/>
          </p:cNvSpPr>
          <p:nvPr>
            <p:ph type="sldNum" sz="quarter" idx="12"/>
          </p:nvPr>
        </p:nvSpPr>
        <p:spPr>
          <a:xfrm>
            <a:off x="8610600" y="5820229"/>
            <a:ext cx="2743200" cy="365125"/>
          </a:xfrm>
        </p:spPr>
        <p:txBody>
          <a:bodyPr/>
          <a:lstStyle/>
          <a:p>
            <a:r>
              <a:rPr lang="en-US" sz="2800" dirty="0">
                <a:solidFill>
                  <a:schemeClr val="accent1">
                    <a:lumMod val="75000"/>
                  </a:schemeClr>
                </a:solidFill>
              </a:rPr>
              <a:t>Slide </a:t>
            </a:r>
            <a:fld id="{4C487655-AABA-4CA8-8EDF-7F823A468B89}" type="slidenum">
              <a:rPr lang="en-US" sz="2800" smtClean="0">
                <a:solidFill>
                  <a:schemeClr val="accent1">
                    <a:lumMod val="75000"/>
                  </a:schemeClr>
                </a:solidFill>
              </a:rPr>
              <a:t>15</a:t>
            </a:fld>
            <a:endParaRPr lang="en-US" sz="2800" dirty="0">
              <a:solidFill>
                <a:schemeClr val="accent1">
                  <a:lumMod val="75000"/>
                </a:schemeClr>
              </a:solidFill>
            </a:endParaRPr>
          </a:p>
        </p:txBody>
      </p:sp>
      <p:pic>
        <p:nvPicPr>
          <p:cNvPr id="8" name="Picture 2" descr="http://www.clker.com/cliparts/z/p/0/z/k/I/stop-sign-hi.png">
            <a:extLst>
              <a:ext uri="{FF2B5EF4-FFF2-40B4-BE49-F238E27FC236}">
                <a16:creationId xmlns:a16="http://schemas.microsoft.com/office/drawing/2014/main" id="{3553F139-9A65-53F4-65C9-DF70CD901861}"/>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91428" y="1690688"/>
            <a:ext cx="3788229" cy="3800978"/>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val="350515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12">
            <a:extLst>
              <a:ext uri="{FF2B5EF4-FFF2-40B4-BE49-F238E27FC236}">
                <a16:creationId xmlns:a16="http://schemas.microsoft.com/office/drawing/2014/main" id="{45D37F4E-DDB4-456B-97E0-9937730A03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E11663F-04B3-9682-87BC-3FA49DC0004A}"/>
              </a:ext>
            </a:extLst>
          </p:cNvPr>
          <p:cNvSpPr>
            <a:spLocks noGrp="1"/>
          </p:cNvSpPr>
          <p:nvPr>
            <p:ph type="title"/>
          </p:nvPr>
        </p:nvSpPr>
        <p:spPr>
          <a:xfrm>
            <a:off x="572493" y="238539"/>
            <a:ext cx="11018520" cy="1434415"/>
          </a:xfrm>
        </p:spPr>
        <p:txBody>
          <a:bodyPr anchor="b">
            <a:normAutofit/>
          </a:bodyPr>
          <a:lstStyle/>
          <a:p>
            <a:r>
              <a:rPr lang="en-US" sz="5400"/>
              <a:t>Agenda</a:t>
            </a:r>
          </a:p>
        </p:txBody>
      </p:sp>
      <p:sp>
        <p:nvSpPr>
          <p:cNvPr id="15"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493" y="1681544"/>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32032FC-7D9F-4766-498C-F08610F263DC}"/>
              </a:ext>
            </a:extLst>
          </p:cNvPr>
          <p:cNvSpPr>
            <a:spLocks noGrp="1"/>
          </p:cNvSpPr>
          <p:nvPr>
            <p:ph idx="1"/>
          </p:nvPr>
        </p:nvSpPr>
        <p:spPr>
          <a:xfrm>
            <a:off x="572493" y="2071316"/>
            <a:ext cx="6713552" cy="4119172"/>
          </a:xfrm>
        </p:spPr>
        <p:txBody>
          <a:bodyPr anchor="t">
            <a:normAutofit/>
          </a:bodyPr>
          <a:lstStyle/>
          <a:p>
            <a:r>
              <a:rPr lang="en-US" sz="3200" dirty="0"/>
              <a:t>Simple Objects / Associative Arrays</a:t>
            </a:r>
          </a:p>
          <a:p>
            <a:r>
              <a:rPr lang="en-US" sz="3200" dirty="0"/>
              <a:t>2 dimensional arrays</a:t>
            </a:r>
          </a:p>
          <a:p>
            <a:r>
              <a:rPr lang="en-US" sz="3200" dirty="0"/>
              <a:t>Variations on a theme…</a:t>
            </a:r>
          </a:p>
          <a:p>
            <a:pPr marL="0" indent="0">
              <a:buNone/>
            </a:pPr>
            <a:endParaRPr lang="en-US" sz="2200" dirty="0">
              <a:latin typeface="Courier New" panose="02070309020205020404" pitchFamily="49" charset="0"/>
              <a:cs typeface="Courier New" panose="02070309020205020404" pitchFamily="49" charset="0"/>
            </a:endParaRPr>
          </a:p>
          <a:p>
            <a:pPr marL="0" indent="0">
              <a:buNone/>
            </a:pPr>
            <a:endParaRPr lang="en-US" sz="2200" dirty="0">
              <a:latin typeface="Courier New" panose="02070309020205020404" pitchFamily="49" charset="0"/>
              <a:cs typeface="Courier New" panose="02070309020205020404" pitchFamily="49" charset="0"/>
            </a:endParaRPr>
          </a:p>
        </p:txBody>
      </p:sp>
      <p:sp>
        <p:nvSpPr>
          <p:cNvPr id="6" name="Slide Number Placeholder 2">
            <a:extLst>
              <a:ext uri="{FF2B5EF4-FFF2-40B4-BE49-F238E27FC236}">
                <a16:creationId xmlns:a16="http://schemas.microsoft.com/office/drawing/2014/main" id="{C380E723-EC80-707E-5270-E2F043B8169B}"/>
              </a:ext>
            </a:extLst>
          </p:cNvPr>
          <p:cNvSpPr>
            <a:spLocks noGrp="1"/>
          </p:cNvSpPr>
          <p:nvPr>
            <p:ph type="sldNum" sz="quarter" idx="12"/>
          </p:nvPr>
        </p:nvSpPr>
        <p:spPr>
          <a:xfrm>
            <a:off x="8610600" y="6356350"/>
            <a:ext cx="2743200" cy="365125"/>
          </a:xfrm>
        </p:spPr>
        <p:txBody>
          <a:bodyPr>
            <a:normAutofit/>
          </a:bodyPr>
          <a:lstStyle/>
          <a:p>
            <a:pPr>
              <a:spcAft>
                <a:spcPts val="600"/>
              </a:spcAft>
            </a:pPr>
            <a:r>
              <a:rPr lang="en-US"/>
              <a:t>Slide </a:t>
            </a:r>
            <a:fld id="{B8D92440-A1FC-46CF-964E-5BF15C2FE343}" type="slidenum">
              <a:rPr lang="en-US" smtClean="0"/>
              <a:pPr>
                <a:spcAft>
                  <a:spcPts val="600"/>
                </a:spcAft>
              </a:pPr>
              <a:t>2</a:t>
            </a:fld>
            <a:endParaRPr lang="en-US"/>
          </a:p>
        </p:txBody>
      </p:sp>
    </p:spTree>
    <p:extLst>
      <p:ext uri="{BB962C8B-B14F-4D97-AF65-F5344CB8AC3E}">
        <p14:creationId xmlns:p14="http://schemas.microsoft.com/office/powerpoint/2010/main" val="3679838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54CA8-4FE3-15F5-0397-5CA045E07456}"/>
              </a:ext>
            </a:extLst>
          </p:cNvPr>
          <p:cNvSpPr>
            <a:spLocks noGrp="1"/>
          </p:cNvSpPr>
          <p:nvPr>
            <p:ph type="title"/>
          </p:nvPr>
        </p:nvSpPr>
        <p:spPr/>
        <p:txBody>
          <a:bodyPr/>
          <a:lstStyle/>
          <a:p>
            <a:r>
              <a:rPr lang="en-US" dirty="0"/>
              <a:t>By the end of this class…</a:t>
            </a:r>
          </a:p>
        </p:txBody>
      </p:sp>
      <p:sp>
        <p:nvSpPr>
          <p:cNvPr id="3" name="Content Placeholder 2">
            <a:extLst>
              <a:ext uri="{FF2B5EF4-FFF2-40B4-BE49-F238E27FC236}">
                <a16:creationId xmlns:a16="http://schemas.microsoft.com/office/drawing/2014/main" id="{AB2239DB-0491-01A7-EBCD-6F9C30EEA09D}"/>
              </a:ext>
            </a:extLst>
          </p:cNvPr>
          <p:cNvSpPr>
            <a:spLocks noGrp="1"/>
          </p:cNvSpPr>
          <p:nvPr>
            <p:ph idx="1"/>
          </p:nvPr>
        </p:nvSpPr>
        <p:spPr/>
        <p:txBody>
          <a:bodyPr/>
          <a:lstStyle/>
          <a:p>
            <a:pPr marL="514350" indent="-514350">
              <a:buFont typeface="+mj-lt"/>
              <a:buAutoNum type="arabicPeriod"/>
            </a:pPr>
            <a:r>
              <a:rPr lang="en-US" dirty="0"/>
              <a:t>Define the term: associatively indexed array</a:t>
            </a:r>
          </a:p>
          <a:p>
            <a:pPr marL="514350" indent="-514350">
              <a:buFont typeface="+mj-lt"/>
              <a:buAutoNum type="arabicPeriod"/>
            </a:pPr>
            <a:r>
              <a:rPr lang="en-US" dirty="0"/>
              <a:t>Understand the syntax for expressing simple objects in JavaScript</a:t>
            </a:r>
          </a:p>
          <a:p>
            <a:pPr marL="514350" indent="-514350">
              <a:buFont typeface="+mj-lt"/>
              <a:buAutoNum type="arabicPeriod"/>
            </a:pPr>
            <a:r>
              <a:rPr lang="en-US" dirty="0"/>
              <a:t>Be able accurately describe arrays in terms of dimensions (a one-dimensional array, versus a two-dimensional array, etc.)</a:t>
            </a:r>
          </a:p>
          <a:p>
            <a:endParaRPr lang="en-US" dirty="0"/>
          </a:p>
        </p:txBody>
      </p:sp>
      <p:sp>
        <p:nvSpPr>
          <p:cNvPr id="5" name="Slide Number Placeholder 2">
            <a:extLst>
              <a:ext uri="{FF2B5EF4-FFF2-40B4-BE49-F238E27FC236}">
                <a16:creationId xmlns:a16="http://schemas.microsoft.com/office/drawing/2014/main" id="{46D58BC0-AD61-175A-159D-FA2492276B9D}"/>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3</a:t>
            </a:fld>
            <a:endParaRPr lang="en-US" sz="2800" dirty="0">
              <a:solidFill>
                <a:schemeClr val="accent1">
                  <a:lumMod val="75000"/>
                </a:schemeClr>
              </a:solidFill>
            </a:endParaRPr>
          </a:p>
        </p:txBody>
      </p:sp>
    </p:spTree>
    <p:extLst>
      <p:ext uri="{BB962C8B-B14F-4D97-AF65-F5344CB8AC3E}">
        <p14:creationId xmlns:p14="http://schemas.microsoft.com/office/powerpoint/2010/main" val="4067946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AF094A-F7C2-FC83-502E-3B9479D5A4DA}"/>
              </a:ext>
            </a:extLst>
          </p:cNvPr>
          <p:cNvSpPr>
            <a:spLocks noGrp="1"/>
          </p:cNvSpPr>
          <p:nvPr>
            <p:ph type="title"/>
          </p:nvPr>
        </p:nvSpPr>
        <p:spPr/>
        <p:txBody>
          <a:bodyPr/>
          <a:lstStyle/>
          <a:p>
            <a:r>
              <a:rPr lang="en-US" dirty="0"/>
              <a:t>Let’s get started</a:t>
            </a:r>
          </a:p>
        </p:txBody>
      </p:sp>
      <p:sp>
        <p:nvSpPr>
          <p:cNvPr id="5" name="Content Placeholder 2">
            <a:extLst>
              <a:ext uri="{FF2B5EF4-FFF2-40B4-BE49-F238E27FC236}">
                <a16:creationId xmlns:a16="http://schemas.microsoft.com/office/drawing/2014/main" id="{F7F7B738-9B46-A7CD-0FA2-700669C77706}"/>
              </a:ext>
            </a:extLst>
          </p:cNvPr>
          <p:cNvSpPr txBox="1">
            <a:spLocks/>
          </p:cNvSpPr>
          <p:nvPr/>
        </p:nvSpPr>
        <p:spPr bwMode="auto">
          <a:xfrm>
            <a:off x="1941286" y="1371600"/>
            <a:ext cx="86868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Open up Chrome</a:t>
            </a:r>
          </a:p>
          <a:p>
            <a:r>
              <a:rPr lang="en-US" kern="0" dirty="0"/>
              <a:t>Open up the Developer Tools Console </a:t>
            </a:r>
          </a:p>
          <a:p>
            <a:r>
              <a:rPr lang="en-US" kern="0" dirty="0"/>
              <a:t>Type in the following…</a:t>
            </a:r>
          </a:p>
        </p:txBody>
      </p:sp>
      <p:sp>
        <p:nvSpPr>
          <p:cNvPr id="7" name="Slide Number Placeholder 2">
            <a:extLst>
              <a:ext uri="{FF2B5EF4-FFF2-40B4-BE49-F238E27FC236}">
                <a16:creationId xmlns:a16="http://schemas.microsoft.com/office/drawing/2014/main" id="{88740CA9-3478-AE21-DAB5-BDF90C716DFF}"/>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4</a:t>
            </a:fld>
            <a:endParaRPr lang="en-US" sz="2800" dirty="0">
              <a:solidFill>
                <a:schemeClr val="accent1">
                  <a:lumMod val="75000"/>
                </a:schemeClr>
              </a:solidFill>
            </a:endParaRPr>
          </a:p>
        </p:txBody>
      </p:sp>
      <p:pic>
        <p:nvPicPr>
          <p:cNvPr id="3" name="Picture 2">
            <a:extLst>
              <a:ext uri="{FF2B5EF4-FFF2-40B4-BE49-F238E27FC236}">
                <a16:creationId xmlns:a16="http://schemas.microsoft.com/office/drawing/2014/main" id="{C345D692-6C78-4DC4-8970-19186882A374}"/>
              </a:ext>
            </a:extLst>
          </p:cNvPr>
          <p:cNvPicPr>
            <a:picLocks noChangeAspect="1"/>
          </p:cNvPicPr>
          <p:nvPr/>
        </p:nvPicPr>
        <p:blipFill>
          <a:blip r:embed="rId2"/>
          <a:stretch>
            <a:fillRect/>
          </a:stretch>
        </p:blipFill>
        <p:spPr>
          <a:xfrm>
            <a:off x="1832428" y="3012929"/>
            <a:ext cx="7406433" cy="3479946"/>
          </a:xfrm>
          <a:prstGeom prst="rect">
            <a:avLst/>
          </a:prstGeom>
        </p:spPr>
      </p:pic>
    </p:spTree>
    <p:extLst>
      <p:ext uri="{BB962C8B-B14F-4D97-AF65-F5344CB8AC3E}">
        <p14:creationId xmlns:p14="http://schemas.microsoft.com/office/powerpoint/2010/main" val="474328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F1D0-CA11-30A9-85EB-95EB55019029}"/>
              </a:ext>
            </a:extLst>
          </p:cNvPr>
          <p:cNvSpPr>
            <a:spLocks noGrp="1"/>
          </p:cNvSpPr>
          <p:nvPr>
            <p:ph type="title"/>
          </p:nvPr>
        </p:nvSpPr>
        <p:spPr/>
        <p:txBody>
          <a:bodyPr/>
          <a:lstStyle/>
          <a:p>
            <a:r>
              <a:rPr lang="en-US" dirty="0"/>
              <a:t>What you just did</a:t>
            </a:r>
          </a:p>
        </p:txBody>
      </p:sp>
      <p:sp>
        <p:nvSpPr>
          <p:cNvPr id="3" name="Content Placeholder 2">
            <a:extLst>
              <a:ext uri="{FF2B5EF4-FFF2-40B4-BE49-F238E27FC236}">
                <a16:creationId xmlns:a16="http://schemas.microsoft.com/office/drawing/2014/main" id="{D963FDD8-C4FE-B685-1028-914E5458BC9C}"/>
              </a:ext>
            </a:extLst>
          </p:cNvPr>
          <p:cNvSpPr>
            <a:spLocks noGrp="1"/>
          </p:cNvSpPr>
          <p:nvPr>
            <p:ph idx="1"/>
          </p:nvPr>
        </p:nvSpPr>
        <p:spPr/>
        <p:txBody>
          <a:bodyPr/>
          <a:lstStyle/>
          <a:p>
            <a:r>
              <a:rPr lang="en-US" dirty="0"/>
              <a:t>In the last slide you created a variable called </a:t>
            </a:r>
            <a:r>
              <a:rPr lang="en-US" dirty="0" err="1">
                <a:latin typeface="Courier New" panose="02070309020205020404" pitchFamily="49" charset="0"/>
                <a:cs typeface="Courier New" panose="02070309020205020404" pitchFamily="49" charset="0"/>
              </a:rPr>
              <a:t>belgium</a:t>
            </a:r>
            <a:r>
              <a:rPr lang="en-US" dirty="0"/>
              <a:t>.  That variable held multiple values.  The variable </a:t>
            </a:r>
            <a:r>
              <a:rPr lang="en-US" dirty="0" err="1">
                <a:latin typeface="Courier New" panose="02070309020205020404" pitchFamily="49" charset="0"/>
                <a:cs typeface="Courier New" panose="02070309020205020404" pitchFamily="49" charset="0"/>
              </a:rPr>
              <a:t>belgium</a:t>
            </a:r>
            <a:r>
              <a:rPr lang="en-US" dirty="0"/>
              <a:t> is an object!</a:t>
            </a:r>
          </a:p>
          <a:p>
            <a:r>
              <a:rPr lang="en-US" dirty="0"/>
              <a:t>Each attribute of the object is identified by a piece of text. (In this example, “population” and “capital”.)</a:t>
            </a:r>
          </a:p>
          <a:p>
            <a:r>
              <a:rPr lang="en-US" dirty="0"/>
              <a:t>When we wanted to reference a single piece of data in the variable named </a:t>
            </a:r>
            <a:r>
              <a:rPr lang="en-US" dirty="0" err="1">
                <a:latin typeface="Courier New" panose="02070309020205020404" pitchFamily="49" charset="0"/>
                <a:cs typeface="Courier New" panose="02070309020205020404" pitchFamily="49" charset="0"/>
              </a:rPr>
              <a:t>belgium</a:t>
            </a:r>
            <a:r>
              <a:rPr lang="en-US" dirty="0"/>
              <a:t>, we used the square brackets and the attribute name.</a:t>
            </a:r>
          </a:p>
          <a:p>
            <a:r>
              <a:rPr lang="en-US" dirty="0"/>
              <a:t>DISCUSS: What does this convention remind you of? </a:t>
            </a:r>
          </a:p>
        </p:txBody>
      </p:sp>
      <p:sp>
        <p:nvSpPr>
          <p:cNvPr id="5" name="Slide Number Placeholder 2">
            <a:extLst>
              <a:ext uri="{FF2B5EF4-FFF2-40B4-BE49-F238E27FC236}">
                <a16:creationId xmlns:a16="http://schemas.microsoft.com/office/drawing/2014/main" id="{EE9F9101-0F72-C58C-ED1C-C78A735C823C}"/>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5</a:t>
            </a:fld>
            <a:endParaRPr lang="en-US" sz="2800" dirty="0">
              <a:solidFill>
                <a:schemeClr val="accent1">
                  <a:lumMod val="75000"/>
                </a:schemeClr>
              </a:solidFill>
            </a:endParaRPr>
          </a:p>
        </p:txBody>
      </p:sp>
      <p:pic>
        <p:nvPicPr>
          <p:cNvPr id="4" name="Picture 3">
            <a:extLst>
              <a:ext uri="{FF2B5EF4-FFF2-40B4-BE49-F238E27FC236}">
                <a16:creationId xmlns:a16="http://schemas.microsoft.com/office/drawing/2014/main" id="{46302963-B21A-6C0C-F741-AC5BFBE5463C}"/>
              </a:ext>
            </a:extLst>
          </p:cNvPr>
          <p:cNvPicPr>
            <a:picLocks noChangeAspect="1"/>
          </p:cNvPicPr>
          <p:nvPr/>
        </p:nvPicPr>
        <p:blipFill>
          <a:blip r:embed="rId3"/>
          <a:stretch>
            <a:fillRect/>
          </a:stretch>
        </p:blipFill>
        <p:spPr>
          <a:xfrm>
            <a:off x="3830657" y="5509306"/>
            <a:ext cx="3369544" cy="495521"/>
          </a:xfrm>
          <a:prstGeom prst="rect">
            <a:avLst/>
          </a:prstGeom>
        </p:spPr>
      </p:pic>
    </p:spTree>
    <p:extLst>
      <p:ext uri="{BB962C8B-B14F-4D97-AF65-F5344CB8AC3E}">
        <p14:creationId xmlns:p14="http://schemas.microsoft.com/office/powerpoint/2010/main" val="24323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F1D0-CA11-30A9-85EB-95EB55019029}"/>
              </a:ext>
            </a:extLst>
          </p:cNvPr>
          <p:cNvSpPr>
            <a:spLocks noGrp="1"/>
          </p:cNvSpPr>
          <p:nvPr>
            <p:ph type="title"/>
          </p:nvPr>
        </p:nvSpPr>
        <p:spPr/>
        <p:txBody>
          <a:bodyPr/>
          <a:lstStyle/>
          <a:p>
            <a:r>
              <a:rPr lang="en-US" dirty="0"/>
              <a:t>Associative Arrays</a:t>
            </a:r>
          </a:p>
        </p:txBody>
      </p:sp>
      <p:sp>
        <p:nvSpPr>
          <p:cNvPr id="5" name="Slide Number Placeholder 2">
            <a:extLst>
              <a:ext uri="{FF2B5EF4-FFF2-40B4-BE49-F238E27FC236}">
                <a16:creationId xmlns:a16="http://schemas.microsoft.com/office/drawing/2014/main" id="{EE9F9101-0F72-C58C-ED1C-C78A735C823C}"/>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6</a:t>
            </a:fld>
            <a:endParaRPr lang="en-US" sz="2800" dirty="0">
              <a:solidFill>
                <a:schemeClr val="accent1">
                  <a:lumMod val="75000"/>
                </a:schemeClr>
              </a:solidFill>
            </a:endParaRPr>
          </a:p>
        </p:txBody>
      </p:sp>
      <p:sp>
        <p:nvSpPr>
          <p:cNvPr id="3" name="Content Placeholder 2">
            <a:extLst>
              <a:ext uri="{FF2B5EF4-FFF2-40B4-BE49-F238E27FC236}">
                <a16:creationId xmlns:a16="http://schemas.microsoft.com/office/drawing/2014/main" id="{97A3705F-E945-DA38-75E8-4B43BD4C1ADD}"/>
              </a:ext>
            </a:extLst>
          </p:cNvPr>
          <p:cNvSpPr txBox="1">
            <a:spLocks/>
          </p:cNvSpPr>
          <p:nvPr/>
        </p:nvSpPr>
        <p:spPr bwMode="auto">
          <a:xfrm>
            <a:off x="838200" y="1360715"/>
            <a:ext cx="10515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When we index an array variable with a </a:t>
            </a:r>
            <a:r>
              <a:rPr lang="en-US" i="1" kern="0" dirty="0"/>
              <a:t>number</a:t>
            </a:r>
            <a:r>
              <a:rPr lang="en-US" kern="0" dirty="0"/>
              <a:t>, we call the variable a “numerically indexed” array</a:t>
            </a:r>
            <a:br>
              <a:rPr lang="en-US" kern="0" dirty="0"/>
            </a:br>
            <a:endParaRPr lang="en-US" kern="0" dirty="0"/>
          </a:p>
          <a:p>
            <a:r>
              <a:rPr lang="en-US" kern="0" dirty="0"/>
              <a:t>When we index a variable with a string, we call the variable an “associatively indexed” array</a:t>
            </a:r>
            <a:br>
              <a:rPr lang="en-US" kern="0" dirty="0"/>
            </a:br>
            <a:br>
              <a:rPr lang="en-US" kern="0" dirty="0"/>
            </a:br>
            <a:endParaRPr lang="en-US" kern="0" dirty="0"/>
          </a:p>
          <a:p>
            <a:r>
              <a:rPr lang="en-US" kern="0" dirty="0"/>
              <a:t>Technically speaking, the “associatively indexed” arrays in JavaScript are really just simple objects.  But, for our purposes, we are going to think of them as if they were arrays with string indices.</a:t>
            </a:r>
          </a:p>
        </p:txBody>
      </p:sp>
      <p:pic>
        <p:nvPicPr>
          <p:cNvPr id="6" name="Picture 5">
            <a:extLst>
              <a:ext uri="{FF2B5EF4-FFF2-40B4-BE49-F238E27FC236}">
                <a16:creationId xmlns:a16="http://schemas.microsoft.com/office/drawing/2014/main" id="{FB440969-D05C-2C9E-9C20-6CE55C585819}"/>
              </a:ext>
            </a:extLst>
          </p:cNvPr>
          <p:cNvPicPr>
            <a:picLocks noChangeAspect="1"/>
          </p:cNvPicPr>
          <p:nvPr/>
        </p:nvPicPr>
        <p:blipFill>
          <a:blip r:embed="rId2"/>
          <a:stretch>
            <a:fillRect/>
          </a:stretch>
        </p:blipFill>
        <p:spPr>
          <a:xfrm>
            <a:off x="3937728" y="2198915"/>
            <a:ext cx="3276643" cy="546107"/>
          </a:xfrm>
          <a:prstGeom prst="rect">
            <a:avLst/>
          </a:prstGeom>
        </p:spPr>
      </p:pic>
      <p:pic>
        <p:nvPicPr>
          <p:cNvPr id="7" name="Picture 6">
            <a:extLst>
              <a:ext uri="{FF2B5EF4-FFF2-40B4-BE49-F238E27FC236}">
                <a16:creationId xmlns:a16="http://schemas.microsoft.com/office/drawing/2014/main" id="{966AD714-4569-8EBE-A3A7-E15D96FD431E}"/>
              </a:ext>
            </a:extLst>
          </p:cNvPr>
          <p:cNvPicPr>
            <a:picLocks noChangeAspect="1"/>
          </p:cNvPicPr>
          <p:nvPr/>
        </p:nvPicPr>
        <p:blipFill>
          <a:blip r:embed="rId3"/>
          <a:stretch>
            <a:fillRect/>
          </a:stretch>
        </p:blipFill>
        <p:spPr>
          <a:xfrm>
            <a:off x="3773715" y="3769742"/>
            <a:ext cx="3713529" cy="546107"/>
          </a:xfrm>
          <a:prstGeom prst="rect">
            <a:avLst/>
          </a:prstGeom>
        </p:spPr>
      </p:pic>
    </p:spTree>
    <p:extLst>
      <p:ext uri="{BB962C8B-B14F-4D97-AF65-F5344CB8AC3E}">
        <p14:creationId xmlns:p14="http://schemas.microsoft.com/office/powerpoint/2010/main" val="2921836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1F1D0-CA11-30A9-85EB-95EB55019029}"/>
              </a:ext>
            </a:extLst>
          </p:cNvPr>
          <p:cNvSpPr>
            <a:spLocks noGrp="1"/>
          </p:cNvSpPr>
          <p:nvPr>
            <p:ph type="title"/>
          </p:nvPr>
        </p:nvSpPr>
        <p:spPr>
          <a:xfrm>
            <a:off x="838200" y="365125"/>
            <a:ext cx="10515600" cy="757199"/>
          </a:xfrm>
        </p:spPr>
        <p:txBody>
          <a:bodyPr/>
          <a:lstStyle/>
          <a:p>
            <a:r>
              <a:rPr lang="en-US" dirty="0"/>
              <a:t>Let’s play some more</a:t>
            </a:r>
          </a:p>
        </p:txBody>
      </p:sp>
      <p:sp>
        <p:nvSpPr>
          <p:cNvPr id="5" name="Slide Number Placeholder 2">
            <a:extLst>
              <a:ext uri="{FF2B5EF4-FFF2-40B4-BE49-F238E27FC236}">
                <a16:creationId xmlns:a16="http://schemas.microsoft.com/office/drawing/2014/main" id="{EE9F9101-0F72-C58C-ED1C-C78A735C823C}"/>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7</a:t>
            </a:fld>
            <a:endParaRPr lang="en-US" sz="2800" dirty="0">
              <a:solidFill>
                <a:schemeClr val="accent1">
                  <a:lumMod val="75000"/>
                </a:schemeClr>
              </a:solidFill>
            </a:endParaRPr>
          </a:p>
        </p:txBody>
      </p:sp>
      <p:pic>
        <p:nvPicPr>
          <p:cNvPr id="3" name="Picture 2">
            <a:extLst>
              <a:ext uri="{FF2B5EF4-FFF2-40B4-BE49-F238E27FC236}">
                <a16:creationId xmlns:a16="http://schemas.microsoft.com/office/drawing/2014/main" id="{18B3DB80-9A0C-1C93-B842-48A7F2D5D610}"/>
              </a:ext>
            </a:extLst>
          </p:cNvPr>
          <p:cNvPicPr>
            <a:picLocks noChangeAspect="1"/>
          </p:cNvPicPr>
          <p:nvPr/>
        </p:nvPicPr>
        <p:blipFill>
          <a:blip r:embed="rId2"/>
          <a:stretch>
            <a:fillRect/>
          </a:stretch>
        </p:blipFill>
        <p:spPr>
          <a:xfrm>
            <a:off x="813780" y="1277257"/>
            <a:ext cx="8949817" cy="3858254"/>
          </a:xfrm>
          <a:prstGeom prst="rect">
            <a:avLst/>
          </a:prstGeom>
        </p:spPr>
      </p:pic>
      <p:sp>
        <p:nvSpPr>
          <p:cNvPr id="4" name="TextBox 3">
            <a:extLst>
              <a:ext uri="{FF2B5EF4-FFF2-40B4-BE49-F238E27FC236}">
                <a16:creationId xmlns:a16="http://schemas.microsoft.com/office/drawing/2014/main" id="{87980570-9635-87E8-52A3-4ECFA5CB2C3D}"/>
              </a:ext>
            </a:extLst>
          </p:cNvPr>
          <p:cNvSpPr txBox="1"/>
          <p:nvPr/>
        </p:nvSpPr>
        <p:spPr>
          <a:xfrm>
            <a:off x="2471057" y="5135511"/>
            <a:ext cx="6324600" cy="1200329"/>
          </a:xfrm>
          <a:prstGeom prst="rect">
            <a:avLst/>
          </a:prstGeom>
          <a:noFill/>
          <a:ln>
            <a:solidFill>
              <a:schemeClr val="tx1"/>
            </a:solidFill>
          </a:ln>
        </p:spPr>
        <p:txBody>
          <a:bodyPr wrap="square" rtlCol="0">
            <a:spAutoFit/>
          </a:bodyPr>
          <a:lstStyle/>
          <a:p>
            <a:r>
              <a:rPr lang="en-US" sz="2400" dirty="0"/>
              <a:t>When you are done… click on the triangle here!</a:t>
            </a:r>
          </a:p>
          <a:p>
            <a:r>
              <a:rPr lang="en-US" sz="2400" dirty="0"/>
              <a:t>Notice that we can “drill down” into more detail about the output.</a:t>
            </a:r>
          </a:p>
        </p:txBody>
      </p:sp>
      <p:cxnSp>
        <p:nvCxnSpPr>
          <p:cNvPr id="6" name="Straight Arrow Connector 5">
            <a:extLst>
              <a:ext uri="{FF2B5EF4-FFF2-40B4-BE49-F238E27FC236}">
                <a16:creationId xmlns:a16="http://schemas.microsoft.com/office/drawing/2014/main" id="{8DA30D1C-B9D2-75F6-20F6-A0C4C951D12A}"/>
              </a:ext>
            </a:extLst>
          </p:cNvPr>
          <p:cNvCxnSpPr>
            <a:cxnSpLocks/>
            <a:stCxn id="4" idx="1"/>
          </p:cNvCxnSpPr>
          <p:nvPr/>
        </p:nvCxnSpPr>
        <p:spPr>
          <a:xfrm flipH="1" flipV="1">
            <a:off x="1436914" y="4929263"/>
            <a:ext cx="1034143" cy="806413"/>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897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170CC-444E-77BA-14DC-2C1FD0A4926A}"/>
              </a:ext>
            </a:extLst>
          </p:cNvPr>
          <p:cNvSpPr>
            <a:spLocks noGrp="1"/>
          </p:cNvSpPr>
          <p:nvPr>
            <p:ph type="title"/>
          </p:nvPr>
        </p:nvSpPr>
        <p:spPr/>
        <p:txBody>
          <a:bodyPr/>
          <a:lstStyle/>
          <a:p>
            <a:r>
              <a:rPr lang="en-US" dirty="0"/>
              <a:t>What you just did</a:t>
            </a:r>
          </a:p>
        </p:txBody>
      </p:sp>
      <p:sp>
        <p:nvSpPr>
          <p:cNvPr id="5" name="Content Placeholder 2">
            <a:extLst>
              <a:ext uri="{FF2B5EF4-FFF2-40B4-BE49-F238E27FC236}">
                <a16:creationId xmlns:a16="http://schemas.microsoft.com/office/drawing/2014/main" id="{072EC7F9-9F1C-5C1D-2792-69E54F7CBA3C}"/>
              </a:ext>
            </a:extLst>
          </p:cNvPr>
          <p:cNvSpPr txBox="1">
            <a:spLocks/>
          </p:cNvSpPr>
          <p:nvPr/>
        </p:nvSpPr>
        <p:spPr bwMode="auto">
          <a:xfrm>
            <a:off x="838200" y="1690688"/>
            <a:ext cx="10816770" cy="3978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In the last slide you saw that a single variable (countries) could hold two country objects.</a:t>
            </a:r>
          </a:p>
          <a:p>
            <a:r>
              <a:rPr lang="en-US" kern="0" dirty="0"/>
              <a:t>The first country (element 0) was Belgium.</a:t>
            </a:r>
          </a:p>
          <a:p>
            <a:r>
              <a:rPr lang="en-US" kern="0" dirty="0"/>
              <a:t>The second country (element 1) was Austria.</a:t>
            </a:r>
          </a:p>
          <a:p>
            <a:r>
              <a:rPr lang="en-US" kern="0" dirty="0"/>
              <a:t>If we want to reference a single piece of data from that variable (for example, “Vienna”) we need </a:t>
            </a:r>
            <a:r>
              <a:rPr lang="en-US" b="1" i="1" kern="0" dirty="0"/>
              <a:t>two</a:t>
            </a:r>
            <a:r>
              <a:rPr lang="en-US" kern="0" dirty="0"/>
              <a:t> indices.  We need the numeric index and the string index.</a:t>
            </a:r>
            <a:br>
              <a:rPr lang="en-US" kern="0" dirty="0"/>
            </a:br>
            <a:endParaRPr lang="en-US" kern="0" dirty="0"/>
          </a:p>
          <a:p>
            <a:r>
              <a:rPr lang="en-US" kern="0" dirty="0"/>
              <a:t>Try it!</a:t>
            </a:r>
          </a:p>
        </p:txBody>
      </p:sp>
      <p:pic>
        <p:nvPicPr>
          <p:cNvPr id="6" name="Picture 5">
            <a:extLst>
              <a:ext uri="{FF2B5EF4-FFF2-40B4-BE49-F238E27FC236}">
                <a16:creationId xmlns:a16="http://schemas.microsoft.com/office/drawing/2014/main" id="{DB1614F5-A43F-F632-B924-3F7D112C785C}"/>
              </a:ext>
            </a:extLst>
          </p:cNvPr>
          <p:cNvPicPr>
            <a:picLocks noChangeAspect="1"/>
          </p:cNvPicPr>
          <p:nvPr/>
        </p:nvPicPr>
        <p:blipFill>
          <a:blip r:embed="rId2"/>
          <a:stretch>
            <a:fillRect/>
          </a:stretch>
        </p:blipFill>
        <p:spPr>
          <a:xfrm>
            <a:off x="3047804" y="5032828"/>
            <a:ext cx="5109419" cy="533400"/>
          </a:xfrm>
          <a:prstGeom prst="rect">
            <a:avLst/>
          </a:prstGeom>
        </p:spPr>
      </p:pic>
      <p:sp>
        <p:nvSpPr>
          <p:cNvPr id="15" name="Slide Number Placeholder 2">
            <a:extLst>
              <a:ext uri="{FF2B5EF4-FFF2-40B4-BE49-F238E27FC236}">
                <a16:creationId xmlns:a16="http://schemas.microsoft.com/office/drawing/2014/main" id="{5DC45901-99C6-F396-F952-A235FCA68990}"/>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8</a:t>
            </a:fld>
            <a:endParaRPr lang="en-US" sz="2800" dirty="0">
              <a:solidFill>
                <a:schemeClr val="accent1">
                  <a:lumMod val="75000"/>
                </a:schemeClr>
              </a:solidFill>
            </a:endParaRPr>
          </a:p>
        </p:txBody>
      </p:sp>
    </p:spTree>
    <p:extLst>
      <p:ext uri="{BB962C8B-B14F-4D97-AF65-F5344CB8AC3E}">
        <p14:creationId xmlns:p14="http://schemas.microsoft.com/office/powerpoint/2010/main" val="34383292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181C-3370-1934-9B16-3A1155DFDF2E}"/>
              </a:ext>
            </a:extLst>
          </p:cNvPr>
          <p:cNvSpPr>
            <a:spLocks noGrp="1"/>
          </p:cNvSpPr>
          <p:nvPr>
            <p:ph type="title"/>
          </p:nvPr>
        </p:nvSpPr>
        <p:spPr/>
        <p:txBody>
          <a:bodyPr/>
          <a:lstStyle/>
          <a:p>
            <a:r>
              <a:rPr lang="en-US" dirty="0"/>
              <a:t>2-dimensional data</a:t>
            </a:r>
          </a:p>
        </p:txBody>
      </p:sp>
      <p:pic>
        <p:nvPicPr>
          <p:cNvPr id="5" name="Picture 4">
            <a:extLst>
              <a:ext uri="{FF2B5EF4-FFF2-40B4-BE49-F238E27FC236}">
                <a16:creationId xmlns:a16="http://schemas.microsoft.com/office/drawing/2014/main" id="{BD171184-BCC4-F7A1-1641-390A72CE747E}"/>
              </a:ext>
            </a:extLst>
          </p:cNvPr>
          <p:cNvPicPr>
            <a:picLocks noChangeAspect="1"/>
          </p:cNvPicPr>
          <p:nvPr/>
        </p:nvPicPr>
        <p:blipFill>
          <a:blip r:embed="rId2"/>
          <a:stretch>
            <a:fillRect/>
          </a:stretch>
        </p:blipFill>
        <p:spPr>
          <a:xfrm>
            <a:off x="3352800" y="3547698"/>
            <a:ext cx="5109419" cy="533400"/>
          </a:xfrm>
          <a:prstGeom prst="rect">
            <a:avLst/>
          </a:prstGeom>
        </p:spPr>
      </p:pic>
      <p:sp>
        <p:nvSpPr>
          <p:cNvPr id="6" name="Content Placeholder 2">
            <a:extLst>
              <a:ext uri="{FF2B5EF4-FFF2-40B4-BE49-F238E27FC236}">
                <a16:creationId xmlns:a16="http://schemas.microsoft.com/office/drawing/2014/main" id="{3CBCDB3E-1698-47AF-8DC0-62F26A476EB1}"/>
              </a:ext>
            </a:extLst>
          </p:cNvPr>
          <p:cNvSpPr txBox="1">
            <a:spLocks/>
          </p:cNvSpPr>
          <p:nvPr/>
        </p:nvSpPr>
        <p:spPr bwMode="auto">
          <a:xfrm>
            <a:off x="1752600" y="1984739"/>
            <a:ext cx="86868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6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2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US" kern="0" dirty="0"/>
              <a:t>This little variable we just created is a 2-dimensional array.  It is </a:t>
            </a:r>
            <a:r>
              <a:rPr lang="en-US" b="1" kern="0" dirty="0"/>
              <a:t>two</a:t>
            </a:r>
            <a:r>
              <a:rPr lang="en-US" kern="0" dirty="0"/>
              <a:t> dimensional because every piece of data can be located using </a:t>
            </a:r>
            <a:r>
              <a:rPr lang="en-US" b="1" kern="0" dirty="0"/>
              <a:t>two</a:t>
            </a:r>
            <a:r>
              <a:rPr lang="en-US" kern="0" dirty="0"/>
              <a:t> keys.   </a:t>
            </a:r>
          </a:p>
        </p:txBody>
      </p:sp>
      <p:cxnSp>
        <p:nvCxnSpPr>
          <p:cNvPr id="7" name="Straight Arrow Connector 6">
            <a:extLst>
              <a:ext uri="{FF2B5EF4-FFF2-40B4-BE49-F238E27FC236}">
                <a16:creationId xmlns:a16="http://schemas.microsoft.com/office/drawing/2014/main" id="{611C5A82-6983-1D66-BBA7-68BD91528AEC}"/>
              </a:ext>
            </a:extLst>
          </p:cNvPr>
          <p:cNvCxnSpPr>
            <a:cxnSpLocks/>
          </p:cNvCxnSpPr>
          <p:nvPr/>
        </p:nvCxnSpPr>
        <p:spPr>
          <a:xfrm flipV="1">
            <a:off x="5638800" y="4081099"/>
            <a:ext cx="0" cy="494439"/>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E1AD02EF-5B45-C00F-EB39-2C0B75BE62EC}"/>
              </a:ext>
            </a:extLst>
          </p:cNvPr>
          <p:cNvCxnSpPr>
            <a:cxnSpLocks/>
          </p:cNvCxnSpPr>
          <p:nvPr/>
        </p:nvCxnSpPr>
        <p:spPr>
          <a:xfrm flipV="1">
            <a:off x="6934200" y="4081099"/>
            <a:ext cx="0" cy="494439"/>
          </a:xfrm>
          <a:prstGeom prst="straightConnector1">
            <a:avLst/>
          </a:prstGeom>
          <a:ln w="476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Slide Number Placeholder 2">
            <a:extLst>
              <a:ext uri="{FF2B5EF4-FFF2-40B4-BE49-F238E27FC236}">
                <a16:creationId xmlns:a16="http://schemas.microsoft.com/office/drawing/2014/main" id="{135DC164-2D16-30DE-DCD3-9BD311E8EDB7}"/>
              </a:ext>
            </a:extLst>
          </p:cNvPr>
          <p:cNvSpPr>
            <a:spLocks noGrp="1"/>
          </p:cNvSpPr>
          <p:nvPr>
            <p:ph type="sldNum" sz="quarter" idx="12"/>
          </p:nvPr>
        </p:nvSpPr>
        <p:spPr>
          <a:xfrm>
            <a:off x="8610600" y="6176963"/>
            <a:ext cx="2743200" cy="365125"/>
          </a:xfrm>
        </p:spPr>
        <p:txBody>
          <a:bodyPr/>
          <a:lstStyle/>
          <a:p>
            <a:r>
              <a:rPr lang="en-US" sz="2800" dirty="0">
                <a:solidFill>
                  <a:schemeClr val="accent1">
                    <a:lumMod val="75000"/>
                  </a:schemeClr>
                </a:solidFill>
              </a:rPr>
              <a:t>Slide </a:t>
            </a:r>
            <a:fld id="{B8D92440-A1FC-46CF-964E-5BF15C2FE343}" type="slidenum">
              <a:rPr lang="en-US" sz="2800" smtClean="0">
                <a:solidFill>
                  <a:schemeClr val="accent1">
                    <a:lumMod val="75000"/>
                  </a:schemeClr>
                </a:solidFill>
              </a:rPr>
              <a:pPr/>
              <a:t>9</a:t>
            </a:fld>
            <a:endParaRPr lang="en-US" sz="2800" dirty="0">
              <a:solidFill>
                <a:schemeClr val="accent1">
                  <a:lumMod val="75000"/>
                </a:schemeClr>
              </a:solidFill>
            </a:endParaRPr>
          </a:p>
        </p:txBody>
      </p:sp>
    </p:spTree>
    <p:extLst>
      <p:ext uri="{BB962C8B-B14F-4D97-AF65-F5344CB8AC3E}">
        <p14:creationId xmlns:p14="http://schemas.microsoft.com/office/powerpoint/2010/main" val="163206009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9608</TotalTime>
  <Words>832</Words>
  <Application>Microsoft Office PowerPoint</Application>
  <PresentationFormat>Widescreen</PresentationFormat>
  <Paragraphs>84</Paragraphs>
  <Slides>15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Corbel</vt:lpstr>
      <vt:lpstr>Courier New</vt:lpstr>
      <vt:lpstr>Segoe UI</vt:lpstr>
      <vt:lpstr>Office Theme</vt:lpstr>
      <vt:lpstr>Arrays  in JavaScript Part 2</vt:lpstr>
      <vt:lpstr>Agenda</vt:lpstr>
      <vt:lpstr>By the end of this class…</vt:lpstr>
      <vt:lpstr>Let’s get started</vt:lpstr>
      <vt:lpstr>What you just did</vt:lpstr>
      <vt:lpstr>Associative Arrays</vt:lpstr>
      <vt:lpstr>Let’s play some more</vt:lpstr>
      <vt:lpstr>What you just did</vt:lpstr>
      <vt:lpstr>2-dimensional data</vt:lpstr>
      <vt:lpstr>Variations on a theme</vt:lpstr>
      <vt:lpstr>More Variations</vt:lpstr>
      <vt:lpstr>Another note</vt:lpstr>
      <vt:lpstr>Think about this…</vt:lpstr>
      <vt:lpstr>Let’s review</vt:lpstr>
      <vt:lpstr>Time for some 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Course Introduction What is the cloud?</dc:title>
  <dc:creator>David Schuff</dc:creator>
  <cp:lastModifiedBy>Jeremy J. Shafer</cp:lastModifiedBy>
  <cp:revision>310</cp:revision>
  <dcterms:created xsi:type="dcterms:W3CDTF">2022-06-30T13:55:29Z</dcterms:created>
  <dcterms:modified xsi:type="dcterms:W3CDTF">2024-10-22T13:39:50Z</dcterms:modified>
</cp:coreProperties>
</file>