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318" r:id="rId3"/>
    <p:sldId id="261" r:id="rId4"/>
    <p:sldId id="326" r:id="rId5"/>
    <p:sldId id="319" r:id="rId6"/>
    <p:sldId id="320" r:id="rId7"/>
    <p:sldId id="322" r:id="rId8"/>
    <p:sldId id="321" r:id="rId9"/>
    <p:sldId id="324" r:id="rId10"/>
    <p:sldId id="325" r:id="rId11"/>
    <p:sldId id="29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4444" autoAdjust="0"/>
  </p:normalViewPr>
  <p:slideViewPr>
    <p:cSldViewPr snapToGrid="0">
      <p:cViewPr varScale="1">
        <p:scale>
          <a:sx n="53" d="100"/>
          <a:sy n="53" d="100"/>
        </p:scale>
        <p:origin x="1838" y="48"/>
      </p:cViewPr>
      <p:guideLst/>
    </p:cSldViewPr>
  </p:slideViewPr>
  <p:outlineViewPr>
    <p:cViewPr>
      <p:scale>
        <a:sx n="33" d="100"/>
        <a:sy n="33" d="100"/>
      </p:scale>
      <p:origin x="0" y="-9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D9175-6493-4CA4-BED4-2BF67E177B3A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2091F-6CD8-46B7-96F0-0D064BD5D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5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2091F-6CD8-46B7-96F0-0D064BD5D0C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48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2091F-6CD8-46B7-96F0-0D064BD5D0C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965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F72B-01D4-E7CE-CCD0-C925872C3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C0AB2-16B7-ABE2-B58E-3BB76004A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B8A35-9A7D-E534-D801-9214B10E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FEBF-38F1-453E-B69D-6B9271114889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268FE-1A6B-3B8A-9160-73579F35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D6639-51F7-67FF-CC34-EB8C0182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C470-7C6A-7924-EAD0-67D09CF0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258FB-74B7-5EEF-53E8-4CC148990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AADDD-72F3-0095-2D6E-4C653A9F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D55E-282F-4DF6-A403-09EC22362B14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950F3-5E49-3C5F-BE10-03E000C3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B1718-A130-D803-E465-A462404B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4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78D7A-04A2-D620-2630-1D62546B1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87427-E822-3DCC-7B2E-A1D29D5A0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5954B-320A-A6B4-AACA-3317F5D4E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848F-AFAA-441B-B746-4E7F497AF1EA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F64D2-C11B-00D1-FE40-1B62EB97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DE5E8-F2B1-E798-5A06-997FCCAA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1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D47C-E5D4-DDBE-EF1F-104F24CB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7A19A-EFF8-5A88-EDE7-FCDEB4D78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A261B-1101-FA3D-CB17-80CD5369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9EE1-3FE3-4F1C-88F4-6491735106DF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FFDC-ABE1-592D-57CE-8741396C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D6818-E9DF-7030-FFE5-7CA03965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8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06587-444C-EF7D-FE7D-26950F02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7D5E7-6A38-CB7B-087D-EFA48605B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3B643-410E-1842-F193-BB0856DD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98A3-03EC-44AE-87A9-06CAEF1F7F50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310AA-4DB2-8CE6-7A4D-79BDFF93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95118-C53B-3A3F-6834-2DFBDB6A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7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24F9B-580C-A699-4DAD-825D9764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B657F-30D5-8754-A04E-2319F40CB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0171C-FAF2-6322-9CB6-83481AC90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A7575-0A3B-0E0A-BD71-4E15EDB8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1CA8-87D7-4728-855E-A6F52CD10CAE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D1E5B-D828-19AE-17EE-C271B397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5FB46-D28D-EC75-7CA7-EA327DD4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3603-E112-DFF4-C6D8-0496D1F8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D8518-394B-3008-7BBC-EC6A55EC2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4CE79-3B5F-ADA4-FD7E-2BADC81B1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9E515-664E-EA56-A2AF-C9343137F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6BE7C-46E7-7413-B469-8EDAED08E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25A12-CF47-C955-9369-051EB51A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593D-2A19-4BA0-A48C-0342333B9754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E7A9D-A7AC-5CCE-916E-4708D90B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038D7-1F9A-7C8D-3467-FE7A67DDF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6F14C-5EC1-FFCB-42AF-C06EA7E9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38D3D-E6E8-5AFB-CD5F-2004F64F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F4E6-0320-4AB2-9586-65A0EC89B335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272A8-54EF-7B38-A358-08F90C01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4D8C2-D005-DED5-4959-89AEC045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C7C2D-B365-526F-4F06-0D77F79E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E04C-41B0-4DF8-B4DF-3F22EB69F7D9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6161F-9918-75C3-BF19-FF80F606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C89C8-F884-B4CE-CC3A-B5DD1026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2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91BF9-30F3-7A2D-F8A3-791EAA2E3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FAEA7-9263-F1E8-CF52-8B33D6B0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4BC12-B876-ECAE-F678-32CD8C05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6B8F7-7894-FF4F-9E5D-F4C3BF94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A6D4-EBBF-4864-B002-3CA151825A93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9ACDA-52C6-F398-2177-A0803A626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16BF6-1F54-7DA1-7084-343B5356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3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6086-B265-7989-A55A-FE17F422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B91EF-A99A-25F1-6C9D-92B8F71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8F43F-ACB9-99C3-B69D-70FFB2FF5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C79EE-3EFB-E190-AF9B-5F23BF39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26E8-E5AC-42DB-AADB-FD38C3D12385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44726-F697-024F-F154-A2BCD05A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E7A1D-F51D-E5B6-0EC8-F1719AF8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0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209199-E8C0-37D2-8430-9C299015E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F55D3-8504-6824-94F1-CDF34B6D5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72C5-C4A1-21A1-F750-B87A42DF9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407FC-BC4F-44A5-8993-81604E7062F8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A07C0-D3F6-68E4-1384-C86F364CC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53108-2941-6203-3401-5406B9B31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6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ai.com/product/dall-e-2" TargetMode="External"/><Relationship Id="rId2" Type="http://schemas.openxmlformats.org/officeDocument/2006/relationships/hyperlink" Target="https://community.mis.temple.edu/jshafer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creativecommons.org/licenses/by-nc/3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ame-icons.net/delapouite/originals/weight-lifting-up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blix.org/~avian/blog/archives/2015/11/egg_carton_theory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019B3-EF15-89E8-C1F0-C8B933E9CAC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5800" y="960732"/>
            <a:ext cx="7560894" cy="2468268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Arrays </a:t>
            </a:r>
            <a:b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in JavaScript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FC15D-C8AA-1066-06DE-10EA5ACD2E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9137" y="5368413"/>
            <a:ext cx="5036920" cy="1489588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 Shafer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jeremy@temple.edu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https://community.mis.temple.edu/jshafer</a:t>
            </a:r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b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sv-SE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sv-SE" sz="2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8F0792-367D-9A34-82A1-183B7ADA072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latin typeface="+mj-lt"/>
                <a:ea typeface="Tahoma" panose="020B0604030504040204" pitchFamily="34" charset="0"/>
                <a:cs typeface="Segoe UI" panose="020B0502040204020203" pitchFamily="34" charset="0"/>
              </a:rPr>
              <a:t>MIS2402: Web Application Development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2BF4CA-20AD-7B77-3525-D45E1C263E0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05943" y="6131434"/>
            <a:ext cx="580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The above image was created by the  DALL-E 2 service found at  </a:t>
            </a:r>
            <a:r>
              <a:rPr lang="en-US" sz="900" dirty="0">
                <a:hlinkClick r:id="rId3"/>
              </a:rPr>
              <a:t>https://openai.com/product/dall-e-2</a:t>
            </a:r>
            <a:r>
              <a:rPr lang="en-US" sz="900" dirty="0"/>
              <a:t> </a:t>
            </a:r>
            <a:br>
              <a:rPr lang="en-US" sz="900" dirty="0"/>
            </a:br>
            <a:r>
              <a:rPr lang="en-US" sz="900" dirty="0"/>
              <a:t>Unless otherwise indicated, all  other decorative images are by Unknown Author and licensed under </a:t>
            </a:r>
            <a:r>
              <a:rPr lang="en-US" sz="900" dirty="0">
                <a:hlinkClick r:id="rId4" tooltip="https://creativecommons.org/licenses/by-nc/3.0/"/>
              </a:rPr>
              <a:t>CC BY-NC</a:t>
            </a:r>
            <a:endParaRPr lang="en-US" sz="900" dirty="0"/>
          </a:p>
        </p:txBody>
      </p:sp>
      <p:pic>
        <p:nvPicPr>
          <p:cNvPr id="5" name="Picture 4" descr="A robot holding a tray of eggs&#10;&#10;Description automatically generated">
            <a:extLst>
              <a:ext uri="{FF2B5EF4-FFF2-40B4-BE49-F238E27FC236}">
                <a16:creationId xmlns:a16="http://schemas.microsoft.com/office/drawing/2014/main" id="{F8338129-F071-56E2-54D5-ED8A4E98B2E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71" y="1443305"/>
            <a:ext cx="4364072" cy="434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865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1F1D0-CA11-30A9-85EB-95EB55019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</a:t>
            </a:r>
            <a:r>
              <a:rPr lang="en-US" b="1" i="1" dirty="0"/>
              <a:t>can</a:t>
            </a:r>
            <a:r>
              <a:rPr lang="en-US" dirty="0"/>
              <a:t> practice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3FDD8-C4FE-B685-1028-914E5458B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Open up the Web Developer Console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Define an array of </a:t>
            </a:r>
            <a:r>
              <a:rPr lang="en-US" sz="2400" b="1" i="1" dirty="0"/>
              <a:t>strings</a:t>
            </a:r>
            <a:r>
              <a:rPr lang="en-US" sz="2400" dirty="0"/>
              <a:t>: Adam, Barry, Chuck, Dave, Erin, Frank, Glen, Hillary, Irene, Jim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Write loops that print the names in order, in reverse order, and every other name.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Later, in today’s ICA, we will work with an array of </a:t>
            </a:r>
            <a:r>
              <a:rPr lang="en-US" sz="2400" b="1" i="1" dirty="0"/>
              <a:t>numbers</a:t>
            </a:r>
            <a:r>
              <a:rPr lang="en-US" sz="2400" dirty="0"/>
              <a:t>.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EE9F9101-0F72-C58C-ED1C-C78A735C8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176963"/>
            <a:ext cx="2743200" cy="365125"/>
          </a:xfrm>
        </p:spPr>
        <p:txBody>
          <a:bodyPr/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Slide </a:t>
            </a:r>
            <a:fld id="{B8D92440-A1FC-46CF-964E-5BF15C2FE343}" type="slidenum">
              <a:rPr lang="en-US" sz="2800" smtClean="0">
                <a:solidFill>
                  <a:schemeClr val="accent1">
                    <a:lumMod val="75000"/>
                  </a:schemeClr>
                </a:solidFill>
              </a:rPr>
              <a:pPr/>
              <a:t>10</a:t>
            </a:fld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096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F54CA8-4FE3-15F5-0397-5CA045E07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180482"/>
            <a:ext cx="11018520" cy="1400609"/>
          </a:xfrm>
        </p:spPr>
        <p:txBody>
          <a:bodyPr anchor="b">
            <a:normAutofit/>
          </a:bodyPr>
          <a:lstStyle/>
          <a:p>
            <a:r>
              <a:rPr lang="en-US" sz="5400" dirty="0"/>
              <a:t>Now let’s review…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239DB-0491-01A7-EBCD-6F9C30EEA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1895975"/>
            <a:ext cx="10385794" cy="4294513"/>
          </a:xfrm>
        </p:spPr>
        <p:txBody>
          <a:bodyPr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+mj-lt"/>
                <a:cs typeface="Courier New" panose="02070309020205020404" pitchFamily="49" charset="0"/>
              </a:rPr>
              <a:t>If I have an array named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pets</a:t>
            </a:r>
            <a:r>
              <a:rPr lang="en-US" sz="2400" dirty="0">
                <a:latin typeface="+mj-lt"/>
                <a:cs typeface="Courier New" panose="02070309020205020404" pitchFamily="49" charset="0"/>
              </a:rPr>
              <a:t>, how do I reference the 3</a:t>
            </a:r>
            <a:r>
              <a:rPr lang="en-US" sz="2400" baseline="30000" dirty="0">
                <a:latin typeface="+mj-lt"/>
                <a:cs typeface="Courier New" panose="02070309020205020404" pitchFamily="49" charset="0"/>
              </a:rPr>
              <a:t>rd</a:t>
            </a:r>
            <a:r>
              <a:rPr lang="en-US" sz="2400" dirty="0">
                <a:latin typeface="+mj-lt"/>
                <a:cs typeface="Courier New" panose="02070309020205020404" pitchFamily="49" charset="0"/>
              </a:rPr>
              <a:t> element of the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pets</a:t>
            </a:r>
            <a:r>
              <a:rPr lang="en-US" sz="2400" dirty="0">
                <a:latin typeface="+mj-lt"/>
                <a:cs typeface="Courier New" panose="02070309020205020404" pitchFamily="49" charset="0"/>
              </a:rPr>
              <a:t> array?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+mj-lt"/>
                <a:cs typeface="Courier New" panose="02070309020205020404" pitchFamily="49" charset="0"/>
              </a:rPr>
              <a:t>What datatype do we use to index a Simple Array in JavaScript?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+mj-lt"/>
                <a:cs typeface="Courier New" panose="02070309020205020404" pitchFamily="49" charset="0"/>
              </a:rPr>
              <a:t>What does the term “zero based” mean?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+mj-lt"/>
                <a:cs typeface="Courier New" panose="02070309020205020404" pitchFamily="49" charset="0"/>
              </a:rPr>
              <a:t>True or False? JavaScript Arrays are Objects.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+mj-lt"/>
                <a:cs typeface="Courier New" panose="02070309020205020404" pitchFamily="49" charset="0"/>
              </a:rPr>
              <a:t>In this code sample, is 7 an index or an element?</a:t>
            </a:r>
            <a:br>
              <a:rPr lang="en-US" sz="2400" dirty="0">
                <a:latin typeface="+mj-lt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let x =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[5,6,7,3,2];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ALERT!</a:t>
            </a:r>
            <a:r>
              <a:rPr lang="en-US" sz="2400" dirty="0">
                <a:latin typeface="+mj-lt"/>
                <a:cs typeface="Courier New" panose="02070309020205020404" pitchFamily="49" charset="0"/>
              </a:rPr>
              <a:t> On a future quiz you will be asked to write one or more for loops that iterate through an array.</a:t>
            </a:r>
            <a:endParaRPr lang="en-US" sz="2400" dirty="0">
              <a:solidFill>
                <a:srgbClr val="FF0000"/>
              </a:solidFill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0363AF-C6BA-7ECC-6F1B-0D3B635592A6}"/>
              </a:ext>
            </a:extLst>
          </p:cNvPr>
          <p:cNvSpPr txBox="1"/>
          <p:nvPr/>
        </p:nvSpPr>
        <p:spPr>
          <a:xfrm>
            <a:off x="838200" y="5928878"/>
            <a:ext cx="9075057" cy="518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/>
              <a:t>Now it’s time for an ICA  </a:t>
            </a:r>
            <a:endParaRPr lang="en-US" dirty="0"/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02CE0829-8848-6F45-F688-C44AAB151115}"/>
              </a:ext>
            </a:extLst>
          </p:cNvPr>
          <p:cNvSpPr txBox="1">
            <a:spLocks/>
          </p:cNvSpPr>
          <p:nvPr/>
        </p:nvSpPr>
        <p:spPr>
          <a:xfrm>
            <a:off x="8610600" y="6001658"/>
            <a:ext cx="2743200" cy="4912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Slide </a:t>
            </a:r>
            <a:fld id="{B8D92440-A1FC-46CF-964E-5BF15C2FE343}" type="slidenum">
              <a:rPr lang="en-US" sz="2800" smtClean="0">
                <a:solidFill>
                  <a:schemeClr val="accent1">
                    <a:lumMod val="75000"/>
                  </a:schemeClr>
                </a:solidFill>
              </a:rPr>
              <a:pPr/>
              <a:t>11</a:t>
            </a:fld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xplosion: 8 Points 3">
            <a:extLst>
              <a:ext uri="{FF2B5EF4-FFF2-40B4-BE49-F238E27FC236}">
                <a16:creationId xmlns:a16="http://schemas.microsoft.com/office/drawing/2014/main" id="{EDED1AA0-02BB-6690-D32A-4CE3D9A3AC85}"/>
              </a:ext>
            </a:extLst>
          </p:cNvPr>
          <p:cNvSpPr/>
          <p:nvPr/>
        </p:nvSpPr>
        <p:spPr>
          <a:xfrm>
            <a:off x="9094022" y="2131129"/>
            <a:ext cx="2743200" cy="2900548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/>
              <a:t>[ 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65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11663F-04B3-9682-87BC-3FA49DC00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Agenda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032FC-7D9F-4766-498C-F08610F26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3200" dirty="0"/>
              <a:t>A gentle introduction to arrays</a:t>
            </a:r>
          </a:p>
          <a:p>
            <a:r>
              <a:rPr lang="en-US" sz="3200" dirty="0"/>
              <a:t>Some practice writing loops that iterate through arrays</a:t>
            </a:r>
            <a:br>
              <a:rPr lang="en-US" sz="3200" dirty="0"/>
            </a:br>
            <a:endParaRPr lang="en-US" sz="3200" dirty="0"/>
          </a:p>
          <a:p>
            <a:pPr marL="400050" lvl="1" indent="0">
              <a:buNone/>
            </a:pPr>
            <a:r>
              <a:rPr lang="en-US" sz="3200" b="1" dirty="0"/>
              <a:t>HOT TIP!  </a:t>
            </a:r>
            <a:r>
              <a:rPr lang="en-US" sz="3200" dirty="0"/>
              <a:t>Arrays are used heavily in MIS3502.  So, the time and energy you invest today will pay off in your future.</a:t>
            </a:r>
          </a:p>
          <a:p>
            <a:pPr marL="0" indent="0">
              <a:buNone/>
            </a:pP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" name="Picture 7" descr="A black and white pictogram of a person lifting weights&#10;&#10;Description automatically generated">
            <a:extLst>
              <a:ext uri="{FF2B5EF4-FFF2-40B4-BE49-F238E27FC236}">
                <a16:creationId xmlns:a16="http://schemas.microsoft.com/office/drawing/2014/main" id="{640BDD4B-4164-C330-E675-9B914B319A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897" r="1895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C380E723-EC80-707E-5270-E2F043B81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Slide </a:t>
            </a:r>
            <a:fld id="{B8D92440-A1FC-46CF-964E-5BF15C2FE343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38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54CA8-4FE3-15F5-0397-5CA045E07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the end of this class…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239DB-0491-01A7-EBCD-6F9C30EEA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Understand how to declare a simple array.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Define the term: numerically indexed array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Explain the term: zero based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Understand how to reference individual elements of an array one at a time.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Know how to practice creating, manipulating and iterating through arrays using the Chrome Web Developer Console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Understand that JavaScript arrays are a special specific kind of object.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46D58BC0-AD61-175A-159D-FA2492276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176963"/>
            <a:ext cx="2743200" cy="365125"/>
          </a:xfrm>
        </p:spPr>
        <p:txBody>
          <a:bodyPr/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Slide </a:t>
            </a:r>
            <a:fld id="{B8D92440-A1FC-46CF-964E-5BF15C2FE343}" type="slidenum">
              <a:rPr lang="en-US" sz="2800" smtClean="0">
                <a:solidFill>
                  <a:schemeClr val="accent1">
                    <a:lumMod val="75000"/>
                  </a:schemeClr>
                </a:solidFill>
              </a:rPr>
              <a:pPr/>
              <a:t>3</a:t>
            </a:fld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946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arton of eggs&#10;&#10;Description automatically generated">
            <a:extLst>
              <a:ext uri="{FF2B5EF4-FFF2-40B4-BE49-F238E27FC236}">
                <a16:creationId xmlns:a16="http://schemas.microsoft.com/office/drawing/2014/main" id="{608F36D8-A699-DAA6-7C98-45F14E4E0F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6539" r="29086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2C71B8-09A9-D56B-3948-45661BB1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>
            <a:normAutofit/>
          </a:bodyPr>
          <a:lstStyle/>
          <a:p>
            <a:r>
              <a:rPr lang="en-US" sz="4000" dirty="0"/>
              <a:t>A working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C5F1C-9148-B7EC-6EED-759D7D1E3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1544" y="2510971"/>
            <a:ext cx="6241142" cy="3729107"/>
          </a:xfrm>
        </p:spPr>
        <p:txBody>
          <a:bodyPr anchor="ctr">
            <a:normAutofit fontScale="92500"/>
          </a:bodyPr>
          <a:lstStyle/>
          <a:p>
            <a:r>
              <a:rPr lang="en-US" dirty="0"/>
              <a:t>Recall that we defined a variable as a named container that holds data.</a:t>
            </a:r>
          </a:p>
          <a:p>
            <a:r>
              <a:rPr lang="en-US" dirty="0"/>
              <a:t>So far, all our variables have been named containers that hold </a:t>
            </a:r>
            <a:r>
              <a:rPr lang="en-US" b="1" dirty="0"/>
              <a:t>one</a:t>
            </a:r>
            <a:r>
              <a:rPr lang="en-US" dirty="0"/>
              <a:t> </a:t>
            </a:r>
            <a:r>
              <a:rPr lang="en-US" b="1" dirty="0"/>
              <a:t>single</a:t>
            </a:r>
            <a:r>
              <a:rPr lang="en-US" dirty="0"/>
              <a:t> piece of data.  That is: a variable X can only hold one piece of data at a time.  (One string, one number, one Boolean value, etc.)</a:t>
            </a:r>
          </a:p>
          <a:p>
            <a:r>
              <a:rPr lang="en-US" dirty="0"/>
              <a:t>An array is a named container that can hold </a:t>
            </a:r>
            <a:r>
              <a:rPr lang="en-US" b="1" i="1" dirty="0"/>
              <a:t>many</a:t>
            </a:r>
            <a:r>
              <a:rPr lang="en-US" dirty="0"/>
              <a:t> pieces of data.</a:t>
            </a:r>
          </a:p>
          <a:p>
            <a:endParaRPr lang="en-US" sz="2000" dirty="0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0A684599-0B49-8098-DB4C-163951083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176963"/>
            <a:ext cx="2743200" cy="365125"/>
          </a:xfrm>
        </p:spPr>
        <p:txBody>
          <a:bodyPr/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Slide </a:t>
            </a:r>
            <a:fld id="{B8D92440-A1FC-46CF-964E-5BF15C2FE343}" type="slidenum">
              <a:rPr lang="en-US" sz="2800" smtClean="0">
                <a:solidFill>
                  <a:schemeClr val="accent1">
                    <a:lumMod val="75000"/>
                  </a:schemeClr>
                </a:solidFill>
              </a:rPr>
              <a:pPr/>
              <a:t>4</a:t>
            </a:fld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44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F094A-F7C2-FC83-502E-3B9479D5A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get started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F7B738-9B46-A7CD-0FA2-700669C77706}"/>
              </a:ext>
            </a:extLst>
          </p:cNvPr>
          <p:cNvSpPr txBox="1">
            <a:spLocks/>
          </p:cNvSpPr>
          <p:nvPr/>
        </p:nvSpPr>
        <p:spPr bwMode="auto">
          <a:xfrm>
            <a:off x="1941286" y="1371600"/>
            <a:ext cx="8686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Open up Chrome</a:t>
            </a:r>
          </a:p>
          <a:p>
            <a:r>
              <a:rPr lang="en-US" kern="0" dirty="0"/>
              <a:t>Open up the Developer Tools Console </a:t>
            </a:r>
          </a:p>
          <a:p>
            <a:r>
              <a:rPr lang="en-US" kern="0" dirty="0"/>
              <a:t>Type in the following…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D9375B-E4B3-D6A2-52AF-1BD912A0EE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886" y="3033271"/>
            <a:ext cx="7924800" cy="3249012"/>
          </a:xfrm>
          <a:prstGeom prst="rect">
            <a:avLst/>
          </a:prstGeom>
        </p:spPr>
      </p:pic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88740CA9-3478-AE21-DAB5-BDF90C716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176963"/>
            <a:ext cx="2743200" cy="365125"/>
          </a:xfrm>
        </p:spPr>
        <p:txBody>
          <a:bodyPr/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Slide </a:t>
            </a:r>
            <a:fld id="{B8D92440-A1FC-46CF-964E-5BF15C2FE343}" type="slidenum">
              <a:rPr lang="en-US" sz="2800" smtClean="0">
                <a:solidFill>
                  <a:schemeClr val="accent1">
                    <a:lumMod val="75000"/>
                  </a:schemeClr>
                </a:solidFill>
              </a:rPr>
              <a:pPr/>
              <a:t>5</a:t>
            </a:fld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328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1F1D0-CA11-30A9-85EB-95EB55019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just did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3FDD8-C4FE-B685-1028-914E5458B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kern="0" dirty="0"/>
              <a:t>In the last slide you created a variable called shopping list.  That variable held multiple values.  The variable 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shoppinglist</a:t>
            </a:r>
            <a:r>
              <a:rPr lang="en-US" kern="0" dirty="0"/>
              <a:t> is an array!</a:t>
            </a:r>
          </a:p>
          <a:p>
            <a:r>
              <a:rPr lang="en-US" kern="0" dirty="0"/>
              <a:t>Each </a:t>
            </a:r>
            <a:r>
              <a:rPr lang="en-US" b="1" i="1" kern="0" dirty="0"/>
              <a:t>element</a:t>
            </a:r>
            <a:r>
              <a:rPr lang="en-US" kern="0" dirty="0"/>
              <a:t> of the array is </a:t>
            </a:r>
            <a:r>
              <a:rPr lang="en-US" b="1" i="1" kern="0" dirty="0"/>
              <a:t>identified by a number</a:t>
            </a:r>
            <a:r>
              <a:rPr lang="en-US" kern="0" dirty="0"/>
              <a:t>. </a:t>
            </a:r>
          </a:p>
          <a:p>
            <a:r>
              <a:rPr lang="en-US" kern="0" dirty="0"/>
              <a:t>The number 0 is the index to the first </a:t>
            </a:r>
            <a:r>
              <a:rPr lang="en-US" b="1" i="1" kern="0" dirty="0"/>
              <a:t>element</a:t>
            </a:r>
            <a:r>
              <a:rPr lang="en-US" kern="0" dirty="0"/>
              <a:t> of the array.</a:t>
            </a:r>
          </a:p>
          <a:p>
            <a:r>
              <a:rPr lang="en-US" kern="0" dirty="0"/>
              <a:t>So… we just learned that:</a:t>
            </a:r>
          </a:p>
          <a:p>
            <a:pPr lvl="1"/>
            <a:r>
              <a:rPr lang="en-US" kern="0" dirty="0"/>
              <a:t>JavaScript allows us to create arrays using the square brackets [ ]</a:t>
            </a:r>
          </a:p>
          <a:p>
            <a:pPr lvl="1"/>
            <a:r>
              <a:rPr lang="en-US" kern="0" dirty="0"/>
              <a:t>JavaScript arrays are zero based</a:t>
            </a:r>
          </a:p>
          <a:p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EE9F9101-0F72-C58C-ED1C-C78A735C8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176963"/>
            <a:ext cx="2743200" cy="365125"/>
          </a:xfrm>
        </p:spPr>
        <p:txBody>
          <a:bodyPr/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Slide </a:t>
            </a:r>
            <a:fld id="{B8D92440-A1FC-46CF-964E-5BF15C2FE343}" type="slidenum">
              <a:rPr lang="en-US" sz="2800" smtClean="0">
                <a:solidFill>
                  <a:schemeClr val="accent1">
                    <a:lumMod val="75000"/>
                  </a:schemeClr>
                </a:solidFill>
              </a:rPr>
              <a:pPr/>
              <a:t>6</a:t>
            </a:fld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3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1F1D0-CA11-30A9-85EB-95EB55019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play some more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EE9F9101-0F72-C58C-ED1C-C78A735C8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176963"/>
            <a:ext cx="2743200" cy="365125"/>
          </a:xfrm>
        </p:spPr>
        <p:txBody>
          <a:bodyPr/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Slide </a:t>
            </a:r>
            <a:fld id="{B8D92440-A1FC-46CF-964E-5BF15C2FE343}" type="slidenum">
              <a:rPr lang="en-US" sz="2800" smtClean="0">
                <a:solidFill>
                  <a:schemeClr val="accent1">
                    <a:lumMod val="75000"/>
                  </a:schemeClr>
                </a:solidFill>
              </a:rPr>
              <a:pPr/>
              <a:t>7</a:t>
            </a:fld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D65376-0785-6568-B51B-2C73AD7B3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85900"/>
            <a:ext cx="10120086" cy="468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836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1F1D0-CA11-30A9-85EB-95EB55019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9561"/>
          </a:xfrm>
        </p:spPr>
        <p:txBody>
          <a:bodyPr/>
          <a:lstStyle/>
          <a:p>
            <a:r>
              <a:rPr lang="en-US" dirty="0"/>
              <a:t>What you just did (again)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EE9F9101-0F72-C58C-ED1C-C78A735C8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176963"/>
            <a:ext cx="2743200" cy="365125"/>
          </a:xfrm>
        </p:spPr>
        <p:txBody>
          <a:bodyPr/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Slide </a:t>
            </a:r>
            <a:fld id="{B8D92440-A1FC-46CF-964E-5BF15C2FE343}" type="slidenum">
              <a:rPr lang="en-US" sz="2800" smtClean="0">
                <a:solidFill>
                  <a:schemeClr val="accent1">
                    <a:lumMod val="75000"/>
                  </a:schemeClr>
                </a:solidFill>
              </a:rPr>
              <a:pPr/>
              <a:t>8</a:t>
            </a:fld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192BE84-0B26-5440-79A4-C14184A7B50A}"/>
              </a:ext>
            </a:extLst>
          </p:cNvPr>
          <p:cNvSpPr txBox="1">
            <a:spLocks/>
          </p:cNvSpPr>
          <p:nvPr/>
        </p:nvSpPr>
        <p:spPr bwMode="auto">
          <a:xfrm>
            <a:off x="838200" y="1204686"/>
            <a:ext cx="7362371" cy="5011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</a:pPr>
            <a:r>
              <a:rPr lang="en-US" kern="0" dirty="0"/>
              <a:t>In the last slide you saw that an array has a 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kern="0" dirty="0"/>
              <a:t> attribute (just like a string does)</a:t>
            </a:r>
          </a:p>
          <a:p>
            <a:pPr>
              <a:spcBef>
                <a:spcPts val="2400"/>
              </a:spcBef>
            </a:pPr>
            <a:r>
              <a:rPr lang="en-US" kern="0" dirty="0"/>
              <a:t>You also saw that you could add a new element (in this case, “toilet paper”) on to the end of the array by simply using a new index.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A95AD73-0090-D94B-6AB9-E6E38183AEDA}"/>
              </a:ext>
            </a:extLst>
          </p:cNvPr>
          <p:cNvSpPr txBox="1">
            <a:spLocks/>
          </p:cNvSpPr>
          <p:nvPr/>
        </p:nvSpPr>
        <p:spPr bwMode="auto">
          <a:xfrm>
            <a:off x="838200" y="4030435"/>
            <a:ext cx="10250714" cy="2827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Let’s try something fun… type 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shoppinglist.sort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1"/>
            <a:r>
              <a:rPr lang="en-US" sz="2800" kern="0" dirty="0"/>
              <a:t>What did it do?</a:t>
            </a:r>
          </a:p>
          <a:p>
            <a:pPr lvl="1"/>
            <a:r>
              <a:rPr lang="en-US" sz="2800" kern="0" dirty="0"/>
              <a:t>Would you describe sort() as a property or a method?</a:t>
            </a:r>
          </a:p>
          <a:p>
            <a:pPr lvl="1"/>
            <a:r>
              <a:rPr lang="en-US" sz="2800" kern="0" dirty="0"/>
              <a:t>Sort is a method of instances of the Array object.</a:t>
            </a:r>
          </a:p>
          <a:p>
            <a:endParaRPr lang="en-US" kern="0" dirty="0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57F86ADB-FC01-E9F9-028F-4ACE99FE0CAC}"/>
              </a:ext>
            </a:extLst>
          </p:cNvPr>
          <p:cNvSpPr/>
          <p:nvPr/>
        </p:nvSpPr>
        <p:spPr>
          <a:xfrm>
            <a:off x="8331200" y="957943"/>
            <a:ext cx="566057" cy="2827565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DB6216-3516-71D6-3EAD-92F2A06F7BD6}"/>
              </a:ext>
            </a:extLst>
          </p:cNvPr>
          <p:cNvSpPr txBox="1"/>
          <p:nvPr/>
        </p:nvSpPr>
        <p:spPr>
          <a:xfrm>
            <a:off x="9027886" y="2017782"/>
            <a:ext cx="2569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>
                <a:solidFill>
                  <a:srgbClr val="FF0000"/>
                </a:solidFill>
              </a:rPr>
              <a:t>Important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01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1F1D0-CA11-30A9-85EB-95EB55019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3747"/>
          </a:xfrm>
        </p:spPr>
        <p:txBody>
          <a:bodyPr>
            <a:normAutofit fontScale="90000"/>
          </a:bodyPr>
          <a:lstStyle/>
          <a:p>
            <a:r>
              <a:rPr lang="en-US" dirty="0"/>
              <a:t>Iterating through an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3FDD8-C4FE-B685-1028-914E5458B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7907"/>
            <a:ext cx="10515600" cy="5837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Let’s try iterating through an array using a loop.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EE9F9101-0F72-C58C-ED1C-C78A735C8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176963"/>
            <a:ext cx="2743200" cy="365125"/>
          </a:xfrm>
        </p:spPr>
        <p:txBody>
          <a:bodyPr/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Slide </a:t>
            </a:r>
            <a:fld id="{B8D92440-A1FC-46CF-964E-5BF15C2FE343}" type="slidenum">
              <a:rPr lang="en-US" sz="2800" smtClean="0">
                <a:solidFill>
                  <a:schemeClr val="accent1">
                    <a:lumMod val="75000"/>
                  </a:schemeClr>
                </a:solidFill>
              </a:rPr>
              <a:pPr/>
              <a:t>9</a:t>
            </a:fld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2D75EB-490D-FEF8-D73E-FB94EA21A6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113" y="1690688"/>
            <a:ext cx="9336316" cy="469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743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9287</TotalTime>
  <Words>668</Words>
  <Application>Microsoft Office PowerPoint</Application>
  <PresentationFormat>Widescreen</PresentationFormat>
  <Paragraphs>70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Corbel</vt:lpstr>
      <vt:lpstr>Courier New</vt:lpstr>
      <vt:lpstr>Segoe UI</vt:lpstr>
      <vt:lpstr>Office Theme</vt:lpstr>
      <vt:lpstr>Arrays  in JavaScript</vt:lpstr>
      <vt:lpstr>Agenda</vt:lpstr>
      <vt:lpstr>By the end of this class…</vt:lpstr>
      <vt:lpstr>A working definition</vt:lpstr>
      <vt:lpstr>Let’s get started</vt:lpstr>
      <vt:lpstr>What you just did</vt:lpstr>
      <vt:lpstr>Let’s play some more</vt:lpstr>
      <vt:lpstr>What you just did (again)</vt:lpstr>
      <vt:lpstr>Iterating through an array</vt:lpstr>
      <vt:lpstr>You can practice this</vt:lpstr>
      <vt:lpstr>Now let’s review…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 What is the cloud?</dc:title>
  <dc:creator>David Schuff</dc:creator>
  <cp:lastModifiedBy>Jeremy J. Shafer</cp:lastModifiedBy>
  <cp:revision>303</cp:revision>
  <dcterms:created xsi:type="dcterms:W3CDTF">2022-06-30T13:55:29Z</dcterms:created>
  <dcterms:modified xsi:type="dcterms:W3CDTF">2024-10-22T13:47:47Z</dcterms:modified>
</cp:coreProperties>
</file>