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94" r:id="rId5"/>
    <p:sldId id="515" r:id="rId6"/>
    <p:sldId id="257" r:id="rId7"/>
    <p:sldId id="569" r:id="rId8"/>
    <p:sldId id="576" r:id="rId9"/>
    <p:sldId id="521" r:id="rId10"/>
    <p:sldId id="524" r:id="rId11"/>
    <p:sldId id="516" r:id="rId12"/>
    <p:sldId id="520" r:id="rId13"/>
    <p:sldId id="522" r:id="rId14"/>
    <p:sldId id="578" r:id="rId15"/>
    <p:sldId id="517" r:id="rId16"/>
    <p:sldId id="577" r:id="rId17"/>
    <p:sldId id="581" r:id="rId18"/>
    <p:sldId id="582" r:id="rId19"/>
    <p:sldId id="518" r:id="rId20"/>
    <p:sldId id="525" r:id="rId21"/>
    <p:sldId id="519" r:id="rId22"/>
    <p:sldId id="526" r:id="rId23"/>
    <p:sldId id="338" r:id="rId24"/>
    <p:sldId id="527" r:id="rId25"/>
    <p:sldId id="529" r:id="rId26"/>
    <p:sldId id="583" r:id="rId27"/>
    <p:sldId id="2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405" autoAdjust="0"/>
  </p:normalViewPr>
  <p:slideViewPr>
    <p:cSldViewPr snapToGrid="0">
      <p:cViewPr varScale="1">
        <p:scale>
          <a:sx n="92" d="100"/>
          <a:sy n="92" d="100"/>
        </p:scale>
        <p:origin x="4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23364-6DCE-1747-B4A5-04C7DE8B2EDB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CFA6B7BC-825B-064C-A039-017BF2A5C9E5}">
      <dgm:prSet phldrT="[Text]" custT="1"/>
      <dgm:spPr/>
      <dgm:t>
        <a:bodyPr/>
        <a:lstStyle/>
        <a:p>
          <a:r>
            <a:rPr lang="en-US" sz="2000" b="0" i="0" baseline="0" dirty="0"/>
            <a:t>HTML</a:t>
          </a:r>
          <a:endParaRPr lang="en-US" sz="1600" b="0" i="0" baseline="0" dirty="0"/>
        </a:p>
      </dgm:t>
    </dgm:pt>
    <dgm:pt modelId="{96E087C7-89A0-5A41-93E0-508F31509F10}" type="parTrans" cxnId="{FC698706-3E8C-0540-A9FF-B7499417BBF0}">
      <dgm:prSet/>
      <dgm:spPr/>
      <dgm:t>
        <a:bodyPr/>
        <a:lstStyle/>
        <a:p>
          <a:endParaRPr lang="en-US"/>
        </a:p>
      </dgm:t>
    </dgm:pt>
    <dgm:pt modelId="{E470A02B-A392-C841-AA70-C9AA60D3B4F6}" type="sibTrans" cxnId="{FC698706-3E8C-0540-A9FF-B7499417BBF0}">
      <dgm:prSet/>
      <dgm:spPr/>
      <dgm:t>
        <a:bodyPr/>
        <a:lstStyle/>
        <a:p>
          <a:endParaRPr lang="en-US"/>
        </a:p>
      </dgm:t>
    </dgm:pt>
    <dgm:pt modelId="{0091CB91-B30C-C747-92BD-E5454296A9E8}">
      <dgm:prSet phldrT="[Text]" custT="1"/>
      <dgm:spPr/>
      <dgm:t>
        <a:bodyPr/>
        <a:lstStyle/>
        <a:p>
          <a:r>
            <a:rPr lang="en-US" sz="2400" b="0" dirty="0"/>
            <a:t>CSS</a:t>
          </a:r>
          <a:endParaRPr lang="en-US" sz="1800" b="0" dirty="0"/>
        </a:p>
      </dgm:t>
    </dgm:pt>
    <dgm:pt modelId="{BF3BFDC3-6101-A64A-9B84-C5704A04FD82}" type="parTrans" cxnId="{7BF3D5A2-C217-7C42-96E6-CABBFD7374F2}">
      <dgm:prSet/>
      <dgm:spPr/>
      <dgm:t>
        <a:bodyPr/>
        <a:lstStyle/>
        <a:p>
          <a:endParaRPr lang="en-US"/>
        </a:p>
      </dgm:t>
    </dgm:pt>
    <dgm:pt modelId="{8E252700-E3F3-ED41-AEAE-CDF4407A8F04}" type="sibTrans" cxnId="{7BF3D5A2-C217-7C42-96E6-CABBFD7374F2}">
      <dgm:prSet/>
      <dgm:spPr/>
      <dgm:t>
        <a:bodyPr/>
        <a:lstStyle/>
        <a:p>
          <a:endParaRPr lang="en-US"/>
        </a:p>
      </dgm:t>
    </dgm:pt>
    <dgm:pt modelId="{9740A2FF-2453-D34A-BCD3-2935A4F1C7E1}">
      <dgm:prSet phldrT="[Text]" custT="1"/>
      <dgm:spPr/>
      <dgm:t>
        <a:bodyPr/>
        <a:lstStyle/>
        <a:p>
          <a:r>
            <a:rPr lang="en-US" sz="2800" b="1" dirty="0"/>
            <a:t>JavaScript</a:t>
          </a:r>
          <a:endParaRPr lang="en-US" sz="1300" b="1" dirty="0"/>
        </a:p>
      </dgm:t>
    </dgm:pt>
    <dgm:pt modelId="{ADA6E2B5-9D54-714C-92FC-5B44E8A06FA2}" type="parTrans" cxnId="{2998091A-3F2F-744F-843E-03A21305C817}">
      <dgm:prSet/>
      <dgm:spPr/>
      <dgm:t>
        <a:bodyPr/>
        <a:lstStyle/>
        <a:p>
          <a:endParaRPr lang="en-US"/>
        </a:p>
      </dgm:t>
    </dgm:pt>
    <dgm:pt modelId="{AE456F8B-6412-284F-B1CB-81702D61067C}" type="sibTrans" cxnId="{2998091A-3F2F-744F-843E-03A21305C817}">
      <dgm:prSet/>
      <dgm:spPr/>
      <dgm:t>
        <a:bodyPr/>
        <a:lstStyle/>
        <a:p>
          <a:endParaRPr lang="en-US"/>
        </a:p>
      </dgm:t>
    </dgm:pt>
    <dgm:pt modelId="{F0F40606-630D-674D-BEC1-5C014D5C91AB}" type="pres">
      <dgm:prSet presAssocID="{36F23364-6DCE-1747-B4A5-04C7DE8B2EDB}" presName="compositeShape" presStyleCnt="0">
        <dgm:presLayoutVars>
          <dgm:chMax val="7"/>
          <dgm:dir/>
          <dgm:resizeHandles val="exact"/>
        </dgm:presLayoutVars>
      </dgm:prSet>
      <dgm:spPr/>
    </dgm:pt>
    <dgm:pt modelId="{72E84138-BAA5-AE4D-9938-4326E2892B8F}" type="pres">
      <dgm:prSet presAssocID="{CFA6B7BC-825B-064C-A039-017BF2A5C9E5}" presName="circ1" presStyleLbl="vennNode1" presStyleIdx="0" presStyleCnt="3"/>
      <dgm:spPr/>
    </dgm:pt>
    <dgm:pt modelId="{3499D647-7373-FF47-9886-B3763A8E6098}" type="pres">
      <dgm:prSet presAssocID="{CFA6B7BC-825B-064C-A039-017BF2A5C9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DDEB6-4CEE-4C4D-AB33-2EE7C1FF8E3A}" type="pres">
      <dgm:prSet presAssocID="{0091CB91-B30C-C747-92BD-E5454296A9E8}" presName="circ2" presStyleLbl="vennNode1" presStyleIdx="1" presStyleCnt="3"/>
      <dgm:spPr/>
    </dgm:pt>
    <dgm:pt modelId="{27AEFE85-3FC0-1140-9D22-C949A98538E6}" type="pres">
      <dgm:prSet presAssocID="{0091CB91-B30C-C747-92BD-E5454296A9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A42F4D-294E-2443-92C1-66D4D144A63F}" type="pres">
      <dgm:prSet presAssocID="{9740A2FF-2453-D34A-BCD3-2935A4F1C7E1}" presName="circ3" presStyleLbl="vennNode1" presStyleIdx="2" presStyleCnt="3"/>
      <dgm:spPr/>
    </dgm:pt>
    <dgm:pt modelId="{A3E8A58B-5047-134D-953F-1B55E4E2B06E}" type="pres">
      <dgm:prSet presAssocID="{9740A2FF-2453-D34A-BCD3-2935A4F1C7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914A01-1DD7-3040-99D1-EEA33C0601F5}" type="presOf" srcId="{CFA6B7BC-825B-064C-A039-017BF2A5C9E5}" destId="{3499D647-7373-FF47-9886-B3763A8E6098}" srcOrd="1" destOrd="0" presId="urn:microsoft.com/office/officeart/2005/8/layout/venn1"/>
    <dgm:cxn modelId="{E2403403-253C-FE41-89C3-2518EC04E6AA}" type="presOf" srcId="{9740A2FF-2453-D34A-BCD3-2935A4F1C7E1}" destId="{86A42F4D-294E-2443-92C1-66D4D144A63F}" srcOrd="0" destOrd="0" presId="urn:microsoft.com/office/officeart/2005/8/layout/venn1"/>
    <dgm:cxn modelId="{FC698706-3E8C-0540-A9FF-B7499417BBF0}" srcId="{36F23364-6DCE-1747-B4A5-04C7DE8B2EDB}" destId="{CFA6B7BC-825B-064C-A039-017BF2A5C9E5}" srcOrd="0" destOrd="0" parTransId="{96E087C7-89A0-5A41-93E0-508F31509F10}" sibTransId="{E470A02B-A392-C841-AA70-C9AA60D3B4F6}"/>
    <dgm:cxn modelId="{2998091A-3F2F-744F-843E-03A21305C817}" srcId="{36F23364-6DCE-1747-B4A5-04C7DE8B2EDB}" destId="{9740A2FF-2453-D34A-BCD3-2935A4F1C7E1}" srcOrd="2" destOrd="0" parTransId="{ADA6E2B5-9D54-714C-92FC-5B44E8A06FA2}" sibTransId="{AE456F8B-6412-284F-B1CB-81702D61067C}"/>
    <dgm:cxn modelId="{44559F1E-71B4-5A40-AF66-37772029BDDC}" type="presOf" srcId="{36F23364-6DCE-1747-B4A5-04C7DE8B2EDB}" destId="{F0F40606-630D-674D-BEC1-5C014D5C91AB}" srcOrd="0" destOrd="0" presId="urn:microsoft.com/office/officeart/2005/8/layout/venn1"/>
    <dgm:cxn modelId="{AA38B463-E6AC-2641-BF2F-497C10531FE8}" type="presOf" srcId="{9740A2FF-2453-D34A-BCD3-2935A4F1C7E1}" destId="{A3E8A58B-5047-134D-953F-1B55E4E2B06E}" srcOrd="1" destOrd="0" presId="urn:microsoft.com/office/officeart/2005/8/layout/venn1"/>
    <dgm:cxn modelId="{F58A8288-C53B-1848-AC8F-0C688354CD6F}" type="presOf" srcId="{CFA6B7BC-825B-064C-A039-017BF2A5C9E5}" destId="{72E84138-BAA5-AE4D-9938-4326E2892B8F}" srcOrd="0" destOrd="0" presId="urn:microsoft.com/office/officeart/2005/8/layout/venn1"/>
    <dgm:cxn modelId="{B3D22A9B-AAFC-B34E-87AA-F05FF3BC96D0}" type="presOf" srcId="{0091CB91-B30C-C747-92BD-E5454296A9E8}" destId="{1D6DDEB6-4CEE-4C4D-AB33-2EE7C1FF8E3A}" srcOrd="0" destOrd="0" presId="urn:microsoft.com/office/officeart/2005/8/layout/venn1"/>
    <dgm:cxn modelId="{A2B7829C-6F06-284E-A867-5C501F2EEF7D}" type="presOf" srcId="{0091CB91-B30C-C747-92BD-E5454296A9E8}" destId="{27AEFE85-3FC0-1140-9D22-C949A98538E6}" srcOrd="1" destOrd="0" presId="urn:microsoft.com/office/officeart/2005/8/layout/venn1"/>
    <dgm:cxn modelId="{7BF3D5A2-C217-7C42-96E6-CABBFD7374F2}" srcId="{36F23364-6DCE-1747-B4A5-04C7DE8B2EDB}" destId="{0091CB91-B30C-C747-92BD-E5454296A9E8}" srcOrd="1" destOrd="0" parTransId="{BF3BFDC3-6101-A64A-9B84-C5704A04FD82}" sibTransId="{8E252700-E3F3-ED41-AEAE-CDF4407A8F04}"/>
    <dgm:cxn modelId="{C486FF9F-B551-204D-A74E-2527BD44E8C8}" type="presParOf" srcId="{F0F40606-630D-674D-BEC1-5C014D5C91AB}" destId="{72E84138-BAA5-AE4D-9938-4326E2892B8F}" srcOrd="0" destOrd="0" presId="urn:microsoft.com/office/officeart/2005/8/layout/venn1"/>
    <dgm:cxn modelId="{8C8CB6B1-72A7-7A4A-B526-5562E9EA5117}" type="presParOf" srcId="{F0F40606-630D-674D-BEC1-5C014D5C91AB}" destId="{3499D647-7373-FF47-9886-B3763A8E6098}" srcOrd="1" destOrd="0" presId="urn:microsoft.com/office/officeart/2005/8/layout/venn1"/>
    <dgm:cxn modelId="{BCD228C8-816E-7B4A-B1B0-BF5E661934E6}" type="presParOf" srcId="{F0F40606-630D-674D-BEC1-5C014D5C91AB}" destId="{1D6DDEB6-4CEE-4C4D-AB33-2EE7C1FF8E3A}" srcOrd="2" destOrd="0" presId="urn:microsoft.com/office/officeart/2005/8/layout/venn1"/>
    <dgm:cxn modelId="{24C9D237-99B1-4441-BC5A-93A9DC16C0C4}" type="presParOf" srcId="{F0F40606-630D-674D-BEC1-5C014D5C91AB}" destId="{27AEFE85-3FC0-1140-9D22-C949A98538E6}" srcOrd="3" destOrd="0" presId="urn:microsoft.com/office/officeart/2005/8/layout/venn1"/>
    <dgm:cxn modelId="{EDC294E8-36EF-CF49-8C55-D4A3C0C63F1A}" type="presParOf" srcId="{F0F40606-630D-674D-BEC1-5C014D5C91AB}" destId="{86A42F4D-294E-2443-92C1-66D4D144A63F}" srcOrd="4" destOrd="0" presId="urn:microsoft.com/office/officeart/2005/8/layout/venn1"/>
    <dgm:cxn modelId="{A6C23303-770D-D247-A860-2EF070318E6F}" type="presParOf" srcId="{F0F40606-630D-674D-BEC1-5C014D5C91AB}" destId="{A3E8A58B-5047-134D-953F-1B55E4E2B06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086D7-8A9C-4A96-A537-A250A1D72F4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F5C5035B-BE97-44EE-8D61-AA3D6EB4784B}">
      <dgm:prSet phldrT="[Text]"/>
      <dgm:spPr/>
      <dgm:t>
        <a:bodyPr/>
        <a:lstStyle/>
        <a:p>
          <a:r>
            <a:rPr lang="en-US" dirty="0"/>
            <a:t>HTML </a:t>
          </a:r>
          <a:br>
            <a:rPr lang="en-US" dirty="0"/>
          </a:br>
          <a:r>
            <a:rPr lang="en-US" dirty="0"/>
            <a:t>(document structure)</a:t>
          </a:r>
        </a:p>
      </dgm:t>
    </dgm:pt>
    <dgm:pt modelId="{D4B71D13-C90E-4B51-8274-AA7B02FD5250}" type="parTrans" cxnId="{1833CAB3-2743-4DFC-ABE8-7A7C9020283A}">
      <dgm:prSet/>
      <dgm:spPr/>
      <dgm:t>
        <a:bodyPr/>
        <a:lstStyle/>
        <a:p>
          <a:endParaRPr lang="en-US"/>
        </a:p>
      </dgm:t>
    </dgm:pt>
    <dgm:pt modelId="{EC368900-8ECE-4873-AE95-40C942EC0C87}" type="sibTrans" cxnId="{1833CAB3-2743-4DFC-ABE8-7A7C9020283A}">
      <dgm:prSet/>
      <dgm:spPr/>
      <dgm:t>
        <a:bodyPr/>
        <a:lstStyle/>
        <a:p>
          <a:endParaRPr lang="en-US"/>
        </a:p>
      </dgm:t>
    </dgm:pt>
    <dgm:pt modelId="{569BD7F8-25FD-4F3F-9677-6375DE1A7CEA}">
      <dgm:prSet/>
      <dgm:spPr/>
      <dgm:t>
        <a:bodyPr/>
        <a:lstStyle/>
        <a:p>
          <a:r>
            <a:rPr lang="en-US" dirty="0"/>
            <a:t>JavaScript (logic, calculations, and actions)</a:t>
          </a:r>
        </a:p>
      </dgm:t>
    </dgm:pt>
    <dgm:pt modelId="{60B6C2DA-056F-43FE-B186-8C1473AD8ECA}" type="parTrans" cxnId="{EDF42033-01A1-429F-B986-616D06A25EEB}">
      <dgm:prSet/>
      <dgm:spPr/>
      <dgm:t>
        <a:bodyPr/>
        <a:lstStyle/>
        <a:p>
          <a:endParaRPr lang="en-US"/>
        </a:p>
      </dgm:t>
    </dgm:pt>
    <dgm:pt modelId="{9A1F80C7-902B-4E42-AB3A-DE6093E9DA70}" type="sibTrans" cxnId="{EDF42033-01A1-429F-B986-616D06A25EEB}">
      <dgm:prSet/>
      <dgm:spPr/>
      <dgm:t>
        <a:bodyPr/>
        <a:lstStyle/>
        <a:p>
          <a:endParaRPr lang="en-US"/>
        </a:p>
      </dgm:t>
    </dgm:pt>
    <dgm:pt modelId="{8A15598D-D3B1-4161-AA69-C4AC5CB56A1B}">
      <dgm:prSet/>
      <dgm:spPr/>
      <dgm:t>
        <a:bodyPr/>
        <a:lstStyle/>
        <a:p>
          <a:r>
            <a:rPr lang="en-US" dirty="0"/>
            <a:t>CSS (aesthetic appearance)</a:t>
          </a:r>
        </a:p>
      </dgm:t>
    </dgm:pt>
    <dgm:pt modelId="{81D9ACBD-4E79-4824-B1B4-FBE318C100C7}" type="parTrans" cxnId="{9715CC1B-29AF-4790-B59B-73B0FC705FC9}">
      <dgm:prSet/>
      <dgm:spPr/>
      <dgm:t>
        <a:bodyPr/>
        <a:lstStyle/>
        <a:p>
          <a:endParaRPr lang="en-US"/>
        </a:p>
      </dgm:t>
    </dgm:pt>
    <dgm:pt modelId="{3AE9BC2A-F0B5-4F73-9B14-0C3C95815D79}" type="sibTrans" cxnId="{9715CC1B-29AF-4790-B59B-73B0FC705FC9}">
      <dgm:prSet/>
      <dgm:spPr/>
      <dgm:t>
        <a:bodyPr/>
        <a:lstStyle/>
        <a:p>
          <a:endParaRPr lang="en-US"/>
        </a:p>
      </dgm:t>
    </dgm:pt>
    <dgm:pt modelId="{0E6701FE-18F8-464F-9BDB-68194BAD8B2F}" type="pres">
      <dgm:prSet presAssocID="{614086D7-8A9C-4A96-A537-A250A1D72F46}" presName="compositeShape" presStyleCnt="0">
        <dgm:presLayoutVars>
          <dgm:chMax val="7"/>
          <dgm:dir/>
          <dgm:resizeHandles val="exact"/>
        </dgm:presLayoutVars>
      </dgm:prSet>
      <dgm:spPr/>
    </dgm:pt>
    <dgm:pt modelId="{7114A03B-1C25-461B-BAAF-44F7D4F64A3F}" type="pres">
      <dgm:prSet presAssocID="{F5C5035B-BE97-44EE-8D61-AA3D6EB4784B}" presName="circ1" presStyleLbl="vennNode1" presStyleIdx="0" presStyleCnt="3"/>
      <dgm:spPr/>
    </dgm:pt>
    <dgm:pt modelId="{8AEA0DBC-DD83-4813-8B7C-E5D8D8C31B31}" type="pres">
      <dgm:prSet presAssocID="{F5C5035B-BE97-44EE-8D61-AA3D6EB478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45BB83A-2D7A-445B-A594-45C55B2E5BA9}" type="pres">
      <dgm:prSet presAssocID="{569BD7F8-25FD-4F3F-9677-6375DE1A7CEA}" presName="circ2" presStyleLbl="vennNode1" presStyleIdx="1" presStyleCnt="3"/>
      <dgm:spPr/>
    </dgm:pt>
    <dgm:pt modelId="{85B49593-4A81-4AE0-86A1-BE19F3C4D2F0}" type="pres">
      <dgm:prSet presAssocID="{569BD7F8-25FD-4F3F-9677-6375DE1A7C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A9348F-3327-44C0-B6A3-2C5CAEAA9025}" type="pres">
      <dgm:prSet presAssocID="{8A15598D-D3B1-4161-AA69-C4AC5CB56A1B}" presName="circ3" presStyleLbl="vennNode1" presStyleIdx="2" presStyleCnt="3"/>
      <dgm:spPr/>
    </dgm:pt>
    <dgm:pt modelId="{B92C8532-D464-4F81-8BBD-FF6F2073180B}" type="pres">
      <dgm:prSet presAssocID="{8A15598D-D3B1-4161-AA69-C4AC5CB56A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4CC1516-09DE-467C-9098-77D102B4D651}" type="presOf" srcId="{F5C5035B-BE97-44EE-8D61-AA3D6EB4784B}" destId="{8AEA0DBC-DD83-4813-8B7C-E5D8D8C31B31}" srcOrd="1" destOrd="0" presId="urn:microsoft.com/office/officeart/2005/8/layout/venn1"/>
    <dgm:cxn modelId="{9715CC1B-29AF-4790-B59B-73B0FC705FC9}" srcId="{614086D7-8A9C-4A96-A537-A250A1D72F46}" destId="{8A15598D-D3B1-4161-AA69-C4AC5CB56A1B}" srcOrd="2" destOrd="0" parTransId="{81D9ACBD-4E79-4824-B1B4-FBE318C100C7}" sibTransId="{3AE9BC2A-F0B5-4F73-9B14-0C3C95815D79}"/>
    <dgm:cxn modelId="{7784062C-10F6-4F4C-9DDA-C4A9764F0560}" type="presOf" srcId="{569BD7F8-25FD-4F3F-9677-6375DE1A7CEA}" destId="{E45BB83A-2D7A-445B-A594-45C55B2E5BA9}" srcOrd="0" destOrd="0" presId="urn:microsoft.com/office/officeart/2005/8/layout/venn1"/>
    <dgm:cxn modelId="{EDF42033-01A1-429F-B986-616D06A25EEB}" srcId="{614086D7-8A9C-4A96-A537-A250A1D72F46}" destId="{569BD7F8-25FD-4F3F-9677-6375DE1A7CEA}" srcOrd="1" destOrd="0" parTransId="{60B6C2DA-056F-43FE-B186-8C1473AD8ECA}" sibTransId="{9A1F80C7-902B-4E42-AB3A-DE6093E9DA70}"/>
    <dgm:cxn modelId="{F01D996A-09C4-4ADD-B353-ECFB02DB910F}" type="presOf" srcId="{614086D7-8A9C-4A96-A537-A250A1D72F46}" destId="{0E6701FE-18F8-464F-9BDB-68194BAD8B2F}" srcOrd="0" destOrd="0" presId="urn:microsoft.com/office/officeart/2005/8/layout/venn1"/>
    <dgm:cxn modelId="{9A75F356-DCAA-4B11-B839-42FED8885748}" type="presOf" srcId="{8A15598D-D3B1-4161-AA69-C4AC5CB56A1B}" destId="{34A9348F-3327-44C0-B6A3-2C5CAEAA9025}" srcOrd="0" destOrd="0" presId="urn:microsoft.com/office/officeart/2005/8/layout/venn1"/>
    <dgm:cxn modelId="{493F0E91-5914-45BC-81E5-F506D85553FC}" type="presOf" srcId="{569BD7F8-25FD-4F3F-9677-6375DE1A7CEA}" destId="{85B49593-4A81-4AE0-86A1-BE19F3C4D2F0}" srcOrd="1" destOrd="0" presId="urn:microsoft.com/office/officeart/2005/8/layout/venn1"/>
    <dgm:cxn modelId="{6825799B-E9FC-462C-A4B7-D222A529B6A2}" type="presOf" srcId="{8A15598D-D3B1-4161-AA69-C4AC5CB56A1B}" destId="{B92C8532-D464-4F81-8BBD-FF6F2073180B}" srcOrd="1" destOrd="0" presId="urn:microsoft.com/office/officeart/2005/8/layout/venn1"/>
    <dgm:cxn modelId="{19B8FBA1-5DCA-4BD5-AA24-E3BB34AD0CD7}" type="presOf" srcId="{F5C5035B-BE97-44EE-8D61-AA3D6EB4784B}" destId="{7114A03B-1C25-461B-BAAF-44F7D4F64A3F}" srcOrd="0" destOrd="0" presId="urn:microsoft.com/office/officeart/2005/8/layout/venn1"/>
    <dgm:cxn modelId="{1833CAB3-2743-4DFC-ABE8-7A7C9020283A}" srcId="{614086D7-8A9C-4A96-A537-A250A1D72F46}" destId="{F5C5035B-BE97-44EE-8D61-AA3D6EB4784B}" srcOrd="0" destOrd="0" parTransId="{D4B71D13-C90E-4B51-8274-AA7B02FD5250}" sibTransId="{EC368900-8ECE-4873-AE95-40C942EC0C87}"/>
    <dgm:cxn modelId="{2BD2E2A0-2700-4355-9505-70A930E05A2F}" type="presParOf" srcId="{0E6701FE-18F8-464F-9BDB-68194BAD8B2F}" destId="{7114A03B-1C25-461B-BAAF-44F7D4F64A3F}" srcOrd="0" destOrd="0" presId="urn:microsoft.com/office/officeart/2005/8/layout/venn1"/>
    <dgm:cxn modelId="{5A48B86C-C3FF-4A57-87D2-DD9DA7DC38EF}" type="presParOf" srcId="{0E6701FE-18F8-464F-9BDB-68194BAD8B2F}" destId="{8AEA0DBC-DD83-4813-8B7C-E5D8D8C31B31}" srcOrd="1" destOrd="0" presId="urn:microsoft.com/office/officeart/2005/8/layout/venn1"/>
    <dgm:cxn modelId="{6C7ABA31-AB0D-4956-9198-975981D277EF}" type="presParOf" srcId="{0E6701FE-18F8-464F-9BDB-68194BAD8B2F}" destId="{E45BB83A-2D7A-445B-A594-45C55B2E5BA9}" srcOrd="2" destOrd="0" presId="urn:microsoft.com/office/officeart/2005/8/layout/venn1"/>
    <dgm:cxn modelId="{7E987096-233B-43C4-8156-E65D0F79DC9A}" type="presParOf" srcId="{0E6701FE-18F8-464F-9BDB-68194BAD8B2F}" destId="{85B49593-4A81-4AE0-86A1-BE19F3C4D2F0}" srcOrd="3" destOrd="0" presId="urn:microsoft.com/office/officeart/2005/8/layout/venn1"/>
    <dgm:cxn modelId="{9187ED47-E447-4982-848E-C1D36F082DBB}" type="presParOf" srcId="{0E6701FE-18F8-464F-9BDB-68194BAD8B2F}" destId="{34A9348F-3327-44C0-B6A3-2C5CAEAA9025}" srcOrd="4" destOrd="0" presId="urn:microsoft.com/office/officeart/2005/8/layout/venn1"/>
    <dgm:cxn modelId="{0CB25937-5068-4991-963E-3F3F857FE958}" type="presParOf" srcId="{0E6701FE-18F8-464F-9BDB-68194BAD8B2F}" destId="{B92C8532-D464-4F81-8BBD-FF6F207318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4138-BAA5-AE4D-9938-4326E2892B8F}">
      <dsp:nvSpPr>
        <dsp:cNvPr id="0" name=""/>
        <dsp:cNvSpPr/>
      </dsp:nvSpPr>
      <dsp:spPr>
        <a:xfrm>
          <a:off x="1633603" y="57410"/>
          <a:ext cx="2755725" cy="27557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HTML</a:t>
          </a:r>
          <a:endParaRPr lang="en-US" sz="1600" b="0" i="0" kern="1200" baseline="0" dirty="0"/>
        </a:p>
      </dsp:txBody>
      <dsp:txXfrm>
        <a:off x="2001033" y="539662"/>
        <a:ext cx="2020865" cy="1240076"/>
      </dsp:txXfrm>
    </dsp:sp>
    <dsp:sp modelId="{1D6DDEB6-4CEE-4C4D-AB33-2EE7C1FF8E3A}">
      <dsp:nvSpPr>
        <dsp:cNvPr id="0" name=""/>
        <dsp:cNvSpPr/>
      </dsp:nvSpPr>
      <dsp:spPr>
        <a:xfrm>
          <a:off x="2627960" y="1779739"/>
          <a:ext cx="2755725" cy="2755725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CSS</a:t>
          </a:r>
          <a:endParaRPr lang="en-US" sz="1800" b="0" kern="1200" dirty="0"/>
        </a:p>
      </dsp:txBody>
      <dsp:txXfrm>
        <a:off x="3470753" y="2491635"/>
        <a:ext cx="1653435" cy="1515649"/>
      </dsp:txXfrm>
    </dsp:sp>
    <dsp:sp modelId="{86A42F4D-294E-2443-92C1-66D4D144A63F}">
      <dsp:nvSpPr>
        <dsp:cNvPr id="0" name=""/>
        <dsp:cNvSpPr/>
      </dsp:nvSpPr>
      <dsp:spPr>
        <a:xfrm>
          <a:off x="639245" y="1779739"/>
          <a:ext cx="2755725" cy="2755725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JavaScript</a:t>
          </a:r>
          <a:endParaRPr lang="en-US" sz="1300" b="1" kern="1200" dirty="0"/>
        </a:p>
      </dsp:txBody>
      <dsp:txXfrm>
        <a:off x="898743" y="2491635"/>
        <a:ext cx="1653435" cy="1515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4A03B-1C25-461B-BAAF-44F7D4F64A3F}">
      <dsp:nvSpPr>
        <dsp:cNvPr id="0" name=""/>
        <dsp:cNvSpPr/>
      </dsp:nvSpPr>
      <dsp:spPr>
        <a:xfrm>
          <a:off x="1948115" y="66805"/>
          <a:ext cx="3206670" cy="32066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HTML </a:t>
          </a:r>
          <a:br>
            <a:rPr lang="en-US" sz="2900" kern="1200" dirty="0"/>
          </a:br>
          <a:r>
            <a:rPr lang="en-US" sz="2900" kern="1200" dirty="0"/>
            <a:t>(document structure)</a:t>
          </a:r>
        </a:p>
      </dsp:txBody>
      <dsp:txXfrm>
        <a:off x="2375672" y="627972"/>
        <a:ext cx="2351558" cy="1443001"/>
      </dsp:txXfrm>
    </dsp:sp>
    <dsp:sp modelId="{E45BB83A-2D7A-445B-A594-45C55B2E5BA9}">
      <dsp:nvSpPr>
        <dsp:cNvPr id="0" name=""/>
        <dsp:cNvSpPr/>
      </dsp:nvSpPr>
      <dsp:spPr>
        <a:xfrm>
          <a:off x="3105189" y="2070974"/>
          <a:ext cx="3206670" cy="32066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JavaScript (logic, calculations, and actions)</a:t>
          </a:r>
        </a:p>
      </dsp:txBody>
      <dsp:txXfrm>
        <a:off x="4085896" y="2899364"/>
        <a:ext cx="1924002" cy="1763668"/>
      </dsp:txXfrm>
    </dsp:sp>
    <dsp:sp modelId="{34A9348F-3327-44C0-B6A3-2C5CAEAA9025}">
      <dsp:nvSpPr>
        <dsp:cNvPr id="0" name=""/>
        <dsp:cNvSpPr/>
      </dsp:nvSpPr>
      <dsp:spPr>
        <a:xfrm>
          <a:off x="791042" y="2070974"/>
          <a:ext cx="3206670" cy="32066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CSS (aesthetic appearance)</a:t>
          </a:r>
        </a:p>
      </dsp:txBody>
      <dsp:txXfrm>
        <a:off x="1093003" y="2899364"/>
        <a:ext cx="1924002" cy="176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It's kind of like: "JavaScript is the dish you eat. ECMAScript is the recipe that tells you how to make it."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all understand what a comment is?</a:t>
            </a:r>
          </a:p>
          <a:p>
            <a:r>
              <a:rPr lang="en-US" dirty="0"/>
              <a:t>Close the page source tab.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9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4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5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Otherwise, why have any code at all?</a:t>
            </a:r>
          </a:p>
          <a:p>
            <a:r>
              <a:rPr lang="en-US" sz="1200" dirty="0"/>
              <a:t>Today we are only working in the console 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8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2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A20D-EA22-4F0A-B1C0-757B007127E7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44C2-42E8-421E-BEA9-1F0923B6D77E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E2AE-1302-41A3-9AA9-C8F7E0740DED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noFill/>
        </p:spPr>
        <p:txBody>
          <a:bodyPr/>
          <a:lstStyle>
            <a:lvl1pPr marL="338138" indent="0"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86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  </a:t>
            </a:r>
            <a:r>
              <a:rPr lang="en-US" altLang="en-US" dirty="0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CEA3-63D7-4C6E-BBBB-30C6586F9B9B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00F7-39A0-4E7A-B199-05EA75FF08BD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0B290-A5E0-4DF8-B75E-13BA52842733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1279-8221-4409-A5EC-527521B9C263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49FB-B11C-4F9F-970D-A50B19151080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F27F-DBC1-4B60-AC42-C13C4B048DB7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D242-13E0-4286-881C-4F22764199D0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CC7E-F292-4561-B7DB-E2F7D062E662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C153-252F-402B-8DB3-2D01EE6E1766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openai.com/product/dall-e-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ardenofeating.org/2011/1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classexamples/intro.html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3812" y="1352811"/>
            <a:ext cx="6452882" cy="2433882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Introduction to JavaScript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sz="4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(Variables and Simple Math)</a:t>
            </a:r>
            <a:endParaRPr lang="en-US" dirty="0"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5080" y="6488668"/>
            <a:ext cx="5036920" cy="369332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Content created by Jeremy Shafer</a:t>
            </a: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2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cartoon of a robot&#10;&#10;AI-generated content may be incorrect.">
            <a:extLst>
              <a:ext uri="{FF2B5EF4-FFF2-40B4-BE49-F238E27FC236}">
                <a16:creationId xmlns:a16="http://schemas.microsoft.com/office/drawing/2014/main" id="{0D1C259C-8416-C214-EC23-D37A3710F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50" y="1127836"/>
            <a:ext cx="4790162" cy="4790162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7505-94B6-4B71-A0EC-0EB7CC50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zoom in…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8E847-C870-4B1A-9798-3B13BD7AE7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0DCD0-6834-48F9-A475-4EB3DD3CA08E}"/>
              </a:ext>
            </a:extLst>
          </p:cNvPr>
          <p:cNvSpPr/>
          <p:nvPr/>
        </p:nvSpPr>
        <p:spPr>
          <a:xfrm>
            <a:off x="1828800" y="997990"/>
            <a:ext cx="838200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"use strict"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some simple examples based on the material covered in class */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"hello world"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nsolas" panose="020B0609020204030204" pitchFamily="49" charset="0"/>
              </a:rPr>
              <a:t>&lt;/script&gt;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9448B-F6C7-416E-B7D7-D5D8D12041FD}"/>
              </a:ext>
            </a:extLst>
          </p:cNvPr>
          <p:cNvSpPr txBox="1"/>
          <p:nvPr/>
        </p:nvSpPr>
        <p:spPr>
          <a:xfrm>
            <a:off x="328774" y="3743103"/>
            <a:ext cx="34290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“use strict”; line is a best practice.  We will talk about that more another day.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FDC6A-D8C8-4BC4-A43A-7F7168F49CE1}"/>
              </a:ext>
            </a:extLst>
          </p:cNvPr>
          <p:cNvSpPr txBox="1"/>
          <p:nvPr/>
        </p:nvSpPr>
        <p:spPr>
          <a:xfrm>
            <a:off x="6196405" y="4267993"/>
            <a:ext cx="4204897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Notice the characters used to indicate comments in JavaScript.</a:t>
            </a:r>
          </a:p>
          <a:p>
            <a:r>
              <a:rPr lang="en-US" dirty="0"/>
              <a:t>/* comment goes here */</a:t>
            </a:r>
          </a:p>
          <a:p>
            <a:endParaRPr lang="en-US" dirty="0"/>
          </a:p>
          <a:p>
            <a:r>
              <a:rPr lang="en-US" dirty="0"/>
              <a:t>DISCUSS: What are comments for?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171C8-F059-4E8A-B1B7-F7120CED4CF0}"/>
              </a:ext>
            </a:extLst>
          </p:cNvPr>
          <p:cNvSpPr txBox="1"/>
          <p:nvPr/>
        </p:nvSpPr>
        <p:spPr>
          <a:xfrm>
            <a:off x="2133601" y="4969133"/>
            <a:ext cx="29717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our </a:t>
            </a:r>
            <a:r>
              <a:rPr lang="en-US" b="1" dirty="0"/>
              <a:t>one</a:t>
            </a:r>
            <a:r>
              <a:rPr lang="en-US" dirty="0"/>
              <a:t> line of code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C4DB94-8034-4CAD-B01E-B4BBC682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849854" y="1671050"/>
            <a:ext cx="1144790" cy="1986398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DDA204-2F36-4DF2-881E-7CBEF1C57A12}"/>
              </a:ext>
            </a:extLst>
          </p:cNvPr>
          <p:cNvSpPr txBox="1"/>
          <p:nvPr/>
        </p:nvSpPr>
        <p:spPr>
          <a:xfrm>
            <a:off x="7383878" y="1156318"/>
            <a:ext cx="3429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JavaScript is to be written inside the &lt;script&gt; tag.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E84180-401B-4101-BE6C-B3D9D6889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24201" y="1214020"/>
            <a:ext cx="4050127" cy="206634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29C358-BB02-4DF3-94D8-8C94B6FF6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9681882" y="2209801"/>
            <a:ext cx="224118" cy="1888863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0C5B1A-6832-4111-AA1C-F4F6ACE63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62574" y="2824674"/>
            <a:ext cx="207540" cy="2070324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211F2-ED2C-85E7-6FDB-63555A48C5B4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7D2170-9E86-8FA9-1307-C6EE8821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452"/>
          <a:stretch/>
        </p:blipFill>
        <p:spPr>
          <a:xfrm>
            <a:off x="1638300" y="1371600"/>
            <a:ext cx="7313195" cy="16723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CEF45-59BC-4B5D-B14F-86342B81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look at the developer console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AD573-1212-4CA4-9F6B-F8B82CFDF7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C9EE2-A9FB-46A4-946A-7BA2595FC0CF}"/>
              </a:ext>
            </a:extLst>
          </p:cNvPr>
          <p:cNvSpPr txBox="1"/>
          <p:nvPr/>
        </p:nvSpPr>
        <p:spPr>
          <a:xfrm>
            <a:off x="1828800" y="3503340"/>
            <a:ext cx="5562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When you view intro.html all you will see is a message that says “See the web developer console.”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C067EB-4E79-4E0E-8F2B-8276C39A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7543800" y="2133600"/>
            <a:ext cx="1143000" cy="2286000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E64556-66C4-4467-92F2-0A3EC13CAF84}"/>
              </a:ext>
            </a:extLst>
          </p:cNvPr>
          <p:cNvSpPr txBox="1"/>
          <p:nvPr/>
        </p:nvSpPr>
        <p:spPr>
          <a:xfrm>
            <a:off x="1828800" y="4419601"/>
            <a:ext cx="8305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Assuming you are using Chrome (and you should be!) click on the three dot icon, “More Tools” and “Developer tools”.</a:t>
            </a:r>
          </a:p>
          <a:p>
            <a:endParaRPr lang="en-US" dirty="0"/>
          </a:p>
          <a:p>
            <a:r>
              <a:rPr lang="en-US" b="1" i="1" dirty="0"/>
              <a:t>YOU NEED TO KNOW HOW TO DO THIS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8418E27-9522-9476-C8F5-E434F84E6356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EF45-59BC-4B5D-B14F-86342B81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developer console </a:t>
            </a:r>
            <a:r>
              <a:rPr lang="en-US" sz="2000" dirty="0"/>
              <a:t>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430D9-ECF8-4189-AEEF-A7FE83319F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Chrome window.  HTML on the left, developer console on the right.">
            <a:extLst>
              <a:ext uri="{FF2B5EF4-FFF2-40B4-BE49-F238E27FC236}">
                <a16:creationId xmlns:a16="http://schemas.microsoft.com/office/drawing/2014/main" id="{74A6D33F-6962-4C7D-B8B2-455FA60E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38" y="838200"/>
            <a:ext cx="8432323" cy="2267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D04668-D5C7-4E15-A70F-BC7EB20C5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9399" y="2467487"/>
            <a:ext cx="381000" cy="811894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2304AB-640C-4FE7-B23D-0C34DDB663CF}"/>
              </a:ext>
            </a:extLst>
          </p:cNvPr>
          <p:cNvSpPr txBox="1"/>
          <p:nvPr/>
        </p:nvSpPr>
        <p:spPr>
          <a:xfrm>
            <a:off x="4055632" y="3407228"/>
            <a:ext cx="6895653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console here we can see a place were JavaScript writes out the text: hello world. This text was generated by the JavaScript command:</a:t>
            </a:r>
            <a:br>
              <a:rPr lang="en-US" dirty="0"/>
            </a:br>
            <a:r>
              <a:rPr lang="en-US" dirty="0"/>
              <a:t>console.log(“hello world”);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Writing to the console log </a:t>
            </a:r>
            <a:r>
              <a:rPr lang="en-US" b="1" i="1" dirty="0"/>
              <a:t>is not very useful</a:t>
            </a:r>
            <a:r>
              <a:rPr lang="en-US" dirty="0"/>
              <a:t> to anyone but you, the developer.  That’s why it is called the </a:t>
            </a:r>
            <a:r>
              <a:rPr lang="en-US" b="1" i="1" dirty="0"/>
              <a:t>developer</a:t>
            </a:r>
            <a:r>
              <a:rPr lang="en-US" dirty="0"/>
              <a:t> console.  It is, however, an easy place to start!</a:t>
            </a:r>
            <a:br>
              <a:rPr lang="en-US" dirty="0"/>
            </a:b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rest of this presentation, we will work in the </a:t>
            </a:r>
            <a:r>
              <a:rPr lang="en-US" b="1" i="1" dirty="0"/>
              <a:t>developer</a:t>
            </a:r>
            <a:r>
              <a:rPr lang="en-US" dirty="0"/>
              <a:t> </a:t>
            </a:r>
            <a:r>
              <a:rPr lang="en-US" b="1" i="1" dirty="0"/>
              <a:t>console</a:t>
            </a:r>
            <a:r>
              <a:rPr lang="en-US" dirty="0"/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D4F19E-2548-4B8A-9BC4-46BBAEC2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2667000" y="1993475"/>
            <a:ext cx="533401" cy="1242368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5561AA-04A5-4219-9F85-FD52E868AF32}"/>
              </a:ext>
            </a:extLst>
          </p:cNvPr>
          <p:cNvSpPr txBox="1"/>
          <p:nvPr/>
        </p:nvSpPr>
        <p:spPr>
          <a:xfrm>
            <a:off x="1676399" y="3300094"/>
            <a:ext cx="1981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HTML page is all the typical user is going to see.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688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2B30-B7D9-4417-A6E4-51D53D82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5912"/>
            <a:ext cx="12192000" cy="838200"/>
          </a:xfrm>
        </p:spPr>
        <p:txBody>
          <a:bodyPr/>
          <a:lstStyle/>
          <a:p>
            <a:r>
              <a:rPr lang="en-US" dirty="0"/>
              <a:t>Now try this in the developer console…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8D2C4-8259-4E18-9057-3CF4A2BFD8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7D358-53A2-4094-8AB2-D47DE4C0B30E}"/>
              </a:ext>
            </a:extLst>
          </p:cNvPr>
          <p:cNvSpPr/>
          <p:nvPr/>
        </p:nvSpPr>
        <p:spPr>
          <a:xfrm>
            <a:off x="1186544" y="1686421"/>
            <a:ext cx="555171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console.clear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"hello world"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31ACF-6473-40A5-BB34-53E631A718FA}"/>
              </a:ext>
            </a:extLst>
          </p:cNvPr>
          <p:cNvSpPr txBox="1"/>
          <p:nvPr/>
        </p:nvSpPr>
        <p:spPr>
          <a:xfrm>
            <a:off x="6858000" y="1066800"/>
            <a:ext cx="3429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DISCUSS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did </a:t>
            </a:r>
            <a:r>
              <a:rPr lang="en-US" dirty="0" err="1"/>
              <a:t>console.clear</a:t>
            </a:r>
            <a:r>
              <a:rPr lang="en-US" dirty="0"/>
              <a:t>()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character does each JavaScript statement end with?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D0084-A4BE-4B2D-9BE7-DF2A6FE82CF2}"/>
              </a:ext>
            </a:extLst>
          </p:cNvPr>
          <p:cNvSpPr txBox="1"/>
          <p:nvPr/>
        </p:nvSpPr>
        <p:spPr>
          <a:xfrm>
            <a:off x="1186544" y="3061319"/>
            <a:ext cx="910045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semicolon - </a:t>
            </a:r>
            <a:r>
              <a:rPr lang="en-US" dirty="0"/>
              <a:t>Most JavaScript statements end with a semicolon.  It is not strictly necessary and often you can get away with omitting the semicolon.  But it’s best to keep it in there.  Think of it as a “best practice” that makes your code more readable by both machines and your fellow humans.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CAD96-7230-B0D2-3D3A-C581F37C6F33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C7EE9-5C7A-3869-EEC4-360EFC7FDF23}"/>
              </a:ext>
            </a:extLst>
          </p:cNvPr>
          <p:cNvSpPr txBox="1"/>
          <p:nvPr/>
        </p:nvSpPr>
        <p:spPr>
          <a:xfrm>
            <a:off x="1186544" y="4501841"/>
            <a:ext cx="910045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Data Types - </a:t>
            </a:r>
            <a:r>
              <a:rPr lang="en-US" dirty="0"/>
              <a:t>JavaScript supports multiple data types.  The two most intuitive data types are string and number.  In the statement above what is </a:t>
            </a:r>
            <a:r>
              <a:rPr lang="en-US" b="1" dirty="0"/>
              <a:t>string</a:t>
            </a:r>
            <a:r>
              <a:rPr lang="en-US" dirty="0"/>
              <a:t> data?  What is </a:t>
            </a:r>
            <a:r>
              <a:rPr lang="en-US" b="1" dirty="0"/>
              <a:t>number</a:t>
            </a:r>
            <a:r>
              <a:rPr lang="en-US" dirty="0"/>
              <a:t> data?  How can you tell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40365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ABB29-792E-37C2-28C8-AF03EAED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console.log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FBEA6-7D9D-8DC4-A187-B02C67C6E36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When we run one or more lines of code, you want </a:t>
            </a:r>
            <a:r>
              <a:rPr lang="en-US" sz="2200" b="1" i="1" dirty="0"/>
              <a:t>some result</a:t>
            </a:r>
            <a:r>
              <a:rPr lang="en-US" sz="2200" dirty="0"/>
              <a:t> to be reported </a:t>
            </a:r>
            <a:r>
              <a:rPr lang="en-US" sz="2200" b="1" i="1" dirty="0"/>
              <a:t>somewhere</a:t>
            </a:r>
            <a:r>
              <a:rPr lang="en-US" sz="2200" i="1" dirty="0"/>
              <a:t>. </a:t>
            </a:r>
            <a:endParaRPr lang="en-US" sz="2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This semester your JavaScript code can deliver results to one of three possible destinations.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Pay attention to this, as students sometimes get confused about what their code is supposed to do!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DC8C4-BA36-688E-A568-9BA5AF214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b="5346"/>
          <a:stretch/>
        </p:blipFill>
        <p:spPr>
          <a:xfrm>
            <a:off x="4883670" y="10"/>
            <a:ext cx="7306808" cy="728473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27767-D8F9-0463-DC91-2D0EA9811BD4}"/>
              </a:ext>
            </a:extLst>
          </p:cNvPr>
          <p:cNvSpPr txBox="1"/>
          <p:nvPr/>
        </p:nvSpPr>
        <p:spPr>
          <a:xfrm>
            <a:off x="462579" y="6406178"/>
            <a:ext cx="86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Image generated by OpenAI’s DALL·E, used with ChatGPT.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A89B-5822-459D-AF24-8BEB3B2B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0" y="0"/>
            <a:ext cx="11682549" cy="838200"/>
          </a:xfrm>
        </p:spPr>
        <p:txBody>
          <a:bodyPr/>
          <a:lstStyle/>
          <a:p>
            <a:r>
              <a:rPr lang="en-US" dirty="0"/>
              <a:t>Humble beginnings…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7319A-02CB-4F9C-8B44-21286ACD78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AEDD4-B238-4AA1-8E46-66172ABD93CB}"/>
              </a:ext>
            </a:extLst>
          </p:cNvPr>
          <p:cNvSpPr/>
          <p:nvPr/>
        </p:nvSpPr>
        <p:spPr>
          <a:xfrm>
            <a:off x="985157" y="2836449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//write an expression to the console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//make a variable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a=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console.log(a);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b=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console.log(b);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CB6C0-74BB-4B18-95F8-67AB3A57FB28}"/>
              </a:ext>
            </a:extLst>
          </p:cNvPr>
          <p:cNvSpPr txBox="1"/>
          <p:nvPr/>
        </p:nvSpPr>
        <p:spPr>
          <a:xfrm>
            <a:off x="1763486" y="936010"/>
            <a:ext cx="84473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Let’s type some more code into the console 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C2D85-DD4A-4C92-8800-E7724DF647CC}"/>
              </a:ext>
            </a:extLst>
          </p:cNvPr>
          <p:cNvSpPr txBox="1"/>
          <p:nvPr/>
        </p:nvSpPr>
        <p:spPr>
          <a:xfrm>
            <a:off x="2711658" y="1590458"/>
            <a:ext cx="475594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single line comment in JavaScript </a:t>
            </a:r>
            <a:br>
              <a:rPr lang="en-US" dirty="0"/>
            </a:b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35E25A-FF25-4873-9914-F35C7F606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1377863" y="1905001"/>
            <a:ext cx="1289137" cy="754887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CDBE21-E180-4BC9-B372-B776EF3C6C7B}"/>
              </a:ext>
            </a:extLst>
          </p:cNvPr>
          <p:cNvSpPr txBox="1"/>
          <p:nvPr/>
        </p:nvSpPr>
        <p:spPr>
          <a:xfrm>
            <a:off x="6398797" y="2470199"/>
            <a:ext cx="518777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Hey look!  JavaScript can do math for us! </a:t>
            </a:r>
          </a:p>
          <a:p>
            <a:r>
              <a:rPr lang="en-US" dirty="0"/>
              <a:t>This is called an expression.  That is – we expressed a value (14) as the sum of 10 and 4.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F93CC9-F4FC-488D-9121-223AC57EA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3682652" y="3156559"/>
            <a:ext cx="2716145" cy="113441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04C949-0BEF-4595-96BA-E20FFBBD53B4}"/>
              </a:ext>
            </a:extLst>
          </p:cNvPr>
          <p:cNvSpPr txBox="1"/>
          <p:nvPr/>
        </p:nvSpPr>
        <p:spPr>
          <a:xfrm>
            <a:off x="5410200" y="3880227"/>
            <a:ext cx="563775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we just did here is remarkable!  Instead of the literal values 42 and 19, we put those values into something called a variable.  The </a:t>
            </a:r>
            <a:r>
              <a:rPr lang="en-US" b="1" dirty="0"/>
              <a:t>let</a:t>
            </a:r>
            <a:r>
              <a:rPr lang="en-US" dirty="0"/>
              <a:t> statement means make a new variable.  (Or “let there be a new variable.”)</a:t>
            </a:r>
          </a:p>
          <a:p>
            <a:r>
              <a:rPr lang="en-US" dirty="0"/>
              <a:t>The variables are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.  Variables are essential to make a programming language do anything useful!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565FB6-8D9D-4338-B290-3ADEF2931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54893" y="4153499"/>
            <a:ext cx="2934450" cy="570901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49802-0F28-8564-8106-EF36388EEE7B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F0A5-1E2C-3A35-9290-618356FF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variable?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B6A52-816D-7A6F-F0D5-0C50AE347C97}"/>
              </a:ext>
            </a:extLst>
          </p:cNvPr>
          <p:cNvSpPr txBox="1"/>
          <p:nvPr/>
        </p:nvSpPr>
        <p:spPr>
          <a:xfrm>
            <a:off x="731520" y="838200"/>
            <a:ext cx="105855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programming, a variable is a named container that holds data.  A variable has a name (formally called an identifier) and that identifier can be used to represent a value.  So, if my identifier is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en-US" sz="2400" dirty="0"/>
              <a:t> then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en-US" sz="2400" dirty="0"/>
              <a:t> might have a value of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1.50</a:t>
            </a:r>
            <a:r>
              <a:rPr lang="en-US" sz="2400" dirty="0"/>
              <a:t> ( a dollar and 50 cents) or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30.00</a:t>
            </a:r>
            <a:r>
              <a:rPr lang="en-US" sz="2400" dirty="0"/>
              <a:t> or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1000000</a:t>
            </a:r>
            <a:r>
              <a:rPr lang="en-US" sz="2400" dirty="0"/>
              <a:t> or any other literal value.</a:t>
            </a:r>
          </a:p>
        </p:txBody>
      </p:sp>
      <p:pic>
        <p:nvPicPr>
          <p:cNvPr id="5" name="Picture 4" descr="A group of glass containers with blue lids">
            <a:extLst>
              <a:ext uri="{FF2B5EF4-FFF2-40B4-BE49-F238E27FC236}">
                <a16:creationId xmlns:a16="http://schemas.microsoft.com/office/drawing/2014/main" id="{B9FAB140-5E62-D124-467B-EA8A75DB6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1260" y="2592526"/>
            <a:ext cx="7274063" cy="39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CA5C8-8E99-5A91-77FC-E9D8FEE9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24B6-80C2-8931-1374-E188AE72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declaration? What’s assignment?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D8D2F-32D6-16E1-A1E6-5659F12B86C2}"/>
              </a:ext>
            </a:extLst>
          </p:cNvPr>
          <p:cNvSpPr txBox="1"/>
          <p:nvPr/>
        </p:nvSpPr>
        <p:spPr>
          <a:xfrm>
            <a:off x="731520" y="838200"/>
            <a:ext cx="1058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Declaration is making a new variable, and assignment is simply the action of putting a value into that variable. Typically, in JavaScript, we do those two actions in a single step.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BDD3A-1443-E719-AD1E-DE9B16BCDC5A}"/>
              </a:ext>
            </a:extLst>
          </p:cNvPr>
          <p:cNvSpPr txBox="1"/>
          <p:nvPr/>
        </p:nvSpPr>
        <p:spPr>
          <a:xfrm>
            <a:off x="4201297" y="1964362"/>
            <a:ext cx="5334588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That’s exactly what we did just two slides ago!</a:t>
            </a:r>
          </a:p>
          <a:p>
            <a:endParaRPr lang="en-US" dirty="0"/>
          </a:p>
          <a:p>
            <a:r>
              <a:rPr lang="en-US" dirty="0"/>
              <a:t>We used the word </a:t>
            </a:r>
            <a:r>
              <a:rPr lang="en-US" b="1" dirty="0"/>
              <a:t>let</a:t>
            </a:r>
            <a:r>
              <a:rPr lang="en-US" dirty="0"/>
              <a:t> to declare a variable.</a:t>
            </a:r>
          </a:p>
          <a:p>
            <a:endParaRPr lang="en-US" dirty="0"/>
          </a:p>
          <a:p>
            <a:r>
              <a:rPr lang="en-US" dirty="0"/>
              <a:t>Then in the same line, we can use the equal sign </a:t>
            </a:r>
            <a:r>
              <a:rPr lang="en-US" b="1" dirty="0"/>
              <a:t>=</a:t>
            </a:r>
            <a:r>
              <a:rPr lang="en-US" dirty="0"/>
              <a:t> to assign a value to the new variable.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899DBD-6BDB-F853-0120-BB971FBDB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3431237" y="2365399"/>
            <a:ext cx="600891" cy="511330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02FA96-5FFE-DEC2-60FF-8297F954FA15}"/>
              </a:ext>
            </a:extLst>
          </p:cNvPr>
          <p:cNvSpPr/>
          <p:nvPr/>
        </p:nvSpPr>
        <p:spPr>
          <a:xfrm>
            <a:off x="985157" y="2836449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//make a variable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a=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console.log(a);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b=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console.log(b);</a:t>
            </a:r>
          </a:p>
        </p:txBody>
      </p:sp>
    </p:spTree>
    <p:extLst>
      <p:ext uri="{BB962C8B-B14F-4D97-AF65-F5344CB8AC3E}">
        <p14:creationId xmlns:p14="http://schemas.microsoft.com/office/powerpoint/2010/main" val="19991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4A8C8-52FB-C019-117B-6D2C4899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CE4E-1F39-6746-33A3-B1BCAE49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 b="1" i="1" dirty="0"/>
              <a:t>reassignment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90DDF-33E5-4342-221B-BCB4EA5E54A3}"/>
              </a:ext>
            </a:extLst>
          </p:cNvPr>
          <p:cNvSpPr txBox="1"/>
          <p:nvPr/>
        </p:nvSpPr>
        <p:spPr>
          <a:xfrm>
            <a:off x="731520" y="838200"/>
            <a:ext cx="1058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a variable already exists, we can simply reassign its value by using the assignment operator again.  The assignment operator is </a:t>
            </a:r>
            <a:r>
              <a:rPr lang="en-US" sz="3200" b="1" dirty="0"/>
              <a:t>=</a:t>
            </a:r>
            <a:r>
              <a:rPr lang="en-US" sz="2400" dirty="0"/>
              <a:t> the equal sign.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3A7883-22A5-AD4E-0A13-77E90AA55830}"/>
              </a:ext>
            </a:extLst>
          </p:cNvPr>
          <p:cNvSpPr/>
          <p:nvPr/>
        </p:nvSpPr>
        <p:spPr>
          <a:xfrm>
            <a:off x="1071654" y="2107400"/>
            <a:ext cx="96663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//reassign the variable a. notice "let" is not needed here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a=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the new value 10 overwrites the original value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console.log(a);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//we are doing something sneaky here.</a:t>
            </a:r>
            <a:b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//can you predict the result?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a +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console.log(a);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//we will reassign "a" back to its original value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772E-9509-4570-B319-4D7C7821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466436"/>
            <a:ext cx="10293531" cy="838200"/>
          </a:xfrm>
        </p:spPr>
        <p:txBody>
          <a:bodyPr/>
          <a:lstStyle/>
          <a:p>
            <a:r>
              <a:rPr lang="en-US" dirty="0"/>
              <a:t>Putting JavaScript to work (simple math)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76F14-C944-4653-8637-04A666CCC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E6679-FC36-4192-9640-A2D195C7B563}"/>
              </a:ext>
            </a:extLst>
          </p:cNvPr>
          <p:cNvSpPr/>
          <p:nvPr/>
        </p:nvSpPr>
        <p:spPr>
          <a:xfrm>
            <a:off x="1892694" y="2792767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//write expressions using variables.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"The value of a is: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a);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"The value of b is: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b);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console.log(a + b);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//addition (a + b)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console.log(a - b);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//subtraction (a - b)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console.log(a * b);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//multiplication (a * b)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console.log(a / b);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//division (a/b)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AAB8F-30D5-4265-969E-807391378555}"/>
              </a:ext>
            </a:extLst>
          </p:cNvPr>
          <p:cNvSpPr txBox="1"/>
          <p:nvPr/>
        </p:nvSpPr>
        <p:spPr>
          <a:xfrm>
            <a:off x="3135085" y="1964362"/>
            <a:ext cx="6400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Here we combine a string with a variable.  The result is a new string. This is called </a:t>
            </a:r>
            <a:r>
              <a:rPr lang="en-US" b="1" i="1" dirty="0"/>
              <a:t>concatenation.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ED57B1-34AB-4CCC-97EB-E71218B1C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6439989" y="2610693"/>
            <a:ext cx="600891" cy="511330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66367-0177-FD12-D583-6BE9BFA3C0DF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DB74-A002-4983-46CF-08BEC3C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F004-A2AC-EFC3-926D-28409D60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7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Examine the role of JavaScript</a:t>
            </a:r>
          </a:p>
          <a:p>
            <a:r>
              <a:rPr lang="en-US" dirty="0"/>
              <a:t>Discover the developer console in Chrome</a:t>
            </a:r>
          </a:p>
          <a:p>
            <a:r>
              <a:rPr lang="en-US" dirty="0"/>
              <a:t>Introduce variables, and two simple data types</a:t>
            </a:r>
          </a:p>
          <a:p>
            <a:r>
              <a:rPr lang="en-US" dirty="0"/>
              <a:t>Putting JavaScript to work doing some simple math</a:t>
            </a:r>
          </a:p>
          <a:p>
            <a:r>
              <a:rPr lang="en-US" dirty="0"/>
              <a:t>Make output more readable with the </a:t>
            </a:r>
            <a:r>
              <a:rPr lang="en-US" dirty="0" err="1"/>
              <a:t>parseInt</a:t>
            </a:r>
            <a:r>
              <a:rPr lang="en-US" dirty="0"/>
              <a:t> </a:t>
            </a:r>
            <a:r>
              <a:rPr lang="en-US" b="1" i="1" dirty="0"/>
              <a:t>function</a:t>
            </a:r>
            <a:r>
              <a:rPr lang="en-US" dirty="0"/>
              <a:t> and the </a:t>
            </a:r>
            <a:r>
              <a:rPr lang="en-US" dirty="0" err="1"/>
              <a:t>toFixed</a:t>
            </a:r>
            <a:r>
              <a:rPr lang="en-US" dirty="0"/>
              <a:t> </a:t>
            </a:r>
            <a:r>
              <a:rPr lang="en-US" b="1" i="1" dirty="0"/>
              <a:t>method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043F8B5-A4EE-D556-D9E8-1578CF4D2D28}"/>
              </a:ext>
            </a:extLst>
          </p:cNvPr>
          <p:cNvSpPr txBox="1">
            <a:spLocks/>
          </p:cNvSpPr>
          <p:nvPr/>
        </p:nvSpPr>
        <p:spPr>
          <a:xfrm>
            <a:off x="8719457" y="59845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49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35FC-FDA2-45C2-BBEF-31E4665F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</a:t>
            </a:r>
            <a:r>
              <a:rPr lang="en-US"/>
              <a:t>of operations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B9F3-55E1-407D-899F-1F1BC583A6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51965-3FE4-4090-93BD-9896D81722A2}"/>
              </a:ext>
            </a:extLst>
          </p:cNvPr>
          <p:cNvSpPr/>
          <p:nvPr/>
        </p:nvSpPr>
        <p:spPr>
          <a:xfrm>
            <a:off x="1828800" y="152400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 = 10;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b = 2;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//order of precedence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a / b 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//implicit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(a / b) 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//explicit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 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a) / b 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//explicit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A7DEE-7D84-46EF-94DE-D98BD73E3E8F}"/>
              </a:ext>
            </a:extLst>
          </p:cNvPr>
          <p:cNvSpPr txBox="1"/>
          <p:nvPr/>
        </p:nvSpPr>
        <p:spPr>
          <a:xfrm>
            <a:off x="5715000" y="1951213"/>
            <a:ext cx="441534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already had variables </a:t>
            </a:r>
            <a:r>
              <a:rPr lang="en-US" b="1" dirty="0"/>
              <a:t>a </a:t>
            </a:r>
            <a:r>
              <a:rPr lang="en-US" dirty="0"/>
              <a:t>and </a:t>
            </a:r>
            <a:r>
              <a:rPr lang="en-US" b="1" dirty="0"/>
              <a:t>b</a:t>
            </a:r>
            <a:r>
              <a:rPr lang="en-US" dirty="0"/>
              <a:t> so we are not using </a:t>
            </a:r>
            <a:r>
              <a:rPr lang="en-US" b="1" dirty="0"/>
              <a:t>let </a:t>
            </a:r>
            <a:r>
              <a:rPr lang="en-US" dirty="0"/>
              <a:t>again here.  We are just </a:t>
            </a:r>
            <a:r>
              <a:rPr lang="en-US" b="1" i="1" dirty="0"/>
              <a:t>reassigning</a:t>
            </a:r>
            <a:r>
              <a:rPr lang="en-US" dirty="0"/>
              <a:t> them.</a:t>
            </a:r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3991B4-7ED6-4F81-8045-922689C46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3505200" y="2133600"/>
            <a:ext cx="2133600" cy="381000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855C80-09B2-4114-A065-8F6D1D9EE836}"/>
              </a:ext>
            </a:extLst>
          </p:cNvPr>
          <p:cNvSpPr txBox="1"/>
          <p:nvPr/>
        </p:nvSpPr>
        <p:spPr>
          <a:xfrm>
            <a:off x="5257800" y="4248834"/>
            <a:ext cx="44153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Discuss</a:t>
            </a:r>
            <a:r>
              <a:rPr lang="en-US" dirty="0"/>
              <a:t>  - One of these lines results in a different answer.  Why?</a:t>
            </a:r>
            <a:endParaRPr lang="en-US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594269-BA6D-49B9-A874-E899F5A72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27669" y="3363709"/>
            <a:ext cx="1524000" cy="739676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ADBDD1-7C9E-5AE0-18BA-5C1E229583F1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8DF2-51ED-4762-9EB9-9533618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strings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FF7A5-27EB-46A3-A2B7-6DA7C52F53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6D3E7-D150-48DE-B9D8-5B67132F164D}"/>
              </a:ext>
            </a:extLst>
          </p:cNvPr>
          <p:cNvSpPr/>
          <p:nvPr/>
        </p:nvSpPr>
        <p:spPr>
          <a:xfrm>
            <a:off x="1676400" y="1066800"/>
            <a:ext cx="9258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//how about some strings?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'Fred'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"Velma"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//either single or double quotes is fine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'Shaggy'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'Scooby'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//What happens when you try to add two strings together?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Think about it - a word like '</a:t>
            </a:r>
            <a:r>
              <a:rPr lang="en-US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Scooby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' does not have </a:t>
            </a:r>
          </a:p>
          <a:p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a numeric value so ...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name_two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34CDD-A44D-4215-B0B5-569F2A52A94D}"/>
              </a:ext>
            </a:extLst>
          </p:cNvPr>
          <p:cNvSpPr txBox="1"/>
          <p:nvPr/>
        </p:nvSpPr>
        <p:spPr>
          <a:xfrm>
            <a:off x="5410200" y="5160228"/>
            <a:ext cx="55245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another example of </a:t>
            </a:r>
            <a:r>
              <a:rPr lang="en-US" b="1" dirty="0"/>
              <a:t>concatenation</a:t>
            </a:r>
            <a:r>
              <a:rPr lang="en-US" dirty="0"/>
              <a:t>.  The + sign does double duty in JavaScript.  It represents </a:t>
            </a:r>
            <a:r>
              <a:rPr lang="en-US" b="1" dirty="0"/>
              <a:t>both</a:t>
            </a:r>
            <a:r>
              <a:rPr lang="en-US" dirty="0"/>
              <a:t> arithmetic addition as well as concatenation.</a:t>
            </a:r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4978AC-9A3A-411A-BF3A-FC4E15ADE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7131" y="4852452"/>
            <a:ext cx="450669" cy="536378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5642D-CAA7-A0EA-BE78-7EB2CD583F45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0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F56C-1669-4A1C-A176-B5D03F3B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3538"/>
            <a:ext cx="12192000" cy="838200"/>
          </a:xfrm>
        </p:spPr>
        <p:txBody>
          <a:bodyPr/>
          <a:lstStyle/>
          <a:p>
            <a:r>
              <a:rPr lang="en-US" dirty="0"/>
              <a:t>Now we’re cooking!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8CEB4-67D4-4CE9-9514-0F1E5E8502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85118C-0FE2-4DA5-BCA4-5BDA2284D559}"/>
              </a:ext>
            </a:extLst>
          </p:cNvPr>
          <p:cNvSpPr/>
          <p:nvPr/>
        </p:nvSpPr>
        <p:spPr>
          <a:xfrm>
            <a:off x="914399" y="1295400"/>
            <a:ext cx="10646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convert feet to inches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length_in_feet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length_in_inches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length_in_feet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12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length_in_feet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feet is equal to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length_in_inches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inches."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38AD4-4DE0-4956-B870-FE78CDACB2BA}"/>
              </a:ext>
            </a:extLst>
          </p:cNvPr>
          <p:cNvSpPr txBox="1"/>
          <p:nvPr/>
        </p:nvSpPr>
        <p:spPr>
          <a:xfrm>
            <a:off x="914399" y="3208748"/>
            <a:ext cx="10162903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Notice that we used much more meaningful variable names in this example.  </a:t>
            </a:r>
          </a:p>
          <a:p>
            <a:endParaRPr lang="en-US" dirty="0"/>
          </a:p>
          <a:p>
            <a:r>
              <a:rPr lang="en-US" dirty="0"/>
              <a:t>We chose </a:t>
            </a:r>
            <a:r>
              <a:rPr lang="en-US" b="1" dirty="0" err="1"/>
              <a:t>length_in_feet</a:t>
            </a:r>
            <a:r>
              <a:rPr lang="en-US" dirty="0"/>
              <a:t> and </a:t>
            </a:r>
            <a:r>
              <a:rPr lang="en-US" b="1" dirty="0" err="1"/>
              <a:t>length_in_inches</a:t>
            </a:r>
            <a:r>
              <a:rPr lang="en-US" b="1" dirty="0"/>
              <a:t> </a:t>
            </a:r>
            <a:r>
              <a:rPr lang="en-US" dirty="0"/>
              <a:t>instead of the less obvious names </a:t>
            </a:r>
            <a:r>
              <a:rPr lang="en-US" b="1" dirty="0"/>
              <a:t>a</a:t>
            </a:r>
            <a:r>
              <a:rPr lang="en-US" dirty="0"/>
              <a:t> and</a:t>
            </a:r>
            <a:r>
              <a:rPr lang="en-US" b="1" dirty="0"/>
              <a:t> b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makes our code easier to read!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66C6B-4BE4-5E61-602A-C1E251B18D36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5611"/>
            <a:ext cx="12192000" cy="838200"/>
          </a:xfrm>
        </p:spPr>
        <p:txBody>
          <a:bodyPr/>
          <a:lstStyle/>
          <a:p>
            <a:r>
              <a:rPr lang="en-US" dirty="0"/>
              <a:t>Best practices for naming variables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37DDA-F38D-4B62-ABA5-8D93AA6B2F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88D0CF0-F8F6-F9D5-700C-6398F2E50AD1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FCF97-6AD7-8C2B-FEA0-830600A9F38B}"/>
              </a:ext>
            </a:extLst>
          </p:cNvPr>
          <p:cNvSpPr txBox="1"/>
          <p:nvPr/>
        </p:nvSpPr>
        <p:spPr>
          <a:xfrm>
            <a:off x="463550" y="1103811"/>
            <a:ext cx="112649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Use meaningful names. That way, your identifiers aren’t likely to be reserved words or global properties.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b="1" dirty="0"/>
              <a:t>Be consistent: </a:t>
            </a:r>
            <a:r>
              <a:rPr lang="en-US" sz="3200" dirty="0"/>
              <a:t>Either use camel casing (</a:t>
            </a:r>
            <a:r>
              <a:rPr lang="en-US" sz="3200" dirty="0" err="1"/>
              <a:t>taxRate</a:t>
            </a:r>
            <a:r>
              <a:rPr lang="en-US" sz="3200" dirty="0"/>
              <a:t>) </a:t>
            </a:r>
            <a:r>
              <a:rPr lang="en-US" sz="3200" b="1" i="1" dirty="0"/>
              <a:t>or</a:t>
            </a:r>
            <a:r>
              <a:rPr lang="en-US" sz="3200" dirty="0"/>
              <a:t> underscores (</a:t>
            </a:r>
            <a:r>
              <a:rPr lang="en-US" sz="3200" dirty="0" err="1"/>
              <a:t>tax_rate</a:t>
            </a:r>
            <a:r>
              <a:rPr lang="en-US" sz="3200" dirty="0"/>
              <a:t>) to identify the words within the variables in your scripts </a:t>
            </a:r>
            <a:r>
              <a:rPr lang="en-US" sz="3200" b="1" i="1" dirty="0"/>
              <a:t>or</a:t>
            </a:r>
            <a:r>
              <a:rPr lang="en-US" sz="3200" dirty="0"/>
              <a:t> use no word delimiter at all (</a:t>
            </a:r>
            <a:r>
              <a:rPr lang="en-US" sz="3200" dirty="0" err="1"/>
              <a:t>taxrate</a:t>
            </a:r>
            <a:r>
              <a:rPr lang="en-US" sz="3200" dirty="0"/>
              <a:t>).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Use lowercase for all letters unless (of course) you are using camel case.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dirty="0"/>
              <a:t>Don’t start your variable names with a number.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86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AC7B-27EC-4CEB-B53E-BD7B6891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82" y="404949"/>
            <a:ext cx="11447417" cy="838200"/>
          </a:xfrm>
        </p:spPr>
        <p:txBody>
          <a:bodyPr/>
          <a:lstStyle/>
          <a:p>
            <a:r>
              <a:rPr lang="en-US" dirty="0"/>
              <a:t>More calculations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3F0DD-2939-4BCB-B9FA-322B3DB2A7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5998D-C527-4D50-9760-6EEE9EE48211}"/>
              </a:ext>
            </a:extLst>
          </p:cNvPr>
          <p:cNvSpPr/>
          <p:nvPr/>
        </p:nvSpPr>
        <p:spPr>
          <a:xfrm>
            <a:off x="1514061" y="1529784"/>
            <a:ext cx="990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the area of a square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square_side_length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85A"/>
                </a:solidFill>
                <a:latin typeface="Consolas" panose="020B0609020204030204" pitchFamily="49" charset="0"/>
              </a:rPr>
              <a:t>123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square_area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square_side_length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square_side_length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'The area of a square with a side length of '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square_side_length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' is '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square_area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); 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the perimeter of a square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square_perimiter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square_side_length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* 4;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'The perimeter of a square with a side length of '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square_side_length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' is '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square_perimiter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b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90CFEB-DEBB-AB58-9FA9-D289A3414F6A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9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7803-23C1-45F2-BE9F-1FCE9FB7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580208"/>
            <a:ext cx="11538857" cy="838200"/>
          </a:xfrm>
        </p:spPr>
        <p:txBody>
          <a:bodyPr/>
          <a:lstStyle/>
          <a:p>
            <a:r>
              <a:rPr lang="en-US" dirty="0"/>
              <a:t>Fancier stuff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F5992-3148-4C0C-A518-C1D893FAFB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5D634-1BB0-433D-B5BB-4DE7B8D9A351}"/>
              </a:ext>
            </a:extLst>
          </p:cNvPr>
          <p:cNvSpPr/>
          <p:nvPr/>
        </p:nvSpPr>
        <p:spPr>
          <a:xfrm>
            <a:off x="1676400" y="167997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fancier stuff - how long is the string?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"How long is the string: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name_one.length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fancier stuff - changing a string to integer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'1812.9'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(x));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y =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'Elephant'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parseInt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(y));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//fancier stuff - converting a number to string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pi = 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3.14159265359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pi.toFixed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85A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//what is the 2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C0E02D-C37E-C384-A1A7-AD913DF7B248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5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7C8F-03B7-BF03-09D4-A80E4D64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numbers easier to 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7BA05-C6EB-4A57-D81E-54BF4ACC94EB}"/>
              </a:ext>
            </a:extLst>
          </p:cNvPr>
          <p:cNvSpPr txBox="1"/>
          <p:nvPr/>
        </p:nvSpPr>
        <p:spPr>
          <a:xfrm>
            <a:off x="436605" y="674690"/>
            <a:ext cx="1131878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parseInt</a:t>
            </a:r>
            <a:r>
              <a:rPr lang="en-US" sz="2400" b="1" dirty="0"/>
              <a:t>() </a:t>
            </a:r>
          </a:p>
          <a:p>
            <a:endParaRPr lang="en-US" sz="2000" dirty="0"/>
          </a:p>
          <a:p>
            <a:r>
              <a:rPr lang="en-US" sz="2000" dirty="0"/>
              <a:t>This function converts a value (a string or a number) into an integer (a whole number) removing any decimal precision.  The </a:t>
            </a:r>
            <a:r>
              <a:rPr lang="en-US" sz="2000" dirty="0" err="1"/>
              <a:t>parseInt</a:t>
            </a:r>
            <a:r>
              <a:rPr lang="en-US" sz="2000" dirty="0"/>
              <a:t> function does not round.  The </a:t>
            </a:r>
            <a:r>
              <a:rPr lang="en-US" sz="2000" dirty="0" err="1"/>
              <a:t>parseInt</a:t>
            </a:r>
            <a:r>
              <a:rPr lang="en-US" sz="2000" dirty="0"/>
              <a:t> function is a function that takes an argument.</a:t>
            </a:r>
          </a:p>
          <a:p>
            <a:endParaRPr lang="en-US" sz="2000" dirty="0"/>
          </a:p>
          <a:p>
            <a:r>
              <a:rPr lang="en-US" sz="2000" dirty="0"/>
              <a:t>Example: </a:t>
            </a:r>
            <a:br>
              <a:rPr lang="en-US" sz="2000" dirty="0"/>
            </a:br>
            <a:r>
              <a:rPr lang="en-US" sz="2000" dirty="0" err="1">
                <a:latin typeface="Consolas" panose="020B0609020204030204" pitchFamily="49" charset="0"/>
              </a:rPr>
              <a:t>parseInt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42.9</a:t>
            </a:r>
            <a:r>
              <a:rPr lang="en-US" sz="2000" dirty="0">
                <a:latin typeface="Consolas" panose="020B0609020204030204" pitchFamily="49" charset="0"/>
              </a:rPr>
              <a:t>);  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//here 42.9 is the argument and 42 is the returned value</a:t>
            </a:r>
          </a:p>
          <a:p>
            <a:endParaRPr lang="en-US" sz="2000" dirty="0"/>
          </a:p>
          <a:p>
            <a:r>
              <a:rPr lang="en-US" sz="2400" b="1" dirty="0" err="1"/>
              <a:t>toFixed</a:t>
            </a:r>
            <a:r>
              <a:rPr lang="en-US" sz="2400" b="1" dirty="0"/>
              <a:t>()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 </a:t>
            </a:r>
            <a:r>
              <a:rPr lang="en-US" sz="2000" dirty="0" err="1"/>
              <a:t>toFixed</a:t>
            </a:r>
            <a:r>
              <a:rPr lang="en-US" sz="2000" dirty="0"/>
              <a:t> method formats a number and returns a string rounded to some number of decimal places.  The </a:t>
            </a:r>
            <a:r>
              <a:rPr lang="en-US" sz="2000" dirty="0" err="1"/>
              <a:t>toFixed</a:t>
            </a:r>
            <a:r>
              <a:rPr lang="en-US" sz="2000" dirty="0"/>
              <a:t> method is a method.  Notice the subtle difference in syntax here between a method and a function.  </a:t>
            </a:r>
          </a:p>
          <a:p>
            <a:endParaRPr lang="en-US" sz="2000" dirty="0"/>
          </a:p>
          <a:p>
            <a:r>
              <a:rPr lang="en-US" sz="2000" dirty="0"/>
              <a:t>Example: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mynumber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3.1415</a:t>
            </a:r>
            <a:r>
              <a:rPr lang="en-US" sz="2000" dirty="0">
                <a:latin typeface="Consolas" panose="020B0609020204030204" pitchFamily="49" charset="0"/>
              </a:rPr>
              <a:t>;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toFixed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 will now be a method of the </a:t>
            </a:r>
            <a:r>
              <a:rPr lang="en-US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mynumber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 variable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mynumber.toFixed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latin typeface="Consolas" panose="020B0609020204030204" pitchFamily="49" charset="0"/>
              </a:rPr>
              <a:t>);    //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here the returned value is the string: "3.14"</a:t>
            </a:r>
          </a:p>
        </p:txBody>
      </p:sp>
    </p:spTree>
    <p:extLst>
      <p:ext uri="{BB962C8B-B14F-4D97-AF65-F5344CB8AC3E}">
        <p14:creationId xmlns:p14="http://schemas.microsoft.com/office/powerpoint/2010/main" val="1826897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27"/>
            <a:ext cx="10515600" cy="4251960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dirty="0"/>
              <a:t>What is the primary purpose of JavaScript?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What is the most widely used programming language on the planet?  Why?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What is console.log used for?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What is a variable?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In a web page, where does the JavaScript code go?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What will be the value of x?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let x =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(9.9999);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What will be the value of y? </a:t>
            </a:r>
            <a:br>
              <a:rPr lang="en-US" sz="3200" dirty="0"/>
            </a:b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let a = 8.88888;</a:t>
            </a:r>
            <a:b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let y =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a.toFixed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(3);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C89D-D94E-70DB-99FB-50A65C54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58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Know what a variable is and two basic data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how to “play” with JavaScript using Chrome’s web developer console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 simple calculations using JavaScript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use the </a:t>
            </a:r>
            <a:r>
              <a:rPr lang="en-US" dirty="0" err="1"/>
              <a:t>parseInt</a:t>
            </a:r>
            <a:r>
              <a:rPr lang="en-US" dirty="0"/>
              <a:t> </a:t>
            </a:r>
            <a:r>
              <a:rPr lang="en-US" b="1" i="1" dirty="0"/>
              <a:t>function</a:t>
            </a:r>
            <a:r>
              <a:rPr lang="en-US" dirty="0"/>
              <a:t> and the </a:t>
            </a:r>
            <a:r>
              <a:rPr lang="en-US" dirty="0" err="1"/>
              <a:t>toFixed</a:t>
            </a:r>
            <a:r>
              <a:rPr lang="en-US" dirty="0"/>
              <a:t> </a:t>
            </a:r>
            <a:r>
              <a:rPr lang="en-US" b="1" i="1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what concatenation is, and how it is done in JavaScript</a:t>
            </a:r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4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What is JavaScript?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E3B8D-E943-8D1E-E6BB-6636F1D4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6A377-4EF2-9B82-111D-069442D0A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JavaScript is a programming language, created in 1995 by Brendan Eich. He made the original version in just 10 days while working at a company called Netscape.</a:t>
            </a:r>
          </a:p>
          <a:p>
            <a:r>
              <a:rPr lang="en-US" dirty="0"/>
              <a:t>ECMAScript is the official standard that defines how JavaScript should work.</a:t>
            </a:r>
          </a:p>
          <a:p>
            <a:r>
              <a:rPr lang="en-US" dirty="0"/>
              <a:t>ECMA stands for: "European Computer Manufacturers Association“</a:t>
            </a:r>
          </a:p>
          <a:p>
            <a:r>
              <a:rPr lang="en-US" dirty="0"/>
              <a:t>ES6, ES2020, or ES2023 are all </a:t>
            </a:r>
            <a:r>
              <a:rPr lang="en-US" b="1" i="1" dirty="0"/>
              <a:t>versions</a:t>
            </a:r>
            <a:r>
              <a:rPr lang="en-US" dirty="0"/>
              <a:t> of the </a:t>
            </a:r>
            <a:r>
              <a:rPr lang="en-US" b="1" dirty="0"/>
              <a:t>E</a:t>
            </a:r>
            <a:r>
              <a:rPr lang="en-US" dirty="0"/>
              <a:t>CMA</a:t>
            </a:r>
            <a:r>
              <a:rPr lang="en-US" b="1" dirty="0"/>
              <a:t>S</a:t>
            </a:r>
            <a:r>
              <a:rPr lang="en-US" dirty="0"/>
              <a:t>cript standard.</a:t>
            </a:r>
          </a:p>
          <a:p>
            <a:r>
              <a:rPr lang="en-US" dirty="0"/>
              <a:t>The name “JavaScript” was originally chosen for marketing purposes because the (completely unrelated) programming language “Java” was popular at the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3D10-D72F-492E-B320-A7037644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JavaScript? </a:t>
            </a:r>
            <a:r>
              <a:rPr lang="en-US" sz="2400" dirty="0"/>
              <a:t>(continued)</a:t>
            </a:r>
            <a:endParaRPr lang="en-US" sz="4400" dirty="0"/>
          </a:p>
        </p:txBody>
      </p:sp>
      <p:graphicFrame>
        <p:nvGraphicFramePr>
          <p:cNvPr id="5" name="Diagram 4" descr="Venn Diagram of JavaScript, HTML and CSS.  JavaScript is emphasized.">
            <a:extLst>
              <a:ext uri="{FF2B5EF4-FFF2-40B4-BE49-F238E27FC236}">
                <a16:creationId xmlns:a16="http://schemas.microsoft.com/office/drawing/2014/main" id="{C8D41D19-4BCA-42BA-AF34-93750DAC4BDC}"/>
              </a:ext>
            </a:extLst>
          </p:cNvPr>
          <p:cNvGraphicFramePr/>
          <p:nvPr/>
        </p:nvGraphicFramePr>
        <p:xfrm>
          <a:off x="225468" y="1219201"/>
          <a:ext cx="6022932" cy="459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6B7F2614-DFA9-4C2E-80FC-AFAF503A6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98930" y="1135259"/>
            <a:ext cx="698940" cy="4592876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6E6E77-2DED-4D05-9528-59CC093A5B29}"/>
              </a:ext>
            </a:extLst>
          </p:cNvPr>
          <p:cNvSpPr txBox="1">
            <a:spLocks/>
          </p:cNvSpPr>
          <p:nvPr/>
        </p:nvSpPr>
        <p:spPr bwMode="auto">
          <a:xfrm>
            <a:off x="6933156" y="653535"/>
            <a:ext cx="406574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JavaScript is a general-purpose programming language.  It is one of the three basic components of a </a:t>
            </a:r>
            <a:r>
              <a:rPr lang="en-US" kern="0" dirty="0"/>
              <a:t>web</a:t>
            </a:r>
            <a:r>
              <a:rPr lang="en-US" b="0" kern="0" dirty="0"/>
              <a:t> </a:t>
            </a:r>
            <a:r>
              <a:rPr lang="en-US" kern="0" dirty="0"/>
              <a:t>application</a:t>
            </a:r>
            <a:r>
              <a:rPr lang="en-US" b="0" kern="0" dirty="0"/>
              <a:t>. 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59206A-6979-4869-9668-77BE9A0CEA2E}"/>
              </a:ext>
            </a:extLst>
          </p:cNvPr>
          <p:cNvSpPr txBox="1">
            <a:spLocks/>
          </p:cNvSpPr>
          <p:nvPr/>
        </p:nvSpPr>
        <p:spPr bwMode="auto">
          <a:xfrm>
            <a:off x="6933156" y="4250807"/>
            <a:ext cx="40657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Today … we are going to just focus on JavaScript itself, separating it from HTML and CSS as much as possible.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26C1D-177E-406A-A62D-57B52F1FA0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30332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CF6D1-CDE7-DD8B-EABF-ABE2FB5CDB23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BD84A1-33BF-F48C-3C16-2597B35F2750}"/>
              </a:ext>
            </a:extLst>
          </p:cNvPr>
          <p:cNvSpPr txBox="1">
            <a:spLocks/>
          </p:cNvSpPr>
          <p:nvPr/>
        </p:nvSpPr>
        <p:spPr bwMode="auto">
          <a:xfrm>
            <a:off x="6933156" y="2664380"/>
            <a:ext cx="40657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i="0" baseline="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JavaScript is commonly used to </a:t>
            </a:r>
            <a:r>
              <a:rPr lang="en-US" b="0" i="1" kern="0" dirty="0"/>
              <a:t>manipulate</a:t>
            </a:r>
            <a:r>
              <a:rPr lang="en-US" b="0" kern="0" dirty="0"/>
              <a:t> the HTML and CSS in the browser in response to an event.</a:t>
            </a:r>
          </a:p>
        </p:txBody>
      </p:sp>
    </p:spTree>
    <p:extLst>
      <p:ext uri="{BB962C8B-B14F-4D97-AF65-F5344CB8AC3E}">
        <p14:creationId xmlns:p14="http://schemas.microsoft.com/office/powerpoint/2010/main" val="26536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JavaScript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939"/>
            <a:ext cx="4888832" cy="5024024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JavaScript is everywhere! Every device that supports a browser (phones, tablets, laptops, desktops) runs JavaScript.</a:t>
            </a:r>
          </a:p>
          <a:p>
            <a:r>
              <a:rPr lang="en-US" dirty="0"/>
              <a:t>This makes JavaScript the most widely deployed, and most widely used, programming language on the planet.</a:t>
            </a:r>
          </a:p>
          <a:p>
            <a:r>
              <a:rPr lang="en-US" dirty="0"/>
              <a:t>To be clear: JavaScript is </a:t>
            </a:r>
            <a:r>
              <a:rPr lang="en-US" b="1" i="1" dirty="0"/>
              <a:t>not</a:t>
            </a:r>
            <a:r>
              <a:rPr lang="en-US" dirty="0"/>
              <a:t> </a:t>
            </a:r>
            <a:r>
              <a:rPr lang="en-US" b="1" i="1" dirty="0"/>
              <a:t>the same as Python</a:t>
            </a:r>
            <a:r>
              <a:rPr lang="en-US" dirty="0"/>
              <a:t> (another very popular language!)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E37B75-E896-FBD5-098B-00BCEF381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920315"/>
              </p:ext>
            </p:extLst>
          </p:nvPr>
        </p:nvGraphicFramePr>
        <p:xfrm>
          <a:off x="4926842" y="756775"/>
          <a:ext cx="7102902" cy="534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ECAC-E31A-BB55-D22A-0A5932DB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51508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&lt;html&gt;</a:t>
            </a:r>
          </a:p>
          <a:p>
            <a:r>
              <a:rPr lang="en-US" sz="2400" dirty="0"/>
              <a:t>  &lt;head&gt;</a:t>
            </a:r>
          </a:p>
          <a:p>
            <a:r>
              <a:rPr lang="en-US" sz="2400" dirty="0"/>
              <a:t>    &lt;!-- Stuff goes here --&gt;</a:t>
            </a:r>
            <a:br>
              <a:rPr lang="en-US" sz="2400" dirty="0"/>
            </a:br>
            <a:r>
              <a:rPr lang="en-US" sz="2400" dirty="0"/>
              <a:t>  &lt;/head&gt;</a:t>
            </a:r>
            <a:br>
              <a:rPr lang="en-US" sz="2400" dirty="0"/>
            </a:br>
            <a:r>
              <a:rPr lang="en-US" sz="2400" dirty="0"/>
              <a:t>  &lt;body&gt;</a:t>
            </a:r>
          </a:p>
          <a:p>
            <a:r>
              <a:rPr lang="en-US" sz="2400" dirty="0"/>
              <a:t>    &lt;!-- Stuff goes here --&gt;</a:t>
            </a:r>
          </a:p>
          <a:p>
            <a:r>
              <a:rPr lang="en-US" sz="2400" dirty="0"/>
              <a:t>  &lt;/body&gt;</a:t>
            </a:r>
          </a:p>
          <a:p>
            <a:r>
              <a:rPr lang="en-US" sz="2400" dirty="0"/>
              <a:t>  &lt;script&gt;</a:t>
            </a:r>
          </a:p>
          <a:p>
            <a:r>
              <a:rPr lang="en-US" sz="2400" dirty="0"/>
              <a:t>    // Stuff goes here</a:t>
            </a:r>
          </a:p>
          <a:p>
            <a:r>
              <a:rPr lang="en-US" sz="2400" dirty="0"/>
              <a:t>  &lt;/script&gt;</a:t>
            </a:r>
          </a:p>
          <a:p>
            <a:r>
              <a:rPr lang="en-US" sz="2400" dirty="0"/>
              <a:t>&lt;/html&gt;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066801"/>
            <a:ext cx="373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&lt;style&gt; tag and related CSS rules are specified inside the &lt;head&gt; tag.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2500470"/>
            <a:ext cx="373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Most html tags go inside the &lt;body&gt; tag.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0300" y="3570734"/>
            <a:ext cx="3733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JavaScript code goes here, inside the &lt;script&gt; tag.</a:t>
            </a:r>
          </a:p>
        </p:txBody>
      </p:sp>
      <p:cxnSp>
        <p:nvCxnSpPr>
          <p:cNvPr id="9" name="Straight Arrow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00400" y="1713132"/>
            <a:ext cx="2743200" cy="243001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00400" y="2731666"/>
            <a:ext cx="2743200" cy="262555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76601" y="3863782"/>
            <a:ext cx="2705101" cy="353283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9878" y="4597339"/>
            <a:ext cx="504092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Order matters here!  The head tag goes first, followed by body, followed by script.  There are acceptable variations on this, but for MIS2402, this is the pattern to follow.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CF4E92-1277-EC6A-CC06-A34DF03E5A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5471" y="189006"/>
            <a:ext cx="7874479" cy="9115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marL="33813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8138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See the 3 parts in our HTML files…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2A5CBA8-3CCB-6D15-7FA1-1FBE9940162E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280E-3527-691A-49F5-DCDBA30E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work with this page: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433FA-EBD7-6355-1556-DAECF4C10696}"/>
              </a:ext>
            </a:extLst>
          </p:cNvPr>
          <p:cNvSpPr txBox="1"/>
          <p:nvPr/>
        </p:nvSpPr>
        <p:spPr>
          <a:xfrm>
            <a:off x="776380" y="1106423"/>
            <a:ext cx="10927829" cy="56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8408">
              <a:spcAft>
                <a:spcPts val="642"/>
              </a:spcAft>
            </a:pPr>
            <a:r>
              <a:rPr lang="en-US" sz="2996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https://misdemo.temple.edu/classexamples/intro.html</a:t>
            </a:r>
            <a:r>
              <a:rPr lang="en-US" sz="29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280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7D446D0-A596-B4E4-6D82-B7E9D7BD5568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147B10-EAD1-6AD1-8267-1331C069791D}"/>
              </a:ext>
            </a:extLst>
          </p:cNvPr>
          <p:cNvSpPr txBox="1">
            <a:spLocks/>
          </p:cNvSpPr>
          <p:nvPr/>
        </p:nvSpPr>
        <p:spPr>
          <a:xfrm>
            <a:off x="515471" y="189006"/>
            <a:ext cx="7874479" cy="9115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33813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>
                <a:solidFill>
                  <a:schemeClr val="tx1"/>
                </a:solidFill>
              </a:rPr>
              <a:t>A simple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A1A0D-7983-6308-F275-60D8C56AD6E3}"/>
              </a:ext>
            </a:extLst>
          </p:cNvPr>
          <p:cNvSpPr txBox="1"/>
          <p:nvPr/>
        </p:nvSpPr>
        <p:spPr>
          <a:xfrm>
            <a:off x="892885" y="2237591"/>
            <a:ext cx="1016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Open this link in Chrome (or Edge, or Firefox)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Right click on 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Choose “View page source”</a:t>
            </a:r>
          </a:p>
        </p:txBody>
      </p:sp>
    </p:spTree>
    <p:extLst>
      <p:ext uri="{BB962C8B-B14F-4D97-AF65-F5344CB8AC3E}">
        <p14:creationId xmlns:p14="http://schemas.microsoft.com/office/powerpoint/2010/main" val="136403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7505-94B6-4B71-A0EC-0EB7CC50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begin - a quick look at the code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52208-46EC-43C5-B73A-E1E9B102E2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0950"/>
            <a:ext cx="2844800" cy="3048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FFFFFF"/>
                </a:solidFill>
              </a:rPr>
              <a:t>Slide </a:t>
            </a:r>
            <a:fld id="{C9241B87-E365-4365-BDC6-1241D33F009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0DCD0-6834-48F9-A475-4EB3DD3CA08E}"/>
              </a:ext>
            </a:extLst>
          </p:cNvPr>
          <p:cNvSpPr/>
          <p:nvPr/>
        </p:nvSpPr>
        <p:spPr>
          <a:xfrm>
            <a:off x="799011" y="923971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&lt;!DOCTYPE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html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&lt;html&gt;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&lt;head&gt;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&lt;meta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charset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"utf-8"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&lt;meta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"viewport"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"width=device-width, initial-scale=1"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&lt;!-- Bootstrap 5 CDN --&gt;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&lt;link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"https://cdn.jsdelivr.net/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npm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/bootstrap@5.2.3/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css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/bootstrap.min.css"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rel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"stylesheet"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&lt;script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"https://cdn.jsdelivr.net/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npm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/bootstrap@5.2.3/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js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/bootstrap.bundle.min.js"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&gt;&lt;/script&gt;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&lt;!-- jQuery 3.6 CDN --&gt;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&lt;script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"https://ajax.googleapis.com/ajax/libs/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jquery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/3.6.4/jquery.min.js"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&gt;&lt;/script&gt;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&lt;!-- Font Awesome 5 CDN --&gt;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&lt;link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rel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"stylesheet"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"https://cdnjs.cloudflare.com/ajax/libs/font-awesome/5.15.4/</a:t>
            </a:r>
            <a:r>
              <a:rPr lang="en-US" sz="11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css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/all.min.css"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&lt;title&gt;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Simple JavaScript Demo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&lt;/title&gt;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&lt;/head&gt;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&lt;body&gt;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&lt;div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E50000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1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"container"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&lt;p&gt;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See the web developer console.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&lt;/div&gt;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&lt;/body&gt;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&lt;script&gt;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"use strict"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console.log(</a:t>
            </a:r>
            <a:r>
              <a:rPr lang="en-US" sz="11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 world'</a:t>
            </a:r>
            <a: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11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&lt;/script&gt;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&lt;/html&gt;</a:t>
            </a:r>
            <a:endParaRPr lang="en-US" sz="11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60A6A-3038-4866-897C-8791EC9CA294}"/>
              </a:ext>
            </a:extLst>
          </p:cNvPr>
          <p:cNvSpPr txBox="1"/>
          <p:nvPr/>
        </p:nvSpPr>
        <p:spPr>
          <a:xfrm>
            <a:off x="7086600" y="960982"/>
            <a:ext cx="3429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Bootstrap and </a:t>
            </a:r>
            <a:r>
              <a:rPr lang="en-US" dirty="0" err="1"/>
              <a:t>FontAwesome</a:t>
            </a:r>
            <a:r>
              <a:rPr lang="en-US" dirty="0"/>
              <a:t> portions are standard for this class.  You don’t need to memorize those!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E92AE8-7FFB-455D-B6B8-567A9F283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4495800" y="1219200"/>
            <a:ext cx="2514600" cy="665112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3277D6-7428-4BBE-BC9C-E16E18CBD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4191000" y="1600200"/>
            <a:ext cx="2819400" cy="1143000"/>
          </a:xfrm>
          <a:prstGeom prst="straightConnector1">
            <a:avLst/>
          </a:prstGeom>
          <a:ln w="6350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A6BB196-D9F0-6461-6C68-612D5882AC3C}"/>
              </a:ext>
            </a:extLst>
          </p:cNvPr>
          <p:cNvSpPr txBox="1">
            <a:spLocks/>
          </p:cNvSpPr>
          <p:nvPr/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11116</TotalTime>
  <Words>2929</Words>
  <Application>Microsoft Office PowerPoint</Application>
  <PresentationFormat>Widescreen</PresentationFormat>
  <Paragraphs>297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Consolas</vt:lpstr>
      <vt:lpstr>Corbel</vt:lpstr>
      <vt:lpstr>Courier New</vt:lpstr>
      <vt:lpstr>Segoe UI</vt:lpstr>
      <vt:lpstr>Symbol</vt:lpstr>
      <vt:lpstr>Times New Roman</vt:lpstr>
      <vt:lpstr>Office Theme</vt:lpstr>
      <vt:lpstr>Introduction to JavaScript (Variables and Simple Math)</vt:lpstr>
      <vt:lpstr>Agenda</vt:lpstr>
      <vt:lpstr>By the end of this class…</vt:lpstr>
      <vt:lpstr>What is JavaScript?</vt:lpstr>
      <vt:lpstr>What is JavaScript? (continued)</vt:lpstr>
      <vt:lpstr>Why is JavaScript important?</vt:lpstr>
      <vt:lpstr>See the 3 parts in our HTML files…</vt:lpstr>
      <vt:lpstr>Let’s work with this page:</vt:lpstr>
      <vt:lpstr>Before we begin - a quick look at the code</vt:lpstr>
      <vt:lpstr>Let’s zoom in…</vt:lpstr>
      <vt:lpstr>Now look at the developer console</vt:lpstr>
      <vt:lpstr>The developer console (2)</vt:lpstr>
      <vt:lpstr>Now try this in the developer console…</vt:lpstr>
      <vt:lpstr>console.log</vt:lpstr>
      <vt:lpstr>Humble beginnings…</vt:lpstr>
      <vt:lpstr>What’s a variable?</vt:lpstr>
      <vt:lpstr>What’s declaration? What’s assignment?</vt:lpstr>
      <vt:lpstr>What’s reassignment?</vt:lpstr>
      <vt:lpstr>Putting JavaScript to work (simple math)</vt:lpstr>
      <vt:lpstr>Order of operations</vt:lpstr>
      <vt:lpstr>Working with strings</vt:lpstr>
      <vt:lpstr>Now we’re cooking!</vt:lpstr>
      <vt:lpstr>Best practices for naming variables</vt:lpstr>
      <vt:lpstr>More calculations</vt:lpstr>
      <vt:lpstr>Fancier stuff </vt:lpstr>
      <vt:lpstr>Making numbers easier to read</vt:lpstr>
      <vt:lpstr>Review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Lauren Kerner</cp:lastModifiedBy>
  <cp:revision>257</cp:revision>
  <dcterms:created xsi:type="dcterms:W3CDTF">2022-06-30T13:55:29Z</dcterms:created>
  <dcterms:modified xsi:type="dcterms:W3CDTF">2025-09-08T14:32:25Z</dcterms:modified>
</cp:coreProperties>
</file>