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577" r:id="rId3"/>
    <p:sldId id="580" r:id="rId4"/>
    <p:sldId id="587" r:id="rId5"/>
    <p:sldId id="588" r:id="rId6"/>
    <p:sldId id="581" r:id="rId7"/>
    <p:sldId id="590" r:id="rId8"/>
    <p:sldId id="591" r:id="rId9"/>
    <p:sldId id="592" r:id="rId10"/>
    <p:sldId id="582" r:id="rId11"/>
    <p:sldId id="583" r:id="rId12"/>
    <p:sldId id="593" r:id="rId13"/>
    <p:sldId id="586" r:id="rId14"/>
    <p:sldId id="596" r:id="rId15"/>
    <p:sldId id="595" r:id="rId16"/>
    <p:sldId id="597" r:id="rId17"/>
    <p:sldId id="584" r:id="rId18"/>
    <p:sldId id="594" r:id="rId19"/>
    <p:sldId id="598" r:id="rId20"/>
    <p:sldId id="585" r:id="rId21"/>
    <p:sldId id="579" r:id="rId22"/>
    <p:sldId id="605" r:id="rId23"/>
    <p:sldId id="606" r:id="rId24"/>
    <p:sldId id="607" r:id="rId25"/>
    <p:sldId id="608" r:id="rId26"/>
    <p:sldId id="6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41" autoAdjust="0"/>
  </p:normalViewPr>
  <p:slideViewPr>
    <p:cSldViewPr snapToGrid="0">
      <p:cViewPr varScale="1">
        <p:scale>
          <a:sx n="92" d="100"/>
          <a:sy n="92" d="100"/>
        </p:scale>
        <p:origin x="43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Kerner" userId="d093f7d1-97ec-4632-be30-73d60e6ef789" providerId="ADAL" clId="{6BC5A390-3434-4E63-A04B-49911046C6C5}"/>
    <pc:docChg chg="custSel modSld">
      <pc:chgData name="Lauren Kerner" userId="d093f7d1-97ec-4632-be30-73d60e6ef789" providerId="ADAL" clId="{6BC5A390-3434-4E63-A04B-49911046C6C5}" dt="2025-09-22T13:42:07.697" v="67" actId="20577"/>
      <pc:docMkLst>
        <pc:docMk/>
      </pc:docMkLst>
      <pc:sldChg chg="modSp mod">
        <pc:chgData name="Lauren Kerner" userId="d093f7d1-97ec-4632-be30-73d60e6ef789" providerId="ADAL" clId="{6BC5A390-3434-4E63-A04B-49911046C6C5}" dt="2025-09-22T13:32:23.419" v="25" actId="14100"/>
        <pc:sldMkLst>
          <pc:docMk/>
          <pc:sldMk cId="1793865720" sldId="256"/>
        </pc:sldMkLst>
        <pc:spChg chg="mod">
          <ac:chgData name="Lauren Kerner" userId="d093f7d1-97ec-4632-be30-73d60e6ef789" providerId="ADAL" clId="{6BC5A390-3434-4E63-A04B-49911046C6C5}" dt="2025-09-22T13:32:23.419" v="25" actId="14100"/>
          <ac:spMkLst>
            <pc:docMk/>
            <pc:sldMk cId="1793865720" sldId="256"/>
            <ac:spMk id="3" creationId="{071FC15D-C8AA-1066-06DE-10EA5ACD2E81}"/>
          </ac:spMkLst>
        </pc:spChg>
      </pc:sldChg>
      <pc:sldChg chg="modNotesTx">
        <pc:chgData name="Lauren Kerner" userId="d093f7d1-97ec-4632-be30-73d60e6ef789" providerId="ADAL" clId="{6BC5A390-3434-4E63-A04B-49911046C6C5}" dt="2025-09-22T13:42:07.697" v="67" actId="20577"/>
        <pc:sldMkLst>
          <pc:docMk/>
          <pc:sldMk cId="2063965672" sldId="5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32F1D-2005-42C4-B44C-AAB312F11D8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CFB657E-1B18-4EE9-8C84-4156BC3A2D4F}">
      <dgm:prSet phldrT="[Text]"/>
      <dgm:spPr/>
      <dgm:t>
        <a:bodyPr/>
        <a:lstStyle/>
        <a:p>
          <a:r>
            <a:rPr lang="en-US" dirty="0"/>
            <a:t>Pseudo Code</a:t>
          </a:r>
        </a:p>
      </dgm:t>
    </dgm:pt>
    <dgm:pt modelId="{51CDF2F9-CCF2-4DD8-96A1-67860072F216}" type="parTrans" cxnId="{542341D1-BDAC-451C-AE2D-CE2292217A81}">
      <dgm:prSet/>
      <dgm:spPr/>
      <dgm:t>
        <a:bodyPr/>
        <a:lstStyle/>
        <a:p>
          <a:endParaRPr lang="en-US"/>
        </a:p>
      </dgm:t>
    </dgm:pt>
    <dgm:pt modelId="{1026858A-77E6-44DD-8037-52D01099B9B1}" type="sibTrans" cxnId="{542341D1-BDAC-451C-AE2D-CE2292217A81}">
      <dgm:prSet/>
      <dgm:spPr/>
      <dgm:t>
        <a:bodyPr/>
        <a:lstStyle/>
        <a:p>
          <a:endParaRPr lang="en-US"/>
        </a:p>
      </dgm:t>
    </dgm:pt>
    <dgm:pt modelId="{EE0B2C72-E2D1-470B-A2FC-EE8DEB47B322}">
      <dgm:prSet phldrT="[Text]"/>
      <dgm:spPr/>
      <dgm:t>
        <a:bodyPr/>
        <a:lstStyle/>
        <a:p>
          <a:r>
            <a:rPr lang="en-US" dirty="0"/>
            <a:t>JavaScript</a:t>
          </a:r>
        </a:p>
      </dgm:t>
    </dgm:pt>
    <dgm:pt modelId="{AA463C49-F81E-411A-80B5-B01FFF52D2A1}" type="parTrans" cxnId="{9026C96F-E547-4E24-A918-83B5A0FA42AE}">
      <dgm:prSet/>
      <dgm:spPr/>
      <dgm:t>
        <a:bodyPr/>
        <a:lstStyle/>
        <a:p>
          <a:endParaRPr lang="en-US"/>
        </a:p>
      </dgm:t>
    </dgm:pt>
    <dgm:pt modelId="{40FD90B6-44CC-495C-AC98-CF2A68B08A82}" type="sibTrans" cxnId="{9026C96F-E547-4E24-A918-83B5A0FA42AE}">
      <dgm:prSet/>
      <dgm:spPr/>
      <dgm:t>
        <a:bodyPr/>
        <a:lstStyle/>
        <a:p>
          <a:endParaRPr lang="en-US"/>
        </a:p>
      </dgm:t>
    </dgm:pt>
    <dgm:pt modelId="{3D82E388-1E20-4D39-AB98-37135D5C95BE}" type="pres">
      <dgm:prSet presAssocID="{7B032F1D-2005-42C4-B44C-AAB312F11D8D}" presName="cycle" presStyleCnt="0">
        <dgm:presLayoutVars>
          <dgm:dir/>
          <dgm:resizeHandles val="exact"/>
        </dgm:presLayoutVars>
      </dgm:prSet>
      <dgm:spPr/>
    </dgm:pt>
    <dgm:pt modelId="{5FCFC203-82B6-4033-AFA4-D92EE204B36C}" type="pres">
      <dgm:prSet presAssocID="{ACFB657E-1B18-4EE9-8C84-4156BC3A2D4F}" presName="node" presStyleLbl="node1" presStyleIdx="0" presStyleCnt="2">
        <dgm:presLayoutVars>
          <dgm:bulletEnabled val="1"/>
        </dgm:presLayoutVars>
      </dgm:prSet>
      <dgm:spPr/>
    </dgm:pt>
    <dgm:pt modelId="{18F244F9-D47D-430B-9AF9-AF64C4EFDA33}" type="pres">
      <dgm:prSet presAssocID="{1026858A-77E6-44DD-8037-52D01099B9B1}" presName="sibTrans" presStyleLbl="sibTrans2D1" presStyleIdx="0" presStyleCnt="2" custScaleX="61694" custScaleY="57940" custLinFactY="13217" custLinFactNeighborX="4834" custLinFactNeighborY="100000"/>
      <dgm:spPr/>
    </dgm:pt>
    <dgm:pt modelId="{40450C30-5081-4684-8344-190F735803E1}" type="pres">
      <dgm:prSet presAssocID="{1026858A-77E6-44DD-8037-52D01099B9B1}" presName="connectorText" presStyleLbl="sibTrans2D1" presStyleIdx="0" presStyleCnt="2"/>
      <dgm:spPr/>
    </dgm:pt>
    <dgm:pt modelId="{CA1921F8-CA57-4059-9C6D-10833C550080}" type="pres">
      <dgm:prSet presAssocID="{EE0B2C72-E2D1-470B-A2FC-EE8DEB47B322}" presName="node" presStyleLbl="node1" presStyleIdx="1" presStyleCnt="2">
        <dgm:presLayoutVars>
          <dgm:bulletEnabled val="1"/>
        </dgm:presLayoutVars>
      </dgm:prSet>
      <dgm:spPr/>
    </dgm:pt>
    <dgm:pt modelId="{75705E52-3FDD-4397-B781-6E5E83F07BCE}" type="pres">
      <dgm:prSet presAssocID="{40FD90B6-44CC-495C-AC98-CF2A68B08A82}" presName="sibTrans" presStyleLbl="sibTrans2D1" presStyleIdx="1" presStyleCnt="2" custFlipVert="1" custScaleX="63348" custScaleY="59790" custLinFactNeighborX="-2900" custLinFactNeighborY="-98971"/>
      <dgm:spPr/>
    </dgm:pt>
    <dgm:pt modelId="{8D80A309-3182-4B7A-B792-6391E1D9A43B}" type="pres">
      <dgm:prSet presAssocID="{40FD90B6-44CC-495C-AC98-CF2A68B08A82}" presName="connectorText" presStyleLbl="sibTrans2D1" presStyleIdx="1" presStyleCnt="2"/>
      <dgm:spPr/>
    </dgm:pt>
  </dgm:ptLst>
  <dgm:cxnLst>
    <dgm:cxn modelId="{5F67A201-A0C6-4C1B-98F6-B46BD450D630}" type="presOf" srcId="{EE0B2C72-E2D1-470B-A2FC-EE8DEB47B322}" destId="{CA1921F8-CA57-4059-9C6D-10833C550080}" srcOrd="0" destOrd="0" presId="urn:microsoft.com/office/officeart/2005/8/layout/cycle2"/>
    <dgm:cxn modelId="{A36F7539-00B9-4E01-912F-FFC79445C295}" type="presOf" srcId="{1026858A-77E6-44DD-8037-52D01099B9B1}" destId="{18F244F9-D47D-430B-9AF9-AF64C4EFDA33}" srcOrd="0" destOrd="0" presId="urn:microsoft.com/office/officeart/2005/8/layout/cycle2"/>
    <dgm:cxn modelId="{091CB940-B0A6-4B53-A18F-668CDE8B04A8}" type="presOf" srcId="{ACFB657E-1B18-4EE9-8C84-4156BC3A2D4F}" destId="{5FCFC203-82B6-4033-AFA4-D92EE204B36C}" srcOrd="0" destOrd="0" presId="urn:microsoft.com/office/officeart/2005/8/layout/cycle2"/>
    <dgm:cxn modelId="{9026C96F-E547-4E24-A918-83B5A0FA42AE}" srcId="{7B032F1D-2005-42C4-B44C-AAB312F11D8D}" destId="{EE0B2C72-E2D1-470B-A2FC-EE8DEB47B322}" srcOrd="1" destOrd="0" parTransId="{AA463C49-F81E-411A-80B5-B01FFF52D2A1}" sibTransId="{40FD90B6-44CC-495C-AC98-CF2A68B08A82}"/>
    <dgm:cxn modelId="{4421BE97-C4C0-472F-AE50-6808EE7EEE73}" type="presOf" srcId="{40FD90B6-44CC-495C-AC98-CF2A68B08A82}" destId="{8D80A309-3182-4B7A-B792-6391E1D9A43B}" srcOrd="1" destOrd="0" presId="urn:microsoft.com/office/officeart/2005/8/layout/cycle2"/>
    <dgm:cxn modelId="{49F0B698-6807-4FF9-ADFD-152BD9EDB826}" type="presOf" srcId="{7B032F1D-2005-42C4-B44C-AAB312F11D8D}" destId="{3D82E388-1E20-4D39-AB98-37135D5C95BE}" srcOrd="0" destOrd="0" presId="urn:microsoft.com/office/officeart/2005/8/layout/cycle2"/>
    <dgm:cxn modelId="{EEF409BF-A951-4622-9419-EBD0755C7B12}" type="presOf" srcId="{1026858A-77E6-44DD-8037-52D01099B9B1}" destId="{40450C30-5081-4684-8344-190F735803E1}" srcOrd="1" destOrd="0" presId="urn:microsoft.com/office/officeart/2005/8/layout/cycle2"/>
    <dgm:cxn modelId="{542341D1-BDAC-451C-AE2D-CE2292217A81}" srcId="{7B032F1D-2005-42C4-B44C-AAB312F11D8D}" destId="{ACFB657E-1B18-4EE9-8C84-4156BC3A2D4F}" srcOrd="0" destOrd="0" parTransId="{51CDF2F9-CCF2-4DD8-96A1-67860072F216}" sibTransId="{1026858A-77E6-44DD-8037-52D01099B9B1}"/>
    <dgm:cxn modelId="{A64D8FED-31A5-4B66-8C6D-A7941EA3246C}" type="presOf" srcId="{40FD90B6-44CC-495C-AC98-CF2A68B08A82}" destId="{75705E52-3FDD-4397-B781-6E5E83F07BCE}" srcOrd="0" destOrd="0" presId="urn:microsoft.com/office/officeart/2005/8/layout/cycle2"/>
    <dgm:cxn modelId="{A502F898-592D-472C-9E3D-0D509B33218B}" type="presParOf" srcId="{3D82E388-1E20-4D39-AB98-37135D5C95BE}" destId="{5FCFC203-82B6-4033-AFA4-D92EE204B36C}" srcOrd="0" destOrd="0" presId="urn:microsoft.com/office/officeart/2005/8/layout/cycle2"/>
    <dgm:cxn modelId="{BACE6A23-7503-4F31-AB33-38F586659E1C}" type="presParOf" srcId="{3D82E388-1E20-4D39-AB98-37135D5C95BE}" destId="{18F244F9-D47D-430B-9AF9-AF64C4EFDA33}" srcOrd="1" destOrd="0" presId="urn:microsoft.com/office/officeart/2005/8/layout/cycle2"/>
    <dgm:cxn modelId="{65DD7BA8-86D2-4C17-AAC7-040DC42A76A1}" type="presParOf" srcId="{18F244F9-D47D-430B-9AF9-AF64C4EFDA33}" destId="{40450C30-5081-4684-8344-190F735803E1}" srcOrd="0" destOrd="0" presId="urn:microsoft.com/office/officeart/2005/8/layout/cycle2"/>
    <dgm:cxn modelId="{3329560D-FF66-4767-AE17-3AFF2E0C8954}" type="presParOf" srcId="{3D82E388-1E20-4D39-AB98-37135D5C95BE}" destId="{CA1921F8-CA57-4059-9C6D-10833C550080}" srcOrd="2" destOrd="0" presId="urn:microsoft.com/office/officeart/2005/8/layout/cycle2"/>
    <dgm:cxn modelId="{45B7C1F9-ECE7-4CEF-980F-BB44E41917E6}" type="presParOf" srcId="{3D82E388-1E20-4D39-AB98-37135D5C95BE}" destId="{75705E52-3FDD-4397-B781-6E5E83F07BCE}" srcOrd="3" destOrd="0" presId="urn:microsoft.com/office/officeart/2005/8/layout/cycle2"/>
    <dgm:cxn modelId="{81DDFD0C-7DCE-4ACB-9727-13B51DA7A1E0}" type="presParOf" srcId="{75705E52-3FDD-4397-B781-6E5E83F07BCE}" destId="{8D80A309-3182-4B7A-B792-6391E1D9A43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FC203-82B6-4033-AFA4-D92EE204B36C}">
      <dsp:nvSpPr>
        <dsp:cNvPr id="0" name=""/>
        <dsp:cNvSpPr/>
      </dsp:nvSpPr>
      <dsp:spPr>
        <a:xfrm>
          <a:off x="1522" y="958377"/>
          <a:ext cx="2079610" cy="2079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Pseudo Code</a:t>
          </a:r>
        </a:p>
      </dsp:txBody>
      <dsp:txXfrm>
        <a:off x="306074" y="1262929"/>
        <a:ext cx="1470506" cy="1470506"/>
      </dsp:txXfrm>
    </dsp:sp>
    <dsp:sp modelId="{18F244F9-D47D-430B-9AF9-AF64C4EFDA33}">
      <dsp:nvSpPr>
        <dsp:cNvPr id="0" name=""/>
        <dsp:cNvSpPr/>
      </dsp:nvSpPr>
      <dsp:spPr>
        <a:xfrm>
          <a:off x="2229634" y="1606748"/>
          <a:ext cx="799304" cy="406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29634" y="1688080"/>
        <a:ext cx="677305" cy="243998"/>
      </dsp:txXfrm>
    </dsp:sp>
    <dsp:sp modelId="{CA1921F8-CA57-4059-9C6D-10833C550080}">
      <dsp:nvSpPr>
        <dsp:cNvPr id="0" name=""/>
        <dsp:cNvSpPr/>
      </dsp:nvSpPr>
      <dsp:spPr>
        <a:xfrm>
          <a:off x="3125519" y="958377"/>
          <a:ext cx="2079610" cy="2079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JavaScript</a:t>
          </a:r>
        </a:p>
      </dsp:txBody>
      <dsp:txXfrm>
        <a:off x="3430071" y="1262929"/>
        <a:ext cx="1470506" cy="1470506"/>
      </dsp:txXfrm>
    </dsp:sp>
    <dsp:sp modelId="{75705E52-3FDD-4397-B781-6E5E83F07BCE}">
      <dsp:nvSpPr>
        <dsp:cNvPr id="0" name=""/>
        <dsp:cNvSpPr/>
      </dsp:nvSpPr>
      <dsp:spPr>
        <a:xfrm rot="10800000" flipV="1">
          <a:off x="2192054" y="2076449"/>
          <a:ext cx="820734" cy="419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317948" y="2160378"/>
        <a:ext cx="694840" cy="2517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 29” law applies in NY</a:t>
            </a:r>
          </a:p>
        </p:txBody>
      </p:sp>
      <p:sp>
        <p:nvSpPr>
          <p:cNvPr id="4" name="Slide Number Placeholder 3"/>
          <p:cNvSpPr>
            <a:spLocks noGrp="1"/>
          </p:cNvSpPr>
          <p:nvPr>
            <p:ph type="sldNum" sz="quarter" idx="5"/>
          </p:nvPr>
        </p:nvSpPr>
        <p:spPr/>
        <p:txBody>
          <a:bodyPr/>
          <a:lstStyle/>
          <a:p>
            <a:fld id="{9192091F-6CD8-46B7-96F0-0D064BD5D0C2}" type="slidenum">
              <a:rPr lang="en-US" smtClean="0"/>
              <a:t>12</a:t>
            </a:fld>
            <a:endParaRPr lang="en-US" dirty="0"/>
          </a:p>
        </p:txBody>
      </p:sp>
    </p:spTree>
    <p:extLst>
      <p:ext uri="{BB962C8B-B14F-4D97-AF65-F5344CB8AC3E}">
        <p14:creationId xmlns:p14="http://schemas.microsoft.com/office/powerpoint/2010/main" val="210831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is to come back to compound statements at the start of the next lecture</a:t>
            </a:r>
          </a:p>
        </p:txBody>
      </p:sp>
      <p:sp>
        <p:nvSpPr>
          <p:cNvPr id="4" name="Slide Number Placeholder 3"/>
          <p:cNvSpPr>
            <a:spLocks noGrp="1"/>
          </p:cNvSpPr>
          <p:nvPr>
            <p:ph type="sldNum" sz="quarter" idx="5"/>
          </p:nvPr>
        </p:nvSpPr>
        <p:spPr/>
        <p:txBody>
          <a:bodyPr/>
          <a:lstStyle/>
          <a:p>
            <a:fld id="{9192091F-6CD8-46B7-96F0-0D064BD5D0C2}" type="slidenum">
              <a:rPr lang="en-US" smtClean="0"/>
              <a:t>25</a:t>
            </a:fld>
            <a:endParaRPr lang="en-US" dirty="0"/>
          </a:p>
        </p:txBody>
      </p:sp>
    </p:spTree>
    <p:extLst>
      <p:ext uri="{BB962C8B-B14F-4D97-AF65-F5344CB8AC3E}">
        <p14:creationId xmlns:p14="http://schemas.microsoft.com/office/powerpoint/2010/main" val="107277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9/22/2025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9/22/2025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9/22/2025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471054" y="720435"/>
            <a:ext cx="11277601" cy="942109"/>
          </a:xfrm>
          <a:noFill/>
        </p:spPr>
        <p:txBody>
          <a:bodyPr/>
          <a:lstStyle>
            <a:lvl1pPr marL="338138" indent="0" algn="l">
              <a:defRPr sz="3200">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FB4F299-B632-B7CA-3FD1-FE6F072FE586}"/>
              </a:ext>
            </a:extLst>
          </p:cNvPr>
          <p:cNvSpPr txBox="1">
            <a:spLocks/>
          </p:cNvSpPr>
          <p:nvPr userDrawn="1"/>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Slide </a:t>
            </a:r>
            <a:fld id="{B8D92440-A1FC-46CF-964E-5BF15C2FE343}" type="slidenum">
              <a:rPr kumimoji="0" lang="en-US" sz="2800" b="0" i="0" u="none" strike="noStrike" kern="1200" cap="none" spc="0" normalizeH="0" baseline="0" noProof="0" smtClean="0">
                <a:ln>
                  <a:noFill/>
                </a:ln>
                <a:solidFill>
                  <a:srgbClr val="4472C4">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7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9/22/2025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9/22/2025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9/22/2025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9/22/2025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9/22/2025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9/22/2025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9/22/2025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9/22/2025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9/22/2025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openai.com/product/dall-e-2"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actiludis.com/2012/09/11/dibujos-letras-ca-co-c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misdemo.temple.edu/classexamples/triangle2.html" TargetMode="External"/><Relationship Id="rId2" Type="http://schemas.openxmlformats.org/officeDocument/2006/relationships/hyperlink" Target="https://misdemo.temple.edu/classexamples/triangle1.html" TargetMode="External"/><Relationship Id="rId1" Type="http://schemas.openxmlformats.org/officeDocument/2006/relationships/slideLayout" Target="../slideLayouts/slideLayout12.xml"/><Relationship Id="rId5" Type="http://schemas.openxmlformats.org/officeDocument/2006/relationships/hyperlink" Target="https://misdemo.temple.edu/classexamples/triangle4.html" TargetMode="External"/><Relationship Id="rId4" Type="http://schemas.openxmlformats.org/officeDocument/2006/relationships/hyperlink" Target="https://misdemo.temple.edu/classexamples/triangle3.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isdemo.temple.edu/classexamples/fueleconomy-buggy.html" TargetMode="External"/><Relationship Id="rId2" Type="http://schemas.openxmlformats.org/officeDocument/2006/relationships/hyperlink" Target="https://misdemo.temple.edu/classexamples/oldenough.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fueleconom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tiludis.com/2012/09/11/dibujos-letras-ca-co-cu/"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misdemo.temple.edu/classexamples/triangle5.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misdemo.temple.edu/classexamples/fueleconomy2.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openai.com/product/dall-e-2"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2004223"/>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Conditional</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Statements</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7155080" y="6488668"/>
            <a:ext cx="5036920" cy="369332"/>
          </a:xfrm>
        </p:spPr>
        <p:txBody>
          <a:bodyPr>
            <a:normAutofit/>
          </a:bodyPr>
          <a:lstStyle/>
          <a:p>
            <a:pPr algn="r"/>
            <a:r>
              <a:rPr lang="sv-SE" sz="2000" dirty="0">
                <a:latin typeface="Segoe UI" panose="020B0502040204020203" pitchFamily="34" charset="0"/>
                <a:cs typeface="Segoe UI" panose="020B0502040204020203" pitchFamily="34" charset="0"/>
              </a:rPr>
              <a:t>Content created by Jeremy Shafer</a:t>
            </a: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2"/>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3" tooltip="https://creativecommons.org/licenses/by-nc/3.0/"/>
              </a:rPr>
              <a:t>CC BY-NC</a:t>
            </a:r>
            <a:endParaRPr lang="en-US" sz="900" dirty="0"/>
          </a:p>
        </p:txBody>
      </p:sp>
      <p:pic>
        <p:nvPicPr>
          <p:cNvPr id="5" name="Picture 4">
            <a:extLst>
              <a:ext uri="{FF2B5EF4-FFF2-40B4-BE49-F238E27FC236}">
                <a16:creationId xmlns:a16="http://schemas.microsoft.com/office/drawing/2014/main" id="{97BD3D33-0B4F-1154-2B13-676B678A7E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18" y="1076804"/>
            <a:ext cx="4892226" cy="4892226"/>
          </a:xfrm>
          <a:prstGeom prst="rect">
            <a:avLst/>
          </a:prstGeom>
          <a:effectLst>
            <a:softEdge rad="3175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to express conditional logic</a:t>
            </a:r>
            <a:endParaRPr lang="en-US" sz="4000"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10</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0298F1D8-1AAC-C1DC-314D-9873514066AA}"/>
              </a:ext>
            </a:extLst>
          </p:cNvPr>
          <p:cNvSpPr txBox="1"/>
          <p:nvPr/>
        </p:nvSpPr>
        <p:spPr>
          <a:xfrm>
            <a:off x="6096000" y="1769423"/>
            <a:ext cx="5366657" cy="3785652"/>
          </a:xfrm>
          <a:prstGeom prst="rect">
            <a:avLst/>
          </a:prstGeom>
          <a:noFill/>
        </p:spPr>
        <p:txBody>
          <a:bodyPr wrap="square" rtlCol="0">
            <a:spAutoFit/>
          </a:bodyPr>
          <a:lstStyle/>
          <a:p>
            <a:r>
              <a:rPr lang="en-US" sz="2400" dirty="0"/>
              <a:t>Students should be able to express conditional logic using either one of these mechanisms.</a:t>
            </a:r>
          </a:p>
          <a:p>
            <a:endParaRPr lang="en-US" sz="2400" dirty="0"/>
          </a:p>
          <a:p>
            <a:r>
              <a:rPr lang="en-US" sz="2400" dirty="0"/>
              <a:t>Students should be able to translate logic from one representation to another.</a:t>
            </a:r>
          </a:p>
          <a:p>
            <a:endParaRPr lang="en-US" sz="2400" dirty="0"/>
          </a:p>
          <a:p>
            <a:r>
              <a:rPr lang="en-US" sz="2400" dirty="0"/>
              <a:t>The focus of the class is, of course, on JavaScript.  But translating like this is a good test of your comprehension!</a:t>
            </a:r>
          </a:p>
        </p:txBody>
      </p:sp>
      <p:graphicFrame>
        <p:nvGraphicFramePr>
          <p:cNvPr id="4" name="Diagram 3">
            <a:extLst>
              <a:ext uri="{FF2B5EF4-FFF2-40B4-BE49-F238E27FC236}">
                <a16:creationId xmlns:a16="http://schemas.microsoft.com/office/drawing/2014/main" id="{36856FB9-7323-255C-78B2-2FD7BF2303AB}"/>
              </a:ext>
            </a:extLst>
          </p:cNvPr>
          <p:cNvGraphicFramePr/>
          <p:nvPr>
            <p:extLst>
              <p:ext uri="{D42A27DB-BD31-4B8C-83A1-F6EECF244321}">
                <p14:modId xmlns:p14="http://schemas.microsoft.com/office/powerpoint/2010/main" val="3802387582"/>
              </p:ext>
            </p:extLst>
          </p:nvPr>
        </p:nvGraphicFramePr>
        <p:xfrm>
          <a:off x="889348" y="1662544"/>
          <a:ext cx="5206652" cy="399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49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697675" y="1978121"/>
            <a:ext cx="7626927" cy="2677656"/>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let</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 </a:t>
            </a:r>
            <a:r>
              <a:rPr lang="en-US" sz="2400" dirty="0">
                <a:solidFill>
                  <a:srgbClr val="098658"/>
                </a:solidFill>
                <a:latin typeface="Consolas" panose="020B0609020204030204" pitchFamily="49" charset="0"/>
              </a:rPr>
              <a:t>24</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br>
              <a:rPr lang="en-US" sz="2400" b="0" dirty="0">
                <a:solidFill>
                  <a:srgbClr val="3B3B3B"/>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18</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"Not 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 </a:t>
            </a:r>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098971" y="720434"/>
            <a:ext cx="3277590"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we added in the word “else” here.  </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code block will run if the condition is true.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code block will run if run if the condition is false.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statement can only be used following an “if” statement.</a:t>
            </a:r>
          </a:p>
        </p:txBody>
      </p:sp>
      <p:sp>
        <p:nvSpPr>
          <p:cNvPr id="3" name="Arrow: Right 9">
            <a:extLst>
              <a:ext uri="{FF2B5EF4-FFF2-40B4-BE49-F238E27FC236}">
                <a16:creationId xmlns:a16="http://schemas.microsoft.com/office/drawing/2014/main" id="{60D017F1-BFA2-4267-3E69-B5420F8F14A4}"/>
              </a:ext>
            </a:extLst>
          </p:cNvPr>
          <p:cNvSpPr/>
          <p:nvPr/>
        </p:nvSpPr>
        <p:spPr>
          <a:xfrm rot="10800000">
            <a:off x="3747449" y="204705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9">
            <a:extLst>
              <a:ext uri="{FF2B5EF4-FFF2-40B4-BE49-F238E27FC236}">
                <a16:creationId xmlns:a16="http://schemas.microsoft.com/office/drawing/2014/main" id="{4ADF2BC4-0EB7-1975-EC17-B5BC874FFE75}"/>
              </a:ext>
            </a:extLst>
          </p:cNvPr>
          <p:cNvSpPr/>
          <p:nvPr/>
        </p:nvSpPr>
        <p:spPr>
          <a:xfrm rot="7447407">
            <a:off x="2659090" y="2397413"/>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9">
            <a:extLst>
              <a:ext uri="{FF2B5EF4-FFF2-40B4-BE49-F238E27FC236}">
                <a16:creationId xmlns:a16="http://schemas.microsoft.com/office/drawing/2014/main" id="{AFBE7214-3158-949A-E95E-3EDDC112DB94}"/>
              </a:ext>
            </a:extLst>
          </p:cNvPr>
          <p:cNvSpPr/>
          <p:nvPr/>
        </p:nvSpPr>
        <p:spPr>
          <a:xfrm rot="10800000">
            <a:off x="7384624" y="3890884"/>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4">
            <a:extLst>
              <a:ext uri="{FF2B5EF4-FFF2-40B4-BE49-F238E27FC236}">
                <a16:creationId xmlns:a16="http://schemas.microsoft.com/office/drawing/2014/main" id="{C7CE8119-7430-5EC3-AE0B-E5D28775062F}"/>
              </a:ext>
            </a:extLst>
          </p:cNvPr>
          <p:cNvSpPr/>
          <p:nvPr/>
        </p:nvSpPr>
        <p:spPr bwMode="auto">
          <a:xfrm>
            <a:off x="1092036" y="4838853"/>
            <a:ext cx="6812460" cy="1510840"/>
          </a:xfrm>
          <a:prstGeom prst="roundRect">
            <a:avLst/>
          </a:prstGeom>
          <a:solidFill>
            <a:schemeClr val="accent1">
              <a:lumMod val="20000"/>
              <a:lumOff val="80000"/>
            </a:schemeClr>
          </a:solid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Pseudo code here would be something like this:</a:t>
            </a:r>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Given a value for age, write one of two statements to the console log. If age is less than 18, write “Not old enough to vote.” Otherwise write “Old enough to vote.</a:t>
            </a:r>
          </a:p>
        </p:txBody>
      </p:sp>
    </p:spTree>
    <p:extLst>
      <p:ext uri="{BB962C8B-B14F-4D97-AF65-F5344CB8AC3E}">
        <p14:creationId xmlns:p14="http://schemas.microsoft.com/office/powerpoint/2010/main" val="146917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a:xfrm>
            <a:off x="340425" y="92032"/>
            <a:ext cx="11277601" cy="942109"/>
          </a:xfrm>
        </p:spPr>
        <p:txBody>
          <a:bodyPr>
            <a:normAutofit/>
          </a:bodyPr>
          <a:lstStyle/>
          <a:p>
            <a:r>
              <a:rPr lang="en-US" sz="4000" dirty="0">
                <a:latin typeface="+mn-lt"/>
              </a:rPr>
              <a:t>if, else 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473529" y="750122"/>
            <a:ext cx="7626927" cy="5878532"/>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30</a:t>
            </a:r>
            <a:r>
              <a:rPr lang="en-US" sz="1600" b="0" dirty="0">
                <a:solidFill>
                  <a:srgbClr val="000000"/>
                </a:solidFill>
                <a:effectLst/>
                <a:latin typeface="Consolas" panose="020B0609020204030204" pitchFamily="49" charset="0"/>
              </a:rPr>
              <a:t>;</a:t>
            </a:r>
            <a:br>
              <a:rPr lang="en-US" sz="1600" b="0" dirty="0">
                <a:solidFill>
                  <a:srgbClr val="3B3B3B"/>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18</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A</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"Not 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21</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B</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26</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C</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29</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//code block D</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"Eligible for COBRA coverage"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E</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"You're on your own, kid."</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100456" y="399800"/>
            <a:ext cx="3276105"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and “else” statements can be chained together as shown here.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Often it is useful to end the chain with a single “else” statement that specifies what to do if all else fails.</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only 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code block (A,B,C,D or E) will execute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using this approach.</a:t>
            </a:r>
          </a:p>
        </p:txBody>
      </p:sp>
      <p:pic>
        <p:nvPicPr>
          <p:cNvPr id="12" name="Picture 11" descr="A white chain on a black background&#10;&#10;Description automatically generated with medium confidence">
            <a:extLst>
              <a:ext uri="{FF2B5EF4-FFF2-40B4-BE49-F238E27FC236}">
                <a16:creationId xmlns:a16="http://schemas.microsoft.com/office/drawing/2014/main" id="{D504832A-265F-14F5-F012-45E39AD0F6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60291">
            <a:off x="6338963" y="5086682"/>
            <a:ext cx="2261154" cy="1264714"/>
          </a:xfrm>
          <a:prstGeom prst="rect">
            <a:avLst/>
          </a:prstGeom>
        </p:spPr>
      </p:pic>
    </p:spTree>
    <p:extLst>
      <p:ext uri="{BB962C8B-B14F-4D97-AF65-F5344CB8AC3E}">
        <p14:creationId xmlns:p14="http://schemas.microsoft.com/office/powerpoint/2010/main" val="206396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p:txBody>
          <a:bodyPr/>
          <a:lstStyle/>
          <a:p>
            <a:r>
              <a:rPr lang="en-US" dirty="0"/>
              <a:t>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729343" y="1633230"/>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Recall that our </a:t>
            </a:r>
            <a:r>
              <a:rPr lang="en-US" i="1" kern="0" dirty="0">
                <a:solidFill>
                  <a:schemeClr val="accent1"/>
                </a:solidFill>
              </a:rPr>
              <a:t>condition</a:t>
            </a:r>
            <a:r>
              <a:rPr lang="en-US" dirty="0"/>
              <a:t> can be a variable, a comparison, </a:t>
            </a:r>
            <a:r>
              <a:rPr lang="en-US" b="1" i="1" dirty="0"/>
              <a:t>or a function </a:t>
            </a:r>
            <a:r>
              <a:rPr lang="en-US" dirty="0"/>
              <a:t>that returns true or false.</a:t>
            </a:r>
          </a:p>
          <a:p>
            <a:endParaRPr lang="en-US" dirty="0"/>
          </a:p>
        </p:txBody>
      </p:sp>
      <p:sp>
        <p:nvSpPr>
          <p:cNvPr id="5" name="Content Placeholder 2">
            <a:extLst>
              <a:ext uri="{FF2B5EF4-FFF2-40B4-BE49-F238E27FC236}">
                <a16:creationId xmlns:a16="http://schemas.microsoft.com/office/drawing/2014/main" id="{19345B10-AC11-F1E9-3348-7800202A414A}"/>
              </a:ext>
            </a:extLst>
          </p:cNvPr>
          <p:cNvSpPr txBox="1">
            <a:spLocks/>
          </p:cNvSpPr>
          <p:nvPr/>
        </p:nvSpPr>
        <p:spPr>
          <a:xfrm>
            <a:off x="729343" y="2604764"/>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is built right into the JavaScript language and is a frequently used in input validation.</a:t>
            </a:r>
          </a:p>
          <a:p>
            <a:endParaRPr lang="en-US" dirty="0"/>
          </a:p>
        </p:txBody>
      </p:sp>
      <p:sp>
        <p:nvSpPr>
          <p:cNvPr id="6" name="Content Placeholder 2">
            <a:extLst>
              <a:ext uri="{FF2B5EF4-FFF2-40B4-BE49-F238E27FC236}">
                <a16:creationId xmlns:a16="http://schemas.microsoft.com/office/drawing/2014/main" id="{BEDAA3B2-22C8-F24D-650E-D97E59FD3222}"/>
              </a:ext>
            </a:extLst>
          </p:cNvPr>
          <p:cNvSpPr txBox="1">
            <a:spLocks/>
          </p:cNvSpPr>
          <p:nvPr/>
        </p:nvSpPr>
        <p:spPr>
          <a:xfrm>
            <a:off x="729343" y="3723372"/>
            <a:ext cx="10515600" cy="194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returns </a:t>
            </a:r>
            <a:r>
              <a:rPr lang="en-US" b="1" dirty="0"/>
              <a:t>false</a:t>
            </a:r>
            <a:r>
              <a:rPr lang="en-US" dirty="0"/>
              <a:t> if it sent a number, and </a:t>
            </a:r>
            <a:r>
              <a:rPr lang="en-US" b="1" dirty="0"/>
              <a:t>true</a:t>
            </a:r>
            <a:r>
              <a:rPr lang="en-US" dirty="0"/>
              <a:t> if it receives a value that is not a number.  The function name, </a:t>
            </a:r>
            <a:r>
              <a:rPr lang="en-US" dirty="0" err="1"/>
              <a:t>isNaN</a:t>
            </a:r>
            <a:r>
              <a:rPr lang="en-US" dirty="0"/>
              <a:t> is short for “</a:t>
            </a:r>
            <a:r>
              <a:rPr lang="en-US" b="1" dirty="0"/>
              <a:t>is</a:t>
            </a:r>
            <a:r>
              <a:rPr lang="en-US" dirty="0"/>
              <a:t> </a:t>
            </a:r>
            <a:r>
              <a:rPr lang="en-US" b="1" dirty="0"/>
              <a:t>n</a:t>
            </a:r>
            <a:r>
              <a:rPr lang="en-US" dirty="0"/>
              <a:t>ot </a:t>
            </a:r>
            <a:r>
              <a:rPr lang="en-US" b="1" dirty="0"/>
              <a:t>a</a:t>
            </a:r>
            <a:r>
              <a:rPr lang="en-US" dirty="0"/>
              <a:t> </a:t>
            </a:r>
            <a:r>
              <a:rPr lang="en-US" b="1" dirty="0"/>
              <a:t>n</a:t>
            </a:r>
            <a:r>
              <a:rPr lang="en-US" dirty="0"/>
              <a:t>umber”.</a:t>
            </a:r>
          </a:p>
          <a:p>
            <a:endParaRPr lang="en-US" dirty="0"/>
          </a:p>
        </p:txBody>
      </p:sp>
    </p:spTree>
    <p:extLst>
      <p:ext uri="{BB962C8B-B14F-4D97-AF65-F5344CB8AC3E}">
        <p14:creationId xmlns:p14="http://schemas.microsoft.com/office/powerpoint/2010/main" val="10294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75066" y="157441"/>
            <a:ext cx="11277601" cy="942109"/>
          </a:xfrm>
        </p:spPr>
        <p:txBody>
          <a:bodyPr/>
          <a:lstStyle/>
          <a:p>
            <a:r>
              <a:rPr lang="en-US" dirty="0"/>
              <a:t>More about 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900582" y="2281144"/>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makes a systematic attempt to evaluate text (a string) as a number.  It will then return true or false accordingly.</a:t>
            </a:r>
          </a:p>
          <a:p>
            <a:endParaRPr lang="en-US" dirty="0"/>
          </a:p>
        </p:txBody>
      </p:sp>
      <p:sp>
        <p:nvSpPr>
          <p:cNvPr id="8" name="TextBox 7">
            <a:extLst>
              <a:ext uri="{FF2B5EF4-FFF2-40B4-BE49-F238E27FC236}">
                <a16:creationId xmlns:a16="http://schemas.microsoft.com/office/drawing/2014/main" id="{2280DEC9-FE42-14DD-E609-680AE311BA27}"/>
              </a:ext>
            </a:extLst>
          </p:cNvPr>
          <p:cNvSpPr txBox="1"/>
          <p:nvPr/>
        </p:nvSpPr>
        <p:spPr>
          <a:xfrm>
            <a:off x="993530" y="3261395"/>
            <a:ext cx="5493936" cy="2308324"/>
          </a:xfrm>
          <a:prstGeom prst="rect">
            <a:avLst/>
          </a:prstGeom>
          <a:noFill/>
        </p:spPr>
        <p:txBody>
          <a:bodyPr wrap="square">
            <a:spAutoFit/>
          </a:bodyPr>
          <a:lstStyle/>
          <a:p>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price = </a:t>
            </a:r>
            <a:r>
              <a:rPr lang="en-US" b="0" dirty="0">
                <a:solidFill>
                  <a:srgbClr val="A31515"/>
                </a:solidFill>
                <a:effectLst/>
                <a:latin typeface="Consolas" panose="020B0609020204030204" pitchFamily="49" charset="0"/>
              </a:rPr>
              <a:t>"5.0"</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isNaN</a:t>
            </a:r>
            <a:r>
              <a:rPr lang="en-US" b="0" dirty="0">
                <a:solidFill>
                  <a:srgbClr val="000000"/>
                </a:solidFill>
                <a:effectLst/>
                <a:latin typeface="Consolas" panose="020B0609020204030204" pitchFamily="49" charset="0"/>
              </a:rPr>
              <a:t>(price)){</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not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else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Arrow: Right 9">
            <a:extLst>
              <a:ext uri="{FF2B5EF4-FFF2-40B4-BE49-F238E27FC236}">
                <a16:creationId xmlns:a16="http://schemas.microsoft.com/office/drawing/2014/main" id="{8E1F131B-567F-D5CC-5C59-30E4F33BAA9E}"/>
              </a:ext>
            </a:extLst>
          </p:cNvPr>
          <p:cNvSpPr/>
          <p:nvPr/>
        </p:nvSpPr>
        <p:spPr>
          <a:xfrm rot="10800000">
            <a:off x="3454791" y="331351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E20739A-3651-DC86-8021-E64714EFB6B1}"/>
              </a:ext>
            </a:extLst>
          </p:cNvPr>
          <p:cNvSpPr/>
          <p:nvPr/>
        </p:nvSpPr>
        <p:spPr>
          <a:xfrm rot="7447407">
            <a:off x="2296408" y="3793838"/>
            <a:ext cx="381000" cy="2844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9">
            <a:extLst>
              <a:ext uri="{FF2B5EF4-FFF2-40B4-BE49-F238E27FC236}">
                <a16:creationId xmlns:a16="http://schemas.microsoft.com/office/drawing/2014/main" id="{0737293D-3777-DDB6-2BC1-39C3F51AC5E0}"/>
              </a:ext>
            </a:extLst>
          </p:cNvPr>
          <p:cNvSpPr/>
          <p:nvPr/>
        </p:nvSpPr>
        <p:spPr>
          <a:xfrm rot="10800000">
            <a:off x="6060542" y="494112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318EFE-9F41-79C8-C556-4D0B8C647D97}"/>
              </a:ext>
            </a:extLst>
          </p:cNvPr>
          <p:cNvSpPr txBox="1"/>
          <p:nvPr/>
        </p:nvSpPr>
        <p:spPr>
          <a:xfrm>
            <a:off x="7310426" y="3261395"/>
            <a:ext cx="3276600" cy="3170099"/>
          </a:xfrm>
          <a:prstGeom prst="rect">
            <a:avLst/>
          </a:prstGeom>
          <a:noFill/>
        </p:spPr>
        <p:txBody>
          <a:bodyPr wrap="square" rtlCol="0">
            <a:spAutoFit/>
          </a:bodyPr>
          <a:lstStyle/>
          <a:p>
            <a:r>
              <a:rPr lang="en-US" sz="2000" dirty="0"/>
              <a:t>Determine the Boolean value of the following expressions:</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(0)</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("lobster")</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("1,000") </a:t>
            </a:r>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("$5.00")</a:t>
            </a:r>
            <a:endParaRPr lang="en-US" sz="2000" dirty="0"/>
          </a:p>
        </p:txBody>
      </p:sp>
      <p:sp>
        <p:nvSpPr>
          <p:cNvPr id="13" name="Content Placeholder 2">
            <a:extLst>
              <a:ext uri="{FF2B5EF4-FFF2-40B4-BE49-F238E27FC236}">
                <a16:creationId xmlns:a16="http://schemas.microsoft.com/office/drawing/2014/main" id="{83B9407C-7F61-BCD7-2658-88189A9AAAB2}"/>
              </a:ext>
            </a:extLst>
          </p:cNvPr>
          <p:cNvSpPr txBox="1">
            <a:spLocks/>
          </p:cNvSpPr>
          <p:nvPr/>
        </p:nvSpPr>
        <p:spPr>
          <a:xfrm>
            <a:off x="918451" y="1099550"/>
            <a:ext cx="10390833" cy="11903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name of the </a:t>
            </a:r>
            <a:r>
              <a:rPr lang="en-US" dirty="0" err="1">
                <a:latin typeface="Courier New" panose="02070309020205020404" pitchFamily="49" charset="0"/>
                <a:cs typeface="Courier New" panose="02070309020205020404" pitchFamily="49" charset="0"/>
              </a:rPr>
              <a:t>isNaN</a:t>
            </a:r>
            <a:r>
              <a:rPr lang="en-US" dirty="0"/>
              <a:t> function is case sensitive. All the following are incorrect and will cause your JavaScript code to fail: </a:t>
            </a:r>
            <a:br>
              <a:rPr lang="en-US" dirty="0"/>
            </a:br>
            <a:r>
              <a:rPr lang="en-US" dirty="0" err="1">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a:t>
            </a:r>
            <a:r>
              <a:rPr lang="en-US" dirty="0">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etc.</a:t>
            </a:r>
          </a:p>
          <a:p>
            <a:endParaRPr lang="en-US" dirty="0"/>
          </a:p>
        </p:txBody>
      </p:sp>
    </p:spTree>
    <p:extLst>
      <p:ext uri="{BB962C8B-B14F-4D97-AF65-F5344CB8AC3E}">
        <p14:creationId xmlns:p14="http://schemas.microsoft.com/office/powerpoint/2010/main" val="20372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a:t>
            </a:r>
          </a:p>
        </p:txBody>
      </p:sp>
      <p:sp>
        <p:nvSpPr>
          <p:cNvPr id="7" name="Content Placeholder 2">
            <a:extLst>
              <a:ext uri="{FF2B5EF4-FFF2-40B4-BE49-F238E27FC236}">
                <a16:creationId xmlns:a16="http://schemas.microsoft.com/office/drawing/2014/main" id="{1B85E6DB-6F15-741D-A240-E15924B57282}"/>
              </a:ext>
            </a:extLst>
          </p:cNvPr>
          <p:cNvSpPr txBox="1">
            <a:spLocks/>
          </p:cNvSpPr>
          <p:nvPr/>
        </p:nvSpPr>
        <p:spPr>
          <a:xfrm>
            <a:off x="854105" y="1068779"/>
            <a:ext cx="10390833" cy="5248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most programming languages, a zero-length string is a pair of quotes, with nothing in between them.  </a:t>
            </a:r>
          </a:p>
          <a:p>
            <a:pPr lvl="1"/>
            <a:r>
              <a:rPr lang="en-US" sz="2800" dirty="0"/>
              <a:t>Like this: "" </a:t>
            </a:r>
          </a:p>
          <a:p>
            <a:pPr lvl="1"/>
            <a:r>
              <a:rPr lang="en-US" sz="2800" dirty="0"/>
              <a:t>or this: ''</a:t>
            </a:r>
          </a:p>
          <a:p>
            <a:pPr marL="0" indent="0">
              <a:buNone/>
            </a:pPr>
            <a:r>
              <a:rPr lang="en-US" dirty="0"/>
              <a:t>Those strings above have a length of </a:t>
            </a:r>
            <a:r>
              <a:rPr lang="en-US" b="1" i="1" dirty="0"/>
              <a:t>zero</a:t>
            </a:r>
            <a:r>
              <a:rPr lang="en-US" dirty="0"/>
              <a:t>.</a:t>
            </a:r>
            <a:br>
              <a:rPr lang="en-US" dirty="0"/>
            </a:br>
            <a:endParaRPr lang="en-US" dirty="0"/>
          </a:p>
          <a:p>
            <a:pPr marL="0" indent="0">
              <a:buNone/>
            </a:pPr>
            <a:r>
              <a:rPr lang="en-US" dirty="0"/>
              <a:t>And that is different from a pair of quotes with one or more spaces in between them.</a:t>
            </a:r>
          </a:p>
          <a:p>
            <a:pPr lvl="1"/>
            <a:r>
              <a:rPr lang="en-US" sz="2800" dirty="0"/>
              <a:t>Like this: " " </a:t>
            </a:r>
          </a:p>
          <a:p>
            <a:pPr lvl="1"/>
            <a:r>
              <a:rPr lang="en-US" sz="2800" dirty="0"/>
              <a:t>or this: ' ' </a:t>
            </a:r>
          </a:p>
          <a:p>
            <a:pPr marL="0" indent="0">
              <a:buNone/>
            </a:pPr>
            <a:r>
              <a:rPr lang="en-US" dirty="0"/>
              <a:t>These strings have a length of </a:t>
            </a:r>
            <a:r>
              <a:rPr lang="en-US" b="1" i="1" dirty="0"/>
              <a:t>one</a:t>
            </a:r>
            <a:r>
              <a:rPr lang="en-US" dirty="0"/>
              <a:t>, because they hold </a:t>
            </a:r>
            <a:r>
              <a:rPr lang="en-US" b="1" i="1" dirty="0"/>
              <a:t>one</a:t>
            </a:r>
            <a:r>
              <a:rPr lang="en-US" dirty="0"/>
              <a:t> space</a:t>
            </a:r>
          </a:p>
          <a:p>
            <a:endParaRPr lang="en-US" dirty="0"/>
          </a:p>
        </p:txBody>
      </p:sp>
    </p:spTree>
    <p:extLst>
      <p:ext uri="{BB962C8B-B14F-4D97-AF65-F5344CB8AC3E}">
        <p14:creationId xmlns:p14="http://schemas.microsoft.com/office/powerpoint/2010/main" val="30127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 and </a:t>
            </a:r>
            <a:r>
              <a:rPr lang="en-US" dirty="0" err="1">
                <a:latin typeface="Courier New" panose="02070309020205020404" pitchFamily="49" charset="0"/>
                <a:cs typeface="Courier New" panose="02070309020205020404" pitchFamily="49" charset="0"/>
              </a:rPr>
              <a:t>isNaN</a:t>
            </a:r>
            <a:endParaRPr lang="en-US" dirty="0">
              <a:latin typeface="Courier New" panose="02070309020205020404" pitchFamily="49" charset="0"/>
              <a:cs typeface="Courier New" panose="02070309020205020404" pitchFamily="49" charset="0"/>
            </a:endParaRPr>
          </a:p>
        </p:txBody>
      </p:sp>
      <p:sp>
        <p:nvSpPr>
          <p:cNvPr id="5" name="Content Placeholder 2">
            <a:extLst>
              <a:ext uri="{FF2B5EF4-FFF2-40B4-BE49-F238E27FC236}">
                <a16:creationId xmlns:a16="http://schemas.microsoft.com/office/drawing/2014/main" id="{912602A4-3794-F391-2D0D-69C5CA5BCF4A}"/>
              </a:ext>
            </a:extLst>
          </p:cNvPr>
          <p:cNvSpPr txBox="1">
            <a:spLocks/>
          </p:cNvSpPr>
          <p:nvPr/>
        </p:nvSpPr>
        <p:spPr>
          <a:xfrm>
            <a:off x="854105" y="1465942"/>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 previously saw that the </a:t>
            </a:r>
            <a:r>
              <a:rPr lang="en-US" dirty="0" err="1">
                <a:latin typeface="Courier New" panose="02070309020205020404" pitchFamily="49" charset="0"/>
                <a:cs typeface="Courier New" panose="02070309020205020404" pitchFamily="49" charset="0"/>
              </a:rPr>
              <a:t>isNaN</a:t>
            </a:r>
            <a:r>
              <a:rPr lang="en-US" dirty="0"/>
              <a:t> function will return true if provided with a string that has numeric value.</a:t>
            </a:r>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DBF00DC1-FFA7-226F-157E-EB45E3650F2E}"/>
              </a:ext>
            </a:extLst>
          </p:cNvPr>
          <p:cNvSpPr txBox="1">
            <a:spLocks/>
          </p:cNvSpPr>
          <p:nvPr/>
        </p:nvSpPr>
        <p:spPr>
          <a:xfrm>
            <a:off x="854105" y="2656300"/>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How does </a:t>
            </a:r>
            <a:r>
              <a:rPr lang="en-US" dirty="0" err="1">
                <a:latin typeface="Courier New" panose="02070309020205020404" pitchFamily="49" charset="0"/>
                <a:cs typeface="Courier New" panose="02070309020205020404" pitchFamily="49" charset="0"/>
              </a:rPr>
              <a:t>isNaN</a:t>
            </a:r>
            <a:r>
              <a:rPr lang="en-US" dirty="0"/>
              <a:t> evaluate zero-length strings?  What does it do with strings that hold nothing but spaces?</a:t>
            </a:r>
          </a:p>
          <a:p>
            <a:pPr marL="0" indent="0">
              <a:buNone/>
            </a:pPr>
            <a:endParaRPr lang="en-US" dirty="0"/>
          </a:p>
          <a:p>
            <a:endParaRPr lang="en-US" dirty="0"/>
          </a:p>
        </p:txBody>
      </p:sp>
      <p:sp>
        <p:nvSpPr>
          <p:cNvPr id="3" name="Content Placeholder 2">
            <a:extLst>
              <a:ext uri="{FF2B5EF4-FFF2-40B4-BE49-F238E27FC236}">
                <a16:creationId xmlns:a16="http://schemas.microsoft.com/office/drawing/2014/main" id="{744AC23D-AAC6-15C3-86B2-6DB6506EEAED}"/>
              </a:ext>
            </a:extLst>
          </p:cNvPr>
          <p:cNvSpPr txBox="1">
            <a:spLocks/>
          </p:cNvSpPr>
          <p:nvPr/>
        </p:nvSpPr>
        <p:spPr>
          <a:xfrm>
            <a:off x="854105" y="3746851"/>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Type the following into Chrome’s web developer console to find out!</a:t>
            </a:r>
          </a:p>
          <a:p>
            <a:pPr marL="0" indent="0">
              <a:buNone/>
            </a:pPr>
            <a:endParaRPr lang="en-US" dirty="0"/>
          </a:p>
          <a:p>
            <a:endParaRPr lang="en-US" dirty="0"/>
          </a:p>
        </p:txBody>
      </p:sp>
      <p:sp>
        <p:nvSpPr>
          <p:cNvPr id="8" name="TextBox 7">
            <a:extLst>
              <a:ext uri="{FF2B5EF4-FFF2-40B4-BE49-F238E27FC236}">
                <a16:creationId xmlns:a16="http://schemas.microsoft.com/office/drawing/2014/main" id="{9902F00D-4D5C-9275-D867-FF934B7FFCD6}"/>
              </a:ext>
            </a:extLst>
          </p:cNvPr>
          <p:cNvSpPr txBox="1"/>
          <p:nvPr/>
        </p:nvSpPr>
        <p:spPr>
          <a:xfrm>
            <a:off x="854105" y="4437951"/>
            <a:ext cx="6097978" cy="954107"/>
          </a:xfrm>
          <a:prstGeom prst="rect">
            <a:avLst/>
          </a:prstGeom>
          <a:noFill/>
        </p:spPr>
        <p:txBody>
          <a:bodyPr wrap="square">
            <a:spAutoFit/>
          </a:bodyPr>
          <a:lstStyle/>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a:t>
            </a:r>
          </a:p>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3815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Before we look at some examples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17</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3E5B0C14-E23A-1F49-249F-B57D706F7020}"/>
              </a:ext>
            </a:extLst>
          </p:cNvPr>
          <p:cNvSpPr txBox="1">
            <a:spLocks/>
          </p:cNvSpPr>
          <p:nvPr/>
        </p:nvSpPr>
        <p:spPr>
          <a:xfrm>
            <a:off x="729343" y="1633230"/>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Today’s examples will use the JavaScript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 </a:t>
            </a:r>
            <a:r>
              <a:rPr lang="en-US" dirty="0"/>
              <a:t> commands.  </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is usually a bad idea</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raises accessibility concerns</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causes the browser to “hang” while it waits for user action</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should not be used in any modern web solution</a:t>
            </a:r>
          </a:p>
          <a:p>
            <a:pPr marL="971550" lvl="1" indent="-514350"/>
            <a:r>
              <a:rPr lang="en-US" dirty="0"/>
              <a:t>Here they are only being used as a one time, throw away, teaching tool.</a:t>
            </a:r>
          </a:p>
          <a:p>
            <a:pPr marL="514350" indent="-514350">
              <a:buFont typeface="+mj-lt"/>
              <a:buAutoNum type="arabicPeriod"/>
            </a:pPr>
            <a:r>
              <a:rPr lang="en-US" dirty="0"/>
              <a:t>In the examples we look at today, some will use conditional statements for input validation.  In other cases, the conditional statement is an essential part of the logic of the calculation we want to perform.  See if you can discern the difference.</a:t>
            </a:r>
          </a:p>
          <a:p>
            <a:endParaRPr lang="en-US" dirty="0"/>
          </a:p>
        </p:txBody>
      </p:sp>
    </p:spTree>
    <p:extLst>
      <p:ext uri="{BB962C8B-B14F-4D97-AF65-F5344CB8AC3E}">
        <p14:creationId xmlns:p14="http://schemas.microsoft.com/office/powerpoint/2010/main" val="36799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a:xfrm>
            <a:off x="471054" y="720435"/>
            <a:ext cx="11277601" cy="596395"/>
          </a:xfrm>
        </p:spPr>
        <p:txBody>
          <a:bodyPr/>
          <a:lstStyle/>
          <a:p>
            <a:r>
              <a:rPr lang="en-US" dirty="0"/>
              <a:t>Some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11530" y="2237591"/>
            <a:ext cx="10515600" cy="3689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Area of a triangle (different approaches)</a:t>
            </a:r>
          </a:p>
          <a:p>
            <a:pPr marL="514350" indent="-514350"/>
            <a:r>
              <a:rPr lang="en-US" dirty="0">
                <a:hlinkClick r:id="rId2"/>
              </a:rPr>
              <a:t>https://misdemo.temple.edu/classexamples/triangle1.html</a:t>
            </a:r>
            <a:r>
              <a:rPr lang="en-US" dirty="0"/>
              <a:t> ***</a:t>
            </a:r>
          </a:p>
          <a:p>
            <a:pPr marL="514350" indent="-514350"/>
            <a:r>
              <a:rPr lang="en-US" dirty="0">
                <a:hlinkClick r:id="rId3"/>
              </a:rPr>
              <a:t>https://misdemo.temple.edu/classexamples/triangle2.html</a:t>
            </a:r>
            <a:r>
              <a:rPr lang="en-US" dirty="0"/>
              <a:t> </a:t>
            </a:r>
          </a:p>
          <a:p>
            <a:pPr marL="514350" indent="-514350"/>
            <a:r>
              <a:rPr lang="en-US" dirty="0">
                <a:hlinkClick r:id="rId4"/>
              </a:rPr>
              <a:t>https://misdemo.temple.edu/classexamples/triangle3.html</a:t>
            </a:r>
            <a:r>
              <a:rPr lang="en-US" dirty="0"/>
              <a:t> </a:t>
            </a:r>
          </a:p>
          <a:p>
            <a:pPr marL="514350" indent="-514350"/>
            <a:r>
              <a:rPr lang="en-US" dirty="0">
                <a:hlinkClick r:id="rId5"/>
              </a:rPr>
              <a:t>https://misdemo.temple.edu/classexamples/triangle4.html</a:t>
            </a:r>
            <a:r>
              <a:rPr lang="en-US" dirty="0"/>
              <a:t> </a:t>
            </a:r>
          </a:p>
          <a:p>
            <a:pPr marL="0" indent="0">
              <a:buNone/>
            </a:pPr>
            <a:endParaRPr lang="en-US" dirty="0"/>
          </a:p>
          <a:p>
            <a:pPr marL="0" indent="0">
              <a:buNone/>
            </a:pPr>
            <a:r>
              <a:rPr lang="en-US" dirty="0"/>
              <a:t>*** </a:t>
            </a:r>
            <a:r>
              <a:rPr lang="en-US" i="1" dirty="0"/>
              <a:t>No input validation at all here!</a:t>
            </a:r>
          </a:p>
          <a:p>
            <a:pPr marL="514350" indent="-514350"/>
            <a:endParaRPr lang="en-US" dirty="0"/>
          </a:p>
          <a:p>
            <a:pPr marL="514350" indent="-514350"/>
            <a:endParaRPr lang="en-US" dirty="0"/>
          </a:p>
          <a:p>
            <a:endParaRPr lang="en-US" dirty="0"/>
          </a:p>
        </p:txBody>
      </p:sp>
      <p:sp>
        <p:nvSpPr>
          <p:cNvPr id="4" name="Rounded Rectangle 5">
            <a:extLst>
              <a:ext uri="{FF2B5EF4-FFF2-40B4-BE49-F238E27FC236}">
                <a16:creationId xmlns:a16="http://schemas.microsoft.com/office/drawing/2014/main" id="{265EA336-DCDE-A5E1-C0E3-77BF8F993441}"/>
              </a:ext>
            </a:extLst>
          </p:cNvPr>
          <p:cNvSpPr/>
          <p:nvPr/>
        </p:nvSpPr>
        <p:spPr bwMode="auto">
          <a:xfrm>
            <a:off x="711530" y="1316830"/>
            <a:ext cx="10551226" cy="90364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Use the “step” option in Chrome’s web developer tools to watch this code get executed, line by line.</a:t>
            </a:r>
          </a:p>
        </p:txBody>
      </p:sp>
    </p:spTree>
    <p:extLst>
      <p:ext uri="{BB962C8B-B14F-4D97-AF65-F5344CB8AC3E}">
        <p14:creationId xmlns:p14="http://schemas.microsoft.com/office/powerpoint/2010/main" val="254888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p:txBody>
          <a:bodyPr/>
          <a:lstStyle/>
          <a:p>
            <a:r>
              <a:rPr lang="en-US" dirty="0"/>
              <a:t>Some more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23405" y="1662543"/>
            <a:ext cx="10515600" cy="35982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Old Enough </a:t>
            </a:r>
          </a:p>
          <a:p>
            <a:pPr marL="514350" indent="-514350"/>
            <a:r>
              <a:rPr lang="en-US" dirty="0">
                <a:hlinkClick r:id="rId2"/>
              </a:rPr>
              <a:t>https://misdemo.temple.edu/classexamples/oldenough.html</a:t>
            </a:r>
            <a:endParaRPr lang="en-US" dirty="0"/>
          </a:p>
          <a:p>
            <a:pPr marL="0" indent="0">
              <a:buNone/>
            </a:pPr>
            <a:endParaRPr lang="en-US" dirty="0"/>
          </a:p>
          <a:p>
            <a:pPr marL="0" indent="0">
              <a:buNone/>
            </a:pPr>
            <a:r>
              <a:rPr lang="en-US" dirty="0"/>
              <a:t>Fuel Economy – Can you find the logic error?</a:t>
            </a:r>
          </a:p>
          <a:p>
            <a:pPr marL="514350" indent="-514350"/>
            <a:r>
              <a:rPr lang="en-US" dirty="0">
                <a:hlinkClick r:id="rId3"/>
              </a:rPr>
              <a:t>https://misdemo.temple.edu/classexamples/fueleconomy-buggy.html</a:t>
            </a:r>
            <a:endParaRPr lang="en-US" dirty="0"/>
          </a:p>
          <a:p>
            <a:pPr marL="0" indent="0">
              <a:buNone/>
            </a:pPr>
            <a:endParaRPr lang="en-US" dirty="0"/>
          </a:p>
          <a:p>
            <a:pPr marL="0" indent="0">
              <a:buNone/>
            </a:pPr>
            <a:r>
              <a:rPr lang="en-US" dirty="0"/>
              <a:t>Fuel Economy – Fixed!</a:t>
            </a:r>
          </a:p>
          <a:p>
            <a:pPr marL="514350" indent="-514350"/>
            <a:r>
              <a:rPr lang="en-US" dirty="0">
                <a:hlinkClick r:id="rId4"/>
              </a:rPr>
              <a:t>https://misdemo.temple.edu/classexamples/fueleconomy.html</a:t>
            </a:r>
            <a:r>
              <a:rPr lang="en-US" dirty="0"/>
              <a:t>  </a:t>
            </a:r>
          </a:p>
          <a:p>
            <a:pPr marL="514350" indent="-514350"/>
            <a:endParaRPr lang="en-US" dirty="0"/>
          </a:p>
          <a:p>
            <a:endParaRPr lang="en-US" dirty="0"/>
          </a:p>
        </p:txBody>
      </p:sp>
    </p:spTree>
    <p:extLst>
      <p:ext uri="{BB962C8B-B14F-4D97-AF65-F5344CB8AC3E}">
        <p14:creationId xmlns:p14="http://schemas.microsoft.com/office/powerpoint/2010/main" val="353526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normAutofit/>
          </a:bodyPr>
          <a:lstStyle/>
          <a:p>
            <a:pPr marL="514350" indent="-514350">
              <a:buFont typeface="Arial" panose="020B0604020202020204" pitchFamily="34" charset="0"/>
              <a:buChar char="•"/>
            </a:pPr>
            <a:r>
              <a:rPr lang="en-US" sz="2800" dirty="0">
                <a:latin typeface="+mn-lt"/>
              </a:rPr>
              <a:t>What is a conditional statement?  </a:t>
            </a:r>
            <a:r>
              <a:rPr lang="en-US" dirty="0"/>
              <a:t>(What is an “if” statement?)</a:t>
            </a:r>
          </a:p>
          <a:p>
            <a:pPr marL="514350" indent="-514350">
              <a:buFont typeface="Arial" panose="020B0604020202020204" pitchFamily="34" charset="0"/>
              <a:buChar char="•"/>
            </a:pPr>
            <a:r>
              <a:rPr lang="en-US" sz="2800" dirty="0">
                <a:latin typeface="+mn-lt"/>
              </a:rPr>
              <a:t>How are “if” statements written in Jav</a:t>
            </a:r>
            <a:r>
              <a:rPr lang="en-US" dirty="0"/>
              <a:t>aScript</a:t>
            </a:r>
          </a:p>
          <a:p>
            <a:pPr marL="514350" indent="-514350"/>
            <a:r>
              <a:rPr lang="en-US" dirty="0"/>
              <a:t>“if”, “else if”, and “else”</a:t>
            </a:r>
          </a:p>
          <a:p>
            <a:pPr marL="514350" indent="-514350">
              <a:buFont typeface="Arial" panose="020B0604020202020204" pitchFamily="34" charset="0"/>
              <a:buChar char="•"/>
            </a:pPr>
            <a:r>
              <a:rPr lang="en-US" sz="2800" dirty="0">
                <a:latin typeface="+mn-lt"/>
              </a:rPr>
              <a:t>The </a:t>
            </a:r>
            <a:r>
              <a:rPr lang="en-US" sz="2800" dirty="0" err="1">
                <a:latin typeface="+mn-lt"/>
              </a:rPr>
              <a:t>isNaN</a:t>
            </a:r>
            <a:r>
              <a:rPr lang="en-US" sz="2800" dirty="0">
                <a:latin typeface="+mn-lt"/>
              </a:rPr>
              <a:t> function</a:t>
            </a:r>
          </a:p>
          <a:p>
            <a:pPr marL="514350" indent="-514350">
              <a:buFont typeface="Arial" panose="020B0604020202020204" pitchFamily="34" charset="0"/>
              <a:buChar char="•"/>
            </a:pPr>
            <a:r>
              <a:rPr lang="en-US" dirty="0"/>
              <a:t>Zero length strings</a:t>
            </a:r>
          </a:p>
          <a:p>
            <a:pPr marL="514350" indent="-514350"/>
            <a:r>
              <a:rPr lang="en-US" dirty="0"/>
              <a:t>Briefly introduce the logical operators: and, or, and not.</a:t>
            </a:r>
            <a:endParaRPr lang="en-US" sz="2800" dirty="0">
              <a:latin typeface="+mn-lt"/>
            </a:endParaRPr>
          </a:p>
          <a:p>
            <a:pPr marL="514350" indent="-514350"/>
            <a:r>
              <a:rPr lang="en-US" sz="2800" dirty="0">
                <a:latin typeface="+mn-lt"/>
              </a:rPr>
              <a:t>Some examples</a:t>
            </a: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100262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Some suggestions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20</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BB587C30-761E-5BBC-CE0D-FAFE0C6AC06C}"/>
              </a:ext>
            </a:extLst>
          </p:cNvPr>
          <p:cNvSpPr txBox="1">
            <a:spLocks/>
          </p:cNvSpPr>
          <p:nvPr/>
        </p:nvSpPr>
        <p:spPr>
          <a:xfrm>
            <a:off x="729343" y="1633229"/>
            <a:ext cx="10515600" cy="47164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Today we have learned about if, else if, and else statements.</a:t>
            </a:r>
          </a:p>
          <a:p>
            <a:pPr marL="0" indent="0">
              <a:buNone/>
            </a:pPr>
            <a:r>
              <a:rPr lang="en-US" dirty="0"/>
              <a:t>Students (new programmers) sometimes feel confused about when to use a specific approach.</a:t>
            </a:r>
          </a:p>
          <a:p>
            <a:pPr marL="0" indent="0">
              <a:buNone/>
            </a:pPr>
            <a:r>
              <a:rPr lang="en-US" dirty="0"/>
              <a:t>Suggestions: </a:t>
            </a:r>
          </a:p>
          <a:p>
            <a:pPr marL="514350" indent="-514350">
              <a:buFont typeface="+mj-lt"/>
              <a:buAutoNum type="arabicPeriod"/>
            </a:pPr>
            <a:r>
              <a:rPr lang="en-US" dirty="0"/>
              <a:t>focus on using the if statement all by itself until you feel you absolutely must have an “else” code block.</a:t>
            </a:r>
          </a:p>
          <a:p>
            <a:pPr marL="514350" indent="-514350">
              <a:buFont typeface="+mj-lt"/>
              <a:buAutoNum type="arabicPeriod"/>
            </a:pPr>
            <a:r>
              <a:rPr lang="en-US" dirty="0"/>
              <a:t>Avoid long “if, else if, else” chains whenever you can.  They can be difficult to read and difficult to maintain.</a:t>
            </a:r>
          </a:p>
          <a:p>
            <a:pPr marL="0" indent="0">
              <a:buNone/>
            </a:pPr>
            <a:r>
              <a:rPr lang="en-US" dirty="0"/>
              <a:t>As you saw in the last fuel economy example, the answer did not require the use of “else if” logic.  Putting your statements in the correct order was all that was needed!</a:t>
            </a:r>
          </a:p>
          <a:p>
            <a:pPr marL="0" indent="0">
              <a:buNone/>
            </a:pPr>
            <a:endParaRPr lang="en-US" dirty="0"/>
          </a:p>
        </p:txBody>
      </p:sp>
      <p:pic>
        <p:nvPicPr>
          <p:cNvPr id="6" name="Picture 5" descr="A white chain on a black background&#10;&#10;Description automatically generated with medium confidence">
            <a:extLst>
              <a:ext uri="{FF2B5EF4-FFF2-40B4-BE49-F238E27FC236}">
                <a16:creationId xmlns:a16="http://schemas.microsoft.com/office/drawing/2014/main" id="{87D2DC12-C1FA-F38F-7535-388E63A231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2960822">
            <a:off x="9283731" y="409201"/>
            <a:ext cx="2216796" cy="1564576"/>
          </a:xfrm>
          <a:prstGeom prst="rect">
            <a:avLst/>
          </a:prstGeom>
        </p:spPr>
      </p:pic>
    </p:spTree>
    <p:extLst>
      <p:ext uri="{BB962C8B-B14F-4D97-AF65-F5344CB8AC3E}">
        <p14:creationId xmlns:p14="http://schemas.microsoft.com/office/powerpoint/2010/main" val="242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Some </a:t>
            </a:r>
            <a:r>
              <a:rPr lang="en-US"/>
              <a:t>review questions…</a:t>
            </a:r>
            <a:endParaRPr lang="en-US" dirty="0"/>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838200" y="1626573"/>
            <a:ext cx="10515600" cy="4351338"/>
          </a:xfrm>
        </p:spPr>
        <p:txBody>
          <a:bodyPr>
            <a:normAutofit/>
          </a:bodyPr>
          <a:lstStyle/>
          <a:p>
            <a:pPr marL="514350" indent="-514350">
              <a:buFont typeface="Arial" panose="020B0604020202020204" pitchFamily="34" charset="0"/>
              <a:buChar char="•"/>
            </a:pPr>
            <a:r>
              <a:rPr lang="en-US" dirty="0"/>
              <a:t>Can you have an “else” statement without an “if”?</a:t>
            </a:r>
          </a:p>
          <a:p>
            <a:pPr marL="514350" indent="-514350">
              <a:buFont typeface="Arial" panose="020B0604020202020204" pitchFamily="34" charset="0"/>
              <a:buChar char="•"/>
            </a:pPr>
            <a:r>
              <a:rPr lang="en-US" dirty="0"/>
              <a:t>D</a:t>
            </a:r>
            <a:r>
              <a:rPr lang="en-US" sz="2800" dirty="0">
                <a:latin typeface="+mn-lt"/>
              </a:rPr>
              <a:t>oes </a:t>
            </a:r>
            <a:r>
              <a:rPr lang="en-US" sz="2800" dirty="0" err="1">
                <a:latin typeface="+mn-lt"/>
              </a:rPr>
              <a:t>isNaN</a:t>
            </a:r>
            <a:r>
              <a:rPr lang="en-US" sz="2800" dirty="0">
                <a:latin typeface="+mn-lt"/>
              </a:rPr>
              <a:t>("")</a:t>
            </a:r>
            <a:r>
              <a:rPr lang="en-US" dirty="0"/>
              <a:t> evaluate to true or false?</a:t>
            </a:r>
          </a:p>
          <a:p>
            <a:pPr marL="514350" indent="-514350"/>
            <a:r>
              <a:rPr lang="en-US" dirty="0"/>
              <a:t>D</a:t>
            </a:r>
            <a:r>
              <a:rPr lang="en-US" sz="2800" dirty="0">
                <a:latin typeface="+mn-lt"/>
              </a:rPr>
              <a:t>oes </a:t>
            </a:r>
            <a:r>
              <a:rPr lang="en-US" sz="2800" dirty="0" err="1">
                <a:latin typeface="+mn-lt"/>
              </a:rPr>
              <a:t>isNaN</a:t>
            </a:r>
            <a:r>
              <a:rPr lang="en-US" sz="2800" dirty="0">
                <a:latin typeface="+mn-lt"/>
              </a:rPr>
              <a:t>(“$1,000.00")</a:t>
            </a:r>
            <a:r>
              <a:rPr lang="en-US" dirty="0"/>
              <a:t> evaluate to true or false?</a:t>
            </a:r>
          </a:p>
          <a:p>
            <a:pPr marL="514350" indent="-514350">
              <a:buFont typeface="Arial" panose="020B0604020202020204" pitchFamily="34" charset="0"/>
              <a:buChar char="•"/>
            </a:pPr>
            <a:r>
              <a:rPr lang="en-US" dirty="0"/>
              <a:t>What are conditional statements commonly used for in code?</a:t>
            </a:r>
          </a:p>
          <a:p>
            <a:pPr marL="514350" indent="-514350">
              <a:buFont typeface="Arial" panose="020B0604020202020204" pitchFamily="34" charset="0"/>
              <a:buChar char="•"/>
            </a:pPr>
            <a:r>
              <a:rPr lang="en-US" dirty="0"/>
              <a:t>Which of these are comparison operators? =, ==, &gt;, &lt;=</a:t>
            </a:r>
          </a:p>
          <a:p>
            <a:pPr marL="514350" indent="-514350">
              <a:buFont typeface="Arial" panose="020B0604020202020204" pitchFamily="34" charset="0"/>
              <a:buChar char="•"/>
            </a:pPr>
            <a:r>
              <a:rPr lang="en-US" dirty="0"/>
              <a:t>What is the “not equal to” operator in JavaScript?</a:t>
            </a:r>
          </a:p>
          <a:p>
            <a:pPr marL="514350" indent="-514350">
              <a:buFont typeface="Arial" panose="020B0604020202020204" pitchFamily="34" charset="0"/>
              <a:buChar char="•"/>
            </a:pPr>
            <a:r>
              <a:rPr lang="en-US" dirty="0"/>
              <a:t>True or False? Modern web pages use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a:t>
            </a:r>
            <a:r>
              <a:rPr lang="en-US" dirty="0"/>
              <a:t> all the time </a:t>
            </a:r>
            <a:r>
              <a:rPr lang="en-US"/>
              <a:t>and your </a:t>
            </a:r>
            <a:r>
              <a:rPr lang="en-US" dirty="0"/>
              <a:t>instructor wants to see those commands in student work.</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21</a:t>
            </a:fld>
            <a:endParaRPr lang="en-US" sz="2800" dirty="0">
              <a:solidFill>
                <a:schemeClr val="accent1">
                  <a:lumMod val="75000"/>
                </a:schemeClr>
              </a:solidFill>
            </a:endParaRPr>
          </a:p>
        </p:txBody>
      </p:sp>
    </p:spTree>
    <p:extLst>
      <p:ext uri="{BB962C8B-B14F-4D97-AF65-F5344CB8AC3E}">
        <p14:creationId xmlns:p14="http://schemas.microsoft.com/office/powerpoint/2010/main" val="263604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651E-B59C-D900-E8DB-B1FD58238B2F}"/>
              </a:ext>
            </a:extLst>
          </p:cNvPr>
          <p:cNvSpPr>
            <a:spLocks noGrp="1"/>
          </p:cNvSpPr>
          <p:nvPr>
            <p:ph type="title"/>
          </p:nvPr>
        </p:nvSpPr>
        <p:spPr>
          <a:xfrm>
            <a:off x="457199" y="279372"/>
            <a:ext cx="11277601" cy="942109"/>
          </a:xfrm>
        </p:spPr>
        <p:txBody>
          <a:bodyPr>
            <a:normAutofit/>
          </a:bodyPr>
          <a:lstStyle/>
          <a:p>
            <a:r>
              <a:rPr lang="en-US" dirty="0"/>
              <a:t>Now we can have logical operators and compound statements.</a:t>
            </a:r>
          </a:p>
        </p:txBody>
      </p:sp>
      <p:sp>
        <p:nvSpPr>
          <p:cNvPr id="3" name="TextBox 2">
            <a:extLst>
              <a:ext uri="{FF2B5EF4-FFF2-40B4-BE49-F238E27FC236}">
                <a16:creationId xmlns:a16="http://schemas.microsoft.com/office/drawing/2014/main" id="{D2D594B7-351A-E004-1001-EE10F1D4427E}"/>
              </a:ext>
            </a:extLst>
          </p:cNvPr>
          <p:cNvSpPr txBox="1"/>
          <p:nvPr/>
        </p:nvSpPr>
        <p:spPr>
          <a:xfrm>
            <a:off x="785308" y="1221481"/>
            <a:ext cx="10381129" cy="4893647"/>
          </a:xfrm>
          <a:prstGeom prst="rect">
            <a:avLst/>
          </a:prstGeom>
          <a:noFill/>
        </p:spPr>
        <p:txBody>
          <a:bodyPr wrap="square" rtlCol="0">
            <a:spAutoFit/>
          </a:bodyPr>
          <a:lstStyle/>
          <a:p>
            <a:r>
              <a:rPr lang="en-US" sz="2400" dirty="0"/>
              <a:t>Logical operators allow us to combine multiple conditions into a single statement!</a:t>
            </a:r>
          </a:p>
          <a:p>
            <a:endParaRPr lang="en-US" sz="2400" dirty="0"/>
          </a:p>
          <a:p>
            <a:r>
              <a:rPr lang="en-US" sz="2400" dirty="0"/>
              <a:t>For example, the following statement evaluates to </a:t>
            </a:r>
            <a:r>
              <a:rPr lang="en-US" sz="2400" b="1" dirty="0"/>
              <a:t>true</a:t>
            </a:r>
            <a:r>
              <a:rPr lang="en-US" sz="2400" dirty="0"/>
              <a:t>:</a:t>
            </a:r>
          </a:p>
          <a:p>
            <a:endParaRPr lang="en-US" sz="2400" dirty="0"/>
          </a:p>
          <a:p>
            <a:r>
              <a:rPr lang="en-US" sz="2400" dirty="0"/>
              <a:t>( ( 1 &lt; 5) &amp;&amp; ( 1 != 5) ) </a:t>
            </a:r>
          </a:p>
          <a:p>
            <a:endParaRPr lang="en-US" sz="2400" dirty="0"/>
          </a:p>
          <a:p>
            <a:r>
              <a:rPr lang="en-US" sz="2400" dirty="0"/>
              <a:t>The two ampersands (&amp;&amp;) mean “and”.  </a:t>
            </a:r>
            <a:br>
              <a:rPr lang="en-US" sz="2400" dirty="0"/>
            </a:br>
            <a:br>
              <a:rPr lang="en-US" sz="2400" dirty="0"/>
            </a:br>
            <a:r>
              <a:rPr lang="en-US" sz="2400" dirty="0"/>
              <a:t>So this </a:t>
            </a:r>
            <a:r>
              <a:rPr lang="en-US" sz="2400" b="1" i="1" dirty="0"/>
              <a:t>compound</a:t>
            </a:r>
            <a:r>
              <a:rPr lang="en-US" sz="2400" dirty="0"/>
              <a:t> </a:t>
            </a:r>
            <a:r>
              <a:rPr lang="en-US" sz="2400" b="1" i="1" dirty="0"/>
              <a:t>statement</a:t>
            </a:r>
            <a:r>
              <a:rPr lang="en-US" sz="2400" dirty="0"/>
              <a:t> is saying: </a:t>
            </a:r>
            <a:br>
              <a:rPr lang="en-US" sz="2400" dirty="0"/>
            </a:br>
            <a:r>
              <a:rPr lang="en-US" sz="2400" dirty="0"/>
              <a:t>one is less than five, </a:t>
            </a:r>
            <a:r>
              <a:rPr lang="en-US" sz="2400" b="1" i="1" dirty="0"/>
              <a:t>and</a:t>
            </a:r>
            <a:r>
              <a:rPr lang="en-US" sz="2400" dirty="0"/>
              <a:t> one is not the same as five.</a:t>
            </a:r>
          </a:p>
          <a:p>
            <a:endParaRPr lang="en-US" sz="2400" dirty="0"/>
          </a:p>
          <a:p>
            <a:r>
              <a:rPr lang="en-US" sz="2400" dirty="0"/>
              <a:t>That sounds true to me!</a:t>
            </a:r>
          </a:p>
        </p:txBody>
      </p:sp>
    </p:spTree>
    <p:extLst>
      <p:ext uri="{BB962C8B-B14F-4D97-AF65-F5344CB8AC3E}">
        <p14:creationId xmlns:p14="http://schemas.microsoft.com/office/powerpoint/2010/main" val="30667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658D-1D2D-6E84-8D60-25BFCBBFBE89}"/>
              </a:ext>
            </a:extLst>
          </p:cNvPr>
          <p:cNvSpPr>
            <a:spLocks noGrp="1"/>
          </p:cNvSpPr>
          <p:nvPr>
            <p:ph type="title"/>
          </p:nvPr>
        </p:nvSpPr>
        <p:spPr/>
        <p:txBody>
          <a:bodyPr/>
          <a:lstStyle/>
          <a:p>
            <a:r>
              <a:rPr lang="en-US" dirty="0"/>
              <a:t>The logical operators</a:t>
            </a:r>
          </a:p>
        </p:txBody>
      </p:sp>
      <p:graphicFrame>
        <p:nvGraphicFramePr>
          <p:cNvPr id="4" name="Table 4">
            <a:extLst>
              <a:ext uri="{FF2B5EF4-FFF2-40B4-BE49-F238E27FC236}">
                <a16:creationId xmlns:a16="http://schemas.microsoft.com/office/drawing/2014/main" id="{96025443-2C73-644C-F3C3-38F180407275}"/>
              </a:ext>
            </a:extLst>
          </p:cNvPr>
          <p:cNvGraphicFramePr>
            <a:graphicFrameLocks noGrp="1"/>
          </p:cNvGraphicFramePr>
          <p:nvPr/>
        </p:nvGraphicFramePr>
        <p:xfrm>
          <a:off x="704241" y="1535224"/>
          <a:ext cx="10581710" cy="4267200"/>
        </p:xfrm>
        <a:graphic>
          <a:graphicData uri="http://schemas.openxmlformats.org/drawingml/2006/table">
            <a:tbl>
              <a:tblPr firstRow="1" bandRow="1">
                <a:tableStyleId>{5C22544A-7EE6-4342-B048-85BDC9FD1C3A}</a:tableStyleId>
              </a:tblPr>
              <a:tblGrid>
                <a:gridCol w="1862801">
                  <a:extLst>
                    <a:ext uri="{9D8B030D-6E8A-4147-A177-3AD203B41FA5}">
                      <a16:colId xmlns:a16="http://schemas.microsoft.com/office/drawing/2014/main" val="4087097109"/>
                    </a:ext>
                  </a:extLst>
                </a:gridCol>
                <a:gridCol w="1901331">
                  <a:extLst>
                    <a:ext uri="{9D8B030D-6E8A-4147-A177-3AD203B41FA5}">
                      <a16:colId xmlns:a16="http://schemas.microsoft.com/office/drawing/2014/main" val="1856505317"/>
                    </a:ext>
                  </a:extLst>
                </a:gridCol>
                <a:gridCol w="6817578">
                  <a:extLst>
                    <a:ext uri="{9D8B030D-6E8A-4147-A177-3AD203B41FA5}">
                      <a16:colId xmlns:a16="http://schemas.microsoft.com/office/drawing/2014/main" val="4205181372"/>
                    </a:ext>
                  </a:extLst>
                </a:gridCol>
              </a:tblGrid>
              <a:tr h="370840">
                <a:tc>
                  <a:txBody>
                    <a:bodyPr/>
                    <a:lstStyle/>
                    <a:p>
                      <a:pPr algn="ctr"/>
                      <a:r>
                        <a:rPr lang="en-US" sz="2400" dirty="0"/>
                        <a:t>Operator</a:t>
                      </a:r>
                    </a:p>
                  </a:txBody>
                  <a:tcPr>
                    <a:lnB w="12700" cap="flat" cmpd="sng" algn="ctr">
                      <a:solidFill>
                        <a:schemeClr val="tx1"/>
                      </a:solidFill>
                      <a:prstDash val="solid"/>
                      <a:round/>
                      <a:headEnd type="none" w="med" len="med"/>
                      <a:tailEnd type="none" w="med" len="med"/>
                    </a:lnB>
                  </a:tcPr>
                </a:tc>
                <a:tc>
                  <a:txBody>
                    <a:bodyPr/>
                    <a:lstStyle/>
                    <a:p>
                      <a:pPr algn="ctr"/>
                      <a:r>
                        <a:rPr lang="en-US" sz="2400" dirty="0"/>
                        <a:t>Name</a:t>
                      </a:r>
                    </a:p>
                  </a:txBody>
                  <a:tcPr>
                    <a:lnB w="12700" cap="flat" cmpd="sng" algn="ctr">
                      <a:solidFill>
                        <a:schemeClr val="tx1"/>
                      </a:solidFill>
                      <a:prstDash val="solid"/>
                      <a:round/>
                      <a:headEnd type="none" w="med" len="med"/>
                      <a:tailEnd type="none" w="med" len="med"/>
                    </a:lnB>
                  </a:tcPr>
                </a:tc>
                <a:tc>
                  <a:txBody>
                    <a:bodyPr/>
                    <a:lstStyle/>
                    <a:p>
                      <a:r>
                        <a:rPr lang="en-US" sz="2400" dirty="0"/>
                        <a:t>Description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68880"/>
                  </a:ext>
                </a:extLst>
              </a:tr>
              <a:tr h="370840">
                <a:tc>
                  <a:txBody>
                    <a:bodyPr/>
                    <a:lstStyle/>
                    <a:p>
                      <a:pPr algn="ctr"/>
                      <a:r>
                        <a:rPr lang="en-US" sz="4000" dirty="0"/>
                        <a:t>&amp;&amp;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Returns a true value if both expressions are true. This operator only evaluates the second expression if necessary.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979076"/>
                  </a:ext>
                </a:extLst>
              </a:tr>
              <a:tr h="370840">
                <a:tc>
                  <a:txBody>
                    <a:bodyPr/>
                    <a:lstStyle/>
                    <a:p>
                      <a:pPr algn="ctr"/>
                      <a:r>
                        <a:rPr lang="en-US" sz="4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Returns a true value if either expression is true. This operator only evaluates the second expression if necessary.  (The two vertical line are made using the “pipe” character, right above the enter key on your keyboard!)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5516571"/>
                  </a:ext>
                </a:extLst>
              </a:tr>
              <a:tr h="370840">
                <a:tc>
                  <a:txBody>
                    <a:bodyPr/>
                    <a:lstStyle/>
                    <a:p>
                      <a:pPr algn="ctr"/>
                      <a:r>
                        <a:rPr lang="en-US" sz="4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Reverses the value of the Boolean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547282"/>
                  </a:ext>
                </a:extLst>
              </a:tr>
            </a:tbl>
          </a:graphicData>
        </a:graphic>
      </p:graphicFrame>
    </p:spTree>
    <p:extLst>
      <p:ext uri="{BB962C8B-B14F-4D97-AF65-F5344CB8AC3E}">
        <p14:creationId xmlns:p14="http://schemas.microsoft.com/office/powerpoint/2010/main" val="2017688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C04F-6CD8-9FB9-171E-BEA11A7A226E}"/>
              </a:ext>
            </a:extLst>
          </p:cNvPr>
          <p:cNvSpPr>
            <a:spLocks noGrp="1"/>
          </p:cNvSpPr>
          <p:nvPr>
            <p:ph type="title"/>
          </p:nvPr>
        </p:nvSpPr>
        <p:spPr/>
        <p:txBody>
          <a:bodyPr/>
          <a:lstStyle/>
          <a:p>
            <a:r>
              <a:rPr lang="en-US" dirty="0"/>
              <a:t>Examples</a:t>
            </a:r>
          </a:p>
        </p:txBody>
      </p:sp>
      <p:pic>
        <p:nvPicPr>
          <p:cNvPr id="4" name="Picture 3" descr="( 1 &lt; 5 ) &amp;&amp; ( 1 != 5 )&#10;true&#10;( 1 &lt; 5 ) || ( 1 != 5 )&#10;true&#10;(1 &lt; 5 )&#10;true&#10;!(1 &lt; 5)&#10;false&#10;( 1 &lt; 5 ) &amp;&amp; ( 1 &lt; 10)&#10;true&#10;( 1 &lt; 5 ) &amp;&amp; !( 1 &lt; 10)&#10;false&#10;!( 1 &lt; 5 ) &amp;&amp; !( 1 &lt; 10)&#10;false&#10;( 1 &lt; 5) || !( 1 &lt; 10)&#10;true">
            <a:extLst>
              <a:ext uri="{FF2B5EF4-FFF2-40B4-BE49-F238E27FC236}">
                <a16:creationId xmlns:a16="http://schemas.microsoft.com/office/drawing/2014/main" id="{AA9E26F4-0DEB-A28A-A5CA-86CF97980FCF}"/>
              </a:ext>
            </a:extLst>
          </p:cNvPr>
          <p:cNvPicPr>
            <a:picLocks noChangeAspect="1"/>
          </p:cNvPicPr>
          <p:nvPr/>
        </p:nvPicPr>
        <p:blipFill>
          <a:blip r:embed="rId2"/>
          <a:stretch>
            <a:fillRect/>
          </a:stretch>
        </p:blipFill>
        <p:spPr>
          <a:xfrm>
            <a:off x="3733987" y="814022"/>
            <a:ext cx="3734321" cy="5229955"/>
          </a:xfrm>
          <a:prstGeom prst="rect">
            <a:avLst/>
          </a:prstGeom>
        </p:spPr>
      </p:pic>
      <p:sp>
        <p:nvSpPr>
          <p:cNvPr id="5" name="Rectangle 4">
            <a:extLst>
              <a:ext uri="{FF2B5EF4-FFF2-40B4-BE49-F238E27FC236}">
                <a16:creationId xmlns:a16="http://schemas.microsoft.com/office/drawing/2014/main" id="{F633D4EE-3741-E6D6-05F1-892B41F122F8}"/>
              </a:ext>
            </a:extLst>
          </p:cNvPr>
          <p:cNvSpPr/>
          <p:nvPr/>
        </p:nvSpPr>
        <p:spPr>
          <a:xfrm>
            <a:off x="3926540" y="1441525"/>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1D6737-166C-B269-A2FF-5A5EBBD39A00}"/>
              </a:ext>
            </a:extLst>
          </p:cNvPr>
          <p:cNvSpPr/>
          <p:nvPr/>
        </p:nvSpPr>
        <p:spPr>
          <a:xfrm>
            <a:off x="3926539" y="1981200"/>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F80E65-CD8A-6033-2EAF-0FADE2C74E34}"/>
              </a:ext>
            </a:extLst>
          </p:cNvPr>
          <p:cNvSpPr/>
          <p:nvPr/>
        </p:nvSpPr>
        <p:spPr>
          <a:xfrm>
            <a:off x="3926539" y="2520875"/>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D62073-7D23-2FFB-4BA5-ABCC68DB1BAE}"/>
              </a:ext>
            </a:extLst>
          </p:cNvPr>
          <p:cNvSpPr/>
          <p:nvPr/>
        </p:nvSpPr>
        <p:spPr>
          <a:xfrm>
            <a:off x="3926539" y="3092566"/>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478330-7F2C-16CE-03FD-03FA235CD804}"/>
              </a:ext>
            </a:extLst>
          </p:cNvPr>
          <p:cNvSpPr/>
          <p:nvPr/>
        </p:nvSpPr>
        <p:spPr>
          <a:xfrm>
            <a:off x="3926538" y="3742751"/>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5F3636-3B09-DD4D-D4CA-3A26F8558250}"/>
              </a:ext>
            </a:extLst>
          </p:cNvPr>
          <p:cNvSpPr/>
          <p:nvPr/>
        </p:nvSpPr>
        <p:spPr>
          <a:xfrm>
            <a:off x="3926537" y="4277161"/>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5F2700-2313-0C09-A203-878D040B36AA}"/>
              </a:ext>
            </a:extLst>
          </p:cNvPr>
          <p:cNvSpPr/>
          <p:nvPr/>
        </p:nvSpPr>
        <p:spPr>
          <a:xfrm>
            <a:off x="3926537" y="4848852"/>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A3B3F1-EE2F-8BDA-E233-989F245EC564}"/>
              </a:ext>
            </a:extLst>
          </p:cNvPr>
          <p:cNvSpPr/>
          <p:nvPr/>
        </p:nvSpPr>
        <p:spPr>
          <a:xfrm>
            <a:off x="3926537" y="5446414"/>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6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1+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1+ppt_w/2"/>
                                          </p:val>
                                        </p:tav>
                                      </p:tavLst>
                                    </p:anim>
                                    <p:anim calcmode="lin" valueType="num">
                                      <p:cBhvr additive="base">
                                        <p:cTn id="25" dur="500"/>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1+ppt_w/2"/>
                                          </p:val>
                                        </p:tav>
                                      </p:tavLst>
                                    </p:anim>
                                    <p:anim calcmode="lin" valueType="num">
                                      <p:cBhvr additive="base">
                                        <p:cTn id="31" dur="500"/>
                                        <p:tgtEl>
                                          <p:spTgt spid="9"/>
                                        </p:tgtEl>
                                        <p:attrNameLst>
                                          <p:attrName>ppt_y</p:attrName>
                                        </p:attrNameLst>
                                      </p:cBhvr>
                                      <p:tavLst>
                                        <p:tav tm="0">
                                          <p:val>
                                            <p:strVal val="ppt_y"/>
                                          </p:val>
                                        </p:tav>
                                        <p:tav tm="100000">
                                          <p:val>
                                            <p:strVal val="ppt_y"/>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1+ppt_w/2"/>
                                          </p:val>
                                        </p:tav>
                                      </p:tavLst>
                                    </p:anim>
                                    <p:anim calcmode="lin" valueType="num">
                                      <p:cBhvr additive="base">
                                        <p:cTn id="37" dur="500"/>
                                        <p:tgtEl>
                                          <p:spTgt spid="10"/>
                                        </p:tgtEl>
                                        <p:attrNameLst>
                                          <p:attrName>ppt_y</p:attrName>
                                        </p:attrNameLst>
                                      </p:cBhvr>
                                      <p:tavLst>
                                        <p:tav tm="0">
                                          <p:val>
                                            <p:strVal val="ppt_y"/>
                                          </p:val>
                                        </p:tav>
                                        <p:tav tm="100000">
                                          <p:val>
                                            <p:strVal val="ppt_y"/>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1+ppt_w/2"/>
                                          </p:val>
                                        </p:tav>
                                      </p:tavLst>
                                    </p:anim>
                                    <p:anim calcmode="lin" valueType="num">
                                      <p:cBhvr additive="base">
                                        <p:cTn id="43" dur="500"/>
                                        <p:tgtEl>
                                          <p:spTgt spid="11"/>
                                        </p:tgtEl>
                                        <p:attrNameLst>
                                          <p:attrName>ppt_y</p:attrName>
                                        </p:attrNameLst>
                                      </p:cBhvr>
                                      <p:tavLst>
                                        <p:tav tm="0">
                                          <p:val>
                                            <p:strVal val="ppt_y"/>
                                          </p:val>
                                        </p:tav>
                                        <p:tav tm="100000">
                                          <p:val>
                                            <p:strVal val="ppt_y"/>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1+ppt_w/2"/>
                                          </p:val>
                                        </p:tav>
                                      </p:tavLst>
                                    </p:anim>
                                    <p:anim calcmode="lin" valueType="num">
                                      <p:cBhvr additive="base">
                                        <p:cTn id="49" dur="500"/>
                                        <p:tgtEl>
                                          <p:spTgt spid="12"/>
                                        </p:tgtEl>
                                        <p:attrNameLst>
                                          <p:attrName>ppt_y</p:attrName>
                                        </p:attrNameLst>
                                      </p:cBhvr>
                                      <p:tavLst>
                                        <p:tav tm="0">
                                          <p:val>
                                            <p:strVal val="ppt_y"/>
                                          </p:val>
                                        </p:tav>
                                        <p:tav tm="100000">
                                          <p:val>
                                            <p:strVal val="ppt_y"/>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0B02-E19F-F670-5976-C87533D44E4A}"/>
              </a:ext>
            </a:extLst>
          </p:cNvPr>
          <p:cNvSpPr>
            <a:spLocks noGrp="1"/>
          </p:cNvSpPr>
          <p:nvPr>
            <p:ph type="title"/>
          </p:nvPr>
        </p:nvSpPr>
        <p:spPr/>
        <p:txBody>
          <a:bodyPr/>
          <a:lstStyle/>
          <a:p>
            <a:r>
              <a:rPr lang="en-US" dirty="0"/>
              <a:t>For today let’s see practical examples using "</a:t>
            </a:r>
            <a:r>
              <a:rPr lang="en-US" b="1" dirty="0"/>
              <a:t>or</a:t>
            </a:r>
            <a:r>
              <a:rPr lang="en-US" dirty="0"/>
              <a:t>“ logic.</a:t>
            </a:r>
          </a:p>
        </p:txBody>
      </p:sp>
      <p:sp>
        <p:nvSpPr>
          <p:cNvPr id="3" name="TextBox 2">
            <a:extLst>
              <a:ext uri="{FF2B5EF4-FFF2-40B4-BE49-F238E27FC236}">
                <a16:creationId xmlns:a16="http://schemas.microsoft.com/office/drawing/2014/main" id="{EE9030C5-3BCD-12A5-8FB6-643D192E03BD}"/>
              </a:ext>
            </a:extLst>
          </p:cNvPr>
          <p:cNvSpPr txBox="1"/>
          <p:nvPr/>
        </p:nvSpPr>
        <p:spPr>
          <a:xfrm>
            <a:off x="935915" y="1785769"/>
            <a:ext cx="10305826" cy="1938992"/>
          </a:xfrm>
          <a:prstGeom prst="rect">
            <a:avLst/>
          </a:prstGeom>
          <a:noFill/>
        </p:spPr>
        <p:txBody>
          <a:bodyPr wrap="square" rtlCol="0">
            <a:spAutoFit/>
          </a:bodyPr>
          <a:lstStyle/>
          <a:p>
            <a:r>
              <a:rPr lang="en-US" sz="2800" dirty="0"/>
              <a:t>Revisiting our earlier examples:</a:t>
            </a:r>
          </a:p>
          <a:p>
            <a:pPr marL="285750" indent="-285750">
              <a:buFont typeface="Arial" panose="020B0604020202020204" pitchFamily="34" charset="0"/>
              <a:buChar char="•"/>
            </a:pPr>
            <a:r>
              <a:rPr lang="en-US" sz="2800" dirty="0">
                <a:hlinkClick r:id="rId3"/>
              </a:rPr>
              <a:t>https://misdemo.temple.edu/classexamples/triangle5.html</a:t>
            </a:r>
            <a:r>
              <a:rPr lang="en-US" sz="2800" dirty="0"/>
              <a:t> </a:t>
            </a:r>
          </a:p>
          <a:p>
            <a:pPr marL="285750" indent="-285750">
              <a:buFont typeface="Arial" panose="020B0604020202020204" pitchFamily="34" charset="0"/>
              <a:buChar char="•"/>
            </a:pPr>
            <a:r>
              <a:rPr lang="en-US" sz="2800" dirty="0">
                <a:hlinkClick r:id="rId4"/>
              </a:rPr>
              <a:t>https://misdemo.temple.edu/classexamples/fueleconomy2.html</a:t>
            </a:r>
            <a:r>
              <a:rPr lang="en-US" sz="2800" dirty="0"/>
              <a:t> </a:t>
            </a:r>
            <a:r>
              <a:rPr lang="en-US" dirty="0"/>
              <a:t> </a:t>
            </a:r>
          </a:p>
          <a:p>
            <a:endParaRPr lang="en-US" dirty="0"/>
          </a:p>
          <a:p>
            <a:endParaRPr lang="en-US" dirty="0"/>
          </a:p>
        </p:txBody>
      </p:sp>
      <p:sp>
        <p:nvSpPr>
          <p:cNvPr id="4" name="Rounded Rectangle 4">
            <a:extLst>
              <a:ext uri="{FF2B5EF4-FFF2-40B4-BE49-F238E27FC236}">
                <a16:creationId xmlns:a16="http://schemas.microsoft.com/office/drawing/2014/main" id="{D7B270BE-4547-FED6-6575-7DE6595FA71F}"/>
              </a:ext>
            </a:extLst>
          </p:cNvPr>
          <p:cNvSpPr/>
          <p:nvPr/>
        </p:nvSpPr>
        <p:spPr bwMode="auto">
          <a:xfrm>
            <a:off x="935914" y="3724761"/>
            <a:ext cx="9918551" cy="1510840"/>
          </a:xfrm>
          <a:prstGeom prst="roundRect">
            <a:avLst/>
          </a:prstGeom>
          <a:solidFill>
            <a:schemeClr val="accent1">
              <a:lumMod val="20000"/>
              <a:lumOff val="80000"/>
            </a:schemeClr>
          </a:solid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Pseudo code in these examples would be something like this:</a:t>
            </a:r>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Inspect the input, if the value is not a number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or  </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if  it is less than or equal to zero, then report the error message.</a:t>
            </a:r>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Tree>
    <p:extLst>
      <p:ext uri="{BB962C8B-B14F-4D97-AF65-F5344CB8AC3E}">
        <p14:creationId xmlns:p14="http://schemas.microsoft.com/office/powerpoint/2010/main" val="22310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78E6-A250-5D03-2688-64BA91BA77CE}"/>
              </a:ext>
            </a:extLst>
          </p:cNvPr>
          <p:cNvSpPr>
            <a:spLocks noGrp="1"/>
          </p:cNvSpPr>
          <p:nvPr>
            <p:ph type="title"/>
          </p:nvPr>
        </p:nvSpPr>
        <p:spPr>
          <a:xfrm>
            <a:off x="6081527" y="2680252"/>
            <a:ext cx="5347855" cy="1497496"/>
          </a:xfrm>
        </p:spPr>
        <p:txBody>
          <a:bodyPr/>
          <a:lstStyle/>
          <a:p>
            <a:r>
              <a:rPr lang="en-US"/>
              <a:t>Let’s practice…</a:t>
            </a:r>
            <a:endParaRPr lang="en-US" dirty="0"/>
          </a:p>
        </p:txBody>
      </p:sp>
      <p:sp>
        <p:nvSpPr>
          <p:cNvPr id="4" name="TextBox 3">
            <a:extLst>
              <a:ext uri="{FF2B5EF4-FFF2-40B4-BE49-F238E27FC236}">
                <a16:creationId xmlns:a16="http://schemas.microsoft.com/office/drawing/2014/main" id="{71638FC5-9876-60CC-7AC4-A55884B7613D}"/>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2"/>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3" tooltip="https://creativecommons.org/licenses/by-nc/3.0/"/>
              </a:rPr>
              <a:t>CC BY-NC</a:t>
            </a:r>
            <a:endParaRPr lang="en-US" sz="900" dirty="0"/>
          </a:p>
        </p:txBody>
      </p:sp>
      <p:pic>
        <p:nvPicPr>
          <p:cNvPr id="5" name="Picture 4">
            <a:extLst>
              <a:ext uri="{FF2B5EF4-FFF2-40B4-BE49-F238E27FC236}">
                <a16:creationId xmlns:a16="http://schemas.microsoft.com/office/drawing/2014/main" id="{2B9B2DBE-FB62-EDA1-103E-5DA9B6C015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18" y="1076804"/>
            <a:ext cx="4892226" cy="4892226"/>
          </a:xfrm>
          <a:prstGeom prst="rect">
            <a:avLst/>
          </a:prstGeom>
          <a:effectLst>
            <a:softEdge rad="317500"/>
          </a:effectLst>
        </p:spPr>
      </p:pic>
    </p:spTree>
    <p:extLst>
      <p:ext uri="{BB962C8B-B14F-4D97-AF65-F5344CB8AC3E}">
        <p14:creationId xmlns:p14="http://schemas.microsoft.com/office/powerpoint/2010/main" val="309977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fontScale="90000"/>
          </a:bodyPr>
          <a:lstStyle/>
          <a:p>
            <a:r>
              <a:rPr lang="en-US" sz="4400" dirty="0">
                <a:latin typeface="+mn-lt"/>
              </a:rPr>
              <a:t>What is a conditional statement?  </a:t>
            </a:r>
            <a:br>
              <a:rPr lang="en-US" sz="4400" dirty="0">
                <a:latin typeface="+mn-lt"/>
              </a:rPr>
            </a:br>
            <a:r>
              <a:rPr lang="en-US" dirty="0"/>
              <a:t>(What is an “if” statement?)</a:t>
            </a:r>
            <a:br>
              <a:rPr lang="en-US" dirty="0"/>
            </a:br>
            <a:endParaRPr lang="en-US" dirty="0"/>
          </a:p>
        </p:txBody>
      </p:sp>
      <p:sp>
        <p:nvSpPr>
          <p:cNvPr id="3" name="Content Placeholder 2">
            <a:extLst>
              <a:ext uri="{FF2B5EF4-FFF2-40B4-BE49-F238E27FC236}">
                <a16:creationId xmlns:a16="http://schemas.microsoft.com/office/drawing/2014/main" id="{17EB8722-041B-5E40-1D36-4BEAA4898399}"/>
              </a:ext>
            </a:extLst>
          </p:cNvPr>
          <p:cNvSpPr>
            <a:spLocks noGrp="1"/>
          </p:cNvSpPr>
          <p:nvPr>
            <p:ph idx="4294967295"/>
          </p:nvPr>
        </p:nvSpPr>
        <p:spPr>
          <a:xfrm>
            <a:off x="838200" y="1633230"/>
            <a:ext cx="10515600" cy="4351338"/>
          </a:xfrm>
        </p:spPr>
        <p:txBody>
          <a:bodyPr/>
          <a:lstStyle/>
          <a:p>
            <a:r>
              <a:rPr lang="en-US" dirty="0"/>
              <a:t>A </a:t>
            </a:r>
            <a:r>
              <a:rPr lang="en-US" b="1" dirty="0"/>
              <a:t>conditional statement </a:t>
            </a:r>
            <a:r>
              <a:rPr lang="en-US" dirty="0"/>
              <a:t>is a rule or idea that can be expressed using the word “if”</a:t>
            </a:r>
          </a:p>
          <a:p>
            <a:r>
              <a:rPr lang="en-US" b="1" dirty="0"/>
              <a:t>Business rules </a:t>
            </a:r>
            <a:r>
              <a:rPr lang="en-US" dirty="0"/>
              <a:t>almost always need to be expressed as conditional statements.</a:t>
            </a:r>
          </a:p>
          <a:p>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3328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53FE-D6ED-E33C-68DD-B468B656677A}"/>
              </a:ext>
            </a:extLst>
          </p:cNvPr>
          <p:cNvSpPr>
            <a:spLocks noGrp="1"/>
          </p:cNvSpPr>
          <p:nvPr>
            <p:ph type="title"/>
          </p:nvPr>
        </p:nvSpPr>
        <p:spPr>
          <a:xfrm>
            <a:off x="457199" y="452530"/>
            <a:ext cx="11277601" cy="942109"/>
          </a:xfrm>
        </p:spPr>
        <p:txBody>
          <a:bodyPr/>
          <a:lstStyle/>
          <a:p>
            <a:r>
              <a:rPr lang="en-US" dirty="0"/>
              <a:t>Business Rules</a:t>
            </a:r>
          </a:p>
        </p:txBody>
      </p:sp>
      <p:sp>
        <p:nvSpPr>
          <p:cNvPr id="3" name="Content Placeholder 2">
            <a:extLst>
              <a:ext uri="{FF2B5EF4-FFF2-40B4-BE49-F238E27FC236}">
                <a16:creationId xmlns:a16="http://schemas.microsoft.com/office/drawing/2014/main" id="{B1B895C6-9F23-953B-45A5-4A0C75570A44}"/>
              </a:ext>
            </a:extLst>
          </p:cNvPr>
          <p:cNvSpPr>
            <a:spLocks noGrp="1"/>
          </p:cNvSpPr>
          <p:nvPr>
            <p:ph idx="4294967295"/>
          </p:nvPr>
        </p:nvSpPr>
        <p:spPr>
          <a:xfrm>
            <a:off x="902525" y="1172585"/>
            <a:ext cx="10276266" cy="4692688"/>
          </a:xfrm>
        </p:spPr>
        <p:txBody>
          <a:bodyPr>
            <a:normAutofit fontScale="77500" lnSpcReduction="20000"/>
          </a:bodyPr>
          <a:lstStyle/>
          <a:p>
            <a:pPr marL="0" indent="0">
              <a:buNone/>
            </a:pPr>
            <a:r>
              <a:rPr lang="en-US" dirty="0"/>
              <a:t>In an airport…</a:t>
            </a:r>
          </a:p>
          <a:p>
            <a:r>
              <a:rPr lang="en-US" sz="3100" i="1" dirty="0"/>
              <a:t>If</a:t>
            </a:r>
            <a:r>
              <a:rPr lang="en-US" dirty="0"/>
              <a:t> the suitcase weights over 50 pounds then charge an extra $20.00.</a:t>
            </a:r>
          </a:p>
          <a:p>
            <a:r>
              <a:rPr lang="en-US" sz="3100" i="1" dirty="0"/>
              <a:t>If</a:t>
            </a:r>
            <a:r>
              <a:rPr lang="en-US" dirty="0"/>
              <a:t> the passenger has valid ID then let them in to the security check line.</a:t>
            </a:r>
            <a:br>
              <a:rPr lang="en-US" dirty="0"/>
            </a:br>
            <a:endParaRPr lang="en-US" dirty="0"/>
          </a:p>
          <a:p>
            <a:pPr marL="0" indent="0">
              <a:buNone/>
            </a:pPr>
            <a:r>
              <a:rPr lang="en-US" dirty="0"/>
              <a:t>In a purchase…</a:t>
            </a:r>
          </a:p>
          <a:p>
            <a:r>
              <a:rPr lang="en-US" sz="3100" i="1" dirty="0"/>
              <a:t>If</a:t>
            </a:r>
            <a:r>
              <a:rPr lang="en-US" dirty="0"/>
              <a:t> the customer provided a promotion code then apply a 15% discount.</a:t>
            </a:r>
            <a:br>
              <a:rPr lang="en-US" dirty="0"/>
            </a:br>
            <a:endParaRPr lang="en-US" dirty="0"/>
          </a:p>
          <a:p>
            <a:pPr marL="0" indent="0">
              <a:buNone/>
            </a:pPr>
            <a:r>
              <a:rPr lang="en-US" dirty="0"/>
              <a:t>In a web application…</a:t>
            </a:r>
          </a:p>
          <a:p>
            <a:r>
              <a:rPr lang="en-US" sz="3300" i="1" dirty="0"/>
              <a:t>If</a:t>
            </a:r>
            <a:r>
              <a:rPr lang="en-US" dirty="0"/>
              <a:t> the user is authenticated then show the “Edit Profile” link.</a:t>
            </a:r>
          </a:p>
          <a:p>
            <a:r>
              <a:rPr lang="en-US" sz="3300" i="1" dirty="0"/>
              <a:t>If</a:t>
            </a:r>
            <a:r>
              <a:rPr lang="en-US" dirty="0"/>
              <a:t> the user provided bad data then show an error message.</a:t>
            </a:r>
          </a:p>
          <a:p>
            <a:r>
              <a:rPr lang="en-US" sz="3100" i="1" dirty="0"/>
              <a:t>If</a:t>
            </a:r>
            <a:r>
              <a:rPr lang="en-US" dirty="0"/>
              <a:t> the user is not authenticated then show login form.</a:t>
            </a:r>
            <a:br>
              <a:rPr lang="en-US" dirty="0"/>
            </a:br>
            <a:endParaRPr lang="en-US" dirty="0"/>
          </a:p>
          <a:p>
            <a:pPr marL="0" indent="0">
              <a:buNone/>
            </a:pPr>
            <a:r>
              <a:rPr lang="en-US" dirty="0"/>
              <a:t>Your own example?</a:t>
            </a:r>
          </a:p>
          <a:p>
            <a:endParaRPr lang="en-US" dirty="0"/>
          </a:p>
        </p:txBody>
      </p:sp>
      <p:sp>
        <p:nvSpPr>
          <p:cNvPr id="5" name="Slide Number Placeholder 2">
            <a:extLst>
              <a:ext uri="{FF2B5EF4-FFF2-40B4-BE49-F238E27FC236}">
                <a16:creationId xmlns:a16="http://schemas.microsoft.com/office/drawing/2014/main" id="{9FC55440-035C-4EDE-401A-6D5CC1CE135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Tree>
    <p:extLst>
      <p:ext uri="{BB962C8B-B14F-4D97-AF65-F5344CB8AC3E}">
        <p14:creationId xmlns:p14="http://schemas.microsoft.com/office/powerpoint/2010/main" val="16072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CDE1-08E0-C884-267D-FB0DA1E4D377}"/>
              </a:ext>
            </a:extLst>
          </p:cNvPr>
          <p:cNvSpPr>
            <a:spLocks noGrp="1"/>
          </p:cNvSpPr>
          <p:nvPr>
            <p:ph type="title"/>
          </p:nvPr>
        </p:nvSpPr>
        <p:spPr>
          <a:xfrm>
            <a:off x="489019" y="352300"/>
            <a:ext cx="11277601" cy="942109"/>
          </a:xfrm>
        </p:spPr>
        <p:txBody>
          <a:bodyPr/>
          <a:lstStyle/>
          <a:p>
            <a:r>
              <a:rPr lang="en-US" dirty="0"/>
              <a:t>A little perspective</a:t>
            </a:r>
          </a:p>
        </p:txBody>
      </p:sp>
      <p:sp>
        <p:nvSpPr>
          <p:cNvPr id="5" name="Content Placeholder 2">
            <a:extLst>
              <a:ext uri="{FF2B5EF4-FFF2-40B4-BE49-F238E27FC236}">
                <a16:creationId xmlns:a16="http://schemas.microsoft.com/office/drawing/2014/main" id="{381E25A4-EE1D-8144-007F-6A6141E1008E}"/>
              </a:ext>
            </a:extLst>
          </p:cNvPr>
          <p:cNvSpPr txBox="1">
            <a:spLocks/>
          </p:cNvSpPr>
          <p:nvPr/>
        </p:nvSpPr>
        <p:spPr bwMode="auto">
          <a:xfrm>
            <a:off x="838200" y="1398396"/>
            <a:ext cx="10928420" cy="436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b="1" kern="0" dirty="0"/>
              <a:t>Conditional</a:t>
            </a:r>
            <a:r>
              <a:rPr lang="en-US" sz="2000" kern="0" dirty="0"/>
              <a:t> statements are great for something called </a:t>
            </a:r>
            <a:r>
              <a:rPr lang="en-US" sz="2000" b="1" kern="0" dirty="0"/>
              <a:t>input validation</a:t>
            </a:r>
            <a:r>
              <a:rPr lang="en-US" sz="2000" kern="0" dirty="0"/>
              <a:t> … that is, checking data provided by the user to determine </a:t>
            </a:r>
            <a:r>
              <a:rPr lang="en-US" sz="2400" i="1" kern="0" dirty="0"/>
              <a:t>if</a:t>
            </a:r>
            <a:r>
              <a:rPr lang="en-US" sz="2000" kern="0" dirty="0"/>
              <a:t> it is correct or not. (This is also called </a:t>
            </a:r>
            <a:r>
              <a:rPr lang="en-US" sz="2000" b="1" kern="0" dirty="0"/>
              <a:t>error trapping</a:t>
            </a:r>
            <a:r>
              <a:rPr lang="en-US" sz="2000" kern="0" dirty="0"/>
              <a:t>.)</a:t>
            </a:r>
          </a:p>
          <a:p>
            <a:pPr marL="0" indent="0">
              <a:buNone/>
            </a:pPr>
            <a:endParaRPr lang="en-US" sz="2000" kern="0" dirty="0"/>
          </a:p>
          <a:p>
            <a:r>
              <a:rPr lang="en-US" sz="2000" kern="0" dirty="0"/>
              <a:t>A lot of input validation should happen in a web application </a:t>
            </a:r>
            <a:r>
              <a:rPr lang="en-US" sz="2000" i="1" kern="0" dirty="0"/>
              <a:t>before</a:t>
            </a:r>
            <a:r>
              <a:rPr lang="en-US" sz="2000" kern="0" dirty="0"/>
              <a:t> any sort of request is sent to a remote system.</a:t>
            </a:r>
          </a:p>
          <a:p>
            <a:endParaRPr lang="en-US" sz="2000" kern="0" dirty="0"/>
          </a:p>
          <a:p>
            <a:r>
              <a:rPr lang="en-US" sz="2000" kern="0" dirty="0"/>
              <a:t>You want to give the user an informative error message </a:t>
            </a:r>
            <a:r>
              <a:rPr lang="en-US" sz="2000" i="1" kern="0" dirty="0"/>
              <a:t>before</a:t>
            </a:r>
            <a:r>
              <a:rPr lang="en-US" sz="2000" kern="0" dirty="0"/>
              <a:t> even attempting to send a problematic request.  This is called </a:t>
            </a:r>
            <a:r>
              <a:rPr lang="en-US" sz="2000" b="1" kern="0" dirty="0"/>
              <a:t>client-side</a:t>
            </a:r>
            <a:r>
              <a:rPr lang="en-US" sz="2000" kern="0" dirty="0"/>
              <a:t> error trapping.  </a:t>
            </a:r>
          </a:p>
          <a:p>
            <a:pPr marL="0" indent="0">
              <a:buNone/>
            </a:pPr>
            <a:endParaRPr lang="en-US" sz="2000" kern="0" dirty="0"/>
          </a:p>
          <a:p>
            <a:pPr marL="0" indent="0">
              <a:buNone/>
            </a:pPr>
            <a:r>
              <a:rPr lang="en-US" sz="2000" kern="0" dirty="0"/>
              <a:t>This course introduces </a:t>
            </a:r>
            <a:r>
              <a:rPr lang="en-US" sz="2000" b="1" kern="0" dirty="0"/>
              <a:t>client-side</a:t>
            </a:r>
            <a:r>
              <a:rPr lang="en-US" sz="2000" kern="0" dirty="0"/>
              <a:t> concepts, so we’ll use conditional statements for </a:t>
            </a:r>
            <a:r>
              <a:rPr lang="en-US" sz="2000" b="1" kern="0" dirty="0"/>
              <a:t>client-side error trapping</a:t>
            </a:r>
            <a:r>
              <a:rPr lang="en-US" sz="2000" kern="0" dirty="0"/>
              <a:t> and </a:t>
            </a:r>
            <a:r>
              <a:rPr lang="en-US" sz="2000" b="1" kern="0" dirty="0"/>
              <a:t>client-side calculations</a:t>
            </a:r>
            <a:r>
              <a:rPr lang="en-US" sz="2000" kern="0" dirty="0"/>
              <a:t>. </a:t>
            </a:r>
          </a:p>
          <a:p>
            <a:endParaRPr lang="en-US" sz="1800" kern="0" dirty="0"/>
          </a:p>
          <a:p>
            <a:endParaRPr lang="en-US" sz="1800" kern="0" dirty="0"/>
          </a:p>
          <a:p>
            <a:endParaRPr lang="en-US" sz="1800" kern="0" dirty="0"/>
          </a:p>
        </p:txBody>
      </p:sp>
      <p:sp>
        <p:nvSpPr>
          <p:cNvPr id="6" name="Slide Number Placeholder 2">
            <a:extLst>
              <a:ext uri="{FF2B5EF4-FFF2-40B4-BE49-F238E27FC236}">
                <a16:creationId xmlns:a16="http://schemas.microsoft.com/office/drawing/2014/main" id="{77DEBB91-69E9-A49F-CE35-66DBE4177BA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Tree>
    <p:extLst>
      <p:ext uri="{BB962C8B-B14F-4D97-AF65-F5344CB8AC3E}">
        <p14:creationId xmlns:p14="http://schemas.microsoft.com/office/powerpoint/2010/main" val="5312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are “if” statements written in Jav</a:t>
            </a:r>
            <a:r>
              <a:rPr lang="en-US" sz="4000" dirty="0"/>
              <a:t>aScript?</a:t>
            </a:r>
          </a:p>
        </p:txBody>
      </p:sp>
      <p:sp>
        <p:nvSpPr>
          <p:cNvPr id="4" name="Slide Number Placeholder 3">
            <a:extLst>
              <a:ext uri="{FF2B5EF4-FFF2-40B4-BE49-F238E27FC236}">
                <a16:creationId xmlns:a16="http://schemas.microsoft.com/office/drawing/2014/main" id="{5184EC4A-6CF0-1345-BCA9-C40748FD8A85}"/>
              </a:ext>
            </a:extLst>
          </p:cNvPr>
          <p:cNvSpPr>
            <a:spLocks noGrp="1"/>
          </p:cNvSpPr>
          <p:nvPr>
            <p:ph type="sldNum" sz="quarter" idx="4294967295"/>
          </p:nvPr>
        </p:nvSpPr>
        <p:spPr>
          <a:xfrm>
            <a:off x="9448800" y="6356350"/>
            <a:ext cx="2743200" cy="365125"/>
          </a:xfrm>
        </p:spPr>
        <p:txBody>
          <a:bodyPr/>
          <a:lstStyle/>
          <a:p>
            <a:fld id="{4C487655-AABA-4CA8-8EDF-7F823A468B89}" type="slidenum">
              <a:rPr lang="en-US" smtClean="0"/>
              <a:t>6</a:t>
            </a:fld>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6</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6CF0C1DD-3471-BC54-64F0-723098CEFAF3}"/>
              </a:ext>
            </a:extLst>
          </p:cNvPr>
          <p:cNvSpPr txBox="1">
            <a:spLocks/>
          </p:cNvSpPr>
          <p:nvPr/>
        </p:nvSpPr>
        <p:spPr>
          <a:xfrm>
            <a:off x="3071752" y="1712228"/>
            <a:ext cx="5502233" cy="204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dirty="0">
                <a:solidFill>
                  <a:srgbClr val="000000"/>
                </a:solidFill>
                <a:effectLst/>
                <a:latin typeface="Consolas" panose="020B0609020204030204" pitchFamily="49" charset="0"/>
              </a:rPr>
              <a:t>  </a:t>
            </a:r>
            <a:r>
              <a:rPr lang="en-US" sz="3200" b="0" dirty="0">
                <a:solidFill>
                  <a:srgbClr val="AF00DB"/>
                </a:solidFill>
                <a:effectLst/>
                <a:latin typeface="Consolas" panose="020B0609020204030204" pitchFamily="49" charset="0"/>
              </a:rPr>
              <a:t>if</a:t>
            </a:r>
            <a:r>
              <a:rPr lang="en-US" sz="3200" b="0" dirty="0">
                <a:solidFill>
                  <a:srgbClr val="000000"/>
                </a:solidFill>
                <a:effectLst/>
                <a:latin typeface="Consolas" panose="020B0609020204030204" pitchFamily="49" charset="0"/>
              </a:rPr>
              <a:t> ( </a:t>
            </a:r>
            <a:r>
              <a:rPr lang="en-US" sz="3200" b="0" i="1" dirty="0">
                <a:solidFill>
                  <a:schemeClr val="accent1"/>
                </a:solidFill>
                <a:effectLst/>
                <a:latin typeface="Consolas" panose="020B0609020204030204" pitchFamily="49" charset="0"/>
              </a:rPr>
              <a:t>condition</a:t>
            </a: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//code goes here</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endParaRPr lang="en-US" dirty="0"/>
          </a:p>
        </p:txBody>
      </p:sp>
      <p:sp>
        <p:nvSpPr>
          <p:cNvPr id="6" name="TextBox 5">
            <a:extLst>
              <a:ext uri="{FF2B5EF4-FFF2-40B4-BE49-F238E27FC236}">
                <a16:creationId xmlns:a16="http://schemas.microsoft.com/office/drawing/2014/main" id="{B2952D02-D6A0-BB3D-263F-E888DD3E9E83}"/>
              </a:ext>
            </a:extLst>
          </p:cNvPr>
          <p:cNvSpPr txBox="1"/>
          <p:nvPr/>
        </p:nvSpPr>
        <p:spPr>
          <a:xfrm>
            <a:off x="902525" y="3552242"/>
            <a:ext cx="10560131" cy="2954655"/>
          </a:xfrm>
          <a:prstGeom prst="rect">
            <a:avLst/>
          </a:prstGeom>
          <a:noFill/>
        </p:spPr>
        <p:txBody>
          <a:bodyPr wrap="square" rtlCol="0">
            <a:spAutoFit/>
          </a:bodyPr>
          <a:lstStyle/>
          <a:p>
            <a:r>
              <a:rPr lang="en-US" sz="2400" kern="0" dirty="0"/>
              <a:t>Here, the word </a:t>
            </a:r>
            <a:r>
              <a:rPr lang="en-US" sz="2400" i="1" kern="0" dirty="0">
                <a:solidFill>
                  <a:schemeClr val="accent1"/>
                </a:solidFill>
              </a:rPr>
              <a:t>condition </a:t>
            </a:r>
            <a:r>
              <a:rPr lang="en-US" sz="2400" kern="0" dirty="0"/>
              <a:t>represents something that is either true or false. That something could be a </a:t>
            </a:r>
            <a:r>
              <a:rPr lang="en-US" sz="2400" i="1" kern="0" dirty="0"/>
              <a:t>variable</a:t>
            </a:r>
            <a:r>
              <a:rPr lang="en-US" sz="2400" kern="0" dirty="0"/>
              <a:t>, a </a:t>
            </a:r>
            <a:r>
              <a:rPr lang="en-US" sz="2400" i="1" kern="0" dirty="0"/>
              <a:t>comparison</a:t>
            </a:r>
            <a:r>
              <a:rPr lang="en-US" sz="2400" kern="0" dirty="0"/>
              <a:t>, or a </a:t>
            </a:r>
            <a:r>
              <a:rPr lang="en-US" sz="2400" i="1" kern="0" dirty="0"/>
              <a:t>function</a:t>
            </a:r>
            <a:r>
              <a:rPr lang="en-US" sz="2400" kern="0" dirty="0"/>
              <a:t> that returns true or false.</a:t>
            </a:r>
            <a:br>
              <a:rPr lang="en-US" sz="2400" kern="0" dirty="0"/>
            </a:br>
            <a:endParaRPr lang="en-US" sz="2400" kern="0" dirty="0"/>
          </a:p>
          <a:p>
            <a:pPr marL="457200" indent="-457200">
              <a:buFont typeface="+mj-lt"/>
              <a:buAutoNum type="arabicPeriod"/>
            </a:pPr>
            <a:r>
              <a:rPr lang="en-US" sz="2400" kern="0" dirty="0"/>
              <a:t>If the condition is true, then the code block will be evaluated.  </a:t>
            </a:r>
          </a:p>
          <a:p>
            <a:pPr marL="457200" indent="-457200">
              <a:buFont typeface="+mj-lt"/>
              <a:buAutoNum type="arabicPeriod"/>
            </a:pPr>
            <a:r>
              <a:rPr lang="en-US" sz="2400" kern="0" dirty="0"/>
              <a:t>If the condition is false, then the code block won’t be evaluated.</a:t>
            </a:r>
          </a:p>
          <a:p>
            <a:pPr marL="457200" indent="-457200">
              <a:buFont typeface="+mj-lt"/>
              <a:buAutoNum type="arabicPeriod"/>
            </a:pPr>
            <a:r>
              <a:rPr lang="en-US" sz="2400" kern="0" dirty="0"/>
              <a:t>The condition has a “true or false” value.  True and false are </a:t>
            </a:r>
            <a:r>
              <a:rPr lang="en-US" sz="2400" b="1" i="1" kern="0" dirty="0"/>
              <a:t>Boolean values</a:t>
            </a:r>
            <a:r>
              <a:rPr lang="en-US" sz="2400" kern="0" dirty="0"/>
              <a:t>.</a:t>
            </a:r>
          </a:p>
          <a:p>
            <a:pPr marL="457200" indent="-457200">
              <a:buFont typeface="+mj-lt"/>
              <a:buAutoNum type="arabicPeriod"/>
            </a:pPr>
            <a:r>
              <a:rPr lang="en-US" sz="2400" kern="0" dirty="0"/>
              <a:t>Any statement that evaluates to true or false is a </a:t>
            </a:r>
            <a:r>
              <a:rPr lang="en-US" sz="2400" b="1" i="1" kern="0" dirty="0"/>
              <a:t>Boolean expression.</a:t>
            </a:r>
          </a:p>
          <a:p>
            <a:endParaRPr lang="en-US" dirty="0"/>
          </a:p>
        </p:txBody>
      </p:sp>
    </p:spTree>
    <p:extLst>
      <p:ext uri="{BB962C8B-B14F-4D97-AF65-F5344CB8AC3E}">
        <p14:creationId xmlns:p14="http://schemas.microsoft.com/office/powerpoint/2010/main" val="267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6F92-6A54-05CA-3AEE-13B0F98B9091}"/>
              </a:ext>
            </a:extLst>
          </p:cNvPr>
          <p:cNvSpPr>
            <a:spLocks noGrp="1"/>
          </p:cNvSpPr>
          <p:nvPr>
            <p:ph type="title"/>
          </p:nvPr>
        </p:nvSpPr>
        <p:spPr>
          <a:xfrm>
            <a:off x="457199" y="357662"/>
            <a:ext cx="11277601" cy="942109"/>
          </a:xfrm>
        </p:spPr>
        <p:txBody>
          <a:bodyPr/>
          <a:lstStyle/>
          <a:p>
            <a:r>
              <a:rPr lang="en-US" dirty="0"/>
              <a:t>A simple conditional statement in JavaScript</a:t>
            </a:r>
          </a:p>
        </p:txBody>
      </p:sp>
      <p:sp>
        <p:nvSpPr>
          <p:cNvPr id="3" name="Rectangle 2">
            <a:extLst>
              <a:ext uri="{FF2B5EF4-FFF2-40B4-BE49-F238E27FC236}">
                <a16:creationId xmlns:a16="http://schemas.microsoft.com/office/drawing/2014/main" id="{3E89ABD2-F4D8-CCA5-6F92-7D6507E20E1E}"/>
              </a:ext>
            </a:extLst>
          </p:cNvPr>
          <p:cNvSpPr/>
          <p:nvPr/>
        </p:nvSpPr>
        <p:spPr>
          <a:xfrm>
            <a:off x="637373" y="1493751"/>
            <a:ext cx="10813342" cy="2308324"/>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//declare a variable and assign it a value</a:t>
            </a:r>
          </a:p>
          <a:p>
            <a:r>
              <a:rPr lang="en-US" dirty="0">
                <a:latin typeface="Courier New" panose="02070309020205020404" pitchFamily="49" charset="0"/>
                <a:cs typeface="Courier New" panose="02070309020205020404" pitchFamily="49" charset="0"/>
              </a:rPr>
              <a:t>let age = 17;</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//check the variable using comparison</a:t>
            </a:r>
          </a:p>
          <a:p>
            <a:r>
              <a:rPr lang="en-US" dirty="0">
                <a:latin typeface="Courier New" panose="02070309020205020404" pitchFamily="49" charset="0"/>
                <a:cs typeface="Courier New" panose="02070309020205020404" pitchFamily="49" charset="0"/>
              </a:rPr>
              <a:t>if (age &gt;= 18){</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('Old enough to vote.');</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('Done.');</a:t>
            </a:r>
          </a:p>
        </p:txBody>
      </p:sp>
      <p:sp>
        <p:nvSpPr>
          <p:cNvPr id="4" name="Rounded Rectangle 4">
            <a:extLst>
              <a:ext uri="{FF2B5EF4-FFF2-40B4-BE49-F238E27FC236}">
                <a16:creationId xmlns:a16="http://schemas.microsoft.com/office/drawing/2014/main" id="{19A9D80E-3E4A-47B4-A484-527D3F96A087}"/>
              </a:ext>
            </a:extLst>
          </p:cNvPr>
          <p:cNvSpPr/>
          <p:nvPr/>
        </p:nvSpPr>
        <p:spPr bwMode="auto">
          <a:xfrm>
            <a:off x="533399" y="4403255"/>
            <a:ext cx="11021291" cy="152253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In this example …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assignment</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happening?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comparison</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Why are we using “greater than or equal to”?</a:t>
            </a:r>
          </a:p>
          <a:p>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What will be written to the console when this code runs?</a:t>
            </a:r>
          </a:p>
        </p:txBody>
      </p:sp>
      <p:sp>
        <p:nvSpPr>
          <p:cNvPr id="5" name="Arrow: Right 9">
            <a:extLst>
              <a:ext uri="{FF2B5EF4-FFF2-40B4-BE49-F238E27FC236}">
                <a16:creationId xmlns:a16="http://schemas.microsoft.com/office/drawing/2014/main" id="{9F6F9760-920B-50AE-C96B-EC8570F50153}"/>
              </a:ext>
            </a:extLst>
          </p:cNvPr>
          <p:cNvSpPr/>
          <p:nvPr/>
        </p:nvSpPr>
        <p:spPr>
          <a:xfrm rot="10800000">
            <a:off x="2541647" y="1796341"/>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EB545899-A36B-4522-9F9A-23CF9AFFCB94}"/>
              </a:ext>
            </a:extLst>
          </p:cNvPr>
          <p:cNvSpPr/>
          <p:nvPr/>
        </p:nvSpPr>
        <p:spPr>
          <a:xfrm rot="7447407">
            <a:off x="1885367" y="2198937"/>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9">
            <a:extLst>
              <a:ext uri="{FF2B5EF4-FFF2-40B4-BE49-F238E27FC236}">
                <a16:creationId xmlns:a16="http://schemas.microsoft.com/office/drawing/2014/main" id="{85DA79FD-4AD1-5ED4-EA52-C01B705143D2}"/>
              </a:ext>
            </a:extLst>
          </p:cNvPr>
          <p:cNvSpPr/>
          <p:nvPr/>
        </p:nvSpPr>
        <p:spPr>
          <a:xfrm rot="10800000">
            <a:off x="3716976" y="342900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96C-7105-DCC7-F527-1B3D467160CD}"/>
              </a:ext>
            </a:extLst>
          </p:cNvPr>
          <p:cNvSpPr>
            <a:spLocks noGrp="1"/>
          </p:cNvSpPr>
          <p:nvPr>
            <p:ph type="title"/>
          </p:nvPr>
        </p:nvSpPr>
        <p:spPr>
          <a:xfrm>
            <a:off x="457200" y="304024"/>
            <a:ext cx="11277601" cy="491623"/>
          </a:xfrm>
        </p:spPr>
        <p:txBody>
          <a:bodyPr>
            <a:normAutofit fontScale="90000"/>
          </a:bodyPr>
          <a:lstStyle/>
          <a:p>
            <a:r>
              <a:rPr lang="en-US" dirty="0"/>
              <a:t>Comparing things</a:t>
            </a:r>
          </a:p>
        </p:txBody>
      </p:sp>
      <p:sp>
        <p:nvSpPr>
          <p:cNvPr id="4" name="Rounded Rectangle 5">
            <a:extLst>
              <a:ext uri="{FF2B5EF4-FFF2-40B4-BE49-F238E27FC236}">
                <a16:creationId xmlns:a16="http://schemas.microsoft.com/office/drawing/2014/main" id="{8A96B092-4A74-E18F-9B7F-E7B9A74EF754}"/>
              </a:ext>
            </a:extLst>
          </p:cNvPr>
          <p:cNvSpPr/>
          <p:nvPr/>
        </p:nvSpPr>
        <p:spPr bwMode="auto">
          <a:xfrm>
            <a:off x="457200" y="967556"/>
            <a:ext cx="10551226" cy="1581959"/>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on the last slide we used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equal sign =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assign a value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and we used a right-angle bracket and an equal sign &gt;= to represent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“greater than or equal to”.</a:t>
            </a: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Those are comparison operators.  We use the following operators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compare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values.  </a:t>
            </a:r>
          </a:p>
        </p:txBody>
      </p:sp>
      <p:sp>
        <p:nvSpPr>
          <p:cNvPr id="5" name="TextBox 4">
            <a:extLst>
              <a:ext uri="{FF2B5EF4-FFF2-40B4-BE49-F238E27FC236}">
                <a16:creationId xmlns:a16="http://schemas.microsoft.com/office/drawing/2014/main" id="{61D9AF60-DD2B-9B8B-DEBC-4437E442DFA2}"/>
              </a:ext>
            </a:extLst>
          </p:cNvPr>
          <p:cNvSpPr txBox="1"/>
          <p:nvPr/>
        </p:nvSpPr>
        <p:spPr>
          <a:xfrm>
            <a:off x="6801592" y="2619763"/>
            <a:ext cx="3276600" cy="2862322"/>
          </a:xfrm>
          <a:prstGeom prst="rect">
            <a:avLst/>
          </a:prstGeom>
          <a:noFill/>
        </p:spPr>
        <p:txBody>
          <a:bodyPr wrap="square" rtlCol="0">
            <a:spAutoFit/>
          </a:bodyPr>
          <a:lstStyle/>
          <a:p>
            <a:r>
              <a:rPr lang="en-US" sz="2000" dirty="0"/>
              <a:t>Determine the Boolean value of the following expressions:</a:t>
            </a:r>
          </a:p>
          <a:p>
            <a:r>
              <a:rPr lang="en-US" sz="2000" dirty="0">
                <a:latin typeface="Courier New" panose="02070309020205020404" pitchFamily="49" charset="0"/>
                <a:cs typeface="Courier New" panose="02070309020205020404" pitchFamily="49" charset="0"/>
              </a:rPr>
              <a:t>( 1 &gt; 5 )</a:t>
            </a:r>
          </a:p>
          <a:p>
            <a:r>
              <a:rPr lang="en-US" sz="2000" dirty="0">
                <a:latin typeface="Courier New" panose="02070309020205020404" pitchFamily="49" charset="0"/>
                <a:cs typeface="Courier New" panose="02070309020205020404" pitchFamily="49" charset="0"/>
              </a:rPr>
              <a:t>( 1 == 1 )</a:t>
            </a:r>
          </a:p>
          <a:p>
            <a:r>
              <a:rPr lang="en-US" sz="2000" dirty="0">
                <a:latin typeface="Courier New" panose="02070309020205020404" pitchFamily="49" charset="0"/>
                <a:cs typeface="Courier New" panose="02070309020205020404" pitchFamily="49" charset="0"/>
              </a:rPr>
              <a:t>( 100 &lt;= 100 ) </a:t>
            </a:r>
          </a:p>
          <a:p>
            <a:r>
              <a:rPr lang="en-US" sz="2000" dirty="0">
                <a:latin typeface="Courier New" panose="02070309020205020404" pitchFamily="49" charset="0"/>
                <a:cs typeface="Courier New" panose="02070309020205020404" pitchFamily="49" charset="0"/>
              </a:rPr>
              <a:t>( 100 &lt; 100 )</a:t>
            </a:r>
          </a:p>
          <a:p>
            <a:r>
              <a:rPr lang="en-US" sz="2000" dirty="0">
                <a:latin typeface="Courier New" panose="02070309020205020404" pitchFamily="49" charset="0"/>
                <a:cs typeface="Courier New" panose="02070309020205020404" pitchFamily="49" charset="0"/>
              </a:rPr>
              <a:t>( 7 != 17 )</a:t>
            </a:r>
          </a:p>
          <a:p>
            <a:r>
              <a:rPr lang="en-US" sz="2000" dirty="0">
                <a:latin typeface="Courier New" panose="02070309020205020404" pitchFamily="49" charset="0"/>
                <a:cs typeface="Courier New" panose="02070309020205020404" pitchFamily="49" charset="0"/>
              </a:rPr>
              <a:t>( 7 != 7 )</a:t>
            </a:r>
          </a:p>
          <a:p>
            <a:r>
              <a:rPr lang="en-US" sz="2000" dirty="0">
                <a:latin typeface="Courier New" panose="02070309020205020404" pitchFamily="49" charset="0"/>
                <a:cs typeface="Courier New" panose="02070309020205020404" pitchFamily="49" charset="0"/>
              </a:rPr>
              <a:t>( 7 &gt; 6 )</a:t>
            </a:r>
          </a:p>
        </p:txBody>
      </p:sp>
      <p:graphicFrame>
        <p:nvGraphicFramePr>
          <p:cNvPr id="8" name="Table 7">
            <a:extLst>
              <a:ext uri="{FF2B5EF4-FFF2-40B4-BE49-F238E27FC236}">
                <a16:creationId xmlns:a16="http://schemas.microsoft.com/office/drawing/2014/main" id="{F7EEBA62-A6EE-F45F-A38B-EA297585AA21}"/>
              </a:ext>
            </a:extLst>
          </p:cNvPr>
          <p:cNvGraphicFramePr>
            <a:graphicFrameLocks noGrp="1"/>
          </p:cNvGraphicFramePr>
          <p:nvPr>
            <p:extLst>
              <p:ext uri="{D42A27DB-BD31-4B8C-83A1-F6EECF244321}">
                <p14:modId xmlns:p14="http://schemas.microsoft.com/office/powerpoint/2010/main" val="2153026235"/>
              </p:ext>
            </p:extLst>
          </p:nvPr>
        </p:nvGraphicFramePr>
        <p:xfrm>
          <a:off x="766948" y="2721424"/>
          <a:ext cx="4280066" cy="2659000"/>
        </p:xfrm>
        <a:graphic>
          <a:graphicData uri="http://schemas.openxmlformats.org/drawingml/2006/table">
            <a:tbl>
              <a:tblPr/>
              <a:tblGrid>
                <a:gridCol w="2140033">
                  <a:extLst>
                    <a:ext uri="{9D8B030D-6E8A-4147-A177-3AD203B41FA5}">
                      <a16:colId xmlns:a16="http://schemas.microsoft.com/office/drawing/2014/main" val="3769156109"/>
                    </a:ext>
                  </a:extLst>
                </a:gridCol>
                <a:gridCol w="2140033">
                  <a:extLst>
                    <a:ext uri="{9D8B030D-6E8A-4147-A177-3AD203B41FA5}">
                      <a16:colId xmlns:a16="http://schemas.microsoft.com/office/drawing/2014/main" val="3890426675"/>
                    </a:ext>
                  </a:extLst>
                </a:gridCol>
              </a:tblGrid>
              <a:tr h="373000">
                <a:tc>
                  <a:txBody>
                    <a:bodyPr/>
                    <a:lstStyle/>
                    <a:p>
                      <a:pPr algn="ctr"/>
                      <a:r>
                        <a:rPr lang="en-US" dirty="0">
                          <a:solidFill>
                            <a:schemeClr val="bg1"/>
                          </a:solidFill>
                        </a:rPr>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78838798"/>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420425"/>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655051"/>
                  </a:ext>
                </a:extLst>
              </a:tr>
              <a:tr h="373000">
                <a:tc>
                  <a:txBody>
                    <a:bodyPr/>
                    <a:lstStyle/>
                    <a:p>
                      <a:pPr algn="ctr"/>
                      <a:r>
                        <a:rPr lang="en-US" sz="2400"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Greater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9438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Less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041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Less than or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188968"/>
                  </a:ext>
                </a:extLst>
              </a:tr>
            </a:tbl>
          </a:graphicData>
        </a:graphic>
      </p:graphicFrame>
      <p:sp>
        <p:nvSpPr>
          <p:cNvPr id="9" name="Rounded Rectangle 5">
            <a:extLst>
              <a:ext uri="{FF2B5EF4-FFF2-40B4-BE49-F238E27FC236}">
                <a16:creationId xmlns:a16="http://schemas.microsoft.com/office/drawing/2014/main" id="{E20BF009-DB81-1664-65F0-B5650FA2F432}"/>
              </a:ext>
            </a:extLst>
          </p:cNvPr>
          <p:cNvSpPr/>
          <p:nvPr/>
        </p:nvSpPr>
        <p:spPr bwMode="auto">
          <a:xfrm>
            <a:off x="360219" y="5585759"/>
            <a:ext cx="8807532" cy="83879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DISCUSS: In JavaScript, what’s the difference between a single equal sign  =  and a double equal sign ==  ?</a:t>
            </a:r>
          </a:p>
        </p:txBody>
      </p:sp>
    </p:spTree>
    <p:extLst>
      <p:ext uri="{BB962C8B-B14F-4D97-AF65-F5344CB8AC3E}">
        <p14:creationId xmlns:p14="http://schemas.microsoft.com/office/powerpoint/2010/main" val="11041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CDE5-5FAF-0059-648E-E66E61A5D3AF}"/>
              </a:ext>
            </a:extLst>
          </p:cNvPr>
          <p:cNvSpPr>
            <a:spLocks noGrp="1"/>
          </p:cNvSpPr>
          <p:nvPr>
            <p:ph type="title"/>
          </p:nvPr>
        </p:nvSpPr>
        <p:spPr/>
        <p:txBody>
          <a:bodyPr/>
          <a:lstStyle/>
          <a:p>
            <a:r>
              <a:rPr lang="en-US" dirty="0"/>
              <a:t>Another example</a:t>
            </a:r>
          </a:p>
        </p:txBody>
      </p:sp>
      <p:sp>
        <p:nvSpPr>
          <p:cNvPr id="3" name="Rectangle 2">
            <a:extLst>
              <a:ext uri="{FF2B5EF4-FFF2-40B4-BE49-F238E27FC236}">
                <a16:creationId xmlns:a16="http://schemas.microsoft.com/office/drawing/2014/main" id="{60B5E362-7DEC-4E5B-1363-3040F02F66EA}"/>
              </a:ext>
            </a:extLst>
          </p:cNvPr>
          <p:cNvSpPr/>
          <p:nvPr/>
        </p:nvSpPr>
        <p:spPr>
          <a:xfrm>
            <a:off x="1357745" y="1905506"/>
            <a:ext cx="7924800" cy="3046988"/>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//declare a variable and assign it a value</a:t>
            </a:r>
          </a:p>
          <a:p>
            <a:r>
              <a:rPr lang="en-US" sz="2400" dirty="0">
                <a:latin typeface="Courier New" panose="02070309020205020404" pitchFamily="49" charset="0"/>
                <a:cs typeface="Courier New" panose="02070309020205020404" pitchFamily="49" charset="0"/>
              </a:rPr>
              <a:t>let age = 20;</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//check the variable using comparison</a:t>
            </a:r>
          </a:p>
          <a:p>
            <a:r>
              <a:rPr lang="en-US" sz="2400" dirty="0">
                <a:latin typeface="Courier New" panose="02070309020205020404" pitchFamily="49" charset="0"/>
                <a:cs typeface="Courier New" panose="02070309020205020404" pitchFamily="49" charset="0"/>
              </a:rPr>
              <a:t>if (age &gt;= 18){</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('Old enough to vote.');</a:t>
            </a:r>
          </a:p>
          <a:p>
            <a:r>
              <a:rPr lang="en-US" sz="2400" dirty="0">
                <a:latin typeface="Courier New" panose="02070309020205020404" pitchFamily="49" charset="0"/>
                <a:cs typeface="Courier New" panose="02070309020205020404" pitchFamily="49" charset="0"/>
              </a:rPr>
              <a:t>}</a:t>
            </a:r>
          </a:p>
          <a:p>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('Done.');</a:t>
            </a:r>
          </a:p>
        </p:txBody>
      </p:sp>
      <p:sp>
        <p:nvSpPr>
          <p:cNvPr id="4" name="Arrow: Right 9">
            <a:extLst>
              <a:ext uri="{FF2B5EF4-FFF2-40B4-BE49-F238E27FC236}">
                <a16:creationId xmlns:a16="http://schemas.microsoft.com/office/drawing/2014/main" id="{0B01F865-C1EF-DDA2-9F12-E7EE138DF249}"/>
              </a:ext>
            </a:extLst>
          </p:cNvPr>
          <p:cNvSpPr/>
          <p:nvPr/>
        </p:nvSpPr>
        <p:spPr>
          <a:xfrm rot="10800000">
            <a:off x="3948545" y="23182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9">
            <a:extLst>
              <a:ext uri="{FF2B5EF4-FFF2-40B4-BE49-F238E27FC236}">
                <a16:creationId xmlns:a16="http://schemas.microsoft.com/office/drawing/2014/main" id="{DAD11698-E690-3C06-F1E7-5DD42607E2A6}"/>
              </a:ext>
            </a:extLst>
          </p:cNvPr>
          <p:cNvSpPr/>
          <p:nvPr/>
        </p:nvSpPr>
        <p:spPr>
          <a:xfrm rot="7447407">
            <a:off x="3568837" y="295587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652811BB-7145-9808-ECB2-7B425D3E312D}"/>
              </a:ext>
            </a:extLst>
          </p:cNvPr>
          <p:cNvSpPr/>
          <p:nvPr/>
        </p:nvSpPr>
        <p:spPr>
          <a:xfrm rot="10800000">
            <a:off x="8330045" y="37660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F6985F1-3FE5-5AAD-9733-A02806E1808C}"/>
              </a:ext>
            </a:extLst>
          </p:cNvPr>
          <p:cNvSpPr/>
          <p:nvPr/>
        </p:nvSpPr>
        <p:spPr>
          <a:xfrm rot="10800000">
            <a:off x="5377295" y="4544048"/>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11090</TotalTime>
  <Words>2442</Words>
  <Application>Microsoft Office PowerPoint</Application>
  <PresentationFormat>Widescreen</PresentationFormat>
  <Paragraphs>268</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Consolas</vt:lpstr>
      <vt:lpstr>Corbel</vt:lpstr>
      <vt:lpstr>Courier New</vt:lpstr>
      <vt:lpstr>Segoe UI</vt:lpstr>
      <vt:lpstr>Times New Roman</vt:lpstr>
      <vt:lpstr>Office Theme</vt:lpstr>
      <vt:lpstr>Conditional Statements</vt:lpstr>
      <vt:lpstr>Today’s Agenda</vt:lpstr>
      <vt:lpstr>What is a conditional statement?   (What is an “if” statement?) </vt:lpstr>
      <vt:lpstr>Business Rules</vt:lpstr>
      <vt:lpstr>A little perspective</vt:lpstr>
      <vt:lpstr>How are “if” statements written in JavaScript?</vt:lpstr>
      <vt:lpstr>A simple conditional statement in JavaScript</vt:lpstr>
      <vt:lpstr>Comparing things</vt:lpstr>
      <vt:lpstr>Another example</vt:lpstr>
      <vt:lpstr>How to express conditional logic</vt:lpstr>
      <vt:lpstr>if, else</vt:lpstr>
      <vt:lpstr>if, else if, else</vt:lpstr>
      <vt:lpstr>The isNaN function</vt:lpstr>
      <vt:lpstr>More about the isNaN function</vt:lpstr>
      <vt:lpstr>Zero length strings</vt:lpstr>
      <vt:lpstr>Zero length strings and isNaN</vt:lpstr>
      <vt:lpstr>Before we look at some examples</vt:lpstr>
      <vt:lpstr>Some examples</vt:lpstr>
      <vt:lpstr>Some more examples</vt:lpstr>
      <vt:lpstr>Some suggestions</vt:lpstr>
      <vt:lpstr>Some review questions…</vt:lpstr>
      <vt:lpstr>Now we can have logical operators and compound statements.</vt:lpstr>
      <vt:lpstr>The logical operators</vt:lpstr>
      <vt:lpstr>Examples</vt:lpstr>
      <vt:lpstr>For today let’s see practical examples using "or“ logic.</vt:lpstr>
      <vt:lpstr>Let’s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Lauren Kerner</cp:lastModifiedBy>
  <cp:revision>397</cp:revision>
  <dcterms:created xsi:type="dcterms:W3CDTF">2022-06-30T13:55:29Z</dcterms:created>
  <dcterms:modified xsi:type="dcterms:W3CDTF">2025-09-22T13:43:39Z</dcterms:modified>
</cp:coreProperties>
</file>