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1" r:id="rId4"/>
    <p:sldId id="579" r:id="rId5"/>
    <p:sldId id="589" r:id="rId6"/>
    <p:sldId id="590" r:id="rId7"/>
    <p:sldId id="591" r:id="rId8"/>
    <p:sldId id="593" r:id="rId9"/>
    <p:sldId id="592" r:id="rId10"/>
    <p:sldId id="594" r:id="rId11"/>
    <p:sldId id="595" r:id="rId12"/>
    <p:sldId id="596" r:id="rId13"/>
    <p:sldId id="597" r:id="rId14"/>
    <p:sldId id="598" r:id="rId15"/>
    <p:sldId id="601" r:id="rId16"/>
    <p:sldId id="600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86441" autoAdjust="0"/>
  </p:normalViewPr>
  <p:slideViewPr>
    <p:cSldViewPr snapToGrid="0">
      <p:cViewPr varScale="1">
        <p:scale>
          <a:sx n="92" d="100"/>
          <a:sy n="92" d="100"/>
        </p:scale>
        <p:origin x="43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10/19/2025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6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10/19/2025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10/19/2025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10/19/2025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20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16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0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71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45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6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7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10/19/2025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24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07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96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03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30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64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95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94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4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10/19/2025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10/19/2025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10/19/2025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10/19/2025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10/19/2025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10/19/2025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10/19/2025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10/19/2025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product/dall-e-2" TargetMode="External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imageslive.co.uk/free_stock_image/string-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jsref/jsref_obj_string.a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169397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Strings in</a:t>
            </a:r>
            <a:b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JavaScript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5368413"/>
            <a:ext cx="5036920" cy="14895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MIS2402: Web Application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3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6" name="Picture 5" descr="A cartoon of a robot holding a ball of string">
            <a:extLst>
              <a:ext uri="{FF2B5EF4-FFF2-40B4-BE49-F238E27FC236}">
                <a16:creationId xmlns:a16="http://schemas.microsoft.com/office/drawing/2014/main" id="{EB9CBD99-C5CD-E373-67AD-F9745C6051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0" y="1158104"/>
            <a:ext cx="4757729" cy="4757729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slice()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4D4838-992D-D593-97EA-2261BD38419C}"/>
              </a:ext>
            </a:extLst>
          </p:cNvPr>
          <p:cNvSpPr txBox="1"/>
          <p:nvPr/>
        </p:nvSpPr>
        <p:spPr>
          <a:xfrm>
            <a:off x="838200" y="1138705"/>
            <a:ext cx="562042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slice() method of any string variable can be used to return a portion of a string.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slice method takes two parameters.  The start position and the end position.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character at the end position is </a:t>
            </a:r>
            <a:r>
              <a:rPr lang="en-US" sz="2400" i="1" dirty="0"/>
              <a:t>not included</a:t>
            </a:r>
            <a:r>
              <a:rPr lang="en-US" sz="2400" dirty="0"/>
              <a:t> in the string.</a:t>
            </a:r>
            <a:endParaRPr lang="en-US" sz="2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5EC4B-9BBD-3FFE-BB40-7436B1117548}"/>
              </a:ext>
            </a:extLst>
          </p:cNvPr>
          <p:cNvSpPr txBox="1"/>
          <p:nvPr/>
        </p:nvSpPr>
        <p:spPr>
          <a:xfrm>
            <a:off x="1963835" y="5373546"/>
            <a:ext cx="47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“The quick brown fox jumped”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370C29-89B9-9EA5-0E8D-FEDFB4BC7565}"/>
              </a:ext>
            </a:extLst>
          </p:cNvPr>
          <p:cNvCxnSpPr/>
          <p:nvPr/>
        </p:nvCxnSpPr>
        <p:spPr>
          <a:xfrm>
            <a:off x="2133600" y="4953000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A95B41-4A3F-6960-793C-DA50917DB55D}"/>
              </a:ext>
            </a:extLst>
          </p:cNvPr>
          <p:cNvCxnSpPr>
            <a:cxnSpLocks/>
          </p:cNvCxnSpPr>
          <p:nvPr/>
        </p:nvCxnSpPr>
        <p:spPr>
          <a:xfrm flipH="1">
            <a:off x="5638800" y="4948535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C11A471-6D84-34BD-1D7F-CAE106386083}"/>
              </a:ext>
            </a:extLst>
          </p:cNvPr>
          <p:cNvSpPr txBox="1"/>
          <p:nvPr/>
        </p:nvSpPr>
        <p:spPr>
          <a:xfrm>
            <a:off x="1655898" y="4524315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(T)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A862F-EF00-2BE1-CF01-199C0F9E382E}"/>
              </a:ext>
            </a:extLst>
          </p:cNvPr>
          <p:cNvSpPr txBox="1"/>
          <p:nvPr/>
        </p:nvSpPr>
        <p:spPr>
          <a:xfrm>
            <a:off x="5654843" y="449133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 (d)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1BEB8A-ABFF-E24D-F371-592443BBB5C9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2776956" y="4767530"/>
            <a:ext cx="37731" cy="52325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FA5B10-3647-2642-D154-99F8B3E0944D}"/>
              </a:ext>
            </a:extLst>
          </p:cNvPr>
          <p:cNvSpPr txBox="1"/>
          <p:nvPr/>
        </p:nvSpPr>
        <p:spPr>
          <a:xfrm>
            <a:off x="2512456" y="4398198"/>
            <a:ext cx="60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(q)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ADABC3-F659-C2D9-B0C9-07C432F7F825}"/>
              </a:ext>
            </a:extLst>
          </p:cNvPr>
          <p:cNvCxnSpPr>
            <a:cxnSpLocks/>
          </p:cNvCxnSpPr>
          <p:nvPr/>
        </p:nvCxnSpPr>
        <p:spPr>
          <a:xfrm flipH="1">
            <a:off x="3352802" y="4948536"/>
            <a:ext cx="263611" cy="46166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03F464-AB52-398F-E7D9-7EEB0D37921D}"/>
              </a:ext>
            </a:extLst>
          </p:cNvPr>
          <p:cNvSpPr txBox="1"/>
          <p:nvPr/>
        </p:nvSpPr>
        <p:spPr>
          <a:xfrm>
            <a:off x="3616413" y="442939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 ( )</a:t>
            </a:r>
          </a:p>
        </p:txBody>
      </p:sp>
      <p:pic>
        <p:nvPicPr>
          <p:cNvPr id="18" name="Picture 17" descr="let x = &quot;The quick brown fox jumped&quot;&#10;&#10;x&#10;'The quick brown fox jumped'&#10;&#10;x.slice(4,9)&#10;'quick'">
            <a:extLst>
              <a:ext uri="{FF2B5EF4-FFF2-40B4-BE49-F238E27FC236}">
                <a16:creationId xmlns:a16="http://schemas.microsoft.com/office/drawing/2014/main" id="{8C063593-C946-04A3-3C1F-9B587A643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623" y="1188885"/>
            <a:ext cx="5325218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7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 err="1"/>
              <a:t>substr</a:t>
            </a:r>
            <a:r>
              <a:rPr lang="en-US" dirty="0"/>
              <a:t>()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BF7EA-556A-9C6D-88A6-6DD9D7A5166F}"/>
              </a:ext>
            </a:extLst>
          </p:cNvPr>
          <p:cNvSpPr txBox="1"/>
          <p:nvPr/>
        </p:nvSpPr>
        <p:spPr>
          <a:xfrm>
            <a:off x="817563" y="1123698"/>
            <a:ext cx="54923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substr</a:t>
            </a:r>
            <a:r>
              <a:rPr lang="en-US" sz="2400" dirty="0"/>
              <a:t>() method of any string variable can also be used to return a portion of a string.  It is a lot like the slice() method!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substr</a:t>
            </a:r>
            <a:r>
              <a:rPr lang="en-US" sz="2400" dirty="0"/>
              <a:t> method takes two parameters.  The start position and the </a:t>
            </a:r>
            <a:r>
              <a:rPr lang="en-US" sz="2400" i="1" dirty="0"/>
              <a:t>length</a:t>
            </a:r>
            <a:r>
              <a:rPr lang="en-US" sz="2400" dirty="0"/>
              <a:t> of the desired string segment.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4F158-6C55-4678-95A7-31463C37185F}"/>
              </a:ext>
            </a:extLst>
          </p:cNvPr>
          <p:cNvSpPr txBox="1"/>
          <p:nvPr/>
        </p:nvSpPr>
        <p:spPr>
          <a:xfrm>
            <a:off x="1436129" y="4937151"/>
            <a:ext cx="487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“The quick brown fox jumped”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C83FE5-BCBE-2FC4-DD7F-F252D7B3FE9C}"/>
              </a:ext>
            </a:extLst>
          </p:cNvPr>
          <p:cNvCxnSpPr/>
          <p:nvPr/>
        </p:nvCxnSpPr>
        <p:spPr>
          <a:xfrm>
            <a:off x="1664729" y="4632351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F9CE13-1913-2EDA-16BC-F43CD48B5558}"/>
              </a:ext>
            </a:extLst>
          </p:cNvPr>
          <p:cNvCxnSpPr>
            <a:cxnSpLocks/>
          </p:cNvCxnSpPr>
          <p:nvPr/>
        </p:nvCxnSpPr>
        <p:spPr>
          <a:xfrm flipH="1">
            <a:off x="5169929" y="4627886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E125BE-DD6F-CB43-EC8D-41CEAE52D86D}"/>
              </a:ext>
            </a:extLst>
          </p:cNvPr>
          <p:cNvSpPr txBox="1"/>
          <p:nvPr/>
        </p:nvSpPr>
        <p:spPr>
          <a:xfrm>
            <a:off x="1436129" y="425135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48C325-1356-D380-DBB2-AB04A7E64E31}"/>
              </a:ext>
            </a:extLst>
          </p:cNvPr>
          <p:cNvSpPr txBox="1"/>
          <p:nvPr/>
        </p:nvSpPr>
        <p:spPr>
          <a:xfrm>
            <a:off x="5185972" y="4170686"/>
            <a:ext cx="40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3DEB56-9286-3EEA-33C3-A6BA17CEFD22}"/>
              </a:ext>
            </a:extLst>
          </p:cNvPr>
          <p:cNvCxnSpPr/>
          <p:nvPr/>
        </p:nvCxnSpPr>
        <p:spPr>
          <a:xfrm>
            <a:off x="3746306" y="4744844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963D65E-D6CB-9CB8-945D-ECDAA4E52720}"/>
              </a:ext>
            </a:extLst>
          </p:cNvPr>
          <p:cNvSpPr txBox="1"/>
          <p:nvPr/>
        </p:nvSpPr>
        <p:spPr>
          <a:xfrm>
            <a:off x="3498056" y="4318621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59111D-5795-62E3-9F2C-C3C942079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989" y="1244943"/>
            <a:ext cx="4724400" cy="3423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57EF34-4E9E-F497-8F65-DBAFBF1B39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8"/>
          <a:stretch/>
        </p:blipFill>
        <p:spPr>
          <a:xfrm>
            <a:off x="6820085" y="2240007"/>
            <a:ext cx="654530" cy="228600"/>
          </a:xfrm>
          <a:prstGeom prst="rect">
            <a:avLst/>
          </a:prstGeom>
        </p:spPr>
      </p:pic>
      <p:sp>
        <p:nvSpPr>
          <p:cNvPr id="15" name="Left Brace 14">
            <a:extLst>
              <a:ext uri="{FF2B5EF4-FFF2-40B4-BE49-F238E27FC236}">
                <a16:creationId xmlns:a16="http://schemas.microsoft.com/office/drawing/2014/main" id="{1BD40F79-D23F-5268-9BA5-809E637B03B9}"/>
              </a:ext>
            </a:extLst>
          </p:cNvPr>
          <p:cNvSpPr/>
          <p:nvPr/>
        </p:nvSpPr>
        <p:spPr>
          <a:xfrm rot="16200000">
            <a:off x="3875840" y="5242818"/>
            <a:ext cx="202597" cy="4616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B0FFDD-40F5-5898-1469-9CCC8E8A5147}"/>
              </a:ext>
            </a:extLst>
          </p:cNvPr>
          <p:cNvSpPr txBox="1"/>
          <p:nvPr/>
        </p:nvSpPr>
        <p:spPr>
          <a:xfrm>
            <a:off x="3757846" y="5591123"/>
            <a:ext cx="45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966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 err="1"/>
              <a:t>toUpperCase</a:t>
            </a:r>
            <a:r>
              <a:rPr lang="en-US" dirty="0"/>
              <a:t>() and </a:t>
            </a:r>
            <a:r>
              <a:rPr lang="en-US" dirty="0" err="1"/>
              <a:t>toLowerCase</a:t>
            </a:r>
            <a:r>
              <a:rPr lang="en-US" dirty="0"/>
              <a:t>()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638FC-0288-6A06-8DBF-C1E03E900A15}"/>
              </a:ext>
            </a:extLst>
          </p:cNvPr>
          <p:cNvSpPr txBox="1"/>
          <p:nvPr/>
        </p:nvSpPr>
        <p:spPr>
          <a:xfrm>
            <a:off x="838200" y="1258329"/>
            <a:ext cx="50202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toUpperCase</a:t>
            </a:r>
            <a:r>
              <a:rPr lang="en-US" sz="2400" dirty="0"/>
              <a:t>() and </a:t>
            </a:r>
            <a:r>
              <a:rPr lang="en-US" sz="2400" dirty="0" err="1"/>
              <a:t>toLowerCase</a:t>
            </a:r>
            <a:r>
              <a:rPr lang="en-US" sz="2400" dirty="0"/>
              <a:t>() methods do exactly what you think they should do. They return all the alphabet characters converted to upper or lower case (and  the rest of the non-alphabet characters as they were in the original string!)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These two methods are good for “cleaning up” user input.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Try it!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33E321-4B16-FA08-5580-AF9FA7031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58330"/>
            <a:ext cx="5020287" cy="4600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020D21-2A79-5FBD-EE1D-96FA9A57E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096" y="1402290"/>
            <a:ext cx="1371601" cy="287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2FB3EF-8271-B218-C477-259C4422B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123" y="3543952"/>
            <a:ext cx="1371601" cy="2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29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An important clarification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FBC9A-462E-AF69-61C2-E056FCA32391}"/>
              </a:ext>
            </a:extLst>
          </p:cNvPr>
          <p:cNvSpPr txBox="1"/>
          <p:nvPr/>
        </p:nvSpPr>
        <p:spPr>
          <a:xfrm>
            <a:off x="838200" y="1270298"/>
            <a:ext cx="10156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any of these string methods, keep in mind that they don’t change the original string.  As seen in the prior slide, issuing the command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actor.toUpperCase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000" dirty="0"/>
              <a:t>does </a:t>
            </a:r>
            <a:r>
              <a:rPr lang="en-US" sz="2000" b="1" i="1" dirty="0"/>
              <a:t>not</a:t>
            </a:r>
            <a:r>
              <a:rPr lang="en-US" sz="2000" dirty="0"/>
              <a:t> change the value held by the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actor</a:t>
            </a:r>
            <a:r>
              <a:rPr lang="en-US" sz="2000" dirty="0"/>
              <a:t> variable.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1D07F-44ED-0E0C-19EA-3A08CB3E208A}"/>
              </a:ext>
            </a:extLst>
          </p:cNvPr>
          <p:cNvSpPr txBox="1"/>
          <p:nvPr/>
        </p:nvSpPr>
        <p:spPr>
          <a:xfrm>
            <a:off x="838199" y="2531469"/>
            <a:ext cx="9945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that is what you want to do, you need to </a:t>
            </a:r>
            <a:r>
              <a:rPr lang="en-US" sz="2000" b="1" i="1" dirty="0"/>
              <a:t>reassign </a:t>
            </a:r>
            <a:r>
              <a:rPr lang="en-US" sz="2000" dirty="0"/>
              <a:t>the variable with the output of the method.  Like this: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88382-B704-A481-A5AC-11AB0077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1" y="3424270"/>
            <a:ext cx="5429379" cy="262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7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This one is tricky: </a:t>
            </a:r>
            <a:r>
              <a:rPr lang="en-US" dirty="0" err="1"/>
              <a:t>indexOf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54100-86BD-6783-6B4F-73A8DE5680E2}"/>
              </a:ext>
            </a:extLst>
          </p:cNvPr>
          <p:cNvSpPr txBox="1"/>
          <p:nvPr/>
        </p:nvSpPr>
        <p:spPr>
          <a:xfrm>
            <a:off x="838199" y="1364620"/>
            <a:ext cx="9889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last string method we will cover is </a:t>
            </a:r>
            <a:r>
              <a:rPr lang="en-US" sz="2000" dirty="0" err="1"/>
              <a:t>indexOf</a:t>
            </a:r>
            <a:r>
              <a:rPr lang="en-US" sz="2000" dirty="0"/>
              <a:t>() and it seems simple enough.  But it has something new!  It has an </a:t>
            </a:r>
            <a:r>
              <a:rPr lang="en-US" sz="2000" i="1" dirty="0"/>
              <a:t>optional</a:t>
            </a:r>
            <a:r>
              <a:rPr lang="en-US" sz="2000" dirty="0"/>
              <a:t> parameter.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5664A-77CE-F349-C725-503822962039}"/>
              </a:ext>
            </a:extLst>
          </p:cNvPr>
          <p:cNvSpPr txBox="1"/>
          <p:nvPr/>
        </p:nvSpPr>
        <p:spPr>
          <a:xfrm>
            <a:off x="838199" y="2225049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A.indexOf</a:t>
            </a:r>
            <a:r>
              <a:rPr lang="en-US" sz="2400" dirty="0"/>
              <a:t>(B) will return the position of the string B inside of A. </a:t>
            </a:r>
          </a:p>
        </p:txBody>
      </p:sp>
      <p:pic>
        <p:nvPicPr>
          <p:cNvPr id="9" name="Picture 8" descr="let sentence = &quot;The quick brown fox jumped&quot;&#10;&#10;sentence.indexOf('e')&#10;2&#10;&#10;sentence.indexOf('fox')&#10;16">
            <a:extLst>
              <a:ext uri="{FF2B5EF4-FFF2-40B4-BE49-F238E27FC236}">
                <a16:creationId xmlns:a16="http://schemas.microsoft.com/office/drawing/2014/main" id="{8B2823E2-A88D-E872-46D4-B4703014D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032" y="2686714"/>
            <a:ext cx="8444189" cy="324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08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 err="1"/>
              <a:t>indexOf</a:t>
            </a:r>
            <a:r>
              <a:rPr lang="en-US" dirty="0"/>
              <a:t> has an </a:t>
            </a:r>
            <a:r>
              <a:rPr lang="en-US" i="1" dirty="0"/>
              <a:t>optional parameter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1F96-0D21-8A5C-F59B-6845FB144C83}"/>
              </a:ext>
            </a:extLst>
          </p:cNvPr>
          <p:cNvSpPr txBox="1"/>
          <p:nvPr/>
        </p:nvSpPr>
        <p:spPr>
          <a:xfrm>
            <a:off x="838199" y="1485493"/>
            <a:ext cx="10282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A.indexOf</a:t>
            </a:r>
            <a:r>
              <a:rPr lang="en-US" sz="2400" dirty="0"/>
              <a:t>(</a:t>
            </a:r>
            <a:r>
              <a:rPr lang="en-US" sz="2400" dirty="0" err="1"/>
              <a:t>B,x</a:t>
            </a:r>
            <a:r>
              <a:rPr lang="en-US" sz="2400" dirty="0"/>
              <a:t>) will return the position of the string B inside of A </a:t>
            </a:r>
            <a:r>
              <a:rPr lang="en-US" sz="2400" i="1" dirty="0"/>
              <a:t>with the search starting at position x</a:t>
            </a:r>
            <a:r>
              <a:rPr lang="en-US" sz="2400" dirty="0"/>
              <a:t>. This second parameter is optional.</a:t>
            </a:r>
          </a:p>
        </p:txBody>
      </p:sp>
      <p:pic>
        <p:nvPicPr>
          <p:cNvPr id="8" name="Picture 7" descr="let sentence = &quot;The quick brown fox jumped&quot;&#10;&#10;sentence.indexOf('e');&#10;2&#10;&#10;sentence.indexOf('e',3);&#10;24">
            <a:extLst>
              <a:ext uri="{FF2B5EF4-FFF2-40B4-BE49-F238E27FC236}">
                <a16:creationId xmlns:a16="http://schemas.microsoft.com/office/drawing/2014/main" id="{58BC787B-7B8E-C0D4-D7DE-D9C99D6EE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52" y="2501842"/>
            <a:ext cx="8122895" cy="316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45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 err="1"/>
              <a:t>indexOf</a:t>
            </a:r>
            <a:r>
              <a:rPr lang="en-US" dirty="0"/>
              <a:t> has a special case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48E0E-CBB9-1BE5-3D65-9496E2BEA5DA}"/>
              </a:ext>
            </a:extLst>
          </p:cNvPr>
          <p:cNvSpPr txBox="1"/>
          <p:nvPr/>
        </p:nvSpPr>
        <p:spPr>
          <a:xfrm>
            <a:off x="838200" y="1639247"/>
            <a:ext cx="9967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A.indexOf</a:t>
            </a:r>
            <a:r>
              <a:rPr lang="en-US" sz="2400" dirty="0"/>
              <a:t>(B) will return the position of the string B inside of A </a:t>
            </a:r>
            <a:r>
              <a:rPr lang="en-US" sz="2400" b="1" i="1" dirty="0"/>
              <a:t>but if B cannot be found in A</a:t>
            </a:r>
            <a:r>
              <a:rPr lang="en-US" sz="2400" dirty="0"/>
              <a:t> then the value -1 is returned.</a:t>
            </a:r>
            <a:endParaRPr lang="en-US" sz="2400" b="1" dirty="0"/>
          </a:p>
        </p:txBody>
      </p:sp>
      <p:pic>
        <p:nvPicPr>
          <p:cNvPr id="8" name="Picture 7" descr="let sentence = &quot;The quick brown fox jumped&quot;&#10;&#10;sentence.indexOf('z');&#10;-1">
            <a:extLst>
              <a:ext uri="{FF2B5EF4-FFF2-40B4-BE49-F238E27FC236}">
                <a16:creationId xmlns:a16="http://schemas.microsoft.com/office/drawing/2014/main" id="{DA32A85D-CED2-CDF6-987C-DA0D159AF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28" y="2739702"/>
            <a:ext cx="8987811" cy="245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60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705" y="609598"/>
            <a:ext cx="6450750" cy="555980"/>
          </a:xfrm>
        </p:spPr>
        <p:txBody>
          <a:bodyPr>
            <a:normAutofit fontScale="90000"/>
          </a:bodyPr>
          <a:lstStyle/>
          <a:p>
            <a:r>
              <a:rPr lang="en-US" dirty="0"/>
              <a:t>Now let’s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569" y="1302102"/>
            <a:ext cx="7888214" cy="54193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The length of a JavaScript string can be best thought of as what?  A method? Or an attribute?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 is the length of the string x in the code sample below?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let x = " A B C "; //notice the spaces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 is the length of the string y in the code sample below?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let y = " A B C ";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y.trim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will be the value of z  when the following code completes?</a:t>
            </a:r>
            <a:br>
              <a:rPr lang="en-US" sz="2000" dirty="0"/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let z = "Hello";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console.log(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z.toUpperCase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value will be written to the console log when this statement runs?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let sentence = "Hello World!";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console.log(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sentence.indexOf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("e"));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ball of string on a white background&#10;&#10;Description automatically generated">
            <a:extLst>
              <a:ext uri="{FF2B5EF4-FFF2-40B4-BE49-F238E27FC236}">
                <a16:creationId xmlns:a16="http://schemas.microsoft.com/office/drawing/2014/main" id="{EC2D3004-1329-8AC8-8620-D64E3F776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906" t="-3408" r="15878" b="3408"/>
          <a:stretch/>
        </p:blipFill>
        <p:spPr>
          <a:xfrm>
            <a:off x="144380" y="2359396"/>
            <a:ext cx="3356810" cy="3092621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59028EF-3741-8A60-B558-53C33E036502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F004-A2AC-EFC3-926D-28409D604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79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Review some “old stuff”</a:t>
            </a:r>
          </a:p>
          <a:p>
            <a:r>
              <a:rPr lang="en-US" dirty="0"/>
              <a:t>Learn some “new stuff”</a:t>
            </a:r>
          </a:p>
          <a:p>
            <a:pPr lvl="1"/>
            <a:r>
              <a:rPr lang="en-US" dirty="0"/>
              <a:t>Accessing individual characters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trim()</a:t>
            </a:r>
          </a:p>
          <a:p>
            <a:pPr lvl="1"/>
            <a:r>
              <a:rPr lang="en-US" dirty="0"/>
              <a:t>slice()</a:t>
            </a:r>
          </a:p>
          <a:p>
            <a:pPr lvl="1"/>
            <a:r>
              <a:rPr lang="en-US" dirty="0" err="1"/>
              <a:t>substr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toUpperCase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toLowerCase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indexOf</a:t>
            </a:r>
            <a:r>
              <a:rPr lang="en-US" dirty="0"/>
              <a:t>()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043F8B5-A4EE-D556-D9E8-1578CF4D2D28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BB8B76-9BA9-D67A-AA3B-B501168DC909}"/>
              </a:ext>
            </a:extLst>
          </p:cNvPr>
          <p:cNvSpPr txBox="1"/>
          <p:nvPr/>
        </p:nvSpPr>
        <p:spPr>
          <a:xfrm>
            <a:off x="6096000" y="1633231"/>
            <a:ext cx="4792227" cy="3108543"/>
          </a:xfrm>
          <a:prstGeom prst="rect">
            <a:avLst/>
          </a:prstGeom>
          <a:noFill/>
          <a:ln w="635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Fun fact:</a:t>
            </a:r>
            <a:r>
              <a:rPr lang="en-US" sz="2800" dirty="0"/>
              <a:t> This is just a small subset of the string methods available to you in JavaScript. A more complete list can be found here:</a:t>
            </a:r>
          </a:p>
          <a:p>
            <a:r>
              <a:rPr lang="en-US" sz="2800" dirty="0">
                <a:hlinkClick r:id="rId2"/>
              </a:rPr>
              <a:t>https://www.w3schools.com/jsref/jsref_obj_string.asp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751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58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Review the concepts of objects methods and attributes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length attribute of a string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Become familiar with different techniques for splitting up a string into smaller strings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able to write a loop that examines each character in a string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stuff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5E8C4-2C33-A81C-9F1D-919AF71B4BC2}"/>
              </a:ext>
            </a:extLst>
          </p:cNvPr>
          <p:cNvSpPr txBox="1">
            <a:spLocks/>
          </p:cNvSpPr>
          <p:nvPr/>
        </p:nvSpPr>
        <p:spPr>
          <a:xfrm>
            <a:off x="1776046" y="1776047"/>
            <a:ext cx="8382000" cy="1115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Concatenation… putting strings together.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88048-D203-10E9-EF98-0A7F7EDA4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614" y="2766647"/>
            <a:ext cx="5530432" cy="19431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2380AA-5317-242A-C508-C3D0B68F2D32}"/>
              </a:ext>
            </a:extLst>
          </p:cNvPr>
          <p:cNvSpPr txBox="1">
            <a:spLocks/>
          </p:cNvSpPr>
          <p:nvPr/>
        </p:nvSpPr>
        <p:spPr bwMode="auto">
          <a:xfrm>
            <a:off x="1776046" y="2766646"/>
            <a:ext cx="2971800" cy="268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From the web developer console…</a:t>
            </a:r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r>
              <a:rPr lang="en-US" kern="0" dirty="0"/>
              <a:t>Try it!</a:t>
            </a:r>
          </a:p>
        </p:txBody>
      </p:sp>
    </p:spTree>
    <p:extLst>
      <p:ext uri="{BB962C8B-B14F-4D97-AF65-F5344CB8AC3E}">
        <p14:creationId xmlns:p14="http://schemas.microsoft.com/office/powerpoint/2010/main" val="305700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New stuff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F62CD4-7FDF-46A9-D8E1-61EF5D047DF2}"/>
              </a:ext>
            </a:extLst>
          </p:cNvPr>
          <p:cNvSpPr txBox="1">
            <a:spLocks/>
          </p:cNvSpPr>
          <p:nvPr/>
        </p:nvSpPr>
        <p:spPr bwMode="auto">
          <a:xfrm>
            <a:off x="854765" y="1605187"/>
            <a:ext cx="10523883" cy="30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Strings have one really important attribute (length) and many useful methods.  A string is an object.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51AAFF-FFAD-305F-B5AA-22CA5767BB5D}"/>
              </a:ext>
            </a:extLst>
          </p:cNvPr>
          <p:cNvSpPr txBox="1">
            <a:spLocks/>
          </p:cNvSpPr>
          <p:nvPr/>
        </p:nvSpPr>
        <p:spPr bwMode="auto">
          <a:xfrm>
            <a:off x="821635" y="3718015"/>
            <a:ext cx="6738978" cy="200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However, the JavaScript language is set up so that you can work with strings “as if” they were objects.  And that is how we will think about them.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5F9407-42E5-7B94-364C-09E271065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303" y="3273916"/>
            <a:ext cx="3038851" cy="266957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F1601D-C417-4551-293E-F686B8EF446A}"/>
              </a:ext>
            </a:extLst>
          </p:cNvPr>
          <p:cNvSpPr txBox="1">
            <a:spLocks/>
          </p:cNvSpPr>
          <p:nvPr/>
        </p:nvSpPr>
        <p:spPr bwMode="auto">
          <a:xfrm>
            <a:off x="846482" y="2627305"/>
            <a:ext cx="10523883" cy="30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Ok… that was a little bit of a lie.  </a:t>
            </a:r>
            <a:r>
              <a:rPr lang="en-US" b="1" i="1" kern="0" dirty="0"/>
              <a:t>Technically,</a:t>
            </a:r>
            <a:r>
              <a:rPr lang="en-US" kern="0" dirty="0"/>
              <a:t> a string is not object, it’s a data type. </a:t>
            </a:r>
          </a:p>
        </p:txBody>
      </p:sp>
    </p:spTree>
    <p:extLst>
      <p:ext uri="{BB962C8B-B14F-4D97-AF65-F5344CB8AC3E}">
        <p14:creationId xmlns:p14="http://schemas.microsoft.com/office/powerpoint/2010/main" val="122281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The length attribute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2552B7-13EB-6B17-D18E-A722E4182720}"/>
              </a:ext>
            </a:extLst>
          </p:cNvPr>
          <p:cNvSpPr txBox="1"/>
          <p:nvPr/>
        </p:nvSpPr>
        <p:spPr>
          <a:xfrm>
            <a:off x="838199" y="1485493"/>
            <a:ext cx="50273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Every variable that is a string has a length attribute.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length attribute </a:t>
            </a:r>
            <a:r>
              <a:rPr lang="en-US" sz="2400" i="1" dirty="0"/>
              <a:t>automatically</a:t>
            </a:r>
            <a:r>
              <a:rPr lang="en-US" sz="2400" dirty="0"/>
              <a:t> represents the number of characters in the string.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the contents of the string variable change, the length attribute changes accordingly.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Try it!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F3C77E-7808-B577-5E9A-47640035E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85493"/>
            <a:ext cx="3886200" cy="39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5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Strings – individual characters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4C62B5-FE22-596F-9633-0D0D1B390888}"/>
              </a:ext>
            </a:extLst>
          </p:cNvPr>
          <p:cNvSpPr txBox="1"/>
          <p:nvPr/>
        </p:nvSpPr>
        <p:spPr>
          <a:xfrm>
            <a:off x="973015" y="1283316"/>
            <a:ext cx="608570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string can be thought of as a numerically indexed collection of characters.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character in the string has a numeric index.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numbering of the index </a:t>
            </a:r>
            <a:r>
              <a:rPr lang="en-US" sz="2400" b="1" i="1" dirty="0"/>
              <a:t>starts with zero.</a:t>
            </a:r>
            <a:r>
              <a:rPr lang="en-US" sz="2400" dirty="0"/>
              <a:t>  </a:t>
            </a:r>
          </a:p>
          <a:p>
            <a:r>
              <a:rPr lang="en-US" sz="2000" dirty="0"/>
              <a:t>To retrieve a character at a location in the string, specify the variable name, and a pair of square brackets.  Put the numeric index value inside the square brackets.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Try it!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C94CA-976B-395E-B514-2D400C2E19F1}"/>
              </a:ext>
            </a:extLst>
          </p:cNvPr>
          <p:cNvSpPr txBox="1"/>
          <p:nvPr/>
        </p:nvSpPr>
        <p:spPr>
          <a:xfrm>
            <a:off x="973015" y="5355451"/>
            <a:ext cx="5588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DISCUSS: </a:t>
            </a:r>
            <a:r>
              <a:rPr lang="en-US" dirty="0"/>
              <a:t>Does a blank space " 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count as a character?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3311F-86B2-07A4-3D07-33116CA9F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848" y="1220880"/>
            <a:ext cx="3657600" cy="45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0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>
            <a:extLst>
              <a:ext uri="{FF2B5EF4-FFF2-40B4-BE49-F238E27FC236}">
                <a16:creationId xmlns:a16="http://schemas.microsoft.com/office/drawing/2014/main" id="{892D8722-C24E-7C4B-067C-1F32121E054D}"/>
              </a:ext>
            </a:extLst>
          </p:cNvPr>
          <p:cNvSpPr/>
          <p:nvPr/>
        </p:nvSpPr>
        <p:spPr>
          <a:xfrm>
            <a:off x="6684879" y="2885158"/>
            <a:ext cx="3698406" cy="29258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= ‘Tom’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Write a loop that uses length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539D6-5C6E-95A5-AC7A-3DCFCCD3786F}"/>
              </a:ext>
            </a:extLst>
          </p:cNvPr>
          <p:cNvSpPr txBox="1"/>
          <p:nvPr/>
        </p:nvSpPr>
        <p:spPr>
          <a:xfrm>
            <a:off x="910312" y="1318550"/>
            <a:ext cx="1005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Consider the following example.  It takes a string of input, and reverses it.  For example, if the input is “</a:t>
            </a:r>
            <a:r>
              <a:rPr lang="en-US" sz="2000" dirty="0" err="1"/>
              <a:t>abcd</a:t>
            </a:r>
            <a:r>
              <a:rPr lang="en-US" sz="2000" dirty="0"/>
              <a:t>” then the output would be “</a:t>
            </a:r>
            <a:r>
              <a:rPr lang="en-US" sz="2000" dirty="0" err="1"/>
              <a:t>dcba</a:t>
            </a:r>
            <a:r>
              <a:rPr lang="en-US" sz="2000" dirty="0"/>
              <a:t>”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291B8-0711-38D9-215B-C7A3BBA019B1}"/>
              </a:ext>
            </a:extLst>
          </p:cNvPr>
          <p:cNvSpPr txBox="1"/>
          <p:nvPr/>
        </p:nvSpPr>
        <p:spPr>
          <a:xfrm>
            <a:off x="1639122" y="2699088"/>
            <a:ext cx="45458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function </a:t>
            </a:r>
            <a:r>
              <a:rPr lang="en-US" sz="2000" dirty="0" err="1"/>
              <a:t>reverseString</a:t>
            </a:r>
            <a:r>
              <a:rPr lang="en-US" sz="2000" dirty="0"/>
              <a:t>(input){</a:t>
            </a:r>
          </a:p>
          <a:p>
            <a:endParaRPr lang="en-US" sz="2000" dirty="0"/>
          </a:p>
          <a:p>
            <a:r>
              <a:rPr lang="en-US" sz="2000" dirty="0"/>
              <a:t> // The variable output is made to be built</a:t>
            </a:r>
          </a:p>
          <a:p>
            <a:r>
              <a:rPr lang="en-US" sz="2000" dirty="0"/>
              <a:t> // as the loop iterates.</a:t>
            </a:r>
          </a:p>
          <a:p>
            <a:r>
              <a:rPr lang="en-US" sz="2000" dirty="0"/>
              <a:t> let output = ""; 	</a:t>
            </a:r>
          </a:p>
          <a:p>
            <a:r>
              <a:rPr lang="en-US" sz="2000" dirty="0"/>
              <a:t>		 </a:t>
            </a:r>
          </a:p>
          <a:p>
            <a:r>
              <a:rPr lang="en-US" sz="2000" dirty="0"/>
              <a:t> for(let </a:t>
            </a:r>
            <a:r>
              <a:rPr lang="en-US" sz="2000" dirty="0" err="1"/>
              <a:t>i</a:t>
            </a:r>
            <a:r>
              <a:rPr lang="en-US" sz="2000" dirty="0"/>
              <a:t> = 0; </a:t>
            </a:r>
            <a:r>
              <a:rPr lang="en-US" sz="2000" dirty="0" err="1"/>
              <a:t>i</a:t>
            </a:r>
            <a:r>
              <a:rPr lang="en-US" sz="2000" dirty="0"/>
              <a:t> &lt; </a:t>
            </a:r>
            <a:r>
              <a:rPr lang="en-US" sz="2000" dirty="0" err="1"/>
              <a:t>input.length</a:t>
            </a:r>
            <a:r>
              <a:rPr lang="en-US" sz="2000" dirty="0"/>
              <a:t>; </a:t>
            </a:r>
            <a:r>
              <a:rPr lang="en-US" sz="2000" dirty="0" err="1"/>
              <a:t>i</a:t>
            </a:r>
            <a:r>
              <a:rPr lang="en-US" sz="2000" dirty="0"/>
              <a:t>++){</a:t>
            </a:r>
          </a:p>
          <a:p>
            <a:r>
              <a:rPr lang="en-US" sz="2000" dirty="0"/>
              <a:t>  output = input[</a:t>
            </a:r>
            <a:r>
              <a:rPr lang="en-US" sz="2000" dirty="0" err="1"/>
              <a:t>i</a:t>
            </a:r>
            <a:r>
              <a:rPr lang="en-US" sz="2000" dirty="0"/>
              <a:t>] + output;</a:t>
            </a:r>
          </a:p>
          <a:p>
            <a:r>
              <a:rPr lang="en-US" sz="2000" dirty="0"/>
              <a:t> }</a:t>
            </a:r>
          </a:p>
          <a:p>
            <a:r>
              <a:rPr lang="en-US" sz="2000" dirty="0"/>
              <a:t> return output;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5788C-AA18-5688-458E-4BADE37F5BDF}"/>
              </a:ext>
            </a:extLst>
          </p:cNvPr>
          <p:cNvSpPr txBox="1"/>
          <p:nvPr/>
        </p:nvSpPr>
        <p:spPr>
          <a:xfrm>
            <a:off x="1894114" y="213935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BE7CE-22B8-B390-6FB3-B8BE2BE15DF7}"/>
              </a:ext>
            </a:extLst>
          </p:cNvPr>
          <p:cNvSpPr txBox="1"/>
          <p:nvPr/>
        </p:nvSpPr>
        <p:spPr>
          <a:xfrm>
            <a:off x="7239000" y="195468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computer’s memory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645B51-F57C-6DB4-D09C-7C4122B4DCB0}"/>
              </a:ext>
            </a:extLst>
          </p:cNvPr>
          <p:cNvCxnSpPr>
            <a:cxnSpLocks/>
          </p:cNvCxnSpPr>
          <p:nvPr/>
        </p:nvCxnSpPr>
        <p:spPr>
          <a:xfrm>
            <a:off x="6292594" y="2366181"/>
            <a:ext cx="0" cy="3338232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Right 9">
            <a:extLst>
              <a:ext uri="{FF2B5EF4-FFF2-40B4-BE49-F238E27FC236}">
                <a16:creationId xmlns:a16="http://schemas.microsoft.com/office/drawing/2014/main" id="{2F967C39-E01F-C9C5-E457-685916EB35D6}"/>
              </a:ext>
            </a:extLst>
          </p:cNvPr>
          <p:cNvSpPr/>
          <p:nvPr/>
        </p:nvSpPr>
        <p:spPr>
          <a:xfrm rot="7488103">
            <a:off x="4261827" y="254511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765AA-FCFE-0506-367A-0783AFE267EA}"/>
              </a:ext>
            </a:extLst>
          </p:cNvPr>
          <p:cNvSpPr txBox="1"/>
          <p:nvPr/>
        </p:nvSpPr>
        <p:spPr>
          <a:xfrm>
            <a:off x="4447023" y="2196154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‘Tom’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3344A5-1259-D702-7F26-250AD905DBB8}"/>
              </a:ext>
            </a:extLst>
          </p:cNvPr>
          <p:cNvSpPr txBox="1"/>
          <p:nvPr/>
        </p:nvSpPr>
        <p:spPr>
          <a:xfrm>
            <a:off x="7987674" y="4035072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‘T’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94C767-3EF1-4B66-155C-4A646B7A695B}"/>
              </a:ext>
            </a:extLst>
          </p:cNvPr>
          <p:cNvSpPr txBox="1"/>
          <p:nvPr/>
        </p:nvSpPr>
        <p:spPr>
          <a:xfrm>
            <a:off x="7153886" y="4035297"/>
            <a:ext cx="171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= ‘’</a:t>
            </a:r>
          </a:p>
        </p:txBody>
      </p:sp>
      <p:sp>
        <p:nvSpPr>
          <p:cNvPr id="15" name="Arrow: Right 9">
            <a:extLst>
              <a:ext uri="{FF2B5EF4-FFF2-40B4-BE49-F238E27FC236}">
                <a16:creationId xmlns:a16="http://schemas.microsoft.com/office/drawing/2014/main" id="{E9F65D41-9BF4-2559-33C2-4A9DB15B1E17}"/>
              </a:ext>
            </a:extLst>
          </p:cNvPr>
          <p:cNvSpPr/>
          <p:nvPr/>
        </p:nvSpPr>
        <p:spPr>
          <a:xfrm rot="9814543">
            <a:off x="3456426" y="397956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9">
            <a:extLst>
              <a:ext uri="{FF2B5EF4-FFF2-40B4-BE49-F238E27FC236}">
                <a16:creationId xmlns:a16="http://schemas.microsoft.com/office/drawing/2014/main" id="{833913F6-7C39-CF6B-BF7A-E2208662C1FB}"/>
              </a:ext>
            </a:extLst>
          </p:cNvPr>
          <p:cNvSpPr/>
          <p:nvPr/>
        </p:nvSpPr>
        <p:spPr>
          <a:xfrm rot="6463808">
            <a:off x="2779430" y="4332785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9">
            <a:extLst>
              <a:ext uri="{FF2B5EF4-FFF2-40B4-BE49-F238E27FC236}">
                <a16:creationId xmlns:a16="http://schemas.microsoft.com/office/drawing/2014/main" id="{1130EF3E-D890-1163-5ECA-5780956EB403}"/>
              </a:ext>
            </a:extLst>
          </p:cNvPr>
          <p:cNvSpPr/>
          <p:nvPr/>
        </p:nvSpPr>
        <p:spPr>
          <a:xfrm rot="6463808">
            <a:off x="4037457" y="430748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9">
            <a:extLst>
              <a:ext uri="{FF2B5EF4-FFF2-40B4-BE49-F238E27FC236}">
                <a16:creationId xmlns:a16="http://schemas.microsoft.com/office/drawing/2014/main" id="{A29422C1-53F8-7A6A-C106-7D29A4686DD0}"/>
              </a:ext>
            </a:extLst>
          </p:cNvPr>
          <p:cNvSpPr/>
          <p:nvPr/>
        </p:nvSpPr>
        <p:spPr>
          <a:xfrm rot="6463808">
            <a:off x="4907547" y="4310041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9">
            <a:extLst>
              <a:ext uri="{FF2B5EF4-FFF2-40B4-BE49-F238E27FC236}">
                <a16:creationId xmlns:a16="http://schemas.microsoft.com/office/drawing/2014/main" id="{F4A1B3A0-AA3E-0F6C-7694-D0EE52ACB921}"/>
              </a:ext>
            </a:extLst>
          </p:cNvPr>
          <p:cNvSpPr/>
          <p:nvPr/>
        </p:nvSpPr>
        <p:spPr>
          <a:xfrm rot="11331155">
            <a:off x="4650859" y="4999437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8186F9-FAE9-3BEA-D941-9582BC6B9EA4}"/>
              </a:ext>
            </a:extLst>
          </p:cNvPr>
          <p:cNvSpPr txBox="1"/>
          <p:nvPr/>
        </p:nvSpPr>
        <p:spPr>
          <a:xfrm>
            <a:off x="7142963" y="4486132"/>
            <a:ext cx="171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 =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F30C98-1B21-4FA9-0A7D-EB49EBDC4A92}"/>
              </a:ext>
            </a:extLst>
          </p:cNvPr>
          <p:cNvSpPr txBox="1"/>
          <p:nvPr/>
        </p:nvSpPr>
        <p:spPr>
          <a:xfrm>
            <a:off x="3952355" y="3925440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&lt;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6A2FAA-F24A-2AFB-3B36-B74AF75AC60B}"/>
              </a:ext>
            </a:extLst>
          </p:cNvPr>
          <p:cNvSpPr txBox="1"/>
          <p:nvPr/>
        </p:nvSpPr>
        <p:spPr>
          <a:xfrm>
            <a:off x="4988466" y="4975576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 + ‘’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833F4E-198F-28D8-9859-48897874FB71}"/>
              </a:ext>
            </a:extLst>
          </p:cNvPr>
          <p:cNvSpPr txBox="1"/>
          <p:nvPr/>
        </p:nvSpPr>
        <p:spPr>
          <a:xfrm>
            <a:off x="7411937" y="4519236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row: Right 9">
            <a:extLst>
              <a:ext uri="{FF2B5EF4-FFF2-40B4-BE49-F238E27FC236}">
                <a16:creationId xmlns:a16="http://schemas.microsoft.com/office/drawing/2014/main" id="{45557F87-102E-0A39-8717-737432300098}"/>
              </a:ext>
            </a:extLst>
          </p:cNvPr>
          <p:cNvSpPr/>
          <p:nvPr/>
        </p:nvSpPr>
        <p:spPr>
          <a:xfrm rot="6463808">
            <a:off x="4062024" y="432384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0CACE5-C91E-36F4-375A-F6AEF542EB50}"/>
              </a:ext>
            </a:extLst>
          </p:cNvPr>
          <p:cNvSpPr txBox="1"/>
          <p:nvPr/>
        </p:nvSpPr>
        <p:spPr>
          <a:xfrm>
            <a:off x="3976922" y="3941800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&lt; 3</a:t>
            </a:r>
          </a:p>
        </p:txBody>
      </p:sp>
      <p:sp>
        <p:nvSpPr>
          <p:cNvPr id="26" name="Arrow: Right 9">
            <a:extLst>
              <a:ext uri="{FF2B5EF4-FFF2-40B4-BE49-F238E27FC236}">
                <a16:creationId xmlns:a16="http://schemas.microsoft.com/office/drawing/2014/main" id="{9E5F0573-C784-03CC-805C-0BA8EC5FCC63}"/>
              </a:ext>
            </a:extLst>
          </p:cNvPr>
          <p:cNvSpPr/>
          <p:nvPr/>
        </p:nvSpPr>
        <p:spPr>
          <a:xfrm rot="11331155">
            <a:off x="4715002" y="5035021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F3FBFE-D158-47E4-81FE-E1ADD5BC8C8F}"/>
              </a:ext>
            </a:extLst>
          </p:cNvPr>
          <p:cNvSpPr txBox="1"/>
          <p:nvPr/>
        </p:nvSpPr>
        <p:spPr>
          <a:xfrm>
            <a:off x="5052609" y="5011160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‘o’ + ‘T’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A6CBE6-5B2E-DE4A-4202-EB0F8CE6699C}"/>
              </a:ext>
            </a:extLst>
          </p:cNvPr>
          <p:cNvSpPr txBox="1"/>
          <p:nvPr/>
        </p:nvSpPr>
        <p:spPr>
          <a:xfrm>
            <a:off x="8248125" y="4055903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rrow: Right 9">
            <a:extLst>
              <a:ext uri="{FF2B5EF4-FFF2-40B4-BE49-F238E27FC236}">
                <a16:creationId xmlns:a16="http://schemas.microsoft.com/office/drawing/2014/main" id="{E4E6E0D7-A8A4-E4B0-2C2A-BA3644E26234}"/>
              </a:ext>
            </a:extLst>
          </p:cNvPr>
          <p:cNvSpPr/>
          <p:nvPr/>
        </p:nvSpPr>
        <p:spPr>
          <a:xfrm rot="6463808">
            <a:off x="4989193" y="432013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CAEE06-9D38-0DCC-2622-8C47BB0BB479}"/>
              </a:ext>
            </a:extLst>
          </p:cNvPr>
          <p:cNvSpPr txBox="1"/>
          <p:nvPr/>
        </p:nvSpPr>
        <p:spPr>
          <a:xfrm>
            <a:off x="7577309" y="4519236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rrow: Right 9">
            <a:extLst>
              <a:ext uri="{FF2B5EF4-FFF2-40B4-BE49-F238E27FC236}">
                <a16:creationId xmlns:a16="http://schemas.microsoft.com/office/drawing/2014/main" id="{7318BC43-B9ED-74FF-9D84-52EF417A156C}"/>
              </a:ext>
            </a:extLst>
          </p:cNvPr>
          <p:cNvSpPr/>
          <p:nvPr/>
        </p:nvSpPr>
        <p:spPr>
          <a:xfrm rot="6463808">
            <a:off x="4113008" y="432384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1708DB-8C57-0176-83B5-596BE4920E1E}"/>
              </a:ext>
            </a:extLst>
          </p:cNvPr>
          <p:cNvSpPr txBox="1"/>
          <p:nvPr/>
        </p:nvSpPr>
        <p:spPr>
          <a:xfrm>
            <a:off x="4027906" y="3941800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&lt; 3</a:t>
            </a:r>
          </a:p>
        </p:txBody>
      </p:sp>
      <p:sp>
        <p:nvSpPr>
          <p:cNvPr id="33" name="Arrow: Right 9">
            <a:extLst>
              <a:ext uri="{FF2B5EF4-FFF2-40B4-BE49-F238E27FC236}">
                <a16:creationId xmlns:a16="http://schemas.microsoft.com/office/drawing/2014/main" id="{B9C56535-9474-9B5B-A9EB-21E18C2DD0CE}"/>
              </a:ext>
            </a:extLst>
          </p:cNvPr>
          <p:cNvSpPr/>
          <p:nvPr/>
        </p:nvSpPr>
        <p:spPr>
          <a:xfrm rot="11331155">
            <a:off x="4551588" y="4936949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C3433E-57A1-613E-99AE-45A28A49CF7E}"/>
              </a:ext>
            </a:extLst>
          </p:cNvPr>
          <p:cNvSpPr txBox="1"/>
          <p:nvPr/>
        </p:nvSpPr>
        <p:spPr>
          <a:xfrm>
            <a:off x="4889195" y="4913088"/>
            <a:ext cx="137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‘m’ + ‘</a:t>
            </a:r>
            <a:r>
              <a:rPr lang="en-US" dirty="0" err="1"/>
              <a:t>oT</a:t>
            </a:r>
            <a:r>
              <a:rPr lang="en-US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CFE9EE-F349-390B-47E4-30D02878F579}"/>
              </a:ext>
            </a:extLst>
          </p:cNvPr>
          <p:cNvSpPr txBox="1"/>
          <p:nvPr/>
        </p:nvSpPr>
        <p:spPr>
          <a:xfrm>
            <a:off x="8433024" y="4042857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rrow: Right 9">
            <a:extLst>
              <a:ext uri="{FF2B5EF4-FFF2-40B4-BE49-F238E27FC236}">
                <a16:creationId xmlns:a16="http://schemas.microsoft.com/office/drawing/2014/main" id="{0D5C5792-5054-4010-6A18-89D911E71330}"/>
              </a:ext>
            </a:extLst>
          </p:cNvPr>
          <p:cNvSpPr/>
          <p:nvPr/>
        </p:nvSpPr>
        <p:spPr>
          <a:xfrm rot="6463808">
            <a:off x="5015619" y="432349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9">
            <a:extLst>
              <a:ext uri="{FF2B5EF4-FFF2-40B4-BE49-F238E27FC236}">
                <a16:creationId xmlns:a16="http://schemas.microsoft.com/office/drawing/2014/main" id="{D7E41CE8-F26A-4050-932E-947426FECC9D}"/>
              </a:ext>
            </a:extLst>
          </p:cNvPr>
          <p:cNvSpPr/>
          <p:nvPr/>
        </p:nvSpPr>
        <p:spPr>
          <a:xfrm rot="6463808">
            <a:off x="4019450" y="4326349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0D0A44-8D76-267E-2CA5-84AB9405FD08}"/>
              </a:ext>
            </a:extLst>
          </p:cNvPr>
          <p:cNvSpPr txBox="1"/>
          <p:nvPr/>
        </p:nvSpPr>
        <p:spPr>
          <a:xfrm>
            <a:off x="3976924" y="3941800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&lt; 3</a:t>
            </a:r>
          </a:p>
        </p:txBody>
      </p:sp>
      <p:sp>
        <p:nvSpPr>
          <p:cNvPr id="39" name="Arrow: Right 9">
            <a:extLst>
              <a:ext uri="{FF2B5EF4-FFF2-40B4-BE49-F238E27FC236}">
                <a16:creationId xmlns:a16="http://schemas.microsoft.com/office/drawing/2014/main" id="{C63A5CC1-D474-C407-B33E-313EF910D350}"/>
              </a:ext>
            </a:extLst>
          </p:cNvPr>
          <p:cNvSpPr/>
          <p:nvPr/>
        </p:nvSpPr>
        <p:spPr>
          <a:xfrm rot="9814543">
            <a:off x="3227826" y="5512121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69671E-F3C4-8B92-9B5A-79480B9D681E}"/>
              </a:ext>
            </a:extLst>
          </p:cNvPr>
          <p:cNvSpPr txBox="1"/>
          <p:nvPr/>
        </p:nvSpPr>
        <p:spPr>
          <a:xfrm>
            <a:off x="3537258" y="5427572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‘</a:t>
            </a:r>
            <a:r>
              <a:rPr lang="en-US" dirty="0" err="1">
                <a:solidFill>
                  <a:srgbClr val="00B050"/>
                </a:solidFill>
              </a:rPr>
              <a:t>moT</a:t>
            </a:r>
            <a:r>
              <a:rPr lang="en-US" dirty="0">
                <a:solidFill>
                  <a:srgbClr val="00B050"/>
                </a:solidFill>
              </a:rPr>
              <a:t>’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5E4905-CE54-FD34-5525-0D3C180EAB91}"/>
              </a:ext>
            </a:extLst>
          </p:cNvPr>
          <p:cNvSpPr txBox="1"/>
          <p:nvPr/>
        </p:nvSpPr>
        <p:spPr>
          <a:xfrm>
            <a:off x="7804221" y="4512824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/>
      <p:bldP spid="36" grpId="0" animBg="1"/>
      <p:bldP spid="37" grpId="0" animBg="1"/>
      <p:bldP spid="38" grpId="0"/>
      <p:bldP spid="39" grpId="0" animBg="1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trim()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4B64D-978A-17BB-2A22-91263E90D139}"/>
              </a:ext>
            </a:extLst>
          </p:cNvPr>
          <p:cNvSpPr txBox="1"/>
          <p:nvPr/>
        </p:nvSpPr>
        <p:spPr>
          <a:xfrm>
            <a:off x="838200" y="1380503"/>
            <a:ext cx="10156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trim() method of any string variable can be used to remove any leading or trailing spaces. This method is very handy for cleaning up user input. Try it!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66AFE-40C8-3F55-2405-42FF12A49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377" y="2324806"/>
            <a:ext cx="7257523" cy="37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9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12131</TotalTime>
  <Words>1198</Words>
  <Application>Microsoft Office PowerPoint</Application>
  <PresentationFormat>Widescreen</PresentationFormat>
  <Paragraphs>147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Corbel</vt:lpstr>
      <vt:lpstr>Courier New</vt:lpstr>
      <vt:lpstr>Segoe UI</vt:lpstr>
      <vt:lpstr>Times New Roman</vt:lpstr>
      <vt:lpstr>Office Theme</vt:lpstr>
      <vt:lpstr>Strings in  JavaScript</vt:lpstr>
      <vt:lpstr>Agenda</vt:lpstr>
      <vt:lpstr>By the end of this class…</vt:lpstr>
      <vt:lpstr>Old stuff</vt:lpstr>
      <vt:lpstr>New stuff</vt:lpstr>
      <vt:lpstr>The length attribute</vt:lpstr>
      <vt:lpstr>Strings – individual characters</vt:lpstr>
      <vt:lpstr>Write a loop that uses length</vt:lpstr>
      <vt:lpstr>trim()</vt:lpstr>
      <vt:lpstr>slice()</vt:lpstr>
      <vt:lpstr>substr()</vt:lpstr>
      <vt:lpstr>toUpperCase() and toLowerCase()</vt:lpstr>
      <vt:lpstr>An important clarification</vt:lpstr>
      <vt:lpstr>This one is tricky: indexOf</vt:lpstr>
      <vt:lpstr>indexOf has an optional parameter</vt:lpstr>
      <vt:lpstr>indexOf has a special case</vt:lpstr>
      <vt:lpstr>Now let’s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Lauren Kerner</cp:lastModifiedBy>
  <cp:revision>351</cp:revision>
  <dcterms:created xsi:type="dcterms:W3CDTF">2022-06-30T13:55:29Z</dcterms:created>
  <dcterms:modified xsi:type="dcterms:W3CDTF">2025-10-20T02:04:40Z</dcterms:modified>
</cp:coreProperties>
</file>