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18" r:id="rId3"/>
    <p:sldId id="261" r:id="rId4"/>
    <p:sldId id="301" r:id="rId5"/>
    <p:sldId id="302" r:id="rId6"/>
    <p:sldId id="303" r:id="rId7"/>
    <p:sldId id="304" r:id="rId8"/>
    <p:sldId id="305" r:id="rId9"/>
    <p:sldId id="306" r:id="rId10"/>
    <p:sldId id="310" r:id="rId11"/>
    <p:sldId id="307" r:id="rId12"/>
    <p:sldId id="308" r:id="rId13"/>
    <p:sldId id="311" r:id="rId14"/>
    <p:sldId id="312" r:id="rId15"/>
    <p:sldId id="309" r:id="rId16"/>
    <p:sldId id="314" r:id="rId17"/>
    <p:sldId id="315" r:id="rId18"/>
    <p:sldId id="317" r:id="rId19"/>
    <p:sldId id="294" r:id="rId20"/>
    <p:sldId id="3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4444" autoAdjust="0"/>
  </p:normalViewPr>
  <p:slideViewPr>
    <p:cSldViewPr snapToGrid="0">
      <p:cViewPr varScale="1">
        <p:scale>
          <a:sx n="53" d="100"/>
          <a:sy n="53" d="100"/>
        </p:scale>
        <p:origin x="1838" y="48"/>
      </p:cViewPr>
      <p:guideLst/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6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openai.com/product/dall-e-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is.stackexchange.com/questions/58653/what-is-the-approximate-error-of-the-pythagorean-theorem-vs-haversine-formula-i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.uir.ac.id/index.php/JEEE/article/view/487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022&amp;picture=cednik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2"/>
            <a:ext cx="7560894" cy="2468268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Scope </a:t>
            </a:r>
            <a:b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 JavaScript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pic>
        <p:nvPicPr>
          <p:cNvPr id="10" name="Picture 9" descr="A cartoon of a robot holding a coffee cup.&#10;">
            <a:extLst>
              <a:ext uri="{FF2B5EF4-FFF2-40B4-BE49-F238E27FC236}">
                <a16:creationId xmlns:a16="http://schemas.microsoft.com/office/drawing/2014/main" id="{2AD0E97D-D9B4-182A-1E33-577F0568A3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"/>
          <a:stretch/>
        </p:blipFill>
        <p:spPr>
          <a:xfrm>
            <a:off x="592914" y="1069284"/>
            <a:ext cx="4907266" cy="4827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4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Scope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82B7B-950C-8513-51E9-857165289DB7}"/>
              </a:ext>
            </a:extLst>
          </p:cNvPr>
          <p:cNvSpPr txBox="1"/>
          <p:nvPr/>
        </p:nvSpPr>
        <p:spPr>
          <a:xfrm>
            <a:off x="838200" y="1905506"/>
            <a:ext cx="7101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the prior slide, the constant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estimated_rate</a:t>
            </a:r>
            <a:r>
              <a:rPr lang="en-US" sz="3200" dirty="0"/>
              <a:t>, was declared outside all the functions.  A constant or a variable declared in that position is said to have </a:t>
            </a:r>
            <a:r>
              <a:rPr lang="en-US" sz="3200" b="1" dirty="0"/>
              <a:t>global scope.</a:t>
            </a:r>
            <a:r>
              <a:rPr lang="en-US" sz="3200" dirty="0"/>
              <a:t>  That is, it is available </a:t>
            </a:r>
            <a:r>
              <a:rPr lang="en-US" sz="3200" b="1" dirty="0"/>
              <a:t>everywhere</a:t>
            </a:r>
            <a:r>
              <a:rPr lang="en-US" sz="3200" dirty="0"/>
              <a:t> in the code.</a:t>
            </a:r>
          </a:p>
        </p:txBody>
      </p:sp>
      <p:pic>
        <p:nvPicPr>
          <p:cNvPr id="4" name="Picture 3" descr="A blue and green globe&#10;&#10;Description automatically generated">
            <a:extLst>
              <a:ext uri="{FF2B5EF4-FFF2-40B4-BE49-F238E27FC236}">
                <a16:creationId xmlns:a16="http://schemas.microsoft.com/office/drawing/2014/main" id="{A5860577-C87F-7748-C780-30163DBD7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85581" y="2177142"/>
            <a:ext cx="2721951" cy="27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018"/>
          </a:xfrm>
        </p:spPr>
        <p:txBody>
          <a:bodyPr/>
          <a:lstStyle/>
          <a:p>
            <a:r>
              <a:rPr lang="en-US" dirty="0"/>
              <a:t>Global Scope and Constants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82B7B-950C-8513-51E9-857165289DB7}"/>
              </a:ext>
            </a:extLst>
          </p:cNvPr>
          <p:cNvSpPr txBox="1"/>
          <p:nvPr/>
        </p:nvSpPr>
        <p:spPr>
          <a:xfrm>
            <a:off x="656131" y="1349828"/>
            <a:ext cx="1121655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There’s no rule that says </a:t>
            </a:r>
            <a:r>
              <a:rPr lang="en-US" sz="2800" i="1" dirty="0"/>
              <a:t>constants</a:t>
            </a:r>
            <a:r>
              <a:rPr lang="en-US" sz="2800" dirty="0"/>
              <a:t> must be defined at the </a:t>
            </a:r>
            <a:r>
              <a:rPr lang="en-US" sz="2800" i="1" dirty="0"/>
              <a:t>global</a:t>
            </a:r>
            <a:r>
              <a:rPr lang="en-US" sz="2800" dirty="0"/>
              <a:t> level.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However… </a:t>
            </a:r>
            <a:r>
              <a:rPr lang="en-US" sz="2800" i="1" dirty="0"/>
              <a:t>declaring a </a:t>
            </a:r>
            <a:r>
              <a:rPr lang="en-US" sz="2800" b="1" i="1" dirty="0"/>
              <a:t>constant</a:t>
            </a:r>
            <a:r>
              <a:rPr lang="en-US" sz="2800" i="1" dirty="0"/>
              <a:t> at the global level usually makes sense</a:t>
            </a:r>
            <a:r>
              <a:rPr lang="en-US" sz="2800" dirty="0"/>
              <a:t>.  Constants represent important facts, that don’t change often.   Consequently, you probably want to use such an important piece of data globally!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There’s no rule that says that declarations at the global level must be constants.  (You can declare global variables with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dirty="0"/>
              <a:t> or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800" dirty="0"/>
              <a:t>.)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However… </a:t>
            </a:r>
            <a:r>
              <a:rPr lang="en-US" sz="2800" i="1" dirty="0"/>
              <a:t>declaring a </a:t>
            </a:r>
            <a:r>
              <a:rPr lang="en-US" sz="2800" b="1" i="1" dirty="0"/>
              <a:t>variable</a:t>
            </a:r>
            <a:r>
              <a:rPr lang="en-US" sz="2800" i="1" dirty="0"/>
              <a:t> at the global level is usually bad</a:t>
            </a:r>
            <a:r>
              <a:rPr lang="en-US" sz="2800" dirty="0"/>
              <a:t>.  It is much better to pass data into and out of functions using parameters and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800" dirty="0"/>
              <a:t>.  (Just like we’ve been doing all semester long!)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08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about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6B28C-0523-EF19-97E6-96F76964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479" y="2046514"/>
            <a:ext cx="5294264" cy="381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16B7DD-3954-20E7-3552-375DBE0B323F}"/>
              </a:ext>
            </a:extLst>
          </p:cNvPr>
          <p:cNvSpPr txBox="1"/>
          <p:nvPr/>
        </p:nvSpPr>
        <p:spPr>
          <a:xfrm>
            <a:off x="685800" y="1855886"/>
            <a:ext cx="4437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may have also noticed that we are using both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/>
              <a:t> and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400" dirty="0"/>
              <a:t> in the example.</a:t>
            </a:r>
          </a:p>
          <a:p>
            <a:endParaRPr lang="en-US" sz="2400" dirty="0"/>
          </a:p>
          <a:p>
            <a:r>
              <a:rPr lang="en-US" sz="2400" dirty="0"/>
              <a:t>At first glance you might think that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/>
              <a:t> is just another way to declare a variable.  </a:t>
            </a:r>
          </a:p>
          <a:p>
            <a:endParaRPr lang="en-US" sz="2400" dirty="0"/>
          </a:p>
          <a:p>
            <a:r>
              <a:rPr lang="en-US" sz="2400" dirty="0"/>
              <a:t>That’s true!  But there is an important difference between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/>
              <a:t> and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let.</a:t>
            </a:r>
            <a:endParaRPr lang="en-US" sz="2400" dirty="0"/>
          </a:p>
          <a:p>
            <a:endParaRPr 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D89C60-0768-18F0-3FF1-2BE63729F04A}"/>
              </a:ext>
            </a:extLst>
          </p:cNvPr>
          <p:cNvCxnSpPr>
            <a:cxnSpLocks/>
          </p:cNvCxnSpPr>
          <p:nvPr/>
        </p:nvCxnSpPr>
        <p:spPr>
          <a:xfrm>
            <a:off x="5123543" y="3037115"/>
            <a:ext cx="1295400" cy="22286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6ACAC4-B5BC-F633-A297-B699E1C611F1}"/>
              </a:ext>
            </a:extLst>
          </p:cNvPr>
          <p:cNvCxnSpPr>
            <a:cxnSpLocks/>
          </p:cNvCxnSpPr>
          <p:nvPr/>
        </p:nvCxnSpPr>
        <p:spPr>
          <a:xfrm>
            <a:off x="5123543" y="4256314"/>
            <a:ext cx="533400" cy="6858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80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this: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07D4EA-B4D5-7487-7D86-9D5575039367}"/>
              </a:ext>
            </a:extLst>
          </p:cNvPr>
          <p:cNvSpPr txBox="1"/>
          <p:nvPr/>
        </p:nvSpPr>
        <p:spPr>
          <a:xfrm>
            <a:off x="990599" y="1596119"/>
            <a:ext cx="960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Add a console.log(</a:t>
            </a:r>
            <a:r>
              <a:rPr lang="en-US" sz="2800" dirty="0" err="1"/>
              <a:t>i</a:t>
            </a:r>
            <a:r>
              <a:rPr lang="en-US" sz="2800" dirty="0"/>
              <a:t>) to line 53 in the </a:t>
            </a:r>
            <a:r>
              <a:rPr lang="en-US" sz="2800" dirty="0" err="1"/>
              <a:t>futureValue</a:t>
            </a:r>
            <a:r>
              <a:rPr lang="en-US" sz="2800" dirty="0"/>
              <a:t> function.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3AC91-A053-6238-B611-68F1EB074007}"/>
              </a:ext>
            </a:extLst>
          </p:cNvPr>
          <p:cNvSpPr txBox="1"/>
          <p:nvPr/>
        </p:nvSpPr>
        <p:spPr>
          <a:xfrm>
            <a:off x="990599" y="5791236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Run the code and see what happens…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CF33D-C162-347A-8DFF-8E375B17D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2" y="2358119"/>
            <a:ext cx="6115055" cy="31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84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try this: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523F4-8CCE-AD68-F0C4-37748F89E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84" y="2110785"/>
            <a:ext cx="6626478" cy="36000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74B56B-0B68-BF7A-EE91-4C1C62F67211}"/>
              </a:ext>
            </a:extLst>
          </p:cNvPr>
          <p:cNvSpPr txBox="1"/>
          <p:nvPr/>
        </p:nvSpPr>
        <p:spPr>
          <a:xfrm>
            <a:off x="838200" y="1476396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Change line 50 to use let instead of var.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9332E-553D-20B0-6DE8-133093612DC5}"/>
              </a:ext>
            </a:extLst>
          </p:cNvPr>
          <p:cNvSpPr txBox="1"/>
          <p:nvPr/>
        </p:nvSpPr>
        <p:spPr>
          <a:xfrm>
            <a:off x="838200" y="5710841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Run the code and see what happens…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E8F4C-1F51-E48F-A729-6904D7CEE750}"/>
              </a:ext>
            </a:extLst>
          </p:cNvPr>
          <p:cNvSpPr/>
          <p:nvPr/>
        </p:nvSpPr>
        <p:spPr>
          <a:xfrm>
            <a:off x="3962399" y="3323771"/>
            <a:ext cx="522515" cy="449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dirty="0"/>
              <a:t> fail?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308B4-AC0B-CD13-A270-7595DEB83827}"/>
              </a:ext>
            </a:extLst>
          </p:cNvPr>
          <p:cNvSpPr txBox="1"/>
          <p:nvPr/>
        </p:nvSpPr>
        <p:spPr>
          <a:xfrm>
            <a:off x="838200" y="1394262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reason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000" dirty="0"/>
              <a:t> failed was because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000" dirty="0"/>
              <a:t> defines variables with </a:t>
            </a:r>
            <a:r>
              <a:rPr lang="en-US" sz="2000" b="1" dirty="0"/>
              <a:t>block level scope</a:t>
            </a:r>
            <a:r>
              <a:rPr lang="en-US" sz="2000" dirty="0"/>
              <a:t>.  The block is defined by the opening and closing curly braces { }.  The variable i exists </a:t>
            </a:r>
            <a:r>
              <a:rPr lang="en-US" sz="2000" i="1" dirty="0"/>
              <a:t>inside</a:t>
            </a:r>
            <a:r>
              <a:rPr lang="en-US" sz="2000" dirty="0"/>
              <a:t> that block (including any more blocks that might be nested inside it.)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D2701-01A7-0D32-736A-03409D56C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959" y="2560799"/>
            <a:ext cx="6616081" cy="3472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BD23BF-9975-21F1-EA84-726AE8EA96D0}"/>
              </a:ext>
            </a:extLst>
          </p:cNvPr>
          <p:cNvSpPr txBox="1"/>
          <p:nvPr/>
        </p:nvSpPr>
        <p:spPr>
          <a:xfrm>
            <a:off x="838200" y="6092765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Therefore… the variable </a:t>
            </a:r>
            <a:r>
              <a:rPr lang="en-US" sz="2000" dirty="0" err="1"/>
              <a:t>i</a:t>
            </a:r>
            <a:r>
              <a:rPr lang="en-US" sz="2000" dirty="0"/>
              <a:t> does not exist </a:t>
            </a:r>
            <a:r>
              <a:rPr lang="en-US" sz="2000" i="1" dirty="0"/>
              <a:t>outside</a:t>
            </a:r>
            <a:r>
              <a:rPr lang="en-US" sz="2000" dirty="0"/>
              <a:t> the block on line 53!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FF8366-A748-E839-AED8-1BEA400C82B5}"/>
              </a:ext>
            </a:extLst>
          </p:cNvPr>
          <p:cNvSpPr/>
          <p:nvPr/>
        </p:nvSpPr>
        <p:spPr>
          <a:xfrm>
            <a:off x="8419380" y="3494186"/>
            <a:ext cx="388189" cy="491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13ACBC-EE12-B9D0-8456-B1A182A10EC3}"/>
              </a:ext>
            </a:extLst>
          </p:cNvPr>
          <p:cNvSpPr/>
          <p:nvPr/>
        </p:nvSpPr>
        <p:spPr>
          <a:xfrm>
            <a:off x="4060166" y="4296898"/>
            <a:ext cx="322054" cy="404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0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787F0E-DD09-6EF1-769F-AE6F914CB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202" y="3171919"/>
            <a:ext cx="5975461" cy="3075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/>
              <a:t> work?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F6475-C63F-B53F-2FCD-800706C38CCC}"/>
              </a:ext>
            </a:extLst>
          </p:cNvPr>
          <p:cNvSpPr txBox="1"/>
          <p:nvPr/>
        </p:nvSpPr>
        <p:spPr>
          <a:xfrm>
            <a:off x="701728" y="1500918"/>
            <a:ext cx="10176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reason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dirty="0"/>
              <a:t> worked was because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dirty="0"/>
              <a:t> defines variables with </a:t>
            </a:r>
            <a:r>
              <a:rPr lang="en-US" sz="2800" b="1" dirty="0"/>
              <a:t>function level scope</a:t>
            </a:r>
            <a:r>
              <a:rPr lang="en-US" sz="2800" dirty="0"/>
              <a:t>.  Any variable defined with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800" dirty="0"/>
              <a:t> exists everywhere </a:t>
            </a:r>
            <a:r>
              <a:rPr lang="en-US" sz="2800" b="1" i="1" dirty="0"/>
              <a:t>inside the current function.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A38EF-B812-142A-3704-B1388FB91716}"/>
              </a:ext>
            </a:extLst>
          </p:cNvPr>
          <p:cNvSpPr txBox="1"/>
          <p:nvPr/>
        </p:nvSpPr>
        <p:spPr>
          <a:xfrm>
            <a:off x="955285" y="3094562"/>
            <a:ext cx="2473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line 49 onward sum is defined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08072-7AB1-5706-F8E1-4297AB412C92}"/>
              </a:ext>
            </a:extLst>
          </p:cNvPr>
          <p:cNvSpPr txBox="1"/>
          <p:nvPr/>
        </p:nvSpPr>
        <p:spPr>
          <a:xfrm>
            <a:off x="907214" y="481699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line 50 onward </a:t>
            </a:r>
            <a:r>
              <a:rPr lang="en-US" sz="2400" dirty="0" err="1"/>
              <a:t>i</a:t>
            </a:r>
            <a:r>
              <a:rPr lang="en-US" sz="2400" dirty="0"/>
              <a:t> is defined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0E8056-6A35-131E-3B96-5590F50E4D8A}"/>
              </a:ext>
            </a:extLst>
          </p:cNvPr>
          <p:cNvCxnSpPr>
            <a:cxnSpLocks/>
          </p:cNvCxnSpPr>
          <p:nvPr/>
        </p:nvCxnSpPr>
        <p:spPr>
          <a:xfrm>
            <a:off x="3335867" y="3408012"/>
            <a:ext cx="1588501" cy="41700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EAAD90-31BC-8C89-8228-99CE945C1D7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659814" y="4294891"/>
            <a:ext cx="2264554" cy="112226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46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 </a:t>
            </a:r>
            <a:r>
              <a:rPr lang="en-US" sz="2000" dirty="0"/>
              <a:t>(1)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A99880-CFED-8775-2B3B-EFE1A1F5EF36}"/>
              </a:ext>
            </a:extLst>
          </p:cNvPr>
          <p:cNvSpPr txBox="1"/>
          <p:nvPr/>
        </p:nvSpPr>
        <p:spPr>
          <a:xfrm>
            <a:off x="838199" y="1820333"/>
            <a:ext cx="105155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Even though using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800" dirty="0"/>
              <a:t> might seem a little more restrictive, it really is preferred.  The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800" dirty="0"/>
              <a:t> and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800" dirty="0"/>
              <a:t> options first became a standard part of the JavaScript language 2015 … and it has taken years for them to be fully embraced.  </a:t>
            </a:r>
          </a:p>
          <a:p>
            <a:endParaRPr lang="en-US" sz="2800" dirty="0"/>
          </a:p>
          <a:p>
            <a:r>
              <a:rPr lang="en-US" sz="2800" dirty="0"/>
              <a:t>This course uses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800" dirty="0"/>
              <a:t> for most variable declarations.  This is in keeping with the </a:t>
            </a:r>
            <a:r>
              <a:rPr lang="en-US" sz="2800" i="1" dirty="0"/>
              <a:t>second</a:t>
            </a:r>
            <a:r>
              <a:rPr lang="en-US" sz="2800" dirty="0"/>
              <a:t> edition of your textbook, but not the </a:t>
            </a:r>
            <a:r>
              <a:rPr lang="en-US" sz="2800" i="1" dirty="0"/>
              <a:t>first</a:t>
            </a:r>
            <a:r>
              <a:rPr lang="en-US" sz="2800" dirty="0"/>
              <a:t> edition!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536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 </a:t>
            </a:r>
            <a:r>
              <a:rPr lang="en-US" sz="2000" dirty="0"/>
              <a:t>(2)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A99880-CFED-8775-2B3B-EFE1A1F5EF36}"/>
              </a:ext>
            </a:extLst>
          </p:cNvPr>
          <p:cNvSpPr txBox="1"/>
          <p:nvPr/>
        </p:nvSpPr>
        <p:spPr>
          <a:xfrm>
            <a:off x="838199" y="1820333"/>
            <a:ext cx="107780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</a:t>
            </a:r>
            <a:r>
              <a:rPr lang="en-US" sz="3200" i="1" dirty="0"/>
              <a:t>most</a:t>
            </a:r>
            <a:r>
              <a:rPr lang="en-US" sz="3200" dirty="0"/>
              <a:t> situations,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3200" dirty="0"/>
              <a:t> can be used in place of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3200" dirty="0"/>
              <a:t> without consequence.  This is especially true if you develop the habit of declaring the variables you need at the </a:t>
            </a:r>
            <a:r>
              <a:rPr lang="en-US" sz="3200" i="1" dirty="0"/>
              <a:t>beginning</a:t>
            </a:r>
            <a:r>
              <a:rPr lang="en-US" sz="3200" dirty="0"/>
              <a:t> of a function and avoid declaring variables haphazardly in the middle of your code!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559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Now let’s review…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is block level scope?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j-lt"/>
              </a:rPr>
              <a:t>Which of the following keywords will define a variable with block level scope?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 et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+mj-lt"/>
              </a:rPr>
              <a:t>Which of the following keywords can often ( but not always ) be used interchangeably?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Under what circumstances would you want to use the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2400" dirty="0"/>
              <a:t>keyword?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351E8A-C010-6439-1304-CF55C38DC0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79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363AF-C6BA-7ECC-6F1B-0D3B635592A6}"/>
              </a:ext>
            </a:extLst>
          </p:cNvPr>
          <p:cNvSpPr txBox="1"/>
          <p:nvPr/>
        </p:nvSpPr>
        <p:spPr>
          <a:xfrm>
            <a:off x="838200" y="5928878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Now it’s time for a quiz  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2CE0829-8848-6F45-F688-C44AAB151115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663F-04B3-9682-87BC-3FA49DC0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32FC-7D9F-4766-498C-F08610F26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JavaScript keywords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dirty="0"/>
              <a:t>,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r>
              <a:rPr lang="en-US" dirty="0"/>
              <a:t>The concept of scope defined and illustrated</a:t>
            </a:r>
          </a:p>
          <a:p>
            <a:r>
              <a:rPr lang="en-US" dirty="0"/>
              <a:t>Wrap up &amp; Quiz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Bonus/optional content:</a:t>
            </a:r>
            <a:r>
              <a:rPr lang="en-US" dirty="0"/>
              <a:t>  At the end of this presentation there is an optional challenge.  Students who wish that they could *somehow* get better at solving problems independently are encouraged to give this optional challenge a try.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3B452-8A14-4508-C5FF-EBDE6C2C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38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 your own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(optional)</a:t>
            </a:r>
          </a:p>
        </p:txBody>
      </p:sp>
      <p:pic>
        <p:nvPicPr>
          <p:cNvPr id="4" name="Picture 3" descr="A close-up of a metal colander&#10;&#10;Description automatically generated">
            <a:extLst>
              <a:ext uri="{FF2B5EF4-FFF2-40B4-BE49-F238E27FC236}">
                <a16:creationId xmlns:a16="http://schemas.microsoft.com/office/drawing/2014/main" id="{EAE35017-B8A8-1CFE-4F84-EB4CA3A9F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0731" y="4594739"/>
            <a:ext cx="3654412" cy="2043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9819F-F526-6702-AEB0-F25BDAAB7015}"/>
              </a:ext>
            </a:extLst>
          </p:cNvPr>
          <p:cNvSpPr txBox="1"/>
          <p:nvPr/>
        </p:nvSpPr>
        <p:spPr>
          <a:xfrm>
            <a:off x="5512241" y="278168"/>
            <a:ext cx="624433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4305" indent="-154305" defTabSz="49377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Outside of class… and not for a grade… solve this problem using JavaScript.</a:t>
            </a:r>
          </a:p>
          <a:p>
            <a:pPr marL="154305" indent="-154305" defTabSz="49377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first six prime numbers are:</a:t>
            </a:r>
            <a:b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 3, 5, 7, 11, and 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endParaRPr lang="en-US" sz="2800" b="1" dirty="0"/>
          </a:p>
          <a:p>
            <a:pPr marL="154305" indent="-154305" defTabSz="49377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 the 6th prime is 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54305" indent="-154305" defTabSz="49377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en-US" sz="2800" dirty="0"/>
              <a:t>,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10,001</a:t>
            </a:r>
            <a:r>
              <a:rPr lang="en-US" sz="28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prime number?</a:t>
            </a:r>
          </a:p>
          <a:p>
            <a:pPr marL="154305" indent="-154305" defTabSz="49377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THIS IS JUST PRACTICE (YOU DON’T NECESSARILY NEED </a:t>
            </a:r>
            <a:r>
              <a:rPr lang="en-US" sz="2800" dirty="0">
                <a:solidFill>
                  <a:srgbClr val="FF0000"/>
                </a:solidFill>
              </a:rPr>
              <a:t>TODAY’S </a:t>
            </a:r>
            <a:r>
              <a:rPr lang="en-US" sz="2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SCOPE MATERIAL TO SOLVE THIS PROBLEM)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4098057-415E-5561-7B96-EB8D894DFB89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8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what is meant by the term “Scope”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differences between var, let, and const in JavaScript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term “block scope”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already seen…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782546-A944-70CB-7628-5B4F2AA2B73D}"/>
              </a:ext>
            </a:extLst>
          </p:cNvPr>
          <p:cNvSpPr txBox="1">
            <a:spLocks/>
          </p:cNvSpPr>
          <p:nvPr/>
        </p:nvSpPr>
        <p:spPr>
          <a:xfrm>
            <a:off x="1076603" y="1690688"/>
            <a:ext cx="8382000" cy="1115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Declaring a variable with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7055EC-48BA-C70D-B31B-5CF1D20FAC14}"/>
              </a:ext>
            </a:extLst>
          </p:cNvPr>
          <p:cNvSpPr txBox="1">
            <a:spLocks/>
          </p:cNvSpPr>
          <p:nvPr/>
        </p:nvSpPr>
        <p:spPr bwMode="auto">
          <a:xfrm>
            <a:off x="1076603" y="2681287"/>
            <a:ext cx="2286000" cy="26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From the web developer console…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r>
              <a:rPr lang="en-US" kern="0" dirty="0"/>
              <a:t>Try it!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016858-8F42-1BB2-A123-D7D545F14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58" y="2661441"/>
            <a:ext cx="7917551" cy="329758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3D896C6D-DC35-D679-F6A9-AB219BF1FFE0}"/>
              </a:ext>
            </a:extLst>
          </p:cNvPr>
          <p:cNvSpPr/>
          <p:nvPr/>
        </p:nvSpPr>
        <p:spPr>
          <a:xfrm>
            <a:off x="4395598" y="2320663"/>
            <a:ext cx="228600" cy="43264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8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D2F3-AD25-DC13-6012-B61269F1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stuff!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9C6C18-2CA9-A499-C009-C6073CAD2FB9}"/>
              </a:ext>
            </a:extLst>
          </p:cNvPr>
          <p:cNvSpPr txBox="1">
            <a:spLocks/>
          </p:cNvSpPr>
          <p:nvPr/>
        </p:nvSpPr>
        <p:spPr bwMode="auto">
          <a:xfrm>
            <a:off x="838199" y="1582058"/>
            <a:ext cx="1026522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JavaScript gives us two other ways to put a piece of data into the computer’s memory.</a:t>
            </a:r>
          </a:p>
          <a:p>
            <a:r>
              <a:rPr lang="en-US" kern="0" dirty="0"/>
              <a:t>JavaScript allows us to define a </a:t>
            </a:r>
            <a:r>
              <a:rPr lang="en-US" b="1" i="1" kern="0" dirty="0"/>
              <a:t>constant</a:t>
            </a:r>
            <a:r>
              <a:rPr lang="en-US" kern="0" dirty="0"/>
              <a:t> using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endParaRPr lang="en-US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BE4B4-8BD5-8F41-0ED8-A63231512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3493180"/>
            <a:ext cx="7175888" cy="250847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EC2C2DD-3C09-4652-05DE-D589B442C10B}"/>
              </a:ext>
            </a:extLst>
          </p:cNvPr>
          <p:cNvSpPr/>
          <p:nvPr/>
        </p:nvSpPr>
        <p:spPr>
          <a:xfrm>
            <a:off x="3762829" y="3148496"/>
            <a:ext cx="228600" cy="43264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242AE-8BF7-4E1B-E3F8-6A2CFC86338A}"/>
              </a:ext>
            </a:extLst>
          </p:cNvPr>
          <p:cNvSpPr txBox="1"/>
          <p:nvPr/>
        </p:nvSpPr>
        <p:spPr>
          <a:xfrm>
            <a:off x="986971" y="3671580"/>
            <a:ext cx="1756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Try this!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A91BC1B-8177-DFAA-6769-D651F97A63F3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8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1230-DBFD-7996-01D6-1CB3E0A8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/>
              <a:t>different?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DBAD8B-1E95-F9FF-9762-CAC79B157FE7}"/>
              </a:ext>
            </a:extLst>
          </p:cNvPr>
          <p:cNvSpPr txBox="1">
            <a:spLocks/>
          </p:cNvSpPr>
          <p:nvPr/>
        </p:nvSpPr>
        <p:spPr bwMode="auto">
          <a:xfrm>
            <a:off x="838200" y="1872343"/>
            <a:ext cx="3657600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Once you declare a variable using const you are prevented from changing its value.  You are also prevented from changing it…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r>
              <a:rPr lang="en-US" kern="0" dirty="0"/>
              <a:t>Try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1BECD-07F2-E17B-557E-7AE26788C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619" y="1690688"/>
            <a:ext cx="6821181" cy="4096656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C3467D21-65EB-BCB2-2734-B63236E2C1B3}"/>
              </a:ext>
            </a:extLst>
          </p:cNvPr>
          <p:cNvSpPr/>
          <p:nvPr/>
        </p:nvSpPr>
        <p:spPr>
          <a:xfrm rot="14053227">
            <a:off x="4224298" y="4107270"/>
            <a:ext cx="285814" cy="53824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6E871C9-7B36-6ACC-4AF9-4F0BF177A2C4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2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7F16-9F22-834F-87AB-3ACFB989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0F029B-CA3E-05E6-834F-1ADB00EBC52B}"/>
              </a:ext>
            </a:extLst>
          </p:cNvPr>
          <p:cNvSpPr txBox="1">
            <a:spLocks/>
          </p:cNvSpPr>
          <p:nvPr/>
        </p:nvSpPr>
        <p:spPr bwMode="auto">
          <a:xfrm>
            <a:off x="838200" y="1690688"/>
            <a:ext cx="3657600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You are also prevented from declaring it again!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r>
              <a:rPr lang="en-US" kern="0" dirty="0"/>
              <a:t>The only way to change the value stored in const is to </a:t>
            </a:r>
            <a:r>
              <a:rPr lang="en-US" b="1" i="1" kern="0" dirty="0"/>
              <a:t>refresh the whole page</a:t>
            </a:r>
            <a:r>
              <a:rPr lang="en-US" kern="0" dirty="0"/>
              <a:t>.</a:t>
            </a:r>
          </a:p>
          <a:p>
            <a:pPr marL="0" indent="0">
              <a:buNone/>
            </a:pPr>
            <a:endParaRPr lang="en-US" kern="0" dirty="0"/>
          </a:p>
          <a:p>
            <a:pPr marL="0" indent="0">
              <a:buNone/>
            </a:pPr>
            <a:r>
              <a:rPr lang="en-US" kern="0" dirty="0"/>
              <a:t>Try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094D6-3F2E-EDED-41A7-9DC663E1F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57" y="1505629"/>
            <a:ext cx="6520543" cy="4630531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7FE96157-6F5B-9E9A-8E5E-90CF3C5C899C}"/>
              </a:ext>
            </a:extLst>
          </p:cNvPr>
          <p:cNvSpPr/>
          <p:nvPr/>
        </p:nvSpPr>
        <p:spPr>
          <a:xfrm rot="14729909">
            <a:off x="4556163" y="2973147"/>
            <a:ext cx="228600" cy="43264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DB790AE-4438-74CE-04F7-B32189933E6D}"/>
              </a:ext>
            </a:extLst>
          </p:cNvPr>
          <p:cNvSpPr/>
          <p:nvPr/>
        </p:nvSpPr>
        <p:spPr>
          <a:xfrm rot="14729909">
            <a:off x="4390421" y="4471929"/>
            <a:ext cx="228600" cy="43264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A00B40A-A542-0A88-17F1-D97A9E56CF18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4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AD71-6952-1787-89C8-F44B93916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const in code (a practical example)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15A2E-53FB-19CC-3425-2461C6AD9D83}"/>
              </a:ext>
            </a:extLst>
          </p:cNvPr>
          <p:cNvSpPr txBox="1"/>
          <p:nvPr/>
        </p:nvSpPr>
        <p:spPr>
          <a:xfrm>
            <a:off x="838199" y="1690687"/>
            <a:ext cx="10515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Typically, we define a constant to control some piece of data in our code that does not change often but is referenced in many places.  </a:t>
            </a:r>
          </a:p>
          <a:p>
            <a:endParaRPr lang="en-US" sz="2800" dirty="0"/>
          </a:p>
          <a:p>
            <a:r>
              <a:rPr lang="en-US" sz="2800" dirty="0"/>
              <a:t>Suppose you have an estimated rate of growth for an investment.  The estimate only changes once a year, and it is used in several functions.  Also, you don’t want to allow a user to edit that value!</a:t>
            </a:r>
          </a:p>
        </p:txBody>
      </p:sp>
      <p:pic>
        <p:nvPicPr>
          <p:cNvPr id="6" name="Picture 2" descr="http://www.clker.com/cliparts/z/p/0/z/k/I/stop-sign-hi.png">
            <a:extLst>
              <a:ext uri="{FF2B5EF4-FFF2-40B4-BE49-F238E27FC236}">
                <a16:creationId xmlns:a16="http://schemas.microsoft.com/office/drawing/2014/main" id="{178F7AF5-AC5B-8EA6-E08F-7A8ED703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92829"/>
            <a:ext cx="838200" cy="84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8D802B-091C-7F1D-8CF6-F3EF720F2DD6}"/>
              </a:ext>
            </a:extLst>
          </p:cNvPr>
          <p:cNvSpPr txBox="1"/>
          <p:nvPr/>
        </p:nvSpPr>
        <p:spPr>
          <a:xfrm>
            <a:off x="457200" y="5529590"/>
            <a:ext cx="601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See futurevalue.zip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C1D626F-4C4A-775C-1F5C-3C6A5D539B1A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D5D1-C331-117B-989A-C8FE387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note…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8192058-4FDC-F803-0236-666D8E3370BB}"/>
              </a:ext>
            </a:extLst>
          </p:cNvPr>
          <p:cNvSpPr txBox="1">
            <a:spLocks/>
          </p:cNvSpPr>
          <p:nvPr/>
        </p:nvSpPr>
        <p:spPr>
          <a:xfrm>
            <a:off x="8610600" y="6001658"/>
            <a:ext cx="2743200" cy="491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4C454-4E38-5587-510E-662A388DF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87" y="1944682"/>
            <a:ext cx="6320036" cy="454819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7B926D-17B0-264E-91BB-D2F0BF151BE5}"/>
              </a:ext>
            </a:extLst>
          </p:cNvPr>
          <p:cNvCxnSpPr>
            <a:cxnSpLocks/>
          </p:cNvCxnSpPr>
          <p:nvPr/>
        </p:nvCxnSpPr>
        <p:spPr>
          <a:xfrm flipH="1" flipV="1">
            <a:off x="5069115" y="2219943"/>
            <a:ext cx="1600199" cy="31053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6F6647-8F53-53FF-0EFE-E087E14F68BE}"/>
              </a:ext>
            </a:extLst>
          </p:cNvPr>
          <p:cNvCxnSpPr>
            <a:cxnSpLocks/>
          </p:cNvCxnSpPr>
          <p:nvPr/>
        </p:nvCxnSpPr>
        <p:spPr>
          <a:xfrm flipH="1">
            <a:off x="5831114" y="2911476"/>
            <a:ext cx="838200" cy="6096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41B8C0-AD77-3B8A-910B-2B11A9E6463E}"/>
              </a:ext>
            </a:extLst>
          </p:cNvPr>
          <p:cNvCxnSpPr>
            <a:cxnSpLocks/>
          </p:cNvCxnSpPr>
          <p:nvPr/>
        </p:nvCxnSpPr>
        <p:spPr>
          <a:xfrm flipH="1">
            <a:off x="4688114" y="3749676"/>
            <a:ext cx="1828800" cy="16002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2ACD65B-8A4A-46EF-8C86-02BCFBAEDBCB}"/>
              </a:ext>
            </a:extLst>
          </p:cNvPr>
          <p:cNvSpPr txBox="1"/>
          <p:nvPr/>
        </p:nvSpPr>
        <p:spPr>
          <a:xfrm>
            <a:off x="6745514" y="1997076"/>
            <a:ext cx="44159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our example here,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estimated_rate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/>
              <a:t>is declared </a:t>
            </a:r>
            <a:r>
              <a:rPr lang="en-US" sz="2400" i="1" dirty="0"/>
              <a:t>outside</a:t>
            </a:r>
            <a:r>
              <a:rPr lang="en-US" sz="2400" dirty="0"/>
              <a:t> of all the functions.  It is then used </a:t>
            </a:r>
            <a:r>
              <a:rPr lang="en-US" sz="2400" i="1" dirty="0"/>
              <a:t>inside</a:t>
            </a:r>
            <a:r>
              <a:rPr lang="en-US" sz="2400" dirty="0"/>
              <a:t> all the functions that are below it.  </a:t>
            </a:r>
          </a:p>
          <a:p>
            <a:endParaRPr lang="en-US" sz="2400" dirty="0"/>
          </a:p>
          <a:p>
            <a:r>
              <a:rPr lang="en-US" sz="2400" dirty="0"/>
              <a:t>Some important remarks follow…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3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9012</TotalTime>
  <Words>1095</Words>
  <Application>Microsoft Office PowerPoint</Application>
  <PresentationFormat>Widescreen</PresentationFormat>
  <Paragraphs>112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Courier New</vt:lpstr>
      <vt:lpstr>Segoe UI</vt:lpstr>
      <vt:lpstr>Office Theme</vt:lpstr>
      <vt:lpstr>Scope  in JavaScript</vt:lpstr>
      <vt:lpstr>Agenda</vt:lpstr>
      <vt:lpstr>By the end of this class…</vt:lpstr>
      <vt:lpstr>What we have already seen…</vt:lpstr>
      <vt:lpstr>New stuff!</vt:lpstr>
      <vt:lpstr>What makes const different?</vt:lpstr>
      <vt:lpstr>More about const</vt:lpstr>
      <vt:lpstr>Using const in code (a practical example)</vt:lpstr>
      <vt:lpstr>Take note…</vt:lpstr>
      <vt:lpstr>Global Scope</vt:lpstr>
      <vt:lpstr>Global Scope and Constants</vt:lpstr>
      <vt:lpstr>Notes about var and let</vt:lpstr>
      <vt:lpstr>Try this:</vt:lpstr>
      <vt:lpstr>Now try this:</vt:lpstr>
      <vt:lpstr>Why did let fail?</vt:lpstr>
      <vt:lpstr>Why did var work?</vt:lpstr>
      <vt:lpstr>Preferences (1)</vt:lpstr>
      <vt:lpstr>Preferences (2)</vt:lpstr>
      <vt:lpstr>Now let’s review…</vt:lpstr>
      <vt:lpstr>On your own (optional)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283</cp:revision>
  <dcterms:created xsi:type="dcterms:W3CDTF">2022-06-30T13:55:29Z</dcterms:created>
  <dcterms:modified xsi:type="dcterms:W3CDTF">2023-09-22T00:50:43Z</dcterms:modified>
</cp:coreProperties>
</file>