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18" r:id="rId3"/>
    <p:sldId id="261" r:id="rId4"/>
    <p:sldId id="326" r:id="rId5"/>
    <p:sldId id="319" r:id="rId6"/>
    <p:sldId id="320" r:id="rId7"/>
    <p:sldId id="322" r:id="rId8"/>
    <p:sldId id="321" r:id="rId9"/>
    <p:sldId id="324" r:id="rId10"/>
    <p:sldId id="325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444" autoAdjust="0"/>
  </p:normalViewPr>
  <p:slideViewPr>
    <p:cSldViewPr snapToGrid="0">
      <p:cViewPr varScale="1">
        <p:scale>
          <a:sx n="71" d="100"/>
          <a:sy n="71" d="100"/>
        </p:scale>
        <p:origin x="2112" y="66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openai.com/product/dall-e-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e-icons.net/delapouite/originals/weight-lifting-up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ix.org/~avian/blog/archives/2015/11/egg_carton_theor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246826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Arrays 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pic>
        <p:nvPicPr>
          <p:cNvPr id="10" name="Picture 9" descr="A cartoon of a robot holding a coffee cup.&#10;">
            <a:extLst>
              <a:ext uri="{FF2B5EF4-FFF2-40B4-BE49-F238E27FC236}">
                <a16:creationId xmlns:a16="http://schemas.microsoft.com/office/drawing/2014/main" id="{2AD0E97D-D9B4-182A-1E33-577F0568A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"/>
          <a:stretch/>
        </p:blipFill>
        <p:spPr>
          <a:xfrm>
            <a:off x="592914" y="1069284"/>
            <a:ext cx="4907266" cy="4827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4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F1D0-CA11-30A9-85EB-95EB5501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i="1" dirty="0"/>
              <a:t>can</a:t>
            </a:r>
            <a:r>
              <a:rPr lang="en-US" dirty="0"/>
              <a:t> practice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FDD8-C4FE-B685-1028-914E5458B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Open up the Web Developer Console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Define an array of </a:t>
            </a:r>
            <a:r>
              <a:rPr lang="en-US" sz="2400" b="1" i="1" dirty="0"/>
              <a:t>strings</a:t>
            </a:r>
            <a:r>
              <a:rPr lang="en-US" sz="2400" dirty="0"/>
              <a:t>: Adam, Barry, Chuck, Dave, Erin, Frank, Glen, Hillary, Irene, Jim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Write loops that print the names in order, in reverse order, and every other name.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Later, in today’s ICA, we will work with an array of </a:t>
            </a:r>
            <a:r>
              <a:rPr lang="en-US" sz="2400" b="1" i="1" dirty="0"/>
              <a:t>numbers</a:t>
            </a:r>
            <a:r>
              <a:rPr lang="en-US" sz="2400" dirty="0"/>
              <a:t>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E9F9101-0F72-C58C-ED1C-C78A735C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9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180482"/>
            <a:ext cx="11018520" cy="1400609"/>
          </a:xfrm>
        </p:spPr>
        <p:txBody>
          <a:bodyPr anchor="b">
            <a:normAutofit/>
          </a:bodyPr>
          <a:lstStyle/>
          <a:p>
            <a:r>
              <a:rPr lang="en-US" sz="5400" dirty="0"/>
              <a:t>Now let’s review…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895975"/>
            <a:ext cx="10385794" cy="4294513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If I have an array named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pets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how do I reference the 3</a:t>
            </a:r>
            <a:r>
              <a:rPr lang="en-US" sz="2400" baseline="30000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element of the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pets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array?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What datatype do we use to index a Simple Array in JavaScript?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What does the term “zero based” mean?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True or False? JavaScript Arrays are Objects.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In this code sample, is 7 an index or an element?</a:t>
            </a:r>
            <a:br>
              <a:rPr lang="en-US" sz="2400" dirty="0">
                <a:latin typeface="+mj-lt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let x =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[5,6,7,3,2];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ALERT!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On a future quiz you will be asked to write one or more for loops that iterate through an array.</a:t>
            </a:r>
            <a:endParaRPr lang="en-US" sz="24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363AF-C6BA-7ECC-6F1B-0D3B635592A6}"/>
              </a:ext>
            </a:extLst>
          </p:cNvPr>
          <p:cNvSpPr txBox="1"/>
          <p:nvPr/>
        </p:nvSpPr>
        <p:spPr>
          <a:xfrm>
            <a:off x="838200" y="5928878"/>
            <a:ext cx="9075057" cy="51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/>
              <a:t>Now it’s time for an ICA  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2CE0829-8848-6F45-F688-C44AAB151115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EDED1AA0-02BB-6690-D32A-4CE3D9A3AC85}"/>
              </a:ext>
            </a:extLst>
          </p:cNvPr>
          <p:cNvSpPr/>
          <p:nvPr/>
        </p:nvSpPr>
        <p:spPr>
          <a:xfrm>
            <a:off x="9094022" y="2131129"/>
            <a:ext cx="2743200" cy="290054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[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663F-04B3-9682-87BC-3FA49DC0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32FC-7D9F-4766-498C-F08610F2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3200" dirty="0"/>
              <a:t>A gentle introduction to arrays</a:t>
            </a:r>
          </a:p>
          <a:p>
            <a:r>
              <a:rPr lang="en-US" sz="3200" dirty="0"/>
              <a:t>Some practice writing loops that iterate through arrays</a:t>
            </a:r>
            <a:br>
              <a:rPr lang="en-US" sz="3200" dirty="0"/>
            </a:br>
            <a:endParaRPr lang="en-US" sz="3200" dirty="0"/>
          </a:p>
          <a:p>
            <a:pPr marL="400050" lvl="1" indent="0">
              <a:buNone/>
            </a:pPr>
            <a:r>
              <a:rPr lang="en-US" sz="3200" b="1" dirty="0"/>
              <a:t>HOT TIP!  </a:t>
            </a:r>
            <a:r>
              <a:rPr lang="en-US" sz="3200" dirty="0"/>
              <a:t>Arrays are used heavily in MIS3502.  So, the time and energy you invest today will pay off in your future.</a:t>
            </a: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 descr="A black and white pictogram of a person lifting weights&#10;&#10;Description automatically generated">
            <a:extLst>
              <a:ext uri="{FF2B5EF4-FFF2-40B4-BE49-F238E27FC236}">
                <a16:creationId xmlns:a16="http://schemas.microsoft.com/office/drawing/2014/main" id="{640BDD4B-4164-C330-E675-9B914B319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7" r="1895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380E723-EC80-707E-5270-E2F043B8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Slide </a:t>
            </a:r>
            <a:fld id="{B8D92440-A1FC-46CF-964E-5BF15C2FE3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3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how to declare a simple array.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the term: numerically indexed array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Explain the term: zero based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how to reference individual elements of an array one at a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how to practice creating, manipulating and iterating through arrays using the Chrome Web Developer Console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that JavaScript arrays are a special specific kind of object.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n of eggs&#10;&#10;Description automatically generated">
            <a:extLst>
              <a:ext uri="{FF2B5EF4-FFF2-40B4-BE49-F238E27FC236}">
                <a16:creationId xmlns:a16="http://schemas.microsoft.com/office/drawing/2014/main" id="{608F36D8-A699-DAA6-7C98-45F14E4E0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539" r="29086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C71B8-09A9-D56B-3948-45661BB1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A working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5F1C-9148-B7EC-6EED-759D7D1E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544" y="2510971"/>
            <a:ext cx="6241142" cy="3729107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Recall that we defined a variable as a named container that holds data.</a:t>
            </a:r>
          </a:p>
          <a:p>
            <a:r>
              <a:rPr lang="en-US" dirty="0"/>
              <a:t>So far, all our variables have been named containers that hold </a:t>
            </a:r>
            <a:r>
              <a:rPr lang="en-US" b="1" dirty="0"/>
              <a:t>one</a:t>
            </a:r>
            <a:r>
              <a:rPr lang="en-US" dirty="0"/>
              <a:t> </a:t>
            </a:r>
            <a:r>
              <a:rPr lang="en-US" b="1" dirty="0"/>
              <a:t>single</a:t>
            </a:r>
            <a:r>
              <a:rPr lang="en-US" dirty="0"/>
              <a:t> piece of data.  That is: a variable X can only hold one piece of data at a time.  (One string, one number, one Boolean value, etc.)</a:t>
            </a:r>
          </a:p>
          <a:p>
            <a:r>
              <a:rPr lang="en-US" dirty="0"/>
              <a:t>An array is a named container that can hold </a:t>
            </a:r>
            <a:r>
              <a:rPr lang="en-US" b="1" i="1" dirty="0"/>
              <a:t>many</a:t>
            </a:r>
            <a:r>
              <a:rPr lang="en-US" dirty="0"/>
              <a:t> pieces of data.</a:t>
            </a:r>
          </a:p>
          <a:p>
            <a:endParaRPr lang="en-US" sz="200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A684599-0B49-8098-DB4C-16395108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4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094A-F7C2-FC83-502E-3B9479D5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F7B738-9B46-A7CD-0FA2-700669C77706}"/>
              </a:ext>
            </a:extLst>
          </p:cNvPr>
          <p:cNvSpPr txBox="1">
            <a:spLocks/>
          </p:cNvSpPr>
          <p:nvPr/>
        </p:nvSpPr>
        <p:spPr bwMode="auto">
          <a:xfrm>
            <a:off x="1941286" y="13716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Open up Chrome</a:t>
            </a:r>
          </a:p>
          <a:p>
            <a:r>
              <a:rPr lang="en-US" kern="0" dirty="0"/>
              <a:t>Open up the Developer Tools Console </a:t>
            </a:r>
          </a:p>
          <a:p>
            <a:r>
              <a:rPr lang="en-US" kern="0" dirty="0"/>
              <a:t>Type in the following…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9375B-E4B3-D6A2-52AF-1BD912A0E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86" y="3033271"/>
            <a:ext cx="7924800" cy="3249012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8740CA9-3478-AE21-DAB5-BDF90C71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2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F1D0-CA11-30A9-85EB-95EB5501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just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FDD8-C4FE-B685-1028-914E5458B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0" dirty="0"/>
              <a:t>In the last slide you created a variable called shopping list.  That variable held multiple values.  The variable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shoppinglist</a:t>
            </a:r>
            <a:r>
              <a:rPr lang="en-US" kern="0" dirty="0"/>
              <a:t> is an array!</a:t>
            </a:r>
          </a:p>
          <a:p>
            <a:r>
              <a:rPr lang="en-US" kern="0" dirty="0"/>
              <a:t>Each </a:t>
            </a:r>
            <a:r>
              <a:rPr lang="en-US" b="1" i="1" kern="0" dirty="0"/>
              <a:t>element</a:t>
            </a:r>
            <a:r>
              <a:rPr lang="en-US" kern="0" dirty="0"/>
              <a:t> of the array is </a:t>
            </a:r>
            <a:r>
              <a:rPr lang="en-US" b="1" i="1" kern="0" dirty="0"/>
              <a:t>identified by a number</a:t>
            </a:r>
            <a:r>
              <a:rPr lang="en-US" kern="0" dirty="0"/>
              <a:t>. </a:t>
            </a:r>
          </a:p>
          <a:p>
            <a:r>
              <a:rPr lang="en-US" kern="0" dirty="0"/>
              <a:t>The number 0 is the index to the first </a:t>
            </a:r>
            <a:r>
              <a:rPr lang="en-US" b="1" i="1" kern="0" dirty="0"/>
              <a:t>element</a:t>
            </a:r>
            <a:r>
              <a:rPr lang="en-US" kern="0" dirty="0"/>
              <a:t> of the array.</a:t>
            </a:r>
          </a:p>
          <a:p>
            <a:r>
              <a:rPr lang="en-US" kern="0" dirty="0"/>
              <a:t>So… we just learned that:</a:t>
            </a:r>
          </a:p>
          <a:p>
            <a:pPr lvl="1"/>
            <a:r>
              <a:rPr lang="en-US" kern="0" dirty="0"/>
              <a:t>JavaScript allows us to create arrays using the square brackets [ ]</a:t>
            </a:r>
          </a:p>
          <a:p>
            <a:pPr lvl="1"/>
            <a:r>
              <a:rPr lang="en-US" kern="0" dirty="0"/>
              <a:t>JavaScript arrays are zero based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E9F9101-0F72-C58C-ED1C-C78A735C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F1D0-CA11-30A9-85EB-95EB5501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some more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E9F9101-0F72-C58C-ED1C-C78A735C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65376-0785-6568-B51B-2C73AD7B3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900"/>
            <a:ext cx="10120086" cy="46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F1D0-CA11-30A9-85EB-95EB5501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r>
              <a:rPr lang="en-US" dirty="0"/>
              <a:t>What you just did (again)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E9F9101-0F72-C58C-ED1C-C78A735C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92BE84-0B26-5440-79A4-C14184A7B50A}"/>
              </a:ext>
            </a:extLst>
          </p:cNvPr>
          <p:cNvSpPr txBox="1">
            <a:spLocks/>
          </p:cNvSpPr>
          <p:nvPr/>
        </p:nvSpPr>
        <p:spPr bwMode="auto">
          <a:xfrm>
            <a:off x="838200" y="1204686"/>
            <a:ext cx="7362371" cy="50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</a:pPr>
            <a:r>
              <a:rPr lang="en-US" kern="0" dirty="0"/>
              <a:t>In the last slide you saw that an array has a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kern="0" dirty="0"/>
              <a:t> attribute (just like a string does)</a:t>
            </a:r>
          </a:p>
          <a:p>
            <a:pPr>
              <a:spcBef>
                <a:spcPts val="2400"/>
              </a:spcBef>
            </a:pPr>
            <a:r>
              <a:rPr lang="en-US" kern="0" dirty="0"/>
              <a:t>You also saw that you could add a new element (in this case, “toilet paper”) on to the end of the array by simply using a new index.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95AD73-0090-D94B-6AB9-E6E38183AEDA}"/>
              </a:ext>
            </a:extLst>
          </p:cNvPr>
          <p:cNvSpPr txBox="1">
            <a:spLocks/>
          </p:cNvSpPr>
          <p:nvPr/>
        </p:nvSpPr>
        <p:spPr bwMode="auto">
          <a:xfrm>
            <a:off x="838200" y="4030435"/>
            <a:ext cx="10250714" cy="282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Let’s try something fun… type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shoppinglist.sort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sz="2800" kern="0" dirty="0"/>
              <a:t>What did it do?</a:t>
            </a:r>
          </a:p>
          <a:p>
            <a:pPr lvl="1"/>
            <a:r>
              <a:rPr lang="en-US" sz="2800" kern="0" dirty="0"/>
              <a:t>Would you describe sort() as a property or a method?</a:t>
            </a:r>
          </a:p>
          <a:p>
            <a:pPr lvl="1"/>
            <a:r>
              <a:rPr lang="en-US" sz="2800" kern="0" dirty="0"/>
              <a:t>Sort is a method of instances of the Array object.</a:t>
            </a:r>
          </a:p>
          <a:p>
            <a:endParaRPr lang="en-US" kern="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7F86ADB-FC01-E9F9-028F-4ACE99FE0CAC}"/>
              </a:ext>
            </a:extLst>
          </p:cNvPr>
          <p:cNvSpPr/>
          <p:nvPr/>
        </p:nvSpPr>
        <p:spPr>
          <a:xfrm>
            <a:off x="8331200" y="957943"/>
            <a:ext cx="566057" cy="282756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B6216-3516-71D6-3EAD-92F2A06F7BD6}"/>
              </a:ext>
            </a:extLst>
          </p:cNvPr>
          <p:cNvSpPr txBox="1"/>
          <p:nvPr/>
        </p:nvSpPr>
        <p:spPr>
          <a:xfrm>
            <a:off x="9027886" y="2017782"/>
            <a:ext cx="256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</a:rPr>
              <a:t>Important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F1D0-CA11-30A9-85EB-95EB5501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747"/>
          </a:xfrm>
        </p:spPr>
        <p:txBody>
          <a:bodyPr>
            <a:normAutofit fontScale="90000"/>
          </a:bodyPr>
          <a:lstStyle/>
          <a:p>
            <a:r>
              <a:rPr lang="en-US" dirty="0"/>
              <a:t>Iterating through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FDD8-C4FE-B685-1028-914E5458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7"/>
            <a:ext cx="10515600" cy="583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try iterating through an array using a loop.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E9F9101-0F72-C58C-ED1C-C78A735C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D75EB-490D-FEF8-D73E-FB94EA21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13" y="1690688"/>
            <a:ext cx="9336316" cy="46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9287</TotalTime>
  <Words>668</Words>
  <Application>Microsoft Office PowerPoint</Application>
  <PresentationFormat>Widescreen</PresentationFormat>
  <Paragraphs>70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Courier New</vt:lpstr>
      <vt:lpstr>Segoe UI</vt:lpstr>
      <vt:lpstr>Office Theme</vt:lpstr>
      <vt:lpstr>Arrays  in JavaScript</vt:lpstr>
      <vt:lpstr>Agenda</vt:lpstr>
      <vt:lpstr>By the end of this class…</vt:lpstr>
      <vt:lpstr>A working definition</vt:lpstr>
      <vt:lpstr>Let’s get started</vt:lpstr>
      <vt:lpstr>What you just did</vt:lpstr>
      <vt:lpstr>Let’s play some more</vt:lpstr>
      <vt:lpstr>What you just did (again)</vt:lpstr>
      <vt:lpstr>Iterating through an array</vt:lpstr>
      <vt:lpstr>You can practice this</vt:lpstr>
      <vt:lpstr>Now let’s review…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301</cp:revision>
  <dcterms:created xsi:type="dcterms:W3CDTF">2022-06-30T13:55:29Z</dcterms:created>
  <dcterms:modified xsi:type="dcterms:W3CDTF">2023-10-30T19:51:58Z</dcterms:modified>
</cp:coreProperties>
</file>