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493" r:id="rId5"/>
    <p:sldId id="487" r:id="rId6"/>
    <p:sldId id="483" r:id="rId7"/>
    <p:sldId id="490" r:id="rId8"/>
    <p:sldId id="498" r:id="rId9"/>
    <p:sldId id="500" r:id="rId10"/>
    <p:sldId id="501" r:id="rId11"/>
    <p:sldId id="491" r:id="rId12"/>
    <p:sldId id="494" r:id="rId13"/>
    <p:sldId id="496" r:id="rId14"/>
    <p:sldId id="495" r:id="rId15"/>
    <p:sldId id="492" r:id="rId16"/>
    <p:sldId id="499" r:id="rId17"/>
    <p:sldId id="467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6441" autoAdjust="0"/>
  </p:normalViewPr>
  <p:slideViewPr>
    <p:cSldViewPr snapToGrid="0">
      <p:cViewPr varScale="1">
        <p:scale>
          <a:sx n="71" d="100"/>
          <a:sy n="71" d="100"/>
        </p:scale>
        <p:origin x="13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720435"/>
            <a:ext cx="11277601" cy="942109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4F299-B632-B7CA-3FD1-FE6F072FE586}"/>
              </a:ext>
            </a:extLst>
          </p:cNvPr>
          <p:cNvSpPr txBox="1">
            <a:spLocks/>
          </p:cNvSpPr>
          <p:nvPr userDrawn="1"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8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en/telephone-phone-old-ringing-red-158190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sdemo.temple.edu/classexamples/funtimes/fun02.html" TargetMode="External"/><Relationship Id="rId2" Type="http://schemas.openxmlformats.org/officeDocument/2006/relationships/hyperlink" Target="https://misdemo.temple.edu/classexamples/funtimes/fun01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s://misdemo.temple.edu/classexamples/funtimes/fun03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-generous-husband.com/2014/01/29/true-or-false-vs-multiple-choic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k.ch/mon-bilan-2015-et-pour-201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 descr="A cartoon of a robot holding a cup of coffee">
            <a:extLst>
              <a:ext uri="{FF2B5EF4-FFF2-40B4-BE49-F238E27FC236}">
                <a16:creationId xmlns:a16="http://schemas.microsoft.com/office/drawing/2014/main" id="{9DAB5676-1CCE-7BCD-B3E9-5CB296429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0" y="1316550"/>
            <a:ext cx="4610302" cy="46103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29DA-95F2-706B-3C14-5BC3A26F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4" y="225583"/>
            <a:ext cx="10354236" cy="942109"/>
          </a:xfrm>
        </p:spPr>
        <p:txBody>
          <a:bodyPr/>
          <a:lstStyle/>
          <a:p>
            <a:r>
              <a:rPr lang="en-US" dirty="0"/>
              <a:t>Inside “the box”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57421-66A8-C4E7-032C-EF8FCB52AE53}"/>
              </a:ext>
            </a:extLst>
          </p:cNvPr>
          <p:cNvSpPr txBox="1"/>
          <p:nvPr/>
        </p:nvSpPr>
        <p:spPr>
          <a:xfrm>
            <a:off x="548641" y="1056501"/>
            <a:ext cx="10536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define the </a:t>
            </a:r>
            <a:r>
              <a:rPr lang="en-US" sz="2000" b="1" dirty="0"/>
              <a:t>median</a:t>
            </a:r>
            <a:r>
              <a:rPr lang="en-US" sz="2000" dirty="0"/>
              <a:t> calculation, a mathematician might write something like this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7ABC4-CE73-1189-D289-89604161686B}"/>
              </a:ext>
            </a:extLst>
          </p:cNvPr>
          <p:cNvSpPr txBox="1"/>
          <p:nvPr/>
        </p:nvSpPr>
        <p:spPr>
          <a:xfrm>
            <a:off x="763794" y="4466700"/>
            <a:ext cx="10220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point here is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definition of median is a mixture of mathematics, and logical steps.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were a statistician, it would be inconvenient to redefine or restate those steps every time you needed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It’s a lot easier to refer to a universally agreed on definition of median.</a:t>
            </a:r>
          </a:p>
          <a:p>
            <a:endParaRPr lang="en-US" sz="2000" dirty="0"/>
          </a:p>
        </p:txBody>
      </p:sp>
      <p:pic>
        <p:nvPicPr>
          <p:cNvPr id="7" name="Picture 6" descr="Where X is a set of numbers: x1,x2,x3, etc. all the way to xn&#10;&#10;Median of X is defined as:&#10;First, sort all values of X in ascending order.&#10;&#10;if n is odd, then calculate (n+1)/2 and return that element of X&#10;&#10;if n even, then calculate i as  n/2 and j as (1+ n/2).  Calculate (xi + xj) / 2 and return that element of X">
            <a:extLst>
              <a:ext uri="{FF2B5EF4-FFF2-40B4-BE49-F238E27FC236}">
                <a16:creationId xmlns:a16="http://schemas.microsoft.com/office/drawing/2014/main" id="{54E2E0CE-92AF-1F53-A68A-F11A52A4E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98" y="1512239"/>
            <a:ext cx="6566920" cy="2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1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FDD8-608B-469F-BBDF-1687C347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0" y="57649"/>
            <a:ext cx="11277601" cy="942109"/>
          </a:xfrm>
        </p:spPr>
        <p:txBody>
          <a:bodyPr/>
          <a:lstStyle/>
          <a:p>
            <a:r>
              <a:rPr lang="en-US" dirty="0"/>
              <a:t>What is a function in programming?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91635-1E4F-45B6-B62D-A26FFA3821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478B4-B0C6-429A-9CC8-43D769CFCE53}"/>
              </a:ext>
            </a:extLst>
          </p:cNvPr>
          <p:cNvSpPr txBox="1"/>
          <p:nvPr/>
        </p:nvSpPr>
        <p:spPr>
          <a:xfrm>
            <a:off x="925158" y="999758"/>
            <a:ext cx="102735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programming, a function is a collection of statements grouped together in such a way that they can receive zero, one, or more pieces of </a:t>
            </a:r>
            <a:r>
              <a:rPr lang="en-US" sz="2400" b="1" i="1" dirty="0"/>
              <a:t>input</a:t>
            </a:r>
            <a:r>
              <a:rPr lang="en-US" sz="2000" dirty="0"/>
              <a:t>.   One or more programming statements are then used by the function to generate some </a:t>
            </a:r>
            <a:r>
              <a:rPr lang="en-US" sz="2400" b="1" i="1" dirty="0"/>
              <a:t>output</a:t>
            </a:r>
            <a:r>
              <a:rPr lang="en-US" sz="20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591E5-0C23-4047-8F24-F59EA3819A45}"/>
              </a:ext>
            </a:extLst>
          </p:cNvPr>
          <p:cNvSpPr/>
          <p:nvPr/>
        </p:nvSpPr>
        <p:spPr>
          <a:xfrm>
            <a:off x="925158" y="2957856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convertToCelcius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degrees_fahrenheit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the_answer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degrees_fahrenheit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32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(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5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the_answer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478B4-B0C6-429A-9CC8-43D769CFCE53}"/>
              </a:ext>
            </a:extLst>
          </p:cNvPr>
          <p:cNvSpPr txBox="1"/>
          <p:nvPr/>
        </p:nvSpPr>
        <p:spPr>
          <a:xfrm>
            <a:off x="925157" y="4561707"/>
            <a:ext cx="1027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Notice the use of </a:t>
            </a:r>
            <a:r>
              <a:rPr lang="en-US" sz="2400" b="1" dirty="0"/>
              <a:t>return</a:t>
            </a:r>
            <a:r>
              <a:rPr lang="en-US" sz="2000" b="1" dirty="0"/>
              <a:t> </a:t>
            </a:r>
            <a:r>
              <a:rPr lang="en-US" sz="2000" dirty="0"/>
              <a:t>in the above example.  The </a:t>
            </a:r>
            <a:r>
              <a:rPr lang="en-US" sz="2400" b="1" dirty="0"/>
              <a:t>return</a:t>
            </a:r>
            <a:r>
              <a:rPr lang="en-US" sz="2000" dirty="0"/>
              <a:t> command announces that the function is done, and it specifies the value that has been calculated by the function.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9357622-A8A5-FD01-8B21-18ABF8BA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99628">
            <a:off x="5217458" y="2486857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855A4D5-27FE-09E9-2FAC-372C894CE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302786">
            <a:off x="1797842" y="3849167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361EF-6B6B-9465-BA7C-C1E102C90280}"/>
              </a:ext>
            </a:extLst>
          </p:cNvPr>
          <p:cNvSpPr txBox="1"/>
          <p:nvPr/>
        </p:nvSpPr>
        <p:spPr>
          <a:xfrm>
            <a:off x="5578699" y="2235265"/>
            <a:ext cx="546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Input argument … in this case there’s only one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57543-6A1F-87B8-6BFC-24FF3FA6D2F3}"/>
              </a:ext>
            </a:extLst>
          </p:cNvPr>
          <p:cNvSpPr txBox="1"/>
          <p:nvPr/>
        </p:nvSpPr>
        <p:spPr>
          <a:xfrm>
            <a:off x="2237589" y="4207764"/>
            <a:ext cx="288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output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97EF9-A016-8452-2E2A-EEC3EA2FE742}"/>
              </a:ext>
            </a:extLst>
          </p:cNvPr>
          <p:cNvSpPr txBox="1"/>
          <p:nvPr/>
        </p:nvSpPr>
        <p:spPr>
          <a:xfrm>
            <a:off x="925157" y="5399852"/>
            <a:ext cx="1027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Notice also that the curly brackets </a:t>
            </a:r>
            <a:r>
              <a:rPr lang="en-US" sz="2400" b="1" dirty="0"/>
              <a:t>{ }</a:t>
            </a:r>
            <a:r>
              <a:rPr lang="en-US" sz="2000" dirty="0"/>
              <a:t> have been used to represent the </a:t>
            </a:r>
            <a:r>
              <a:rPr lang="en-US" sz="2000" b="1" dirty="0"/>
              <a:t>code block</a:t>
            </a:r>
            <a:r>
              <a:rPr lang="en-US" sz="2000" dirty="0"/>
              <a:t>… that is the collection statements that make up the function.  </a:t>
            </a:r>
          </a:p>
        </p:txBody>
      </p:sp>
    </p:spTree>
    <p:extLst>
      <p:ext uri="{BB962C8B-B14F-4D97-AF65-F5344CB8AC3E}">
        <p14:creationId xmlns:p14="http://schemas.microsoft.com/office/powerpoint/2010/main" val="185312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1E5-0F5E-4EE8-AD67-AE81017B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4732"/>
            <a:ext cx="11277601" cy="942109"/>
          </a:xfrm>
        </p:spPr>
        <p:txBody>
          <a:bodyPr/>
          <a:lstStyle/>
          <a:p>
            <a:r>
              <a:rPr lang="en-US" dirty="0"/>
              <a:t>Defining and Calling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39C5F-9D9F-4DED-BB86-8DB52FAD1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5535E-8EC6-48A6-80B8-F78C947144E4}"/>
              </a:ext>
            </a:extLst>
          </p:cNvPr>
          <p:cNvSpPr txBox="1"/>
          <p:nvPr/>
        </p:nvSpPr>
        <p:spPr>
          <a:xfrm>
            <a:off x="1936922" y="4906563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Defining</a:t>
            </a:r>
            <a:r>
              <a:rPr lang="en-US" sz="2000" dirty="0"/>
              <a:t> a function is different from </a:t>
            </a:r>
            <a:r>
              <a:rPr lang="en-US" sz="2000" b="1" i="1" dirty="0"/>
              <a:t>using</a:t>
            </a:r>
            <a:r>
              <a:rPr lang="en-US" sz="2000" dirty="0"/>
              <a:t> a function.  (Just like building a car is different from driving one, and building a chair is different from sitting in it!)  We say we are “calling the function” when we use it.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39CC3-CEB4-4899-ABBF-9C0A642B3E02}"/>
              </a:ext>
            </a:extLst>
          </p:cNvPr>
          <p:cNvSpPr/>
          <p:nvPr/>
        </p:nvSpPr>
        <p:spPr>
          <a:xfrm>
            <a:off x="3061386" y="1449018"/>
            <a:ext cx="48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feet_to_inches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HowManyFeet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HowManyFeet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B541E-2D66-495E-A348-8E3721522CE4}"/>
              </a:ext>
            </a:extLst>
          </p:cNvPr>
          <p:cNvSpPr txBox="1"/>
          <p:nvPr/>
        </p:nvSpPr>
        <p:spPr>
          <a:xfrm>
            <a:off x="1943100" y="2719226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we see above is the JavaScript code that </a:t>
            </a:r>
            <a:r>
              <a:rPr lang="en-US" sz="2000" i="1" dirty="0"/>
              <a:t>defines</a:t>
            </a:r>
            <a:r>
              <a:rPr lang="en-US" sz="2000" dirty="0"/>
              <a:t> the function.  </a:t>
            </a:r>
          </a:p>
          <a:p>
            <a:endParaRPr lang="en-US" sz="2000" dirty="0"/>
          </a:p>
          <a:p>
            <a:r>
              <a:rPr lang="en-US" sz="2000" dirty="0"/>
              <a:t>Take a look: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dirty="0"/>
              <a:t>name</a:t>
            </a:r>
            <a:r>
              <a:rPr lang="en-US" sz="2000" dirty="0"/>
              <a:t> of the function is </a:t>
            </a:r>
            <a:r>
              <a:rPr lang="en-US" sz="2000" b="1" dirty="0" err="1"/>
              <a:t>feet_to_inches</a:t>
            </a:r>
            <a:r>
              <a:rPr lang="en-US" sz="2000" dirty="0"/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takes one </a:t>
            </a:r>
            <a:r>
              <a:rPr lang="en-US" sz="2000" i="1" dirty="0"/>
              <a:t>input</a:t>
            </a:r>
            <a:r>
              <a:rPr lang="en-US" sz="2000" dirty="0"/>
              <a:t> … and that input is given then name </a:t>
            </a:r>
            <a:r>
              <a:rPr lang="en-US" sz="2000" b="1" dirty="0" err="1"/>
              <a:t>HowManyFeet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two lines of code in between the { } define what the function does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FB843-CDD4-4E16-97E1-ADA5742AA254}"/>
              </a:ext>
            </a:extLst>
          </p:cNvPr>
          <p:cNvSpPr txBox="1"/>
          <p:nvPr/>
        </p:nvSpPr>
        <p:spPr>
          <a:xfrm>
            <a:off x="1936922" y="973732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Let’s take a look at the </a:t>
            </a:r>
            <a:r>
              <a:rPr lang="en-US" sz="2000" dirty="0" err="1"/>
              <a:t>feet_to_inches</a:t>
            </a:r>
            <a:r>
              <a:rPr lang="en-US" sz="2000" dirty="0"/>
              <a:t> function.</a:t>
            </a:r>
          </a:p>
        </p:txBody>
      </p:sp>
    </p:spTree>
    <p:extLst>
      <p:ext uri="{BB962C8B-B14F-4D97-AF65-F5344CB8AC3E}">
        <p14:creationId xmlns:p14="http://schemas.microsoft.com/office/powerpoint/2010/main" val="170407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1E5-0F5E-4EE8-AD67-AE81017B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90053"/>
            <a:ext cx="11277601" cy="942109"/>
          </a:xfrm>
        </p:spPr>
        <p:txBody>
          <a:bodyPr/>
          <a:lstStyle/>
          <a:p>
            <a:r>
              <a:rPr lang="en-US" dirty="0"/>
              <a:t>Calling the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39C5F-9D9F-4DED-BB86-8DB52FAD1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FB843-CDD4-4E16-97E1-ADA5742AA254}"/>
              </a:ext>
            </a:extLst>
          </p:cNvPr>
          <p:cNvSpPr txBox="1"/>
          <p:nvPr/>
        </p:nvSpPr>
        <p:spPr>
          <a:xfrm>
            <a:off x="882673" y="1371765"/>
            <a:ext cx="9530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we are calling the </a:t>
            </a:r>
            <a:r>
              <a:rPr lang="en-US" sz="2000" dirty="0" err="1"/>
              <a:t>feet_to_inches</a:t>
            </a:r>
            <a:r>
              <a:rPr lang="en-US" sz="2000" dirty="0"/>
              <a:t> function.  Notice that, once it is defined and in the computer’s memory (as on the prior slide) it can be used over and over again with different input values.</a:t>
            </a:r>
          </a:p>
          <a:p>
            <a:endParaRPr lang="en-US" sz="2000" dirty="0"/>
          </a:p>
        </p:txBody>
      </p:sp>
      <p:pic>
        <p:nvPicPr>
          <p:cNvPr id="6" name="Picture 5" descr="feet_to_inches(10) returns 120">
            <a:extLst>
              <a:ext uri="{FF2B5EF4-FFF2-40B4-BE49-F238E27FC236}">
                <a16:creationId xmlns:a16="http://schemas.microsoft.com/office/drawing/2014/main" id="{A7C84372-5A1D-4FCE-94F5-94A7D9013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73" y="2445164"/>
            <a:ext cx="4886280" cy="807649"/>
          </a:xfrm>
          <a:prstGeom prst="rect">
            <a:avLst/>
          </a:prstGeom>
        </p:spPr>
      </p:pic>
      <p:pic>
        <p:nvPicPr>
          <p:cNvPr id="9" name="Picture 8" descr="feet_to_inches(2) returns 24">
            <a:extLst>
              <a:ext uri="{FF2B5EF4-FFF2-40B4-BE49-F238E27FC236}">
                <a16:creationId xmlns:a16="http://schemas.microsoft.com/office/drawing/2014/main" id="{F87F22CD-B245-4783-9F3F-6BC8FF957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4" y="3383035"/>
            <a:ext cx="5314985" cy="885832"/>
          </a:xfrm>
          <a:prstGeom prst="rect">
            <a:avLst/>
          </a:prstGeom>
        </p:spPr>
      </p:pic>
      <p:pic>
        <p:nvPicPr>
          <p:cNvPr id="10" name="Picture 9" descr="feet_to_inches(1.5) returns 18">
            <a:extLst>
              <a:ext uri="{FF2B5EF4-FFF2-40B4-BE49-F238E27FC236}">
                <a16:creationId xmlns:a16="http://schemas.microsoft.com/office/drawing/2014/main" id="{7C45EF15-C112-4EDE-8F83-51FE72ADD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63" y="4512832"/>
            <a:ext cx="4760101" cy="680014"/>
          </a:xfrm>
          <a:prstGeom prst="rect">
            <a:avLst/>
          </a:prstGeom>
        </p:spPr>
      </p:pic>
      <p:pic>
        <p:nvPicPr>
          <p:cNvPr id="5" name="Picture 4" descr="A red telephone with a cord&#10;&#10;Description automatically generated with low confidence">
            <a:extLst>
              <a:ext uri="{FF2B5EF4-FFF2-40B4-BE49-F238E27FC236}">
                <a16:creationId xmlns:a16="http://schemas.microsoft.com/office/drawing/2014/main" id="{9A7427CC-FD6C-96A7-68AE-DA17F54F1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44298" y="2183802"/>
            <a:ext cx="3619344" cy="36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7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1E5-0F5E-4EE8-AD67-AE81017B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8515"/>
            <a:ext cx="11277601" cy="942109"/>
          </a:xfrm>
        </p:spPr>
        <p:txBody>
          <a:bodyPr/>
          <a:lstStyle/>
          <a:p>
            <a:r>
              <a:rPr lang="en-US" dirty="0"/>
              <a:t>Calling the function, saving the result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39C5F-9D9F-4DED-BB86-8DB52FAD1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2" descr="Image result for y = f(x)">
            <a:extLst>
              <a:ext uri="{FF2B5EF4-FFF2-40B4-BE49-F238E27FC236}">
                <a16:creationId xmlns:a16="http://schemas.microsoft.com/office/drawing/2014/main" id="{57D31E88-7D95-4085-AD8A-7C1A861B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et y = feet_to_inches(10)">
            <a:extLst>
              <a:ext uri="{FF2B5EF4-FFF2-40B4-BE49-F238E27FC236}">
                <a16:creationId xmlns:a16="http://schemas.microsoft.com/office/drawing/2014/main" id="{13E5BF0F-98A7-47D9-8345-C71FE04A4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63" y="1368423"/>
            <a:ext cx="3726271" cy="463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4FC34A-70AC-4D02-8596-8566C3857EBE}"/>
              </a:ext>
            </a:extLst>
          </p:cNvPr>
          <p:cNvSpPr txBox="1"/>
          <p:nvPr/>
        </p:nvSpPr>
        <p:spPr>
          <a:xfrm>
            <a:off x="6571734" y="1281381"/>
            <a:ext cx="3841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we are calling the function, and storing the result in a new variable called y.</a:t>
            </a:r>
          </a:p>
          <a:p>
            <a:endParaRPr lang="en-US" sz="2000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1DD1BCE-69A9-4309-BE9E-4511F5B89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0" y="1600200"/>
            <a:ext cx="609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57B65B6-FEAA-43F8-AFA3-31D5A9742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1178" y="3505200"/>
            <a:ext cx="609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6E26A-BC0D-41EC-8AF4-09868DF42ED5}"/>
              </a:ext>
            </a:extLst>
          </p:cNvPr>
          <p:cNvSpPr txBox="1"/>
          <p:nvPr/>
        </p:nvSpPr>
        <p:spPr>
          <a:xfrm>
            <a:off x="6559377" y="3429001"/>
            <a:ext cx="3841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Remember this?  See the similarities?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99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FDD8-608B-469F-BBDF-1687C347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9768"/>
            <a:ext cx="11277601" cy="942109"/>
          </a:xfrm>
        </p:spPr>
        <p:txBody>
          <a:bodyPr/>
          <a:lstStyle/>
          <a:p>
            <a:r>
              <a:rPr lang="en-US" dirty="0"/>
              <a:t>What is a function? </a:t>
            </a:r>
            <a:r>
              <a:rPr lang="en-US" sz="1400" dirty="0"/>
              <a:t>(3)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91635-1E4F-45B6-B62D-A26FFA3821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478B4-B0C6-429A-9CC8-43D769CFCE53}"/>
              </a:ext>
            </a:extLst>
          </p:cNvPr>
          <p:cNvSpPr txBox="1"/>
          <p:nvPr/>
        </p:nvSpPr>
        <p:spPr>
          <a:xfrm>
            <a:off x="1012969" y="1331877"/>
            <a:ext cx="10250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far, our examples illustrated functions which </a:t>
            </a:r>
            <a:r>
              <a:rPr lang="en-US" b="1" i="1" dirty="0"/>
              <a:t>returned</a:t>
            </a:r>
            <a:r>
              <a:rPr lang="en-US" dirty="0"/>
              <a:t> a value.  In JavaScript, sometimes we don’t worry about what value the function returns. Sometimes we just want to group a bunch of commands together because it is it convenient to do so. In those cases, we leave the return value undefined.  For example: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2C3A8-69EC-41F7-A5BE-547F6CC07C3A}"/>
              </a:ext>
            </a:extLst>
          </p:cNvPr>
          <p:cNvSpPr/>
          <p:nvPr/>
        </p:nvSpPr>
        <p:spPr>
          <a:xfrm>
            <a:off x="2027583" y="2532206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bottles_of_beer_song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(iterations){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iterations;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bottles of beer on the wall,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bottles of beer!'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'Take one down, pass it around,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bottles of beer on the wall!'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//print a blank line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2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0022CF-D73B-45FB-8DD4-1B1C0C92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8EBD6-3196-3E96-3791-06705456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741082"/>
            <a:ext cx="9224061" cy="9496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look at some examples: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C2C106E-0A9A-4090-95B9-B7070646D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61483" y="-2"/>
            <a:ext cx="1329192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101112" y="6857735"/>
                </a:lnTo>
                <a:cubicBezTo>
                  <a:pt x="115369" y="6839114"/>
                  <a:pt x="142394" y="6806441"/>
                  <a:pt x="137705" y="6776847"/>
                </a:cubicBezTo>
                <a:cubicBezTo>
                  <a:pt x="148424" y="6767643"/>
                  <a:pt x="156380" y="6753187"/>
                  <a:pt x="149205" y="6737706"/>
                </a:cubicBezTo>
                <a:cubicBezTo>
                  <a:pt x="155245" y="6708183"/>
                  <a:pt x="170958" y="6713000"/>
                  <a:pt x="173944" y="6691589"/>
                </a:cubicBezTo>
                <a:cubicBezTo>
                  <a:pt x="174057" y="6689618"/>
                  <a:pt x="165855" y="6661941"/>
                  <a:pt x="165968" y="6659970"/>
                </a:cubicBezTo>
                <a:cubicBezTo>
                  <a:pt x="166538" y="6656036"/>
                  <a:pt x="165560" y="6637698"/>
                  <a:pt x="166592" y="6636211"/>
                </a:cubicBezTo>
                <a:lnTo>
                  <a:pt x="184036" y="6594177"/>
                </a:lnTo>
                <a:cubicBezTo>
                  <a:pt x="192044" y="6580421"/>
                  <a:pt x="188570" y="6573022"/>
                  <a:pt x="198076" y="6557575"/>
                </a:cubicBezTo>
                <a:cubicBezTo>
                  <a:pt x="200255" y="6540981"/>
                  <a:pt x="232864" y="6478671"/>
                  <a:pt x="251033" y="6492130"/>
                </a:cubicBezTo>
                <a:cubicBezTo>
                  <a:pt x="252316" y="6486906"/>
                  <a:pt x="263405" y="6432771"/>
                  <a:pt x="266720" y="6431610"/>
                </a:cubicBezTo>
                <a:lnTo>
                  <a:pt x="310425" y="6379786"/>
                </a:lnTo>
                <a:cubicBezTo>
                  <a:pt x="310468" y="6347539"/>
                  <a:pt x="314739" y="6343120"/>
                  <a:pt x="293648" y="6334727"/>
                </a:cubicBezTo>
                <a:cubicBezTo>
                  <a:pt x="293165" y="6323607"/>
                  <a:pt x="271546" y="6324415"/>
                  <a:pt x="271063" y="6313295"/>
                </a:cubicBezTo>
                <a:cubicBezTo>
                  <a:pt x="270633" y="6307513"/>
                  <a:pt x="278657" y="6285828"/>
                  <a:pt x="278227" y="6280046"/>
                </a:cubicBezTo>
                <a:cubicBezTo>
                  <a:pt x="276993" y="6275532"/>
                  <a:pt x="276658" y="6280700"/>
                  <a:pt x="281226" y="6272987"/>
                </a:cubicBezTo>
                <a:lnTo>
                  <a:pt x="288000" y="6252834"/>
                </a:ln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B2428-540D-9192-FCA4-E43ECB33873A}"/>
              </a:ext>
            </a:extLst>
          </p:cNvPr>
          <p:cNvSpPr txBox="1"/>
          <p:nvPr/>
        </p:nvSpPr>
        <p:spPr>
          <a:xfrm>
            <a:off x="759523" y="3508040"/>
            <a:ext cx="1035527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review these examples, we  can use the Chrome Developer Tools to set breakpoints and step through the code.  The two most useful buttons are highlighted below.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E65F8-9A71-FFEE-330A-EB24B35EEF2C}"/>
              </a:ext>
            </a:extLst>
          </p:cNvPr>
          <p:cNvSpPr txBox="1"/>
          <p:nvPr/>
        </p:nvSpPr>
        <p:spPr>
          <a:xfrm>
            <a:off x="759523" y="1817352"/>
            <a:ext cx="7912204" cy="170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033" indent="-260033" defTabSz="832104">
              <a:spcBef>
                <a:spcPts val="546"/>
              </a:spcBef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https://misdemo.temple.edu/classexamples/funtimes/fun01.html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0033" indent="-260033" defTabSz="832104">
              <a:spcBef>
                <a:spcPts val="546"/>
              </a:spcBef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https://misdemo.temple.edu/classexamples/funtimes/fun02.html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0033" indent="-260033" defTabSz="832104">
              <a:spcBef>
                <a:spcPts val="546"/>
              </a:spcBef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https://misdemo.temple.edu/classexamples/funtimes/fun03.html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 dirty="0"/>
          </a:p>
        </p:txBody>
      </p:sp>
      <p:pic>
        <p:nvPicPr>
          <p:cNvPr id="7" name="Picture 6" descr="Picture of the button panel under &quot;Sources&quot; in the Chrome Web Developer Console&#10;&#10;F9 means step&#10;Shift - F11 means &quot;step out&quot;">
            <a:extLst>
              <a:ext uri="{FF2B5EF4-FFF2-40B4-BE49-F238E27FC236}">
                <a16:creationId xmlns:a16="http://schemas.microsoft.com/office/drawing/2014/main" id="{C650DD53-8E9D-2A7F-3729-6C7B7954E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029" y="4945176"/>
            <a:ext cx="3296075" cy="437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255C57-349B-1216-105B-CDF8138682CD}"/>
              </a:ext>
            </a:extLst>
          </p:cNvPr>
          <p:cNvSpPr txBox="1"/>
          <p:nvPr/>
        </p:nvSpPr>
        <p:spPr>
          <a:xfrm>
            <a:off x="5556661" y="4158755"/>
            <a:ext cx="4682532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means “step” to the next line of code.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FD0A0-B2C4-5078-839E-2A4E2ED910B6}"/>
              </a:ext>
            </a:extLst>
          </p:cNvPr>
          <p:cNvSpPr txBox="1"/>
          <p:nvPr/>
        </p:nvSpPr>
        <p:spPr>
          <a:xfrm>
            <a:off x="1269703" y="5859695"/>
            <a:ext cx="776737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means finish processing the current function and “step out” of it.</a:t>
            </a:r>
            <a:endParaRPr lang="en-US" sz="2000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6EEE806-1F67-5D55-3B08-C703BA56D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580948">
            <a:off x="6114009" y="4570278"/>
            <a:ext cx="409384" cy="310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0B419C21-10E2-9A75-E98F-9B9D1C65C36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E426A0A-BDB3-B5B2-C5A4-134BD06AD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083929">
            <a:off x="5544374" y="5530749"/>
            <a:ext cx="409384" cy="310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66" y="222868"/>
            <a:ext cx="11277601" cy="942109"/>
          </a:xfrm>
        </p:spPr>
        <p:txBody>
          <a:bodyPr/>
          <a:lstStyle/>
          <a:p>
            <a:r>
              <a:rPr lang="en-US" dirty="0"/>
              <a:t>Why would you want to do all this?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3916C-ADCD-49E5-86E3-03D0CE9429AE}"/>
              </a:ext>
            </a:extLst>
          </p:cNvPr>
          <p:cNvSpPr txBox="1"/>
          <p:nvPr/>
        </p:nvSpPr>
        <p:spPr>
          <a:xfrm>
            <a:off x="457198" y="1109079"/>
            <a:ext cx="1154833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in JavaScript (or any other programming language) allow programmers to “divide and conquer”.  They provide a mechanism to break large, complicated problems down into a collection of smaller, simpler problems.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allow use assign meaningful names to blocks of code.  For example: the name </a:t>
            </a:r>
            <a:r>
              <a:rPr lang="en-US" sz="2200" dirty="0" err="1"/>
              <a:t>convertFtoC</a:t>
            </a:r>
            <a:r>
              <a:rPr lang="en-US" sz="2200" dirty="0"/>
              <a:t> is more </a:t>
            </a:r>
            <a:r>
              <a:rPr lang="en-US" sz="2200"/>
              <a:t>understandable than:</a:t>
            </a:r>
            <a:br>
              <a:rPr lang="en-US" sz="2200" dirty="0"/>
            </a:br>
            <a:r>
              <a:rPr lang="en-US" sz="2200" dirty="0"/>
              <a:t>y = (x - 32) * (5/9);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help us avoid writing the same sort of code, over and over.  Once I write a </a:t>
            </a:r>
            <a:r>
              <a:rPr lang="en-US" sz="2200" dirty="0" err="1"/>
              <a:t>convertFtoC</a:t>
            </a:r>
            <a:r>
              <a:rPr lang="en-US" sz="2200" dirty="0"/>
              <a:t> function, why would I ever write that formula ever again?  I shouldn’t have to.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Rewriting the same formula in multiple places is usually a bad idea.  For example, if I made a mistake in another portion of the code and use y = x – (32 * 5 / 9) I have created a problem.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allow programmers to solve a tricky problem once, correctly, and then move on to do other things!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Now let’s review…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198362"/>
            <a:ext cx="6923314" cy="45231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Why do programmers use functions?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2 characters wrap around a code block?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2 characters wrap around a list of parameters?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What is the purpose of the </a:t>
            </a:r>
            <a:r>
              <a:rPr lang="en-US" sz="2000" b="1" dirty="0"/>
              <a:t>return</a:t>
            </a:r>
            <a:r>
              <a:rPr lang="en-US" sz="2000" dirty="0"/>
              <a:t> command?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Must a function always return a value in order to be useful?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CF6C7-8400-9D20-E3C8-5F6F9282184C}"/>
              </a:ext>
            </a:extLst>
          </p:cNvPr>
          <p:cNvSpPr txBox="1"/>
          <p:nvPr/>
        </p:nvSpPr>
        <p:spPr>
          <a:xfrm>
            <a:off x="7654834" y="5043371"/>
            <a:ext cx="385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OK… time for quiz 2!</a:t>
            </a:r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9028EF-3741-8A60-B558-53C33E03650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A picture containing text, office supplies, marker, writing implement&#10;&#10;Description automatically generated">
            <a:extLst>
              <a:ext uri="{FF2B5EF4-FFF2-40B4-BE49-F238E27FC236}">
                <a16:creationId xmlns:a16="http://schemas.microsoft.com/office/drawing/2014/main" id="{10DBC984-FC1A-C693-0357-69113F441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255" r="25922"/>
          <a:stretch/>
        </p:blipFill>
        <p:spPr>
          <a:xfrm>
            <a:off x="7917628" y="1553019"/>
            <a:ext cx="3015012" cy="3654866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Talk about what a function is</a:t>
            </a:r>
          </a:p>
          <a:p>
            <a:r>
              <a:rPr lang="en-US" dirty="0"/>
              <a:t>Equip you with the ability to define your own functions</a:t>
            </a:r>
          </a:p>
          <a:p>
            <a:r>
              <a:rPr lang="en-US" dirty="0"/>
              <a:t>Discuss the difference between defining a function and calling a function</a:t>
            </a:r>
          </a:p>
          <a:p>
            <a:r>
              <a:rPr lang="en-US" dirty="0"/>
              <a:t>Discuss why functions are important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58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why programmers often want to define their own functions.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define simple functions of your own.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importance of the </a:t>
            </a:r>
            <a:r>
              <a:rPr lang="en-US" b="1" dirty="0"/>
              <a:t>return</a:t>
            </a:r>
            <a:r>
              <a:rPr lang="en-US" dirty="0"/>
              <a:t> statement.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Mentally picture / visualize how a function is processed.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D6CD9-1FA1-4945-B278-EABE6EF7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Advisory!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07238-1B0A-4B3C-833B-86DF2D867D31}"/>
              </a:ext>
            </a:extLst>
          </p:cNvPr>
          <p:cNvSpPr txBox="1"/>
          <p:nvPr/>
        </p:nvSpPr>
        <p:spPr>
          <a:xfrm>
            <a:off x="1137034" y="2198362"/>
            <a:ext cx="6810374" cy="3917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lecture presents some *big* ideas that will be very important in the days ahead.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It’ll be extra important to think both in terms of </a:t>
            </a:r>
            <a:r>
              <a:rPr lang="en-US" sz="2800" i="1" dirty="0"/>
              <a:t>generalities</a:t>
            </a:r>
            <a:r>
              <a:rPr lang="en-US" sz="2800" dirty="0"/>
              <a:t> (What is it we are trying to do? And why?) and in </a:t>
            </a:r>
            <a:r>
              <a:rPr lang="en-US" sz="2800" i="1" dirty="0"/>
              <a:t>specifics</a:t>
            </a:r>
            <a:r>
              <a:rPr lang="en-US" sz="2800" dirty="0"/>
              <a:t> (How do we express these ideas in JavaScript? What’s the syntax?)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Every lecture is important, but this one in particular will lay the groundwork for the rest of the semester. 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Functions are very important!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88F74-A5F0-402F-8617-EE1389559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26" y="2184914"/>
            <a:ext cx="2611251" cy="2611251"/>
          </a:xfrm>
          <a:prstGeom prst="rect">
            <a:avLst/>
          </a:prstGeom>
        </p:spPr>
      </p:pic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0B102-7D15-4221-AFB5-6D6A74155A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0B5F925-20BE-417C-B0AE-5F0F53AB456D}" type="slidenum">
              <a:rPr lang="en-US" altLang="en-US" sz="1000"/>
              <a:pPr>
                <a:spcAft>
                  <a:spcPts val="600"/>
                </a:spcAft>
                <a:defRPr/>
              </a:pPr>
              <a:t>4</a:t>
            </a:fld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67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5AD8-1E10-204B-BD8B-C671440D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we begin … Let’s talk about… $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81C6A-7C80-8545-AB4E-B89C06B038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DE07D-9E3A-45E4-846E-5D8B22B48251}"/>
              </a:ext>
            </a:extLst>
          </p:cNvPr>
          <p:cNvSpPr txBox="1"/>
          <p:nvPr/>
        </p:nvSpPr>
        <p:spPr>
          <a:xfrm>
            <a:off x="876300" y="1598981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that crazy $ thing we keep seeing?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E441A-6064-47FB-BE8B-C48DCDC08735}"/>
              </a:ext>
            </a:extLst>
          </p:cNvPr>
          <p:cNvSpPr txBox="1"/>
          <p:nvPr/>
        </p:nvSpPr>
        <p:spPr>
          <a:xfrm>
            <a:off x="876300" y="5165221"/>
            <a:ext cx="918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does it all mean?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33908-F740-2536-D738-AA2C0EBB28D8}"/>
              </a:ext>
            </a:extLst>
          </p:cNvPr>
          <p:cNvSpPr txBox="1"/>
          <p:nvPr/>
        </p:nvSpPr>
        <p:spPr>
          <a:xfrm>
            <a:off x="1952065" y="3153625"/>
            <a:ext cx="79068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$(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"#textInput1"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convertFtoC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$(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'#textDisplayed1'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).html(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72254-FB0D-2D95-EC67-5ED79491BC80}"/>
              </a:ext>
            </a:extLst>
          </p:cNvPr>
          <p:cNvSpPr txBox="1"/>
          <p:nvPr/>
        </p:nvSpPr>
        <p:spPr>
          <a:xfrm>
            <a:off x="876300" y="206536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was there in our earliest class examples.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FF03D1A-473D-2D8A-8AF9-8907ACF4B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1393" y="2687246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8111527-C9F7-1851-9E7B-2CB042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33021" y="4162240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  <p:bldP spid="3" grpId="0"/>
      <p:bldP spid="5" grpId="0" uiExpand="1" build="p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8F5D-B412-4843-9968-E326D688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78244"/>
            <a:ext cx="11277601" cy="942109"/>
          </a:xfrm>
        </p:spPr>
        <p:txBody>
          <a:bodyPr/>
          <a:lstStyle/>
          <a:p>
            <a:r>
              <a:rPr lang="en-US" dirty="0"/>
              <a:t>The $ function, explained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710F1-7A77-4838-B6AF-7C1BD02A07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B4D1D-018E-4BA1-B45B-3E1FE53FCA70}"/>
              </a:ext>
            </a:extLst>
          </p:cNvPr>
          <p:cNvSpPr txBox="1"/>
          <p:nvPr/>
        </p:nvSpPr>
        <p:spPr>
          <a:xfrm>
            <a:off x="6536099" y="5443432"/>
            <a:ext cx="448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haven’t seen the last of the $ function!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A6940-A187-4E30-A5D9-71B25C13B859}"/>
              </a:ext>
            </a:extLst>
          </p:cNvPr>
          <p:cNvSpPr txBox="1"/>
          <p:nvPr/>
        </p:nvSpPr>
        <p:spPr>
          <a:xfrm>
            <a:off x="860612" y="1045236"/>
            <a:ext cx="10370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OK, it’s time to come clean.  The $ </a:t>
            </a:r>
            <a:r>
              <a:rPr lang="en-US" sz="2000" b="1" i="1" dirty="0"/>
              <a:t>function</a:t>
            </a:r>
            <a:r>
              <a:rPr lang="en-US" sz="2000" dirty="0"/>
              <a:t> is really at the heart of something called jQuery.  Later in the semester we’ll learn more about what jQuery is, and what it can do. 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But, for now, think of it this way: the “$” function means “Select”.  </a:t>
            </a:r>
          </a:p>
        </p:txBody>
      </p:sp>
      <p:pic>
        <p:nvPicPr>
          <p:cNvPr id="9" name="Picture 8" descr="A picture of an HTML DIV tag with multiple P tags.  Each paragraph tag has a different ID&#10;">
            <a:extLst>
              <a:ext uri="{FF2B5EF4-FFF2-40B4-BE49-F238E27FC236}">
                <a16:creationId xmlns:a16="http://schemas.microsoft.com/office/drawing/2014/main" id="{F9E8AC65-BAC7-47A2-8B24-8FE7964DC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6" y="2919395"/>
            <a:ext cx="3406039" cy="2033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47D7A7-B2F3-4EE2-A4FB-FB12C65C1786}"/>
              </a:ext>
            </a:extLst>
          </p:cNvPr>
          <p:cNvSpPr txBox="1"/>
          <p:nvPr/>
        </p:nvSpPr>
        <p:spPr>
          <a:xfrm>
            <a:off x="6536099" y="4829134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take action on the tag you found.</a:t>
            </a:r>
          </a:p>
        </p:txBody>
      </p:sp>
      <p:pic>
        <p:nvPicPr>
          <p:cNvPr id="17" name="Picture 16" descr="This picture illustrates the text 'Hello World' added to the paragraph tag.">
            <a:extLst>
              <a:ext uri="{FF2B5EF4-FFF2-40B4-BE49-F238E27FC236}">
                <a16:creationId xmlns:a16="http://schemas.microsoft.com/office/drawing/2014/main" id="{FEB9654A-167B-410A-A156-191B5B0B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05" y="2951803"/>
            <a:ext cx="4485094" cy="200119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2E4D4CD-451B-4111-B6C6-FD8FE8D10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0005" y="2932297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31F68D2-B5FE-471D-ABD2-B0EEA44C9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6509" y="3210321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8B4A8F4-3E02-4A7B-A95F-67612640E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4013" y="3515332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D0BE5D1-2EAE-42F4-ABF6-83BABE53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0627" y="405251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E0ED7A0-9D83-471E-8FE8-046FF9929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7320" y="374367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D8A00D7-03D9-4FCB-A1B0-D26E6908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4013" y="4351279"/>
            <a:ext cx="381000" cy="3335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37879-FEAA-4A37-BA8B-C4802E6FF02E}"/>
              </a:ext>
            </a:extLst>
          </p:cNvPr>
          <p:cNvSpPr txBox="1"/>
          <p:nvPr/>
        </p:nvSpPr>
        <p:spPr>
          <a:xfrm>
            <a:off x="6429272" y="2407617"/>
            <a:ext cx="52674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So, when we say:</a:t>
            </a:r>
            <a:br>
              <a:rPr lang="en-US" sz="2000" dirty="0"/>
            </a:br>
            <a:endParaRPr lang="en-US" sz="2000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$('#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mymessage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').html('Hello world!’);</a:t>
            </a:r>
          </a:p>
          <a:p>
            <a:endParaRPr lang="en-US" sz="2000" dirty="0"/>
          </a:p>
          <a:p>
            <a:r>
              <a:rPr lang="en-US" sz="2000" dirty="0"/>
              <a:t>The browser selects the tag with the id “</a:t>
            </a:r>
            <a:r>
              <a:rPr lang="en-US" sz="2000" dirty="0" err="1"/>
              <a:t>mymessage</a:t>
            </a:r>
            <a:r>
              <a:rPr lang="en-US" sz="2000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513A7-2303-4E93-938B-10B680A6782A}"/>
              </a:ext>
            </a:extLst>
          </p:cNvPr>
          <p:cNvSpPr txBox="1"/>
          <p:nvPr/>
        </p:nvSpPr>
        <p:spPr>
          <a:xfrm>
            <a:off x="1658352" y="422775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B050"/>
                </a:solidFill>
              </a:rPr>
              <a:t>!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6" grpId="0"/>
      <p:bldP spid="10" grpId="0" animBg="1"/>
      <p:bldP spid="11" grpId="0" animBg="1"/>
      <p:bldP spid="12" grpId="0" animBg="1"/>
      <p:bldP spid="14" grpId="0" animBg="1"/>
      <p:bldP spid="13" grpId="0" animBg="1"/>
      <p:bldP spid="1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CDE2-39EA-40FC-A107-DE33C932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03" y="230921"/>
            <a:ext cx="9144000" cy="838200"/>
          </a:xfrm>
        </p:spPr>
        <p:txBody>
          <a:bodyPr/>
          <a:lstStyle/>
          <a:p>
            <a:r>
              <a:rPr lang="en-US" dirty="0"/>
              <a:t>What’s a function in mathematics?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B0F815-20CF-44EA-B3D1-36DDA9DEF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739DC-1356-4D5C-8951-99F69F80BDF6}"/>
              </a:ext>
            </a:extLst>
          </p:cNvPr>
          <p:cNvSpPr txBox="1"/>
          <p:nvPr/>
        </p:nvSpPr>
        <p:spPr>
          <a:xfrm>
            <a:off x="484990" y="1129666"/>
            <a:ext cx="64734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mathematics, a function is one or more rules that are applied to an input in order to generate an output.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input is the number or value put into the function.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output is the number or value that the function generates.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this example, we say that f(x) </a:t>
            </a:r>
            <a:r>
              <a:rPr lang="en-US" sz="2400" b="1" i="1" dirty="0"/>
              <a:t>returns</a:t>
            </a:r>
            <a:r>
              <a:rPr lang="en-US" sz="2400" dirty="0"/>
              <a:t> the value of y.  </a:t>
            </a:r>
            <a:endParaRPr lang="en-US" sz="2400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y = f(x)">
            <a:extLst>
              <a:ext uri="{FF2B5EF4-FFF2-40B4-BE49-F238E27FC236}">
                <a16:creationId xmlns:a16="http://schemas.microsoft.com/office/drawing/2014/main" id="{39989854-3CC1-408E-A794-416CDE8D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763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of a cartesian x y axis.  A curve is plotted as y = f(x)">
            <a:extLst>
              <a:ext uri="{FF2B5EF4-FFF2-40B4-BE49-F238E27FC236}">
                <a16:creationId xmlns:a16="http://schemas.microsoft.com/office/drawing/2014/main" id="{DCF9AA4F-EFB9-4BB6-BEC3-7A1650D7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76" y="3443909"/>
            <a:ext cx="2486952" cy="23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DD18-E893-E1B4-6347-05F179BB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8501"/>
            <a:ext cx="11277601" cy="942109"/>
          </a:xfrm>
        </p:spPr>
        <p:txBody>
          <a:bodyPr/>
          <a:lstStyle/>
          <a:p>
            <a:r>
              <a:rPr lang="en-US" dirty="0"/>
              <a:t>Another example from mathematics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4CCD5-DA1F-EA7A-D417-768711283B1E}"/>
              </a:ext>
            </a:extLst>
          </p:cNvPr>
          <p:cNvSpPr txBox="1"/>
          <p:nvPr/>
        </p:nvSpPr>
        <p:spPr>
          <a:xfrm>
            <a:off x="854820" y="1110290"/>
            <a:ext cx="10273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are probably familiar with the notions of mean, median, and mode.  </a:t>
            </a:r>
          </a:p>
          <a:p>
            <a:endParaRPr lang="en-US" sz="2000" dirty="0"/>
          </a:p>
          <a:p>
            <a:r>
              <a:rPr lang="en-US" sz="2000" dirty="0"/>
              <a:t>Think about the steps that you need to take to calculate the </a:t>
            </a:r>
            <a:r>
              <a:rPr lang="en-US" sz="2800" b="1" i="1" dirty="0"/>
              <a:t>median</a:t>
            </a:r>
            <a:r>
              <a:rPr lang="en-US" sz="2000" dirty="0"/>
              <a:t> for a set of numbers </a:t>
            </a:r>
            <a:r>
              <a:rPr lang="en-US" sz="2000" i="1" dirty="0"/>
              <a:t>X</a:t>
            </a:r>
            <a:r>
              <a:rPr lang="en-US" sz="2000" dirty="0"/>
              <a:t>.  </a:t>
            </a:r>
          </a:p>
          <a:p>
            <a:endParaRPr lang="en-US" sz="2000" dirty="0"/>
          </a:p>
          <a:p>
            <a:r>
              <a:rPr lang="en-US" sz="2000" dirty="0"/>
              <a:t>The set of numbers looks like this: { x</a:t>
            </a:r>
            <a:r>
              <a:rPr lang="en-US" sz="2000" baseline="-25000" dirty="0"/>
              <a:t>1</a:t>
            </a:r>
            <a:r>
              <a:rPr lang="en-US" sz="2000" dirty="0"/>
              <a:t> , x</a:t>
            </a:r>
            <a:r>
              <a:rPr lang="en-US" sz="2000" baseline="-25000" dirty="0"/>
              <a:t>2</a:t>
            </a:r>
            <a:r>
              <a:rPr lang="en-US" sz="2000" dirty="0"/>
              <a:t> , x</a:t>
            </a:r>
            <a:r>
              <a:rPr lang="en-US" sz="2000" baseline="-25000" dirty="0"/>
              <a:t>3</a:t>
            </a:r>
            <a:r>
              <a:rPr lang="en-US" sz="2000" dirty="0"/>
              <a:t> , x</a:t>
            </a:r>
            <a:r>
              <a:rPr lang="en-US" sz="2000" baseline="-25000" dirty="0"/>
              <a:t>4  </a:t>
            </a:r>
            <a:r>
              <a:rPr lang="en-US" sz="2000" dirty="0"/>
              <a:t>…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baseline="-25000" dirty="0"/>
              <a:t> </a:t>
            </a:r>
            <a:r>
              <a:rPr lang="en-US" sz="2000" dirty="0"/>
              <a:t>}</a:t>
            </a:r>
            <a:endParaRPr lang="en-US" sz="2000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F4470-6A17-9E7A-C549-334B4A85628F}"/>
              </a:ext>
            </a:extLst>
          </p:cNvPr>
          <p:cNvSpPr txBox="1"/>
          <p:nvPr/>
        </p:nvSpPr>
        <p:spPr>
          <a:xfrm>
            <a:off x="854820" y="2900722"/>
            <a:ext cx="1017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can think of a function like a black box.  It takes input, </a:t>
            </a:r>
            <a:r>
              <a:rPr lang="en-US" sz="2000" b="1" i="1" dirty="0"/>
              <a:t>something</a:t>
            </a:r>
            <a:r>
              <a:rPr lang="en-US" sz="2000" dirty="0"/>
              <a:t> happens inside the box. Then a result comes out the other side of the box!</a:t>
            </a:r>
            <a:endParaRPr lang="en-US" sz="2000" baseline="-25000" dirty="0"/>
          </a:p>
        </p:txBody>
      </p:sp>
      <p:pic>
        <p:nvPicPr>
          <p:cNvPr id="13" name="Picture 12" descr="A black box.  Input of X is on the left, and output of y is on the right.&#10;">
            <a:extLst>
              <a:ext uri="{FF2B5EF4-FFF2-40B4-BE49-F238E27FC236}">
                <a16:creationId xmlns:a16="http://schemas.microsoft.com/office/drawing/2014/main" id="{BCF6CB13-614A-8EF7-3241-0DD3E264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87" y="3608608"/>
            <a:ext cx="7300593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29DA-95F2-706B-3C14-5BC3A26F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Inside “the box”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8" name="Picture 7" descr="A person raising his hand in front of a whiteboard&#10;&#10;Description automatically generated">
            <a:extLst>
              <a:ext uri="{FF2B5EF4-FFF2-40B4-BE49-F238E27FC236}">
                <a16:creationId xmlns:a16="http://schemas.microsoft.com/office/drawing/2014/main" id="{F8C6073C-CB2C-4CC3-1721-BF9D67EAB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492" b="1783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657421-66A8-C4E7-032C-EF8FCB52AE53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Inside the function (that is, “the box”) a mathematician would need to describe the steps (or </a:t>
            </a:r>
            <a:r>
              <a:rPr lang="en-US" i="1"/>
              <a:t>algorithm</a:t>
            </a:r>
            <a:r>
              <a:rPr lang="en-US"/>
              <a:t>)  necessary to perform the computation.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Sometimes the operation is so simple, it can be performed with a single formula (mathematicians love it when that happens!)  But when the calculation is not that simple, a mathematician must resort to a series of instructions (like pseudo code!)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9723</TotalTime>
  <Words>1639</Words>
  <Application>Microsoft Office PowerPoint</Application>
  <PresentationFormat>Widescreen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Consolas</vt:lpstr>
      <vt:lpstr>Corbel</vt:lpstr>
      <vt:lpstr>Courier New</vt:lpstr>
      <vt:lpstr>Segoe UI</vt:lpstr>
      <vt:lpstr>Office Theme</vt:lpstr>
      <vt:lpstr>Functions</vt:lpstr>
      <vt:lpstr>Agenda</vt:lpstr>
      <vt:lpstr>By the end of this class…</vt:lpstr>
      <vt:lpstr>Advisory!</vt:lpstr>
      <vt:lpstr>Before we begin … Let’s talk about… $</vt:lpstr>
      <vt:lpstr>The $ function, explained</vt:lpstr>
      <vt:lpstr>What’s a function in mathematics?</vt:lpstr>
      <vt:lpstr>Another example from mathematics</vt:lpstr>
      <vt:lpstr>Inside “the box”  </vt:lpstr>
      <vt:lpstr>Inside “the box”</vt:lpstr>
      <vt:lpstr>What is a function in programming?</vt:lpstr>
      <vt:lpstr>Defining and Calling</vt:lpstr>
      <vt:lpstr>Calling the function</vt:lpstr>
      <vt:lpstr>Calling the function, saving the result</vt:lpstr>
      <vt:lpstr>What is a function? (3)</vt:lpstr>
      <vt:lpstr>Let’s look at some examples:</vt:lpstr>
      <vt:lpstr>Why would you want to do all this?</vt:lpstr>
      <vt:lpstr>Now let’s review…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343</cp:revision>
  <dcterms:created xsi:type="dcterms:W3CDTF">2022-06-30T13:55:29Z</dcterms:created>
  <dcterms:modified xsi:type="dcterms:W3CDTF">2025-01-23T02:39:19Z</dcterms:modified>
</cp:coreProperties>
</file>