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18" r:id="rId3"/>
    <p:sldId id="261" r:id="rId4"/>
    <p:sldId id="335" r:id="rId5"/>
    <p:sldId id="336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37" r:id="rId16"/>
    <p:sldId id="333" r:id="rId17"/>
    <p:sldId id="3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73" autoAdjust="0"/>
  </p:normalViewPr>
  <p:slideViewPr>
    <p:cSldViewPr snapToGrid="0">
      <p:cViewPr>
        <p:scale>
          <a:sx n="63" d="100"/>
          <a:sy n="63" d="100"/>
        </p:scale>
        <p:origin x="730" y="269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the web console!  Define an associative array and see if it has a length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02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the web console!  Define an associative array and see if it has a length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3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8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6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5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56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4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openai.com/product/dall-e-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jquery/jquery_ref_ajax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1"/>
            <a:ext cx="7560894" cy="3262925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jQuery, Ajax, 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and JSON 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(oh, my!)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pic>
        <p:nvPicPr>
          <p:cNvPr id="10" name="Picture 9" descr="A cartoon of a robot holding a coffee cup.&#10;">
            <a:extLst>
              <a:ext uri="{FF2B5EF4-FFF2-40B4-BE49-F238E27FC236}">
                <a16:creationId xmlns:a16="http://schemas.microsoft.com/office/drawing/2014/main" id="{2AD0E97D-D9B4-182A-1E33-577F0568A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"/>
          <a:stretch/>
        </p:blipFill>
        <p:spPr>
          <a:xfrm>
            <a:off x="592914" y="1069284"/>
            <a:ext cx="4907266" cy="4827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4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AJAX uses JavaScript to call resources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FD5C0-1959-74F2-AB89-E500CEE15CCB}"/>
              </a:ext>
            </a:extLst>
          </p:cNvPr>
          <p:cNvSpPr/>
          <p:nvPr/>
        </p:nvSpPr>
        <p:spPr>
          <a:xfrm>
            <a:off x="1977684" y="1724074"/>
            <a:ext cx="22860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927D6D-0C56-06CD-A384-9BC7AC468CEA}"/>
              </a:ext>
            </a:extLst>
          </p:cNvPr>
          <p:cNvSpPr/>
          <p:nvPr/>
        </p:nvSpPr>
        <p:spPr>
          <a:xfrm>
            <a:off x="7467600" y="1736894"/>
            <a:ext cx="2286000" cy="3797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laptop">
            <a:extLst>
              <a:ext uri="{FF2B5EF4-FFF2-40B4-BE49-F238E27FC236}">
                <a16:creationId xmlns:a16="http://schemas.microsoft.com/office/drawing/2014/main" id="{543C1F94-DF0D-B605-0531-3F6AD1644BB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663484" y="1876474"/>
            <a:ext cx="6858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88B02157-478C-FFE9-5299-525B3DAC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346494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Magnetic Disk 14">
            <a:extLst>
              <a:ext uri="{FF2B5EF4-FFF2-40B4-BE49-F238E27FC236}">
                <a16:creationId xmlns:a16="http://schemas.microsoft.com/office/drawing/2014/main" id="{6F895739-8CD6-DBCE-AEA6-0F2B5C0B69CB}"/>
              </a:ext>
            </a:extLst>
          </p:cNvPr>
          <p:cNvSpPr/>
          <p:nvPr/>
        </p:nvSpPr>
        <p:spPr>
          <a:xfrm>
            <a:off x="7696200" y="4099094"/>
            <a:ext cx="1880286" cy="11430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12" name="Up-Down Arrow 13">
            <a:extLst>
              <a:ext uri="{FF2B5EF4-FFF2-40B4-BE49-F238E27FC236}">
                <a16:creationId xmlns:a16="http://schemas.microsoft.com/office/drawing/2014/main" id="{03446EEB-F56C-9D04-6969-ABCFB1208BCC}"/>
              </a:ext>
            </a:extLst>
          </p:cNvPr>
          <p:cNvSpPr/>
          <p:nvPr/>
        </p:nvSpPr>
        <p:spPr>
          <a:xfrm>
            <a:off x="8305800" y="3337094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565DDC3-B8C5-AFDD-E935-9AB3A9D1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889294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Web server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7FFCBC-942D-8EF1-E521-80B75DC3094B}"/>
              </a:ext>
            </a:extLst>
          </p:cNvPr>
          <p:cNvSpPr/>
          <p:nvPr/>
        </p:nvSpPr>
        <p:spPr>
          <a:xfrm>
            <a:off x="2282484" y="2714674"/>
            <a:ext cx="1600200" cy="259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A711C-FA2A-BCC4-34ED-C7B37427BB3B}"/>
              </a:ext>
            </a:extLst>
          </p:cNvPr>
          <p:cNvSpPr/>
          <p:nvPr/>
        </p:nvSpPr>
        <p:spPr>
          <a:xfrm>
            <a:off x="2358684" y="3324274"/>
            <a:ext cx="14478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30CC48E-4044-81B8-51B4-7AFB8587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884" y="2867074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Browser</a:t>
            </a:r>
          </a:p>
        </p:txBody>
      </p:sp>
      <p:pic>
        <p:nvPicPr>
          <p:cNvPr id="17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3A9F82B6-85DD-CBAD-CA20-2E2BCE1C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84" y="4086274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9B35C460-CAE3-05D2-95F0-7F952E79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684" y="3400474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JavaScript Engine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1DD3F8-D5DD-D711-8762-BC13E498E203}"/>
              </a:ext>
            </a:extLst>
          </p:cNvPr>
          <p:cNvCxnSpPr/>
          <p:nvPr/>
        </p:nvCxnSpPr>
        <p:spPr>
          <a:xfrm flipV="1">
            <a:off x="3577884" y="2333674"/>
            <a:ext cx="4267200" cy="17526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E6B032-CE3B-E4CC-090B-88320F85BAA3}"/>
              </a:ext>
            </a:extLst>
          </p:cNvPr>
          <p:cNvSpPr txBox="1"/>
          <p:nvPr/>
        </p:nvSpPr>
        <p:spPr>
          <a:xfrm rot="20306521">
            <a:off x="4499656" y="2682409"/>
            <a:ext cx="238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Request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BF5AB1-E7D8-EEA8-050C-C6475A8BA16E}"/>
              </a:ext>
            </a:extLst>
          </p:cNvPr>
          <p:cNvSpPr txBox="1"/>
          <p:nvPr/>
        </p:nvSpPr>
        <p:spPr>
          <a:xfrm rot="20306521">
            <a:off x="4327934" y="3372962"/>
            <a:ext cx="348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data we asked for.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934A83-48C3-8587-1F5B-FECBB8935AFD}"/>
              </a:ext>
            </a:extLst>
          </p:cNvPr>
          <p:cNvCxnSpPr/>
          <p:nvPr/>
        </p:nvCxnSpPr>
        <p:spPr>
          <a:xfrm flipV="1">
            <a:off x="3617742" y="2517446"/>
            <a:ext cx="4267200" cy="17526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Up Arrow 22">
            <a:extLst>
              <a:ext uri="{FF2B5EF4-FFF2-40B4-BE49-F238E27FC236}">
                <a16:creationId xmlns:a16="http://schemas.microsoft.com/office/drawing/2014/main" id="{81586444-B271-2604-2F21-E08F77D7015F}"/>
              </a:ext>
            </a:extLst>
          </p:cNvPr>
          <p:cNvSpPr/>
          <p:nvPr/>
        </p:nvSpPr>
        <p:spPr>
          <a:xfrm>
            <a:off x="5381970" y="4025330"/>
            <a:ext cx="990600" cy="1006612"/>
          </a:xfrm>
          <a:prstGeom prst="upArrow">
            <a:avLst/>
          </a:prstGeom>
          <a:solidFill>
            <a:schemeClr val="bg1"/>
          </a:solidFill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522E1D-4929-0504-9383-E6A54AFB16CD}"/>
              </a:ext>
            </a:extLst>
          </p:cNvPr>
          <p:cNvSpPr txBox="1"/>
          <p:nvPr/>
        </p:nvSpPr>
        <p:spPr>
          <a:xfrm>
            <a:off x="4364945" y="5064760"/>
            <a:ext cx="3001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800000"/>
                </a:solidFill>
              </a:rPr>
              <a:t>The format of the data might be JSON, or XML, or CSV, or something else. </a:t>
            </a:r>
            <a:br>
              <a:rPr lang="en-US" sz="1800" dirty="0">
                <a:solidFill>
                  <a:srgbClr val="800000"/>
                </a:solidFill>
              </a:rPr>
            </a:br>
            <a:r>
              <a:rPr lang="en-US" sz="1800" dirty="0">
                <a:solidFill>
                  <a:srgbClr val="800000"/>
                </a:solidFill>
              </a:rPr>
              <a:t>No matter what the format is, this is still and Ajax request. </a:t>
            </a:r>
          </a:p>
        </p:txBody>
      </p:sp>
    </p:spTree>
    <p:extLst>
      <p:ext uri="{BB962C8B-B14F-4D97-AF65-F5344CB8AC3E}">
        <p14:creationId xmlns:p14="http://schemas.microsoft.com/office/powerpoint/2010/main" val="23693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Ajax history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161A9-E175-F229-2E5B-DDA1FBF3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92" y="1877498"/>
            <a:ext cx="3200400" cy="402033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D0FD74-ECFD-CB9C-970D-D7E1AA74165A}"/>
              </a:ext>
            </a:extLst>
          </p:cNvPr>
          <p:cNvSpPr txBox="1"/>
          <p:nvPr/>
        </p:nvSpPr>
        <p:spPr>
          <a:xfrm>
            <a:off x="2374392" y="5306498"/>
            <a:ext cx="22098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XMLHttpRequest()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E10CBF-663F-E149-34F5-5AA07560CF6E}"/>
              </a:ext>
            </a:extLst>
          </p:cNvPr>
          <p:cNvSpPr/>
          <p:nvPr/>
        </p:nvSpPr>
        <p:spPr>
          <a:xfrm>
            <a:off x="4950644" y="3074291"/>
            <a:ext cx="5705164" cy="178736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term "Ajax" was publicly stated on 18 February 2005 by Jesse James Garrett in an article titled "Ajax: A New Approach to Web Applications", based on techniques used on Google pages.</a:t>
            </a:r>
          </a:p>
        </p:txBody>
      </p:sp>
      <p:sp>
        <p:nvSpPr>
          <p:cNvPr id="10" name="Left Arrow 8">
            <a:extLst>
              <a:ext uri="{FF2B5EF4-FFF2-40B4-BE49-F238E27FC236}">
                <a16:creationId xmlns:a16="http://schemas.microsoft.com/office/drawing/2014/main" id="{3FCB8ADB-0962-0BA1-54B0-29CE8F9FCE25}"/>
              </a:ext>
            </a:extLst>
          </p:cNvPr>
          <p:cNvSpPr/>
          <p:nvPr/>
        </p:nvSpPr>
        <p:spPr>
          <a:xfrm>
            <a:off x="4546092" y="5195495"/>
            <a:ext cx="2286000" cy="591338"/>
          </a:xfrm>
          <a:prstGeom prst="leftArrow">
            <a:avLst/>
          </a:prstGeom>
          <a:solidFill>
            <a:srgbClr val="9E1B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B1A92-4F9C-C4ED-08F4-8B195A8B4BED}"/>
              </a:ext>
            </a:extLst>
          </p:cNvPr>
          <p:cNvSpPr txBox="1"/>
          <p:nvPr/>
        </p:nvSpPr>
        <p:spPr>
          <a:xfrm>
            <a:off x="6948609" y="4998721"/>
            <a:ext cx="3707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object acts like a browser, </a:t>
            </a:r>
            <a:r>
              <a:rPr lang="en-US" sz="2000" i="1" dirty="0"/>
              <a:t>inside the browser. </a:t>
            </a:r>
            <a:r>
              <a:rPr lang="en-US" sz="2000" dirty="0"/>
              <a:t> The object is used to retrieve a web resource.</a:t>
            </a:r>
          </a:p>
        </p:txBody>
      </p:sp>
      <p:pic>
        <p:nvPicPr>
          <p:cNvPr id="12" name="Picture 2" descr="Image result for jesse james">
            <a:extLst>
              <a:ext uri="{FF2B5EF4-FFF2-40B4-BE49-F238E27FC236}">
                <a16:creationId xmlns:a16="http://schemas.microsoft.com/office/drawing/2014/main" id="{7BF3170E-9B37-C63E-17F0-70D18F96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68" y="1473725"/>
            <a:ext cx="937124" cy="14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ft Arrow 10">
            <a:extLst>
              <a:ext uri="{FF2B5EF4-FFF2-40B4-BE49-F238E27FC236}">
                <a16:creationId xmlns:a16="http://schemas.microsoft.com/office/drawing/2014/main" id="{346C15C5-5BAB-04AC-45E5-8902DAAF9BAC}"/>
              </a:ext>
            </a:extLst>
          </p:cNvPr>
          <p:cNvSpPr/>
          <p:nvPr/>
        </p:nvSpPr>
        <p:spPr>
          <a:xfrm>
            <a:off x="7534189" y="1916797"/>
            <a:ext cx="463550" cy="358143"/>
          </a:xfrm>
          <a:prstGeom prst="leftArrow">
            <a:avLst/>
          </a:prstGeom>
          <a:solidFill>
            <a:srgbClr val="9E1B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24BE53-588E-9A41-93F6-E180539F541A}"/>
              </a:ext>
            </a:extLst>
          </p:cNvPr>
          <p:cNvSpPr txBox="1"/>
          <p:nvPr/>
        </p:nvSpPr>
        <p:spPr>
          <a:xfrm>
            <a:off x="8112945" y="164889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 this</a:t>
            </a:r>
            <a:r>
              <a:rPr lang="en-US" dirty="0"/>
              <a:t> Jesse James!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365125"/>
            <a:ext cx="1144828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You can make Ajax calls with nothing but JavaScript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8F649-D9C5-F731-E221-FF24CC227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68" y="1795812"/>
            <a:ext cx="7998645" cy="4267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A94334-A549-E560-EF2E-2EA63C4B41E4}"/>
              </a:ext>
            </a:extLst>
          </p:cNvPr>
          <p:cNvSpPr txBox="1"/>
          <p:nvPr/>
        </p:nvSpPr>
        <p:spPr>
          <a:xfrm>
            <a:off x="6982968" y="4972428"/>
            <a:ext cx="4188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ym typeface="Wingdings" panose="05000000000000000000" pitchFamily="2" charset="2"/>
              </a:rPr>
              <a:t>Yuck! </a:t>
            </a:r>
            <a:r>
              <a:rPr lang="en-US" sz="9600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81BCCA35-A8C4-BE7E-20A2-FBD8CCBBA9F9}"/>
              </a:ext>
            </a:extLst>
          </p:cNvPr>
          <p:cNvSpPr/>
          <p:nvPr/>
        </p:nvSpPr>
        <p:spPr>
          <a:xfrm>
            <a:off x="3020568" y="1196566"/>
            <a:ext cx="4876800" cy="4866816"/>
          </a:xfrm>
          <a:prstGeom prst="noSmoking">
            <a:avLst>
              <a:gd name="adj" fmla="val 4119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5057"/>
          </a:xfrm>
        </p:spPr>
        <p:txBody>
          <a:bodyPr>
            <a:normAutofit fontScale="90000"/>
          </a:bodyPr>
          <a:lstStyle/>
          <a:p>
            <a:r>
              <a:rPr lang="en-US" dirty="0"/>
              <a:t>Or… using jQuery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053FD-DF10-3BDF-2AB2-9FF5AE8C864E}"/>
              </a:ext>
            </a:extLst>
          </p:cNvPr>
          <p:cNvSpPr txBox="1"/>
          <p:nvPr/>
        </p:nvSpPr>
        <p:spPr>
          <a:xfrm>
            <a:off x="1642872" y="206434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$.</a:t>
            </a:r>
            <a:r>
              <a:rPr lang="en-US" sz="2800" dirty="0" err="1"/>
              <a:t>getJSON</a:t>
            </a:r>
            <a:r>
              <a:rPr lang="en-US" sz="2800" dirty="0"/>
              <a:t>(</a:t>
            </a:r>
            <a:r>
              <a:rPr lang="en-US" sz="2800" i="1" dirty="0" err="1">
                <a:solidFill>
                  <a:schemeClr val="accent2"/>
                </a:solidFill>
              </a:rPr>
              <a:t>someurl</a:t>
            </a:r>
            <a:r>
              <a:rPr lang="en-US" sz="2800" dirty="0"/>
              <a:t>, function(result) { </a:t>
            </a:r>
            <a:r>
              <a:rPr lang="en-US" sz="2800" i="1" dirty="0">
                <a:solidFill>
                  <a:schemeClr val="accent2"/>
                </a:solidFill>
              </a:rPr>
              <a:t>some things to do </a:t>
            </a:r>
            <a:r>
              <a:rPr lang="en-US" sz="2800" dirty="0"/>
              <a:t>})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21638B1E-1122-F880-13A3-9A1C1A0EC63F}"/>
              </a:ext>
            </a:extLst>
          </p:cNvPr>
          <p:cNvSpPr/>
          <p:nvPr/>
        </p:nvSpPr>
        <p:spPr>
          <a:xfrm>
            <a:off x="573024" y="2987675"/>
            <a:ext cx="5913120" cy="3505200"/>
          </a:xfrm>
          <a:prstGeom prst="roundRect">
            <a:avLst/>
          </a:prstGeom>
          <a:ln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There are </a:t>
            </a:r>
            <a:r>
              <a:rPr lang="en-US" sz="2400" b="1" i="1" dirty="0">
                <a:solidFill>
                  <a:schemeClr val="tx1"/>
                </a:solidFill>
              </a:rPr>
              <a:t>other</a:t>
            </a:r>
            <a:r>
              <a:rPr lang="en-US" sz="2400" dirty="0">
                <a:solidFill>
                  <a:schemeClr val="tx1"/>
                </a:solidFill>
              </a:rPr>
              <a:t> jQuery methods used to do make Ajax calls: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.ajax()			.load()</a:t>
            </a:r>
          </a:p>
          <a:p>
            <a:r>
              <a:rPr lang="en-US" sz="2400" dirty="0">
                <a:solidFill>
                  <a:schemeClr val="tx1"/>
                </a:solidFill>
              </a:rPr>
              <a:t>.get()			.post()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 list of jQuery Ajax methods can be found here:</a:t>
            </a:r>
          </a:p>
          <a:p>
            <a:r>
              <a:rPr lang="en-US" sz="2400" dirty="0">
                <a:solidFill>
                  <a:schemeClr val="tx1"/>
                </a:solidFill>
                <a:hlinkClick r:id="rId3"/>
              </a:rPr>
              <a:t>https://www.w3schools.com/jquery/jquery_ref_ajax.asp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Left Arrow 5">
            <a:extLst>
              <a:ext uri="{FF2B5EF4-FFF2-40B4-BE49-F238E27FC236}">
                <a16:creationId xmlns:a16="http://schemas.microsoft.com/office/drawing/2014/main" id="{1CD0991D-233B-B246-E214-C9DDE8A27A36}"/>
              </a:ext>
            </a:extLst>
          </p:cNvPr>
          <p:cNvSpPr/>
          <p:nvPr/>
        </p:nvSpPr>
        <p:spPr>
          <a:xfrm rot="4893545">
            <a:off x="7012130" y="3084159"/>
            <a:ext cx="781536" cy="591338"/>
          </a:xfrm>
          <a:prstGeom prst="leftArrow">
            <a:avLst/>
          </a:prstGeom>
          <a:solidFill>
            <a:srgbClr val="9E1B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A5E1F-6305-9208-0C76-DAAEB5914A2C}"/>
              </a:ext>
            </a:extLst>
          </p:cNvPr>
          <p:cNvSpPr txBox="1"/>
          <p:nvPr/>
        </p:nvSpPr>
        <p:spPr>
          <a:xfrm>
            <a:off x="6824472" y="3902074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piece is called “the callback function”.</a:t>
            </a:r>
          </a:p>
          <a:p>
            <a:endParaRPr lang="en-US" sz="2000" dirty="0"/>
          </a:p>
          <a:p>
            <a:r>
              <a:rPr lang="en-US" sz="2000" dirty="0"/>
              <a:t>It is the function, that runs, when the call to </a:t>
            </a:r>
            <a:r>
              <a:rPr lang="en-US" sz="2000" i="1" dirty="0" err="1">
                <a:solidFill>
                  <a:schemeClr val="accent2"/>
                </a:solidFill>
              </a:rPr>
              <a:t>someurl</a:t>
            </a:r>
            <a:r>
              <a:rPr lang="en-US" sz="2000" dirty="0"/>
              <a:t> comes back.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D0EB28-3152-7933-DBD0-167896BB9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46" y="2526010"/>
            <a:ext cx="4493026" cy="331572"/>
          </a:xfrm>
          <a:prstGeom prst="rect">
            <a:avLst/>
          </a:prstGeom>
        </p:spPr>
      </p:pic>
      <p:sp>
        <p:nvSpPr>
          <p:cNvPr id="12" name="Left Arrow 8">
            <a:extLst>
              <a:ext uri="{FF2B5EF4-FFF2-40B4-BE49-F238E27FC236}">
                <a16:creationId xmlns:a16="http://schemas.microsoft.com/office/drawing/2014/main" id="{DABEA496-1610-0EB1-CE5A-A6E8C4B164EE}"/>
              </a:ext>
            </a:extLst>
          </p:cNvPr>
          <p:cNvSpPr/>
          <p:nvPr/>
        </p:nvSpPr>
        <p:spPr>
          <a:xfrm rot="16864064">
            <a:off x="4688375" y="1843244"/>
            <a:ext cx="310489" cy="250549"/>
          </a:xfrm>
          <a:prstGeom prst="leftArrow">
            <a:avLst/>
          </a:prstGeom>
          <a:solidFill>
            <a:srgbClr val="9E1B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6D3B7-A27C-EBBC-5D31-631950267283}"/>
              </a:ext>
            </a:extLst>
          </p:cNvPr>
          <p:cNvSpPr txBox="1"/>
          <p:nvPr/>
        </p:nvSpPr>
        <p:spPr>
          <a:xfrm>
            <a:off x="4996367" y="1080434"/>
            <a:ext cx="6004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There’s actually a piece here that we’re intentionally leaving out for now.  We would use an optional parameter here to send data to </a:t>
            </a:r>
            <a:r>
              <a:rPr lang="en-US" i="1" dirty="0" err="1">
                <a:solidFill>
                  <a:schemeClr val="accent2"/>
                </a:solidFill>
              </a:rPr>
              <a:t>someurl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4" name="Left Arrow 8">
            <a:extLst>
              <a:ext uri="{FF2B5EF4-FFF2-40B4-BE49-F238E27FC236}">
                <a16:creationId xmlns:a16="http://schemas.microsoft.com/office/drawing/2014/main" id="{72CE40C7-37FE-49B0-B4E5-052DED742F6C}"/>
              </a:ext>
            </a:extLst>
          </p:cNvPr>
          <p:cNvSpPr/>
          <p:nvPr/>
        </p:nvSpPr>
        <p:spPr>
          <a:xfrm rot="16864064">
            <a:off x="2351595" y="1822792"/>
            <a:ext cx="409273" cy="270049"/>
          </a:xfrm>
          <a:prstGeom prst="leftArrow">
            <a:avLst/>
          </a:prstGeom>
          <a:solidFill>
            <a:srgbClr val="9E1B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FA230-6F7B-6B5B-E476-1CA842B10E12}"/>
              </a:ext>
            </a:extLst>
          </p:cNvPr>
          <p:cNvSpPr txBox="1"/>
          <p:nvPr/>
        </p:nvSpPr>
        <p:spPr>
          <a:xfrm>
            <a:off x="938785" y="1366945"/>
            <a:ext cx="413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Yes, there really is a dot here.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1C76-CC9E-3486-B30C-03BD8CDB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time…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CF905-0617-8F9E-5A2E-A04791BD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560F9-AC0B-3DA6-69AF-51E0D5EDB968}"/>
              </a:ext>
            </a:extLst>
          </p:cNvPr>
          <p:cNvSpPr txBox="1"/>
          <p:nvPr/>
        </p:nvSpPr>
        <p:spPr>
          <a:xfrm>
            <a:off x="1671135" y="2924828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$.</a:t>
            </a:r>
            <a:r>
              <a:rPr lang="en-US" sz="2400" dirty="0" err="1"/>
              <a:t>getJSON</a:t>
            </a:r>
            <a:r>
              <a:rPr lang="en-US" sz="2400" dirty="0"/>
              <a:t>(</a:t>
            </a:r>
            <a:r>
              <a:rPr lang="en-US" sz="2400" i="1" dirty="0" err="1">
                <a:solidFill>
                  <a:schemeClr val="accent2"/>
                </a:solidFill>
              </a:rPr>
              <a:t>someurl</a:t>
            </a:r>
            <a:r>
              <a:rPr lang="en-US" sz="2400" dirty="0"/>
              <a:t>, function(</a:t>
            </a:r>
            <a:r>
              <a:rPr lang="en-US" sz="2400" dirty="0">
                <a:solidFill>
                  <a:srgbClr val="7030A0"/>
                </a:solidFill>
              </a:rPr>
              <a:t>result</a:t>
            </a:r>
            <a:r>
              <a:rPr lang="en-US" sz="2400" dirty="0"/>
              <a:t>) { </a:t>
            </a:r>
            <a:r>
              <a:rPr lang="en-US" sz="2400" i="1" dirty="0">
                <a:solidFill>
                  <a:schemeClr val="accent2"/>
                </a:solidFill>
              </a:rPr>
              <a:t>some things to do</a:t>
            </a:r>
            <a:r>
              <a:rPr lang="en-US" sz="2400" dirty="0"/>
              <a:t>});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02844-3738-8886-F537-A16923E0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34" y="3386493"/>
            <a:ext cx="1136073" cy="619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E831F8-092E-980B-D72E-29544887829F}"/>
              </a:ext>
            </a:extLst>
          </p:cNvPr>
          <p:cNvSpPr txBox="1"/>
          <p:nvPr/>
        </p:nvSpPr>
        <p:spPr>
          <a:xfrm>
            <a:off x="3188208" y="4005541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URL to visit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5CE02-F757-6952-19FC-8D9EB89E0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36896" y="2381251"/>
            <a:ext cx="4980711" cy="619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06D64D-1FA3-A217-2450-917B219F1FA1}"/>
              </a:ext>
            </a:extLst>
          </p:cNvPr>
          <p:cNvSpPr txBox="1"/>
          <p:nvPr/>
        </p:nvSpPr>
        <p:spPr>
          <a:xfrm>
            <a:off x="5091126" y="1702394"/>
            <a:ext cx="449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the callback function that will execute when the Ajax call is a success.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3375F-FA5E-4301-E587-ECD19B703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31" y="3297168"/>
            <a:ext cx="838200" cy="619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F41B10-A154-88AC-1B09-FBE3F33EDF1D}"/>
              </a:ext>
            </a:extLst>
          </p:cNvPr>
          <p:cNvSpPr txBox="1"/>
          <p:nvPr/>
        </p:nvSpPr>
        <p:spPr>
          <a:xfrm>
            <a:off x="5629657" y="3916216"/>
            <a:ext cx="1630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Result is the simple object returned by the </a:t>
            </a:r>
            <a:r>
              <a:rPr lang="en-US" sz="2000" dirty="0" err="1"/>
              <a:t>getJSON</a:t>
            </a:r>
            <a:r>
              <a:rPr lang="en-US" sz="2000" dirty="0"/>
              <a:t> method.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08598-E406-ABC8-7023-794328FB3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10" y="3311023"/>
            <a:ext cx="2438397" cy="619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E7A344-2EC4-148D-5A6C-8BB26B5A25DC}"/>
              </a:ext>
            </a:extLst>
          </p:cNvPr>
          <p:cNvSpPr txBox="1"/>
          <p:nvPr/>
        </p:nvSpPr>
        <p:spPr>
          <a:xfrm>
            <a:off x="7379208" y="4005541"/>
            <a:ext cx="2011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 or more commands. 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 can use the data in </a:t>
            </a:r>
            <a:r>
              <a:rPr lang="en-US" sz="2000" dirty="0">
                <a:solidFill>
                  <a:srgbClr val="7030A0"/>
                </a:solidFill>
              </a:rPr>
              <a:t>result</a:t>
            </a:r>
            <a:r>
              <a:rPr lang="en-US" sz="2000" dirty="0"/>
              <a:t> here!  </a:t>
            </a:r>
          </a:p>
        </p:txBody>
      </p:sp>
    </p:spTree>
    <p:extLst>
      <p:ext uri="{BB962C8B-B14F-4D97-AF65-F5344CB8AC3E}">
        <p14:creationId xmlns:p14="http://schemas.microsoft.com/office/powerpoint/2010/main" val="3684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D6A1E-DCD6-071E-AAC9-5C8BFB30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pic>
        <p:nvPicPr>
          <p:cNvPr id="5" name="Graphic 4" descr="Smart Phone">
            <a:extLst>
              <a:ext uri="{FF2B5EF4-FFF2-40B4-BE49-F238E27FC236}">
                <a16:creationId xmlns:a16="http://schemas.microsoft.com/office/drawing/2014/main" id="{C17CEAF2-D7EE-6505-F05C-1F4C66784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3228" y="3106057"/>
            <a:ext cx="914400" cy="914400"/>
          </a:xfrm>
          <a:prstGeom prst="rect">
            <a:avLst/>
          </a:prstGeom>
        </p:spPr>
      </p:pic>
      <p:pic>
        <p:nvPicPr>
          <p:cNvPr id="6" name="Graphic 5" descr="Download from cloud">
            <a:extLst>
              <a:ext uri="{FF2B5EF4-FFF2-40B4-BE49-F238E27FC236}">
                <a16:creationId xmlns:a16="http://schemas.microsoft.com/office/drawing/2014/main" id="{5205B6A5-F9F5-5BB9-C720-A804A264E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025" y="1467757"/>
            <a:ext cx="914400" cy="914400"/>
          </a:xfrm>
          <a:prstGeom prst="rect">
            <a:avLst/>
          </a:prstGeom>
        </p:spPr>
      </p:pic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9FAFAA08-6CC5-A2A2-D9F0-38A6EA9273AF}"/>
              </a:ext>
            </a:extLst>
          </p:cNvPr>
          <p:cNvSpPr/>
          <p:nvPr/>
        </p:nvSpPr>
        <p:spPr>
          <a:xfrm>
            <a:off x="7603979" y="1562166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B9768-8F17-B5D3-8CFF-81B3043058D6}"/>
              </a:ext>
            </a:extLst>
          </p:cNvPr>
          <p:cNvSpPr txBox="1"/>
          <p:nvPr/>
        </p:nvSpPr>
        <p:spPr>
          <a:xfrm>
            <a:off x="3574726" y="2358434"/>
            <a:ext cx="114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  <a:br>
              <a:rPr lang="en-US" dirty="0"/>
            </a:br>
            <a:r>
              <a:rPr lang="en-US" dirty="0"/>
              <a:t>(jQuery)</a:t>
            </a:r>
          </a:p>
        </p:txBody>
      </p:sp>
      <p:pic>
        <p:nvPicPr>
          <p:cNvPr id="9" name="Graphic 8" descr="Download from cloud">
            <a:extLst>
              <a:ext uri="{FF2B5EF4-FFF2-40B4-BE49-F238E27FC236}">
                <a16:creationId xmlns:a16="http://schemas.microsoft.com/office/drawing/2014/main" id="{2893014E-7FB5-C578-C13F-24D866DCD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2828" y="321000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92BECA-58D4-8E89-06E8-4878266A97FE}"/>
              </a:ext>
            </a:extLst>
          </p:cNvPr>
          <p:cNvSpPr txBox="1"/>
          <p:nvPr/>
        </p:nvSpPr>
        <p:spPr>
          <a:xfrm>
            <a:off x="2149928" y="4067576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</a:p>
          <a:p>
            <a:pPr algn="ctr"/>
            <a:r>
              <a:rPr lang="en-US" dirty="0"/>
              <a:t>(Bootstrap)</a:t>
            </a:r>
          </a:p>
        </p:txBody>
      </p:sp>
      <p:pic>
        <p:nvPicPr>
          <p:cNvPr id="11" name="Graphic 10" descr="Download from cloud">
            <a:extLst>
              <a:ext uri="{FF2B5EF4-FFF2-40B4-BE49-F238E27FC236}">
                <a16:creationId xmlns:a16="http://schemas.microsoft.com/office/drawing/2014/main" id="{6F792134-F0FD-EE5E-7F2A-16E7A252E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6225" y="463005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4360D4-A4C3-6437-51F4-33360DD5BCF8}"/>
              </a:ext>
            </a:extLst>
          </p:cNvPr>
          <p:cNvSpPr txBox="1"/>
          <p:nvPr/>
        </p:nvSpPr>
        <p:spPr>
          <a:xfrm>
            <a:off x="3864432" y="5506357"/>
            <a:ext cx="129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  <a:br>
              <a:rPr lang="en-US" dirty="0"/>
            </a:br>
            <a:r>
              <a:rPr lang="en-US" dirty="0"/>
              <a:t>(other ?)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21BE39-6E83-C619-104F-1E905718A06B}"/>
              </a:ext>
            </a:extLst>
          </p:cNvPr>
          <p:cNvCxnSpPr>
            <a:cxnSpLocks/>
          </p:cNvCxnSpPr>
          <p:nvPr/>
        </p:nvCxnSpPr>
        <p:spPr>
          <a:xfrm>
            <a:off x="4512130" y="2253982"/>
            <a:ext cx="1256219" cy="956025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EF3E52-508B-7097-AF84-B4F7B6EAFFE0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564842" y="3563257"/>
            <a:ext cx="2128386" cy="45720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AC534A-24E8-FAF5-E1E2-D7AF3CB65ACC}"/>
              </a:ext>
            </a:extLst>
          </p:cNvPr>
          <p:cNvCxnSpPr>
            <a:cxnSpLocks/>
          </p:cNvCxnSpPr>
          <p:nvPr/>
        </p:nvCxnSpPr>
        <p:spPr>
          <a:xfrm flipV="1">
            <a:off x="4931228" y="3868057"/>
            <a:ext cx="762000" cy="84585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7D0364-A3D5-F617-5E1F-DBCE142FA12A}"/>
              </a:ext>
            </a:extLst>
          </p:cNvPr>
          <p:cNvSpPr txBox="1"/>
          <p:nvPr/>
        </p:nvSpPr>
        <p:spPr>
          <a:xfrm>
            <a:off x="7064828" y="2410646"/>
            <a:ext cx="167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 API</a:t>
            </a: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33283C93-5D14-CB4C-D9B6-13E32218FE0C}"/>
              </a:ext>
            </a:extLst>
          </p:cNvPr>
          <p:cNvSpPr/>
          <p:nvPr/>
        </p:nvSpPr>
        <p:spPr>
          <a:xfrm>
            <a:off x="9293853" y="2932995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E1BD5F-E234-1236-B517-8F2562FD3A43}"/>
              </a:ext>
            </a:extLst>
          </p:cNvPr>
          <p:cNvSpPr txBox="1"/>
          <p:nvPr/>
        </p:nvSpPr>
        <p:spPr>
          <a:xfrm>
            <a:off x="8754025" y="38723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 Server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4DE35861-711D-D48F-07B0-C322D9CE0676}"/>
              </a:ext>
            </a:extLst>
          </p:cNvPr>
          <p:cNvSpPr/>
          <p:nvPr/>
        </p:nvSpPr>
        <p:spPr>
          <a:xfrm>
            <a:off x="7703539" y="4821155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033264-A34E-CA14-E5C7-6B1B7E13E20E}"/>
              </a:ext>
            </a:extLst>
          </p:cNvPr>
          <p:cNvSpPr txBox="1"/>
          <p:nvPr/>
        </p:nvSpPr>
        <p:spPr>
          <a:xfrm>
            <a:off x="7131323" y="566963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 API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73E879-B978-F6D0-DF45-44F1F4565223}"/>
              </a:ext>
            </a:extLst>
          </p:cNvPr>
          <p:cNvCxnSpPr>
            <a:cxnSpLocks/>
          </p:cNvCxnSpPr>
          <p:nvPr/>
        </p:nvCxnSpPr>
        <p:spPr>
          <a:xfrm flipH="1">
            <a:off x="6530349" y="2513745"/>
            <a:ext cx="829483" cy="696262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863611-C895-4C95-06CD-738F7A322E5F}"/>
              </a:ext>
            </a:extLst>
          </p:cNvPr>
          <p:cNvCxnSpPr>
            <a:cxnSpLocks/>
          </p:cNvCxnSpPr>
          <p:nvPr/>
        </p:nvCxnSpPr>
        <p:spPr>
          <a:xfrm flipH="1" flipV="1">
            <a:off x="6530349" y="4011527"/>
            <a:ext cx="991679" cy="923331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Arrow 3">
            <a:extLst>
              <a:ext uri="{FF2B5EF4-FFF2-40B4-BE49-F238E27FC236}">
                <a16:creationId xmlns:a16="http://schemas.microsoft.com/office/drawing/2014/main" id="{3D5411F8-6A9A-2B7C-0C8F-82C04E8CC86C}"/>
              </a:ext>
            </a:extLst>
          </p:cNvPr>
          <p:cNvSpPr/>
          <p:nvPr/>
        </p:nvSpPr>
        <p:spPr>
          <a:xfrm>
            <a:off x="6907485" y="3365579"/>
            <a:ext cx="2052638" cy="405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CDE2CEFF-B686-062E-4693-EF494B1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16" grpId="0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F2A0-339B-6E9C-A137-6819BCD1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6EC0F-CAF7-05E0-9978-800DCBAA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514"/>
            <a:ext cx="10515600" cy="4638449"/>
          </a:xfrm>
        </p:spPr>
        <p:txBody>
          <a:bodyPr>
            <a:normAutofit/>
          </a:bodyPr>
          <a:lstStyle/>
          <a:p>
            <a:r>
              <a:rPr lang="en-US" dirty="0"/>
              <a:t>What is JSON short for?  </a:t>
            </a:r>
          </a:p>
          <a:p>
            <a:r>
              <a:rPr lang="en-US" dirty="0"/>
              <a:t>What is Ajax?</a:t>
            </a:r>
          </a:p>
          <a:p>
            <a:r>
              <a:rPr lang="en-US" dirty="0"/>
              <a:t>What is the purpose of jQuery?</a:t>
            </a:r>
          </a:p>
          <a:p>
            <a:r>
              <a:rPr lang="en-US" dirty="0"/>
              <a:t>Do I need jQuery to make an Ajax call?  </a:t>
            </a:r>
          </a:p>
          <a:p>
            <a:r>
              <a:rPr lang="en-US" dirty="0"/>
              <a:t>What is a callback function?</a:t>
            </a:r>
          </a:p>
          <a:p>
            <a:r>
              <a:rPr lang="en-US" dirty="0"/>
              <a:t>Which jQuery method will we use in this class to make Ajax calls?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84C41-4552-1097-7B96-D37B598C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20229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4C487655-AABA-4CA8-8EDF-7F823A468B89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4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F2A0-339B-6E9C-A137-6819BCD1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some work…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84C41-4552-1097-7B96-D37B598C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20229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4C487655-AABA-4CA8-8EDF-7F823A468B89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3553F139-9A65-53F4-65C9-DF70CD90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8" y="1690688"/>
            <a:ext cx="3788229" cy="38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663F-04B3-9682-87BC-3FA49DC0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32FC-7D9F-4766-498C-F08610F2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0545450" cy="4119172"/>
          </a:xfrm>
        </p:spPr>
        <p:txBody>
          <a:bodyPr anchor="t">
            <a:normAutofit/>
          </a:bodyPr>
          <a:lstStyle/>
          <a:p>
            <a:r>
              <a:rPr lang="en-US" sz="4000" dirty="0"/>
              <a:t>What is jQuery again?</a:t>
            </a:r>
          </a:p>
          <a:p>
            <a:r>
              <a:rPr lang="en-US" sz="4000" dirty="0"/>
              <a:t>What is JSON?</a:t>
            </a:r>
          </a:p>
          <a:p>
            <a:r>
              <a:rPr lang="en-US" sz="4000" dirty="0"/>
              <a:t>What is Ajax?</a:t>
            </a:r>
          </a:p>
          <a:p>
            <a:r>
              <a:rPr lang="en-US" sz="4000" dirty="0"/>
              <a:t>$.getJSON - One technique for making an Ajax call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316319-B55E-E4A8-D603-E78E639F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Recognize the syntax of 2-dimensional JSON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and describe what an Ajax call 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which of several possible jQuery methods we will use in this class. 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2F82-938C-A28A-CABE-35EE776F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Let’s remember… jQuery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2F42-AF73-A3CD-9CE4-7BA2D1F7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5658"/>
            <a:ext cx="11179629" cy="5001305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/>
              <a:t>jQuery is a library.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sz="2600" dirty="0"/>
              <a:t>“The jQuery library is a collection of JavaScript functions that are professionally developed and free for use.  They are meant to help you do common tasks more simply.”</a:t>
            </a:r>
            <a:br>
              <a:rPr lang="en-US" sz="2600" dirty="0"/>
            </a:br>
            <a:endParaRPr lang="en-US" dirty="0"/>
          </a:p>
          <a:p>
            <a:r>
              <a:rPr lang="en-US" sz="3800" dirty="0"/>
              <a:t>We introduced a few jQuery methods early in the semester and we have been quietly using them all semester long.</a:t>
            </a:r>
            <a:br>
              <a:rPr lang="en-US" dirty="0"/>
            </a:br>
            <a:br>
              <a:rPr lang="en-US" dirty="0"/>
            </a:br>
            <a:r>
              <a:rPr lang="en-US" sz="3900" dirty="0"/>
              <a:t>.html()</a:t>
            </a:r>
            <a:br>
              <a:rPr lang="en-US" sz="3900" dirty="0"/>
            </a:br>
            <a:r>
              <a:rPr lang="en-US" sz="3900" dirty="0"/>
              <a:t>.</a:t>
            </a:r>
            <a:r>
              <a:rPr lang="en-US" sz="3900" dirty="0" err="1"/>
              <a:t>val</a:t>
            </a:r>
            <a:r>
              <a:rPr lang="en-US" sz="3900" dirty="0"/>
              <a:t>()</a:t>
            </a:r>
            <a:br>
              <a:rPr lang="en-US" sz="3900" dirty="0"/>
            </a:br>
            <a:r>
              <a:rPr lang="en-US" sz="3900" dirty="0"/>
              <a:t>.append()</a:t>
            </a:r>
            <a:br>
              <a:rPr lang="en-US" dirty="0"/>
            </a:br>
            <a:endParaRPr lang="en-US" dirty="0"/>
          </a:p>
          <a:p>
            <a:r>
              <a:rPr lang="en-US" sz="3900" dirty="0"/>
              <a:t>Discuss: What do each of the above do?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D7FE008-A317-7364-1F26-9FDD7E53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iday 13th Jason Art | Horror icons, Horror movie art">
            <a:extLst>
              <a:ext uri="{FF2B5EF4-FFF2-40B4-BE49-F238E27FC236}">
                <a16:creationId xmlns:a16="http://schemas.microsoft.com/office/drawing/2014/main" id="{30ADB33D-49AB-41FB-7B10-6686B516B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3"/>
          <a:stretch/>
        </p:blipFill>
        <p:spPr bwMode="auto">
          <a:xfrm>
            <a:off x="8582823" y="4754992"/>
            <a:ext cx="1270561" cy="16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3072C-F3EF-6183-C9B4-0B57DBE6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B3966-34E5-14FC-DBB7-F00AF390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0514"/>
            <a:ext cx="10515599" cy="56909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JSON is a data format.</a:t>
            </a:r>
          </a:p>
          <a:p>
            <a:r>
              <a:rPr lang="en-US" dirty="0"/>
              <a:t>Most of you have already encountered JSON in another course, MIS2502 Data Analytics.</a:t>
            </a:r>
          </a:p>
          <a:p>
            <a:r>
              <a:rPr lang="en-US" dirty="0"/>
              <a:t>JSON is short for JavaScript Object Notation. </a:t>
            </a:r>
          </a:p>
          <a:p>
            <a:r>
              <a:rPr lang="en-US" dirty="0"/>
              <a:t>JSON is the convention for representing arrays and simple objects in JavaScript.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[ ] for numerically indexed arrays</a:t>
            </a:r>
            <a:br>
              <a:rPr lang="en-US" dirty="0"/>
            </a:br>
            <a:r>
              <a:rPr lang="en-US" dirty="0"/>
              <a:t>{ } for simple objects (a.k.a. associative arrays, </a:t>
            </a:r>
            <a:r>
              <a:rPr lang="en-US" dirty="0" err="1"/>
              <a:t>a.k.a</a:t>
            </a:r>
            <a:r>
              <a:rPr lang="en-US" dirty="0"/>
              <a:t> key / value pairs ) </a:t>
            </a:r>
            <a:br>
              <a:rPr lang="en-US" dirty="0"/>
            </a:br>
            <a:endParaRPr lang="en-US" dirty="0"/>
          </a:p>
          <a:p>
            <a:r>
              <a:rPr lang="en-US" dirty="0"/>
              <a:t>JSON is an extremely popular data </a:t>
            </a:r>
            <a:br>
              <a:rPr lang="en-US" dirty="0"/>
            </a:br>
            <a:r>
              <a:rPr lang="en-US" dirty="0"/>
              <a:t>format used to exchange data between systems.</a:t>
            </a:r>
          </a:p>
          <a:p>
            <a:r>
              <a:rPr lang="en-US" dirty="0"/>
              <a:t>It is pronounced “Jay - Sawn” not “Jason”</a:t>
            </a:r>
          </a:p>
          <a:p>
            <a:endParaRPr lang="en-US" dirty="0"/>
          </a:p>
        </p:txBody>
      </p:sp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6594F835-73A2-35D7-387B-9EBCD68592D6}"/>
              </a:ext>
            </a:extLst>
          </p:cNvPr>
          <p:cNvSpPr/>
          <p:nvPr/>
        </p:nvSpPr>
        <p:spPr>
          <a:xfrm>
            <a:off x="8341804" y="4679371"/>
            <a:ext cx="1752600" cy="1752600"/>
          </a:xfrm>
          <a:prstGeom prst="noSmoking">
            <a:avLst>
              <a:gd name="adj" fmla="val 4119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B90E66E-AC34-E269-480D-77C484E3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5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JSON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482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 JSON object often looks like a collection of key/value pairs as illustrated here: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[{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"KEY" : "VALUE",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"KEY" : "VALUE",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"KEY" : "VALUE"</a:t>
            </a:r>
            <a:b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}]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There are many acceptable variations on this theme, but this is common!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7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10CC8-13BA-388E-DE96-BBAE1084A016}"/>
              </a:ext>
            </a:extLst>
          </p:cNvPr>
          <p:cNvSpPr txBox="1"/>
          <p:nvPr/>
        </p:nvSpPr>
        <p:spPr>
          <a:xfrm>
            <a:off x="3751920" y="3935540"/>
            <a:ext cx="7257456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DISCUSS: </a:t>
            </a:r>
            <a:r>
              <a:rPr lang="en-US" sz="2800" dirty="0"/>
              <a:t>How would you get to the piece of data “Tyler”?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EF060-0319-A286-B25D-1FD5D509D533}"/>
              </a:ext>
            </a:extLst>
          </p:cNvPr>
          <p:cNvSpPr txBox="1"/>
          <p:nvPr/>
        </p:nvSpPr>
        <p:spPr>
          <a:xfrm>
            <a:off x="1020912" y="1487424"/>
            <a:ext cx="7964592" cy="376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let 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people = </a:t>
            </a: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[{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4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NameOfInsured</a:t>
            </a: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 : "Jeremy Shafer",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"Spouse" : "Kimberly Shafer",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"Dependents" : ["</a:t>
            </a:r>
            <a:r>
              <a:rPr lang="en-US" sz="24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Amanda","Tyler","Jordan</a:t>
            </a: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"]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{…},</a:t>
            </a:r>
            <a:b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{…}</a:t>
            </a:r>
            <a:b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708B5-ED03-D8D8-D403-6DE0E56B53AA}"/>
              </a:ext>
            </a:extLst>
          </p:cNvPr>
          <p:cNvSpPr/>
          <p:nvPr/>
        </p:nvSpPr>
        <p:spPr>
          <a:xfrm>
            <a:off x="3751920" y="5030003"/>
            <a:ext cx="7257456" cy="788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people[0][“Dependents”][1]</a:t>
            </a:r>
          </a:p>
        </p:txBody>
      </p:sp>
    </p:spTree>
    <p:extLst>
      <p:ext uri="{BB962C8B-B14F-4D97-AF65-F5344CB8AC3E}">
        <p14:creationId xmlns:p14="http://schemas.microsoft.com/office/powerpoint/2010/main" val="39628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so what’s Ajax?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AJAX is short for Asynchronous JavaScript and XML</a:t>
            </a:r>
          </a:p>
          <a:p>
            <a:r>
              <a:rPr lang="en-US" sz="3600" dirty="0"/>
              <a:t>It is the combination of these technologies, not a separate technology in itself</a:t>
            </a:r>
          </a:p>
          <a:p>
            <a:endParaRPr lang="en-US" sz="36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Auto Suggest is an Ajax application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B2C9A-DF49-423D-A969-D4429A1B4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45"/>
          <a:stretch/>
        </p:blipFill>
        <p:spPr>
          <a:xfrm>
            <a:off x="1189104" y="1690688"/>
            <a:ext cx="9813791" cy="4293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572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10322</TotalTime>
  <Words>987</Words>
  <Application>Microsoft Office PowerPoint</Application>
  <PresentationFormat>Widescreen</PresentationFormat>
  <Paragraphs>125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Courier New</vt:lpstr>
      <vt:lpstr>Segoe UI</vt:lpstr>
      <vt:lpstr>Office Theme</vt:lpstr>
      <vt:lpstr>jQuery, Ajax,  and JSON  (oh, my!)</vt:lpstr>
      <vt:lpstr>Agenda</vt:lpstr>
      <vt:lpstr>By the end of this class…</vt:lpstr>
      <vt:lpstr>Let’s remember… jQuery</vt:lpstr>
      <vt:lpstr>JSON</vt:lpstr>
      <vt:lpstr>What does JSON look like?</vt:lpstr>
      <vt:lpstr>For example:</vt:lpstr>
      <vt:lpstr>Ok, so what’s Ajax?</vt:lpstr>
      <vt:lpstr>Google’s Auto Suggest is an Ajax application</vt:lpstr>
      <vt:lpstr>AJAX uses JavaScript to call resources</vt:lpstr>
      <vt:lpstr>A little Ajax history</vt:lpstr>
      <vt:lpstr>You can make Ajax calls with nothing but JavaScript</vt:lpstr>
      <vt:lpstr>Or… using jQuery</vt:lpstr>
      <vt:lpstr>One more time…</vt:lpstr>
      <vt:lpstr>Concluding Thoughts</vt:lpstr>
      <vt:lpstr>Let’s review</vt:lpstr>
      <vt:lpstr>Time for some work…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317</cp:revision>
  <dcterms:created xsi:type="dcterms:W3CDTF">2022-06-30T13:55:29Z</dcterms:created>
  <dcterms:modified xsi:type="dcterms:W3CDTF">2023-11-04T03:01:31Z</dcterms:modified>
</cp:coreProperties>
</file>