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18" r:id="rId3"/>
    <p:sldId id="261" r:id="rId4"/>
    <p:sldId id="335" r:id="rId5"/>
    <p:sldId id="342" r:id="rId6"/>
    <p:sldId id="343" r:id="rId7"/>
    <p:sldId id="571" r:id="rId8"/>
    <p:sldId id="568" r:id="rId9"/>
    <p:sldId id="562" r:id="rId10"/>
    <p:sldId id="564" r:id="rId11"/>
    <p:sldId id="565" r:id="rId12"/>
    <p:sldId id="566" r:id="rId13"/>
    <p:sldId id="563" r:id="rId14"/>
    <p:sldId id="560" r:id="rId15"/>
    <p:sldId id="570" r:id="rId16"/>
    <p:sldId id="567" r:id="rId17"/>
    <p:sldId id="569" r:id="rId18"/>
    <p:sldId id="333" r:id="rId19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73" autoAdjust="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the web console!  Define an associative array and see if it has a length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0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misdemo.temple.edu/textbel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ublic-domain-images/vector-art-of-open-envelope.png.ph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misdemo.temple.edu/textbel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1"/>
            <a:ext cx="7560894" cy="2468269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Ajax: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GET versus POST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5" name="Picture 4" descr="A cartoon of a robot holding a envelope">
            <a:extLst>
              <a:ext uri="{FF2B5EF4-FFF2-40B4-BE49-F238E27FC236}">
                <a16:creationId xmlns:a16="http://schemas.microsoft.com/office/drawing/2014/main" id="{8BB9C985-E9B7-0429-1739-FB3EC49A8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3" y="1235846"/>
            <a:ext cx="4478970" cy="447897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9327AD-5BF8-884C-6808-1523E162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8BE8B-FC03-ACF5-55ED-286257F93059}"/>
              </a:ext>
            </a:extLst>
          </p:cNvPr>
          <p:cNvSpPr/>
          <p:nvPr/>
        </p:nvSpPr>
        <p:spPr>
          <a:xfrm>
            <a:off x="2206284" y="1282580"/>
            <a:ext cx="22860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BED9D6-517A-1227-F9AE-52829077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686"/>
            <a:ext cx="12192000" cy="838200"/>
          </a:xfrm>
        </p:spPr>
        <p:txBody>
          <a:bodyPr/>
          <a:lstStyle/>
          <a:p>
            <a:pPr algn="ctr"/>
            <a:r>
              <a:rPr lang="en-US" sz="3600" dirty="0"/>
              <a:t>Conventional use of GET and POST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B9418-819D-123D-285E-07E3ED596A56}"/>
              </a:ext>
            </a:extLst>
          </p:cNvPr>
          <p:cNvSpPr/>
          <p:nvPr/>
        </p:nvSpPr>
        <p:spPr>
          <a:xfrm>
            <a:off x="6372368" y="1281163"/>
            <a:ext cx="1933433" cy="3797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laptop">
            <a:extLst>
              <a:ext uri="{FF2B5EF4-FFF2-40B4-BE49-F238E27FC236}">
                <a16:creationId xmlns:a16="http://schemas.microsoft.com/office/drawing/2014/main" id="{E1B132B1-530F-E937-768A-BE5893D4FA7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2084" y="1434980"/>
            <a:ext cx="6858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283CBED0-F5C1-E450-7E25-C8C8FB9B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8" y="1890763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Magnetic Disk 14">
            <a:extLst>
              <a:ext uri="{FF2B5EF4-FFF2-40B4-BE49-F238E27FC236}">
                <a16:creationId xmlns:a16="http://schemas.microsoft.com/office/drawing/2014/main" id="{86F0E318-9746-4B85-59B8-F44325860178}"/>
              </a:ext>
            </a:extLst>
          </p:cNvPr>
          <p:cNvSpPr/>
          <p:nvPr/>
        </p:nvSpPr>
        <p:spPr>
          <a:xfrm>
            <a:off x="6600967" y="3643363"/>
            <a:ext cx="1447800" cy="11430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9" name="Up-Down Arrow 13">
            <a:extLst>
              <a:ext uri="{FF2B5EF4-FFF2-40B4-BE49-F238E27FC236}">
                <a16:creationId xmlns:a16="http://schemas.microsoft.com/office/drawing/2014/main" id="{E45352A5-7724-A120-917D-80263E7F155A}"/>
              </a:ext>
            </a:extLst>
          </p:cNvPr>
          <p:cNvSpPr/>
          <p:nvPr/>
        </p:nvSpPr>
        <p:spPr>
          <a:xfrm>
            <a:off x="7210567" y="2881363"/>
            <a:ext cx="304800" cy="5334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F73D4C0-75CD-B9F9-17F6-685F772E6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367" y="1433563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Web server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AFFB3-E6E3-029F-A993-6C247906C8BC}"/>
              </a:ext>
            </a:extLst>
          </p:cNvPr>
          <p:cNvSpPr/>
          <p:nvPr/>
        </p:nvSpPr>
        <p:spPr>
          <a:xfrm>
            <a:off x="2511084" y="2273180"/>
            <a:ext cx="1600200" cy="259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BA06F-D02B-13CB-54D2-2280CFE9223D}"/>
              </a:ext>
            </a:extLst>
          </p:cNvPr>
          <p:cNvSpPr/>
          <p:nvPr/>
        </p:nvSpPr>
        <p:spPr>
          <a:xfrm>
            <a:off x="2587284" y="2882780"/>
            <a:ext cx="14478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A4675AE-BD52-5E3D-0DEE-E79450AD4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484" y="242558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Browser</a:t>
            </a:r>
          </a:p>
        </p:txBody>
      </p:sp>
      <p:pic>
        <p:nvPicPr>
          <p:cNvPr id="14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9051C5EC-117F-B83E-E370-B1693AC7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85" y="3644780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F3C0497D-2F66-EF05-240A-B9E8F7DE4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284" y="2958981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JavaScript Engine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5FECF8-8125-5B2E-16E4-D43808808BEB}"/>
              </a:ext>
            </a:extLst>
          </p:cNvPr>
          <p:cNvCxnSpPr/>
          <p:nvPr/>
        </p:nvCxnSpPr>
        <p:spPr>
          <a:xfrm flipV="1">
            <a:off x="3922282" y="2621394"/>
            <a:ext cx="2700965" cy="1719674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C8688A-08C2-161E-99DF-C89809E19C82}"/>
              </a:ext>
            </a:extLst>
          </p:cNvPr>
          <p:cNvSpPr txBox="1"/>
          <p:nvPr/>
        </p:nvSpPr>
        <p:spPr>
          <a:xfrm rot="19716912">
            <a:off x="4554720" y="3698913"/>
            <a:ext cx="202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GET method</a:t>
            </a:r>
            <a:br>
              <a:rPr lang="en-US" sz="1400" dirty="0"/>
            </a:br>
            <a:r>
              <a:rPr lang="en-US" sz="1400" dirty="0"/>
              <a:t>is used to retrieve data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E518FB-71C1-99A7-DED5-640620159747}"/>
              </a:ext>
            </a:extLst>
          </p:cNvPr>
          <p:cNvCxnSpPr/>
          <p:nvPr/>
        </p:nvCxnSpPr>
        <p:spPr>
          <a:xfrm flipV="1">
            <a:off x="3962140" y="2893267"/>
            <a:ext cx="2661107" cy="16764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634F81-AE4F-4290-C295-E6A47806A81D}"/>
              </a:ext>
            </a:extLst>
          </p:cNvPr>
          <p:cNvSpPr txBox="1"/>
          <p:nvPr/>
        </p:nvSpPr>
        <p:spPr>
          <a:xfrm rot="19604543">
            <a:off x="4472814" y="2396866"/>
            <a:ext cx="2026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POST method</a:t>
            </a:r>
            <a:br>
              <a:rPr lang="en-US" sz="1400" dirty="0"/>
            </a:br>
            <a:r>
              <a:rPr lang="en-US" sz="1400" dirty="0"/>
              <a:t>is used to send (or create) data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F288B7-0907-B21E-C584-C3AC7B0C22D8}"/>
              </a:ext>
            </a:extLst>
          </p:cNvPr>
          <p:cNvCxnSpPr/>
          <p:nvPr/>
        </p:nvCxnSpPr>
        <p:spPr>
          <a:xfrm flipV="1">
            <a:off x="3879322" y="1657994"/>
            <a:ext cx="2700965" cy="1719674"/>
          </a:xfrm>
          <a:prstGeom prst="straightConnector1">
            <a:avLst/>
          </a:prstGeom>
          <a:ln w="38100" cmpd="sng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D1237-BD0E-29DC-336C-CEDECED3FDBD}"/>
              </a:ext>
            </a:extLst>
          </p:cNvPr>
          <p:cNvSpPr txBox="1"/>
          <p:nvPr/>
        </p:nvSpPr>
        <p:spPr>
          <a:xfrm>
            <a:off x="8505968" y="1281164"/>
            <a:ext cx="2551892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 we’ve already seen, HTTP GET is usually used to </a:t>
            </a:r>
            <a:r>
              <a:rPr lang="en-US" b="1" i="1" dirty="0"/>
              <a:t>retrieve</a:t>
            </a:r>
            <a:r>
              <a:rPr lang="en-US" dirty="0"/>
              <a:t> data.</a:t>
            </a:r>
          </a:p>
          <a:p>
            <a:endParaRPr lang="en-US" dirty="0"/>
          </a:p>
          <a:p>
            <a:r>
              <a:rPr lang="en-US" dirty="0"/>
              <a:t>We need the jQuery $.post method because HTTP POST operations are used to </a:t>
            </a:r>
            <a:r>
              <a:rPr lang="en-US" b="1" i="1" dirty="0"/>
              <a:t>send</a:t>
            </a:r>
            <a:r>
              <a:rPr lang="en-US" dirty="0"/>
              <a:t> or </a:t>
            </a:r>
            <a:r>
              <a:rPr lang="en-US" b="1" i="1" dirty="0"/>
              <a:t>create</a:t>
            </a:r>
            <a:r>
              <a:rPr lang="en-US" dirty="0"/>
              <a:t> data to a system.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will create our </a:t>
            </a:r>
            <a:r>
              <a:rPr lang="en-US"/>
              <a:t>text messages </a:t>
            </a:r>
            <a:r>
              <a:rPr lang="en-US" dirty="0"/>
              <a:t>using HTTP POST.</a:t>
            </a:r>
          </a:p>
        </p:txBody>
      </p:sp>
    </p:spTree>
    <p:extLst>
      <p:ext uri="{BB962C8B-B14F-4D97-AF65-F5344CB8AC3E}">
        <p14:creationId xmlns:p14="http://schemas.microsoft.com/office/powerpoint/2010/main" val="40095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9327AD-5BF8-884C-6808-1523E162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D16A51-678B-2D66-E266-A1BC4C7E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150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What’s the plan?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054E7-C710-2E7D-ECCE-BCE75C3845B1}"/>
              </a:ext>
            </a:extLst>
          </p:cNvPr>
          <p:cNvSpPr txBox="1"/>
          <p:nvPr/>
        </p:nvSpPr>
        <p:spPr>
          <a:xfrm>
            <a:off x="994143" y="1311350"/>
            <a:ext cx="1076546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For this class, we have an external that can be used to send a text message.  It is called </a:t>
            </a:r>
            <a:r>
              <a:rPr lang="en-US" sz="2000" dirty="0" err="1"/>
              <a:t>Textbelt</a:t>
            </a:r>
            <a:r>
              <a:rPr lang="en-US" sz="2000" dirty="0"/>
              <a:t>.  See: </a:t>
            </a:r>
            <a:r>
              <a:rPr lang="en-US" sz="2000" dirty="0">
                <a:hlinkClick r:id="rId2"/>
              </a:rPr>
              <a:t>https://misdemo.temple.edu/textbelt</a:t>
            </a:r>
            <a:r>
              <a:rPr lang="en-US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 will make an HTML form that holds these things: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The phone number we want to send a message to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The text message we want to send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Hidden fields that hold your misdemo username and password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A button to initiate the action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Initially we will use the free / demo API key that </a:t>
            </a:r>
            <a:r>
              <a:rPr lang="en-US" sz="2000" dirty="0" err="1"/>
              <a:t>textbelt</a:t>
            </a:r>
            <a:r>
              <a:rPr lang="en-US" sz="2000" dirty="0"/>
              <a:t> gives us.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 will collect all the data on the form, get it ready, and send it to the API.  This is “getting ready” process involves something called </a:t>
            </a:r>
            <a:r>
              <a:rPr lang="en-US" sz="2000" b="1" i="1" dirty="0"/>
              <a:t>serialization.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i="1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Once we are satisfied that this works, we will use a real API key.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0584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9327AD-5BF8-884C-6808-1523E162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B3EC27-87B0-696D-739F-984925FE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Data Serialization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FCF2E-76C5-846F-D395-913AADB1D8B5}"/>
              </a:ext>
            </a:extLst>
          </p:cNvPr>
          <p:cNvSpPr txBox="1"/>
          <p:nvPr/>
        </p:nvSpPr>
        <p:spPr>
          <a:xfrm>
            <a:off x="723013" y="1143000"/>
            <a:ext cx="10834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serialization is the process of translating structured data into a format that can be stored or transmitted in one computer environment, and then later reconstructed in another computer environment.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A6FE1-B94E-6796-66BA-46E6C0B5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1"/>
            <a:ext cx="3751962" cy="235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25767-9AAE-B765-784A-F5F59CCD37EE}"/>
              </a:ext>
            </a:extLst>
          </p:cNvPr>
          <p:cNvSpPr txBox="1"/>
          <p:nvPr/>
        </p:nvSpPr>
        <p:spPr>
          <a:xfrm>
            <a:off x="6096000" y="2607698"/>
            <a:ext cx="3886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URL Encoded data is often used to </a:t>
            </a:r>
            <a:r>
              <a:rPr lang="en-US" b="1" i="1" dirty="0"/>
              <a:t>send</a:t>
            </a:r>
            <a:r>
              <a:rPr lang="en-US" dirty="0"/>
              <a:t> a data request.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JSON is often used to provide a server’s </a:t>
            </a:r>
            <a:r>
              <a:rPr lang="en-US" b="1" i="1" dirty="0"/>
              <a:t>response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Both</a:t>
            </a:r>
            <a:r>
              <a:rPr lang="en-US" dirty="0"/>
              <a:t> JSON and URL encoded data are forms of serialized data.</a:t>
            </a:r>
          </a:p>
        </p:txBody>
      </p:sp>
      <p:pic>
        <p:nvPicPr>
          <p:cNvPr id="7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064D60C7-2EF8-1415-A2B5-082520E6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76" y="5110796"/>
            <a:ext cx="845648" cy="8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8B68C6-48F1-4DA4-5F4F-EC0FBCE5BCCC}"/>
              </a:ext>
            </a:extLst>
          </p:cNvPr>
          <p:cNvSpPr txBox="1"/>
          <p:nvPr/>
        </p:nvSpPr>
        <p:spPr>
          <a:xfrm>
            <a:off x="2514600" y="510127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Let’s see some serialized data.</a:t>
            </a:r>
            <a:br>
              <a:rPr lang="en-US" dirty="0"/>
            </a:br>
            <a:r>
              <a:rPr lang="en-US" dirty="0"/>
              <a:t>(demo_sms.zip)</a:t>
            </a:r>
          </a:p>
        </p:txBody>
      </p:sp>
    </p:spTree>
    <p:extLst>
      <p:ext uri="{BB962C8B-B14F-4D97-AF65-F5344CB8AC3E}">
        <p14:creationId xmlns:p14="http://schemas.microsoft.com/office/powerpoint/2010/main" val="11000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6EC71A8-22FA-DD70-B3EC-CE0745D8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BDA39C-286E-D805-1EFD-F4BDC350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332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What does URL encoded data look like?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B81E9E-19F8-E679-3A10-780ED5E0F304}"/>
              </a:ext>
            </a:extLst>
          </p:cNvPr>
          <p:cNvSpPr txBox="1"/>
          <p:nvPr/>
        </p:nvSpPr>
        <p:spPr>
          <a:xfrm>
            <a:off x="1265273" y="1448334"/>
            <a:ext cx="996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phone</a:t>
            </a:r>
            <a:r>
              <a:rPr lang="en-US" sz="3600" dirty="0"/>
              <a:t>=</a:t>
            </a:r>
            <a:r>
              <a:rPr lang="en-US" sz="3600" dirty="0">
                <a:solidFill>
                  <a:srgbClr val="00B0F0"/>
                </a:solidFill>
              </a:rPr>
              <a:t>2155551212</a:t>
            </a:r>
            <a:r>
              <a:rPr lang="en-US" sz="3600" dirty="0"/>
              <a:t>&amp;</a:t>
            </a:r>
            <a:r>
              <a:rPr lang="en-US" sz="3600" dirty="0">
                <a:solidFill>
                  <a:srgbClr val="00B050"/>
                </a:solidFill>
              </a:rPr>
              <a:t>message</a:t>
            </a:r>
            <a:r>
              <a:rPr lang="en-US" sz="3600" dirty="0"/>
              <a:t>=</a:t>
            </a:r>
            <a:r>
              <a:rPr lang="en-US" sz="3600" dirty="0">
                <a:solidFill>
                  <a:srgbClr val="00B0F0"/>
                </a:solidFill>
              </a:rPr>
              <a:t>test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E2994D-3DCC-E611-E4A8-1E05971F681F}"/>
              </a:ext>
            </a:extLst>
          </p:cNvPr>
          <p:cNvCxnSpPr>
            <a:cxnSpLocks/>
          </p:cNvCxnSpPr>
          <p:nvPr/>
        </p:nvCxnSpPr>
        <p:spPr>
          <a:xfrm flipH="1" flipV="1">
            <a:off x="4476307" y="2190307"/>
            <a:ext cx="1178442" cy="858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0E60D5-955E-CCCE-7568-3A707ECC0269}"/>
              </a:ext>
            </a:extLst>
          </p:cNvPr>
          <p:cNvCxnSpPr>
            <a:cxnSpLocks/>
          </p:cNvCxnSpPr>
          <p:nvPr/>
        </p:nvCxnSpPr>
        <p:spPr>
          <a:xfrm flipV="1">
            <a:off x="5959549" y="2094665"/>
            <a:ext cx="2546498" cy="953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BBAE1C-4BD1-A43D-A6F0-F4C3CB1F6751}"/>
              </a:ext>
            </a:extLst>
          </p:cNvPr>
          <p:cNvSpPr txBox="1"/>
          <p:nvPr/>
        </p:nvSpPr>
        <p:spPr>
          <a:xfrm>
            <a:off x="2682948" y="3277134"/>
            <a:ext cx="73435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These are </a:t>
            </a:r>
            <a:r>
              <a:rPr lang="en-US" sz="2000" dirty="0">
                <a:solidFill>
                  <a:srgbClr val="00B050"/>
                </a:solidFill>
              </a:rPr>
              <a:t>key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B0F0"/>
                </a:solidFill>
              </a:rPr>
              <a:t>value</a:t>
            </a:r>
            <a:r>
              <a:rPr lang="en-US" sz="2000" dirty="0"/>
              <a:t> pairs, separated by ampersands.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is an example of URL encoded data.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Data requests are often sent in this manner.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this class we will follow this pattern … send a data request as URL Encoded data and get a JSON response back.  </a:t>
            </a:r>
          </a:p>
        </p:txBody>
      </p:sp>
    </p:spTree>
    <p:extLst>
      <p:ext uri="{BB962C8B-B14F-4D97-AF65-F5344CB8AC3E}">
        <p14:creationId xmlns:p14="http://schemas.microsoft.com/office/powerpoint/2010/main" val="249970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341D-D34E-F807-93D2-057C3F04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difference between GET and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A012-1A00-D338-D342-80BB4D5A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2353"/>
            <a:ext cx="10715847" cy="1876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GET</a:t>
            </a:r>
          </a:p>
          <a:p>
            <a:pPr marL="0" indent="0">
              <a:buNone/>
            </a:pPr>
            <a:r>
              <a:rPr lang="en-US" dirty="0"/>
              <a:t>The GET method transmits data in the </a:t>
            </a:r>
            <a:r>
              <a:rPr lang="en-US" b="1" dirty="0"/>
              <a:t>query</a:t>
            </a:r>
            <a:r>
              <a:rPr lang="en-US" dirty="0"/>
              <a:t> </a:t>
            </a:r>
            <a:r>
              <a:rPr lang="en-US" b="1" dirty="0"/>
              <a:t>string</a:t>
            </a:r>
            <a:r>
              <a:rPr lang="en-US" dirty="0"/>
              <a:t> portion of a URL:</a:t>
            </a:r>
          </a:p>
          <a:p>
            <a:pPr marL="0" indent="0">
              <a:buNone/>
            </a:pPr>
            <a:r>
              <a:rPr lang="en-US" dirty="0"/>
              <a:t>https://www.google.com/search?</a:t>
            </a:r>
            <a:r>
              <a:rPr lang="en-US" dirty="0">
                <a:solidFill>
                  <a:schemeClr val="accent6"/>
                </a:solidFill>
              </a:rPr>
              <a:t>q</a:t>
            </a:r>
            <a:r>
              <a:rPr lang="en-US" dirty="0"/>
              <a:t>=</a:t>
            </a:r>
            <a:r>
              <a:rPr lang="en-US" dirty="0">
                <a:solidFill>
                  <a:schemeClr val="accent1"/>
                </a:solidFill>
              </a:rPr>
              <a:t>piano+cat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2877BCC-E31B-F8AB-D14B-581D103F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E4670-ECF1-7157-4F86-57237439F4AF}"/>
              </a:ext>
            </a:extLst>
          </p:cNvPr>
          <p:cNvSpPr txBox="1">
            <a:spLocks/>
          </p:cNvSpPr>
          <p:nvPr/>
        </p:nvSpPr>
        <p:spPr>
          <a:xfrm>
            <a:off x="881615" y="3163020"/>
            <a:ext cx="5572348" cy="2918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POST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POST method transmits data in the </a:t>
            </a:r>
            <a:r>
              <a:rPr lang="en-US" b="1" dirty="0"/>
              <a:t>body</a:t>
            </a:r>
            <a:r>
              <a:rPr lang="en-US" dirty="0"/>
              <a:t> of the HTTP request.  This means that data, sent by POST, is not cached in the browser or easily observed by the user.</a:t>
            </a:r>
          </a:p>
        </p:txBody>
      </p:sp>
      <p:pic>
        <p:nvPicPr>
          <p:cNvPr id="8" name="Picture 7" descr="A cartoon of a envelope&#10;&#10;Description automatically generated">
            <a:extLst>
              <a:ext uri="{FF2B5EF4-FFF2-40B4-BE49-F238E27FC236}">
                <a16:creationId xmlns:a16="http://schemas.microsoft.com/office/drawing/2014/main" id="{66B3F3AB-E7AE-0FE6-3F43-D223B5F9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83288" y="4045447"/>
            <a:ext cx="2425445" cy="1364846"/>
          </a:xfrm>
          <a:prstGeom prst="rect">
            <a:avLst/>
          </a:prstGeom>
        </p:spPr>
      </p:pic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2885D854-511D-1216-7009-40D7A400A31A}"/>
              </a:ext>
            </a:extLst>
          </p:cNvPr>
          <p:cNvSpPr/>
          <p:nvPr/>
        </p:nvSpPr>
        <p:spPr>
          <a:xfrm rot="20826022" flipH="1">
            <a:off x="7705851" y="3238702"/>
            <a:ext cx="1448232" cy="6533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EC0EB6-09EA-54F2-7FA3-B1215759FD39}"/>
              </a:ext>
            </a:extLst>
          </p:cNvPr>
          <p:cNvSpPr txBox="1"/>
          <p:nvPr/>
        </p:nvSpPr>
        <p:spPr>
          <a:xfrm rot="19923912">
            <a:off x="8940209" y="3457006"/>
            <a:ext cx="1615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key</a:t>
            </a:r>
            <a:r>
              <a:rPr lang="en-US" sz="1800" dirty="0"/>
              <a:t>=</a:t>
            </a:r>
            <a:r>
              <a:rPr lang="en-US" sz="1800" dirty="0" err="1">
                <a:solidFill>
                  <a:srgbClr val="00B0F0"/>
                </a:solidFill>
              </a:rPr>
              <a:t>textbelt</a:t>
            </a:r>
            <a:r>
              <a:rPr lang="en-US" sz="1800" dirty="0" err="1"/>
              <a:t>&amp;</a:t>
            </a:r>
            <a:r>
              <a:rPr lang="en-US" sz="1800" dirty="0" err="1">
                <a:solidFill>
                  <a:srgbClr val="00B050"/>
                </a:solidFill>
              </a:rPr>
              <a:t>phone</a:t>
            </a:r>
            <a:r>
              <a:rPr lang="en-US" sz="1800" dirty="0"/>
              <a:t>=</a:t>
            </a:r>
            <a:r>
              <a:rPr lang="en-US" sz="1800" dirty="0">
                <a:solidFill>
                  <a:srgbClr val="00B0F0"/>
                </a:solidFill>
              </a:rPr>
              <a:t>2155551212</a:t>
            </a:r>
            <a:r>
              <a:rPr lang="en-US" sz="1800" dirty="0"/>
              <a:t>&amp;</a:t>
            </a:r>
            <a:r>
              <a:rPr lang="en-US" sz="1800" dirty="0">
                <a:solidFill>
                  <a:srgbClr val="00B050"/>
                </a:solidFill>
              </a:rPr>
              <a:t>message</a:t>
            </a:r>
            <a:r>
              <a:rPr lang="en-US" sz="1800" dirty="0"/>
              <a:t>=</a:t>
            </a:r>
            <a:r>
              <a:rPr lang="en-US" sz="1800" dirty="0">
                <a:solidFill>
                  <a:srgbClr val="00B0F0"/>
                </a:solidFill>
              </a:rPr>
              <a:t>test</a:t>
            </a:r>
            <a:endParaRPr lang="en-US" sz="14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8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821C-AF18-BA44-EA1C-CB30EF98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F1B6-33A2-6792-4D8B-CA4558DB1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Send</a:t>
            </a:r>
            <a:r>
              <a:rPr lang="en-US" dirty="0"/>
              <a:t> data using URL encoded data (if the API permits it)</a:t>
            </a:r>
          </a:p>
          <a:p>
            <a:r>
              <a:rPr lang="en-US" b="1" i="1" dirty="0"/>
              <a:t>Receive</a:t>
            </a:r>
            <a:r>
              <a:rPr lang="en-US" dirty="0"/>
              <a:t> data as JSON (if the API permits it)</a:t>
            </a:r>
          </a:p>
          <a:p>
            <a:r>
              <a:rPr lang="en-US" dirty="0"/>
              <a:t>Use console.log to examine the data you are sending</a:t>
            </a:r>
          </a:p>
          <a:p>
            <a:r>
              <a:rPr lang="en-US" dirty="0"/>
              <a:t>Use console.log to examine the results you get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F8CFB-FD22-1385-32BE-0E94B9ED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8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6EC71A8-22FA-DD70-B3EC-CE0745D8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994EA8-ECE3-460B-F197-2AA7FDBD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What’s the point?</a:t>
            </a:r>
          </a:p>
        </p:txBody>
      </p:sp>
      <p:pic>
        <p:nvPicPr>
          <p:cNvPr id="4" name="Graphic 3" descr="Smart Phone">
            <a:extLst>
              <a:ext uri="{FF2B5EF4-FFF2-40B4-BE49-F238E27FC236}">
                <a16:creationId xmlns:a16="http://schemas.microsoft.com/office/drawing/2014/main" id="{205ED917-D943-F666-4E9C-237EBAE3E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600" y="2743200"/>
            <a:ext cx="914400" cy="914400"/>
          </a:xfrm>
          <a:prstGeom prst="rect">
            <a:avLst/>
          </a:prstGeom>
        </p:spPr>
      </p:pic>
      <p:pic>
        <p:nvPicPr>
          <p:cNvPr id="5" name="Graphic 4" descr="Download from cloud">
            <a:extLst>
              <a:ext uri="{FF2B5EF4-FFF2-40B4-BE49-F238E27FC236}">
                <a16:creationId xmlns:a16="http://schemas.microsoft.com/office/drawing/2014/main" id="{4B49197D-BE49-BC08-2D4C-D61223B57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8397" y="1104900"/>
            <a:ext cx="914400" cy="914400"/>
          </a:xfrm>
          <a:prstGeom prst="rect">
            <a:avLst/>
          </a:prstGeom>
        </p:spPr>
      </p:pic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BF805409-E6A6-0A9C-FD03-0365A657E59D}"/>
              </a:ext>
            </a:extLst>
          </p:cNvPr>
          <p:cNvSpPr/>
          <p:nvPr/>
        </p:nvSpPr>
        <p:spPr>
          <a:xfrm>
            <a:off x="7157947" y="941661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BA382-8E1D-3C4F-D997-E43ABD3BE4F5}"/>
              </a:ext>
            </a:extLst>
          </p:cNvPr>
          <p:cNvSpPr txBox="1"/>
          <p:nvPr/>
        </p:nvSpPr>
        <p:spPr>
          <a:xfrm>
            <a:off x="3444098" y="1995578"/>
            <a:ext cx="114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  <a:br>
              <a:rPr lang="en-US" dirty="0"/>
            </a:br>
            <a:r>
              <a:rPr lang="en-US" dirty="0"/>
              <a:t>(jQuery)</a:t>
            </a:r>
          </a:p>
        </p:txBody>
      </p:sp>
      <p:pic>
        <p:nvPicPr>
          <p:cNvPr id="8" name="Graphic 7" descr="Download from cloud">
            <a:extLst>
              <a:ext uri="{FF2B5EF4-FFF2-40B4-BE49-F238E27FC236}">
                <a16:creationId xmlns:a16="http://schemas.microsoft.com/office/drawing/2014/main" id="{3A3F7B80-E4DB-9B30-D70B-0EE5F5E38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2200" y="284715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725DE-593F-7BBF-43BE-4DCFDFAA2A52}"/>
              </a:ext>
            </a:extLst>
          </p:cNvPr>
          <p:cNvSpPr txBox="1"/>
          <p:nvPr/>
        </p:nvSpPr>
        <p:spPr>
          <a:xfrm>
            <a:off x="2019301" y="3704720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</a:p>
          <a:p>
            <a:pPr algn="ctr"/>
            <a:r>
              <a:rPr lang="en-US" dirty="0"/>
              <a:t>(Bootstrap)</a:t>
            </a:r>
          </a:p>
        </p:txBody>
      </p:sp>
      <p:pic>
        <p:nvPicPr>
          <p:cNvPr id="10" name="Graphic 9" descr="Download from cloud">
            <a:extLst>
              <a:ext uri="{FF2B5EF4-FFF2-40B4-BE49-F238E27FC236}">
                <a16:creationId xmlns:a16="http://schemas.microsoft.com/office/drawing/2014/main" id="{878F1F44-C334-E827-B7D0-580CE63E9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5597" y="426720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9D725A-9E9B-0DB3-0DB0-D68605076762}"/>
              </a:ext>
            </a:extLst>
          </p:cNvPr>
          <p:cNvSpPr txBox="1"/>
          <p:nvPr/>
        </p:nvSpPr>
        <p:spPr>
          <a:xfrm>
            <a:off x="3733804" y="5143501"/>
            <a:ext cx="129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  <a:br>
              <a:rPr lang="en-US" dirty="0"/>
            </a:br>
            <a:r>
              <a:rPr lang="en-US" dirty="0"/>
              <a:t>(other ?)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67F481-C8EE-13FC-9CCD-0D5EC3CCB5AE}"/>
              </a:ext>
            </a:extLst>
          </p:cNvPr>
          <p:cNvCxnSpPr>
            <a:cxnSpLocks/>
          </p:cNvCxnSpPr>
          <p:nvPr/>
        </p:nvCxnSpPr>
        <p:spPr>
          <a:xfrm>
            <a:off x="4381503" y="1891126"/>
            <a:ext cx="1256219" cy="956025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BE1B76-D7D3-9F6E-ABF1-350763E9113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434214" y="3200400"/>
            <a:ext cx="2128386" cy="45720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4E1C49-D1EC-5741-4F50-0AF7D1DEECE1}"/>
              </a:ext>
            </a:extLst>
          </p:cNvPr>
          <p:cNvCxnSpPr>
            <a:cxnSpLocks/>
          </p:cNvCxnSpPr>
          <p:nvPr/>
        </p:nvCxnSpPr>
        <p:spPr>
          <a:xfrm flipV="1">
            <a:off x="4800600" y="3505200"/>
            <a:ext cx="762000" cy="84585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92B71BD3-7B55-0E2D-6F81-5721CB867875}"/>
              </a:ext>
            </a:extLst>
          </p:cNvPr>
          <p:cNvSpPr/>
          <p:nvPr/>
        </p:nvSpPr>
        <p:spPr>
          <a:xfrm>
            <a:off x="9030416" y="1520820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C580817D-BBC7-17EF-BDBA-DF3E5E597C79}"/>
              </a:ext>
            </a:extLst>
          </p:cNvPr>
          <p:cNvSpPr/>
          <p:nvPr/>
        </p:nvSpPr>
        <p:spPr>
          <a:xfrm>
            <a:off x="9030416" y="3657600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64B636-DB0B-C817-6DE4-66173892ACCC}"/>
              </a:ext>
            </a:extLst>
          </p:cNvPr>
          <p:cNvCxnSpPr>
            <a:cxnSpLocks/>
          </p:cNvCxnSpPr>
          <p:nvPr/>
        </p:nvCxnSpPr>
        <p:spPr>
          <a:xfrm flipH="1">
            <a:off x="6399721" y="2494332"/>
            <a:ext cx="342902" cy="35281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639188-0BF0-A1E8-6034-C5EEBE3017DE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6477000" y="2271568"/>
            <a:ext cx="2248616" cy="92883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024429-1FA7-89C2-4C91-8325FDB73DD6}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3476547"/>
            <a:ext cx="2280786" cy="616059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2CAF0471-21CD-0914-D630-FB9206389745}"/>
              </a:ext>
            </a:extLst>
          </p:cNvPr>
          <p:cNvSpPr/>
          <p:nvPr/>
        </p:nvSpPr>
        <p:spPr>
          <a:xfrm>
            <a:off x="7326698" y="4503282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2D3C11-B5A1-A143-BB78-FA1CE787481B}"/>
              </a:ext>
            </a:extLst>
          </p:cNvPr>
          <p:cNvSpPr txBox="1"/>
          <p:nvPr/>
        </p:nvSpPr>
        <p:spPr>
          <a:xfrm>
            <a:off x="6754482" y="535176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…</a:t>
            </a:r>
            <a:br>
              <a:rPr lang="en-US" dirty="0"/>
            </a:br>
            <a:r>
              <a:rPr lang="en-US" i="1" dirty="0"/>
              <a:t>the next thing!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663447-723F-8D5E-E312-7BA31BADB63B}"/>
              </a:ext>
            </a:extLst>
          </p:cNvPr>
          <p:cNvCxnSpPr>
            <a:cxnSpLocks/>
          </p:cNvCxnSpPr>
          <p:nvPr/>
        </p:nvCxnSpPr>
        <p:spPr>
          <a:xfrm flipH="1" flipV="1">
            <a:off x="6399723" y="3761551"/>
            <a:ext cx="758225" cy="69800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B8E69FF-4621-357B-1324-E6C0AE7CEF86}"/>
              </a:ext>
            </a:extLst>
          </p:cNvPr>
          <p:cNvSpPr txBox="1"/>
          <p:nvPr/>
        </p:nvSpPr>
        <p:spPr>
          <a:xfrm>
            <a:off x="6606209" y="184484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SMS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textbelt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BDBAD-B1F7-080A-41F2-F2447A9DC6E7}"/>
              </a:ext>
            </a:extLst>
          </p:cNvPr>
          <p:cNvSpPr txBox="1"/>
          <p:nvPr/>
        </p:nvSpPr>
        <p:spPr>
          <a:xfrm>
            <a:off x="8461513" y="268370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…</a:t>
            </a:r>
            <a:br>
              <a:rPr lang="en-US" dirty="0"/>
            </a:br>
            <a:r>
              <a:rPr lang="en-US" i="1" dirty="0"/>
              <a:t>the next thing!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85EBA4-D5CA-B0C7-E7A2-D74BA9E0F625}"/>
              </a:ext>
            </a:extLst>
          </p:cNvPr>
          <p:cNvSpPr txBox="1"/>
          <p:nvPr/>
        </p:nvSpPr>
        <p:spPr>
          <a:xfrm>
            <a:off x="8382000" y="466164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…</a:t>
            </a:r>
            <a:br>
              <a:rPr lang="en-US" dirty="0"/>
            </a:br>
            <a:r>
              <a:rPr lang="en-US" i="1" dirty="0"/>
              <a:t>the next thing!</a:t>
            </a:r>
          </a:p>
        </p:txBody>
      </p:sp>
    </p:spTree>
    <p:extLst>
      <p:ext uri="{BB962C8B-B14F-4D97-AF65-F5344CB8AC3E}">
        <p14:creationId xmlns:p14="http://schemas.microsoft.com/office/powerpoint/2010/main" val="7903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/>
      <p:bldP spid="15" grpId="0" animBg="1"/>
      <p:bldP spid="16" grpId="0" animBg="1"/>
      <p:bldP spid="20" grpId="0" animBg="1"/>
      <p:bldP spid="21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81C47-218E-A7AB-EB51-F53381EB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Try it, you’ll like it.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509E1-5FB0-D781-E872-86B1CF3EF0F5}"/>
              </a:ext>
            </a:extLst>
          </p:cNvPr>
          <p:cNvSpPr txBox="1"/>
          <p:nvPr/>
        </p:nvSpPr>
        <p:spPr>
          <a:xfrm>
            <a:off x="572492" y="2071316"/>
            <a:ext cx="6976623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the $.post method to send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the_serialized_data</a:t>
            </a:r>
            <a:r>
              <a:rPr lang="en-US" sz="2400" dirty="0"/>
              <a:t> to the </a:t>
            </a:r>
            <a:r>
              <a:rPr lang="en-US" sz="2400" dirty="0" err="1"/>
              <a:t>textbelt</a:t>
            </a:r>
            <a:r>
              <a:rPr lang="en-US" sz="2400" dirty="0"/>
              <a:t> API endpoint:  </a:t>
            </a:r>
            <a:r>
              <a:rPr lang="en-US" sz="2400" dirty="0">
                <a:hlinkClick r:id="rId2"/>
              </a:rPr>
              <a:t>https://misdemo.temple.edu/textbelt</a:t>
            </a:r>
            <a:r>
              <a:rPr lang="en-US" sz="24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Type in your cell phone number into the form and a message.  Click “Send the text”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sure to define a call back function that receives a variable called “data”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console.log(data) to inspect the contents of data as it is returned from the API.</a:t>
            </a:r>
          </a:p>
        </p:txBody>
      </p:sp>
      <p:pic>
        <p:nvPicPr>
          <p:cNvPr id="5" name="Picture 2" descr="Image result for mikey likes it cereal">
            <a:extLst>
              <a:ext uri="{FF2B5EF4-FFF2-40B4-BE49-F238E27FC236}">
                <a16:creationId xmlns:a16="http://schemas.microsoft.com/office/drawing/2014/main" id="{6AA57945-8879-E7F3-4B30-9203AC1EC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r="20071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F2808CC-AA4E-F6A5-4F98-3733F98D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2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BF2A0-339B-6E9C-A137-6819BCD1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Let’s review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6EC0F-CAF7-05E0-9978-800DCBAA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What special characters are used to separate key value pairs in URL encoded data?</a:t>
            </a:r>
          </a:p>
          <a:p>
            <a:r>
              <a:rPr lang="en-US" dirty="0"/>
              <a:t>Is URL encoded data used primarily for sending data, receiving data, or both?</a:t>
            </a:r>
          </a:p>
          <a:p>
            <a:r>
              <a:rPr lang="en-US" dirty="0"/>
              <a:t>What HTTP method is used for reading data?</a:t>
            </a:r>
          </a:p>
          <a:p>
            <a:r>
              <a:rPr lang="en-US" dirty="0"/>
              <a:t>What HTTP method is used for creating a new resource?</a:t>
            </a:r>
          </a:p>
          <a:p>
            <a:r>
              <a:rPr lang="en-US" dirty="0"/>
              <a:t>What are </a:t>
            </a:r>
            <a:r>
              <a:rPr lang="en-US"/>
              <a:t>the two </a:t>
            </a:r>
            <a:r>
              <a:rPr lang="en-US" dirty="0"/>
              <a:t>serialization methods have we seen today?</a:t>
            </a:r>
          </a:p>
          <a:p>
            <a:r>
              <a:rPr lang="en-US" dirty="0"/>
              <a:t>Which is the least secure?  Data sent in the query string, or data sent in the body of the HTTP request? 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84C41-4552-1097-7B96-D37B598C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Slide </a:t>
            </a: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4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663F-04B3-9682-87BC-3FA49DC0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32FC-7D9F-4766-498C-F08610F2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0545450" cy="4119172"/>
          </a:xfrm>
        </p:spPr>
        <p:txBody>
          <a:bodyPr anchor="t">
            <a:normAutofit/>
          </a:bodyPr>
          <a:lstStyle/>
          <a:p>
            <a:r>
              <a:rPr lang="en-US" sz="4000" dirty="0"/>
              <a:t>Explore how we can </a:t>
            </a:r>
            <a:r>
              <a:rPr lang="en-US" sz="4000" b="1" i="1" dirty="0"/>
              <a:t>send</a:t>
            </a:r>
            <a:r>
              <a:rPr lang="en-US" sz="4000" dirty="0"/>
              <a:t> data to an API</a:t>
            </a:r>
          </a:p>
          <a:p>
            <a:r>
              <a:rPr lang="en-US" sz="4000" dirty="0"/>
              <a:t>Look at the most popular convention(s) for interacting with an API</a:t>
            </a:r>
          </a:p>
          <a:p>
            <a:r>
              <a:rPr lang="en-US" sz="4000" dirty="0"/>
              <a:t>A “best practice” for students in this class</a:t>
            </a:r>
          </a:p>
          <a:p>
            <a:r>
              <a:rPr lang="en-US" sz="4000" dirty="0"/>
              <a:t>Learn by doing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316319-B55E-E4A8-D603-E78E639F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Know what URL encoded data 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what the word serialization 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use the jQuery $.post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explain the difference between GET and POST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2F82-938C-A28A-CABE-35EE776F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Let’s remember… jQuery’s getJSON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2F42-AF73-A3CD-9CE4-7BA2D1F7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5658"/>
            <a:ext cx="11179629" cy="5001305"/>
          </a:xfrm>
        </p:spPr>
        <p:txBody>
          <a:bodyPr>
            <a:normAutofit/>
          </a:bodyPr>
          <a:lstStyle/>
          <a:p>
            <a:r>
              <a:rPr lang="en-US" sz="3800" dirty="0"/>
              <a:t>jQuery is a library.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sz="2600" dirty="0"/>
              <a:t>“The jQuery library is a collection of JavaScript functions that are professionally developed and free for use.  They are meant to help you do common tasks more simply.”</a:t>
            </a:r>
            <a:br>
              <a:rPr lang="en-US" sz="2600" dirty="0"/>
            </a:br>
            <a:endParaRPr lang="en-US" dirty="0"/>
          </a:p>
          <a:p>
            <a:r>
              <a:rPr lang="en-US" sz="3900" dirty="0">
                <a:latin typeface="Courier New" panose="02070309020205020404" pitchFamily="49" charset="0"/>
                <a:cs typeface="Courier New" panose="02070309020205020404" pitchFamily="49" charset="0"/>
              </a:rPr>
              <a:t>$.getJSON</a:t>
            </a:r>
            <a:r>
              <a:rPr lang="en-US" sz="3900" dirty="0"/>
              <a:t> is a method of the jQuery object.</a:t>
            </a:r>
          </a:p>
          <a:p>
            <a:r>
              <a:rPr lang="en-US" sz="3900" dirty="0"/>
              <a:t>Discuss: What does the $.getJSON method allow us to do?</a:t>
            </a:r>
          </a:p>
          <a:p>
            <a:r>
              <a:rPr lang="en-US" sz="3900" dirty="0"/>
              <a:t>What is Ajax short for?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D7FE008-A317-7364-1F26-9FDD7E53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AJAX uses JavaScript to call resources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FD5C0-1959-74F2-AB89-E500CEE15CCB}"/>
              </a:ext>
            </a:extLst>
          </p:cNvPr>
          <p:cNvSpPr/>
          <p:nvPr/>
        </p:nvSpPr>
        <p:spPr>
          <a:xfrm>
            <a:off x="1977684" y="1724074"/>
            <a:ext cx="22860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927D6D-0C56-06CD-A384-9BC7AC468CEA}"/>
              </a:ext>
            </a:extLst>
          </p:cNvPr>
          <p:cNvSpPr/>
          <p:nvPr/>
        </p:nvSpPr>
        <p:spPr>
          <a:xfrm>
            <a:off x="7467600" y="1736894"/>
            <a:ext cx="2286000" cy="3797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laptop">
            <a:extLst>
              <a:ext uri="{FF2B5EF4-FFF2-40B4-BE49-F238E27FC236}">
                <a16:creationId xmlns:a16="http://schemas.microsoft.com/office/drawing/2014/main" id="{543C1F94-DF0D-B605-0531-3F6AD1644BB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663484" y="1876474"/>
            <a:ext cx="6858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88B02157-478C-FFE9-5299-525B3DAC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346494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Magnetic Disk 14">
            <a:extLst>
              <a:ext uri="{FF2B5EF4-FFF2-40B4-BE49-F238E27FC236}">
                <a16:creationId xmlns:a16="http://schemas.microsoft.com/office/drawing/2014/main" id="{6F895739-8CD6-DBCE-AEA6-0F2B5C0B69CB}"/>
              </a:ext>
            </a:extLst>
          </p:cNvPr>
          <p:cNvSpPr/>
          <p:nvPr/>
        </p:nvSpPr>
        <p:spPr>
          <a:xfrm>
            <a:off x="7696200" y="4099094"/>
            <a:ext cx="1880286" cy="11430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12" name="Up-Down Arrow 13">
            <a:extLst>
              <a:ext uri="{FF2B5EF4-FFF2-40B4-BE49-F238E27FC236}">
                <a16:creationId xmlns:a16="http://schemas.microsoft.com/office/drawing/2014/main" id="{03446EEB-F56C-9D04-6969-ABCFB1208BCC}"/>
              </a:ext>
            </a:extLst>
          </p:cNvPr>
          <p:cNvSpPr/>
          <p:nvPr/>
        </p:nvSpPr>
        <p:spPr>
          <a:xfrm>
            <a:off x="8305800" y="3337094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565DDC3-B8C5-AFDD-E935-9AB3A9D1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889294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Web server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7FFCBC-942D-8EF1-E521-80B75DC3094B}"/>
              </a:ext>
            </a:extLst>
          </p:cNvPr>
          <p:cNvSpPr/>
          <p:nvPr/>
        </p:nvSpPr>
        <p:spPr>
          <a:xfrm>
            <a:off x="2282484" y="2714674"/>
            <a:ext cx="1600200" cy="259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A711C-FA2A-BCC4-34ED-C7B37427BB3B}"/>
              </a:ext>
            </a:extLst>
          </p:cNvPr>
          <p:cNvSpPr/>
          <p:nvPr/>
        </p:nvSpPr>
        <p:spPr>
          <a:xfrm>
            <a:off x="2358684" y="3324274"/>
            <a:ext cx="14478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30CC48E-4044-81B8-51B4-7AFB8587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884" y="2867074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Browser</a:t>
            </a:r>
          </a:p>
        </p:txBody>
      </p:sp>
      <p:pic>
        <p:nvPicPr>
          <p:cNvPr id="17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3A9F82B6-85DD-CBAD-CA20-2E2BCE1C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84" y="4086274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9B35C460-CAE3-05D2-95F0-7F952E79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684" y="3400474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JavaScript Engine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1DD3F8-D5DD-D711-8762-BC13E498E203}"/>
              </a:ext>
            </a:extLst>
          </p:cNvPr>
          <p:cNvCxnSpPr/>
          <p:nvPr/>
        </p:nvCxnSpPr>
        <p:spPr>
          <a:xfrm flipV="1">
            <a:off x="3577884" y="2333674"/>
            <a:ext cx="4267200" cy="17526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E6B032-CE3B-E4CC-090B-88320F85BAA3}"/>
              </a:ext>
            </a:extLst>
          </p:cNvPr>
          <p:cNvSpPr txBox="1"/>
          <p:nvPr/>
        </p:nvSpPr>
        <p:spPr>
          <a:xfrm rot="20306521">
            <a:off x="4499656" y="2682409"/>
            <a:ext cx="238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Request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BF5AB1-E7D8-EEA8-050C-C6475A8BA16E}"/>
              </a:ext>
            </a:extLst>
          </p:cNvPr>
          <p:cNvSpPr txBox="1"/>
          <p:nvPr/>
        </p:nvSpPr>
        <p:spPr>
          <a:xfrm rot="20306521">
            <a:off x="4327934" y="3372962"/>
            <a:ext cx="348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data we asked for.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934A83-48C3-8587-1F5B-FECBB8935AFD}"/>
              </a:ext>
            </a:extLst>
          </p:cNvPr>
          <p:cNvCxnSpPr/>
          <p:nvPr/>
        </p:nvCxnSpPr>
        <p:spPr>
          <a:xfrm flipV="1">
            <a:off x="3617742" y="2517446"/>
            <a:ext cx="4267200" cy="17526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Up Arrow 22">
            <a:extLst>
              <a:ext uri="{FF2B5EF4-FFF2-40B4-BE49-F238E27FC236}">
                <a16:creationId xmlns:a16="http://schemas.microsoft.com/office/drawing/2014/main" id="{81586444-B271-2604-2F21-E08F77D7015F}"/>
              </a:ext>
            </a:extLst>
          </p:cNvPr>
          <p:cNvSpPr/>
          <p:nvPr/>
        </p:nvSpPr>
        <p:spPr>
          <a:xfrm>
            <a:off x="5381970" y="4025330"/>
            <a:ext cx="990600" cy="1006612"/>
          </a:xfrm>
          <a:prstGeom prst="upArrow">
            <a:avLst/>
          </a:prstGeom>
          <a:solidFill>
            <a:schemeClr val="bg1"/>
          </a:solidFill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522E1D-4929-0504-9383-E6A54AFB16CD}"/>
              </a:ext>
            </a:extLst>
          </p:cNvPr>
          <p:cNvSpPr txBox="1"/>
          <p:nvPr/>
        </p:nvSpPr>
        <p:spPr>
          <a:xfrm>
            <a:off x="4364945" y="5064760"/>
            <a:ext cx="3001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800000"/>
                </a:solidFill>
              </a:rPr>
              <a:t>The format of the data might be JSON, or XML, or CSV, or something else. </a:t>
            </a:r>
            <a:br>
              <a:rPr lang="en-US" sz="1800" dirty="0">
                <a:solidFill>
                  <a:srgbClr val="800000"/>
                </a:solidFill>
              </a:rPr>
            </a:br>
            <a:r>
              <a:rPr lang="en-US" sz="1800" dirty="0">
                <a:solidFill>
                  <a:srgbClr val="800000"/>
                </a:solidFill>
              </a:rPr>
              <a:t>No matter what the format is, this is still an Ajax request. </a:t>
            </a:r>
          </a:p>
        </p:txBody>
      </p:sp>
    </p:spTree>
    <p:extLst>
      <p:ext uri="{BB962C8B-B14F-4D97-AF65-F5344CB8AC3E}">
        <p14:creationId xmlns:p14="http://schemas.microsoft.com/office/powerpoint/2010/main" val="23693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341D-D34E-F807-93D2-057C3F04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 have different </a:t>
            </a:r>
            <a:r>
              <a:rPr lang="en-US" sz="5400" i="1" dirty="0"/>
              <a:t>methods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A012-1A00-D338-D342-80BB4D5A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763"/>
            <a:ext cx="4828953" cy="43168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HTTP methods you need to know in MIS2402:</a:t>
            </a:r>
          </a:p>
          <a:p>
            <a:r>
              <a:rPr lang="en-US" b="1" dirty="0"/>
              <a:t>GET </a:t>
            </a:r>
            <a:r>
              <a:rPr lang="en-US" dirty="0"/>
              <a:t>– Use this to </a:t>
            </a:r>
            <a:r>
              <a:rPr lang="en-US" b="1" dirty="0"/>
              <a:t>read</a:t>
            </a:r>
            <a:r>
              <a:rPr lang="en-US" dirty="0"/>
              <a:t> / </a:t>
            </a:r>
            <a:r>
              <a:rPr lang="en-US" b="1" dirty="0"/>
              <a:t>retrieve</a:t>
            </a:r>
            <a:r>
              <a:rPr lang="en-US" dirty="0"/>
              <a:t> data</a:t>
            </a:r>
          </a:p>
          <a:p>
            <a:r>
              <a:rPr lang="en-US" b="1" dirty="0"/>
              <a:t>POST </a:t>
            </a:r>
            <a:r>
              <a:rPr lang="en-US" dirty="0"/>
              <a:t>– Use this to </a:t>
            </a:r>
            <a:r>
              <a:rPr lang="en-US" b="1" dirty="0"/>
              <a:t>send</a:t>
            </a:r>
            <a:r>
              <a:rPr lang="en-US" dirty="0"/>
              <a:t> / </a:t>
            </a:r>
            <a:r>
              <a:rPr lang="en-US" b="1" dirty="0"/>
              <a:t>store</a:t>
            </a:r>
            <a:r>
              <a:rPr lang="en-US" dirty="0"/>
              <a:t>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98660D-DA71-69C3-86EB-5D10123CFA35}"/>
              </a:ext>
            </a:extLst>
          </p:cNvPr>
          <p:cNvSpPr txBox="1">
            <a:spLocks/>
          </p:cNvSpPr>
          <p:nvPr/>
        </p:nvSpPr>
        <p:spPr>
          <a:xfrm>
            <a:off x="5932967" y="1424763"/>
            <a:ext cx="5107171" cy="4316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Other common methods:</a:t>
            </a:r>
          </a:p>
          <a:p>
            <a:r>
              <a:rPr lang="en-US" dirty="0"/>
              <a:t>PUT – Use this completely replace an existing data item</a:t>
            </a:r>
          </a:p>
          <a:p>
            <a:r>
              <a:rPr lang="en-US" dirty="0"/>
              <a:t>PATCH – Use this to update one specific piece of an existing item</a:t>
            </a:r>
          </a:p>
          <a:p>
            <a:r>
              <a:rPr lang="en-US" dirty="0"/>
              <a:t>DELETE – Use this to destroy / remove an item</a:t>
            </a:r>
          </a:p>
          <a:p>
            <a:r>
              <a:rPr lang="en-US" dirty="0"/>
              <a:t>And there are more…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8488227-0016-506B-0907-254B5DE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6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341D-D34E-F807-93D2-057C3F04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out! One word, two meanings!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A012-1A00-D338-D342-80BB4D5A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624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using the word “method” here in a new / different way.  </a:t>
            </a:r>
          </a:p>
          <a:p>
            <a:r>
              <a:rPr lang="en-US" dirty="0"/>
              <a:t>An </a:t>
            </a:r>
            <a:r>
              <a:rPr lang="en-US" b="1" dirty="0"/>
              <a:t>HTTP method</a:t>
            </a:r>
            <a:r>
              <a:rPr lang="en-US" dirty="0"/>
              <a:t> is </a:t>
            </a:r>
            <a:r>
              <a:rPr lang="en-US" i="1" dirty="0"/>
              <a:t>a kind of communication</a:t>
            </a:r>
            <a:r>
              <a:rPr lang="en-US" dirty="0"/>
              <a:t>.  </a:t>
            </a:r>
          </a:p>
          <a:p>
            <a:r>
              <a:rPr lang="en-US" dirty="0"/>
              <a:t>The</a:t>
            </a:r>
            <a:r>
              <a:rPr lang="en-US" b="1" dirty="0"/>
              <a:t> method </a:t>
            </a:r>
            <a:r>
              <a:rPr lang="en-US" dirty="0"/>
              <a:t>of an object is used to call </a:t>
            </a:r>
            <a:r>
              <a:rPr lang="en-US" i="1" dirty="0"/>
              <a:t>some kind of functionality </a:t>
            </a:r>
            <a:r>
              <a:rPr lang="en-US" dirty="0"/>
              <a:t>(that is, do take some action.)</a:t>
            </a:r>
          </a:p>
          <a:p>
            <a:pPr marL="0" indent="0">
              <a:buNone/>
            </a:pPr>
            <a:r>
              <a:rPr lang="en-US" dirty="0"/>
              <a:t>The same word (method) has different meaning, depending on the context.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2877BCC-E31B-F8AB-D14B-581D103F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7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F66B9F-144B-192E-BBEA-EAFBE887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136525"/>
            <a:ext cx="10641419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Today we’re going to write code that sends a text message to your phone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69167-F0DA-01F2-8BDE-E785E0CD0069}"/>
              </a:ext>
            </a:extLst>
          </p:cNvPr>
          <p:cNvSpPr txBox="1"/>
          <p:nvPr/>
        </p:nvSpPr>
        <p:spPr>
          <a:xfrm>
            <a:off x="2057400" y="3717925"/>
            <a:ext cx="327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Yes, yes you do.  What you already know…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HTML / CSS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JavaScript/jQuery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How to get JSON data with $.getJSON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AB365E3A-E45F-9CA5-7C79-E5B144E04DB9}"/>
              </a:ext>
            </a:extLst>
          </p:cNvPr>
          <p:cNvSpPr/>
          <p:nvPr/>
        </p:nvSpPr>
        <p:spPr>
          <a:xfrm flipH="1">
            <a:off x="2438400" y="1812925"/>
            <a:ext cx="3276600" cy="104036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Wait, what?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BC242B3-2072-29B3-A322-28294C6B426F}"/>
              </a:ext>
            </a:extLst>
          </p:cNvPr>
          <p:cNvSpPr/>
          <p:nvPr/>
        </p:nvSpPr>
        <p:spPr>
          <a:xfrm>
            <a:off x="6459749" y="1660525"/>
            <a:ext cx="2819400" cy="104036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 don’t know how to do that!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C3439-63A5-1FF7-810B-87589247D92B}"/>
              </a:ext>
            </a:extLst>
          </p:cNvPr>
          <p:cNvSpPr txBox="1"/>
          <p:nvPr/>
        </p:nvSpPr>
        <p:spPr>
          <a:xfrm>
            <a:off x="7162800" y="3870325"/>
            <a:ext cx="327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What don’t know yet…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How to send data with $.post()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A18A6-FA3D-7F54-6526-8F30C47A7328}"/>
              </a:ext>
            </a:extLst>
          </p:cNvPr>
          <p:cNvSpPr txBox="1"/>
          <p:nvPr/>
        </p:nvSpPr>
        <p:spPr>
          <a:xfrm>
            <a:off x="7302260" y="5392450"/>
            <a:ext cx="2590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But we can fix that!</a:t>
            </a:r>
          </a:p>
        </p:txBody>
      </p:sp>
      <p:pic>
        <p:nvPicPr>
          <p:cNvPr id="11" name="Picture 2" descr="Image result for clipart confused student">
            <a:extLst>
              <a:ext uri="{FF2B5EF4-FFF2-40B4-BE49-F238E27FC236}">
                <a16:creationId xmlns:a16="http://schemas.microsoft.com/office/drawing/2014/main" id="{38299C99-EAD4-5B0E-30D0-C7544BEE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98019"/>
            <a:ext cx="1726258" cy="18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A891F9C-5B4F-968F-F05D-EFD93D24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8B592B-BA0C-0984-188D-481F22A8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656" y="143921"/>
            <a:ext cx="7623544" cy="10879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jQuery post method…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A3F9F-9BEF-BA0C-8635-955CAA18A67F}"/>
              </a:ext>
            </a:extLst>
          </p:cNvPr>
          <p:cNvSpPr txBox="1"/>
          <p:nvPr/>
        </p:nvSpPr>
        <p:spPr>
          <a:xfrm>
            <a:off x="1683327" y="292961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$.post(</a:t>
            </a:r>
            <a:r>
              <a:rPr lang="en-US" sz="2400" i="1" dirty="0" err="1">
                <a:solidFill>
                  <a:schemeClr val="accent2"/>
                </a:solidFill>
              </a:rPr>
              <a:t>someurl</a:t>
            </a:r>
            <a:r>
              <a:rPr lang="en-US" sz="2400" dirty="0"/>
              <a:t>, </a:t>
            </a:r>
            <a:r>
              <a:rPr lang="en-US" sz="2400" i="1" dirty="0" err="1">
                <a:solidFill>
                  <a:schemeClr val="accent2"/>
                </a:solidFill>
              </a:rPr>
              <a:t>datatosend</a:t>
            </a:r>
            <a:r>
              <a:rPr lang="en-US" sz="2400" dirty="0"/>
              <a:t>, function(</a:t>
            </a:r>
            <a:r>
              <a:rPr lang="en-US" sz="2400" dirty="0">
                <a:solidFill>
                  <a:srgbClr val="7030A0"/>
                </a:solidFill>
              </a:rPr>
              <a:t>result</a:t>
            </a:r>
            <a:r>
              <a:rPr lang="en-US" sz="2400" dirty="0"/>
              <a:t>) { </a:t>
            </a:r>
            <a:r>
              <a:rPr lang="en-US" sz="2400" i="1" dirty="0">
                <a:solidFill>
                  <a:schemeClr val="accent2"/>
                </a:solidFill>
              </a:rPr>
              <a:t>things to do</a:t>
            </a:r>
            <a:r>
              <a:rPr lang="en-US" sz="2400" dirty="0"/>
              <a:t>});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F0A14-5204-F31E-8378-1C74D61B0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95600" y="2372935"/>
            <a:ext cx="990600" cy="580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7BB205-B5CC-E2DD-7218-7B6BD3A5875C}"/>
              </a:ext>
            </a:extLst>
          </p:cNvPr>
          <p:cNvSpPr txBox="1"/>
          <p:nvPr/>
        </p:nvSpPr>
        <p:spPr>
          <a:xfrm>
            <a:off x="2514600" y="184594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URL to visit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2029F-EA60-8453-C002-7391F03FB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7400" y="2353506"/>
            <a:ext cx="4014354" cy="619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B44C43-2B53-959A-66BC-9AC98A9C2D65}"/>
              </a:ext>
            </a:extLst>
          </p:cNvPr>
          <p:cNvSpPr txBox="1"/>
          <p:nvPr/>
        </p:nvSpPr>
        <p:spPr>
          <a:xfrm>
            <a:off x="5737858" y="1616443"/>
            <a:ext cx="449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callback function that will execute when the Ajax call is a success.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4D5CB2-5883-1ECA-70F2-155E32C61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3393896"/>
            <a:ext cx="685799" cy="619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BF7C02-3136-EBF6-8086-4C7690944224}"/>
              </a:ext>
            </a:extLst>
          </p:cNvPr>
          <p:cNvSpPr txBox="1"/>
          <p:nvPr/>
        </p:nvSpPr>
        <p:spPr>
          <a:xfrm>
            <a:off x="6339772" y="4058111"/>
            <a:ext cx="1630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object returned by the post method.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42EB69-3B26-FE4C-8799-643837C08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3315804"/>
            <a:ext cx="1523999" cy="619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A6465-CA23-252B-2BDF-E04ECB928585}"/>
              </a:ext>
            </a:extLst>
          </p:cNvPr>
          <p:cNvSpPr txBox="1"/>
          <p:nvPr/>
        </p:nvSpPr>
        <p:spPr>
          <a:xfrm>
            <a:off x="8057802" y="4005355"/>
            <a:ext cx="2011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or more commands.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data in </a:t>
            </a:r>
            <a:r>
              <a:rPr lang="en-US" dirty="0">
                <a:solidFill>
                  <a:srgbClr val="7030A0"/>
                </a:solidFill>
              </a:rPr>
              <a:t>result</a:t>
            </a:r>
            <a:r>
              <a:rPr lang="en-US" dirty="0"/>
              <a:t> can be used here!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E89C33-E99F-FF65-E597-44CC7AC5E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04720"/>
            <a:ext cx="1447800" cy="619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7F1E01-6DF9-EDD3-4FEB-AD3B4288EB3E}"/>
              </a:ext>
            </a:extLst>
          </p:cNvPr>
          <p:cNvSpPr txBox="1"/>
          <p:nvPr/>
        </p:nvSpPr>
        <p:spPr>
          <a:xfrm>
            <a:off x="3924992" y="3947949"/>
            <a:ext cx="219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data to send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E929E52-5FCF-85DF-0883-240F0D03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15124</TotalTime>
  <Words>1345</Words>
  <Application>Microsoft Office PowerPoint</Application>
  <PresentationFormat>Widescreen</PresentationFormat>
  <Paragraphs>153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Segoe UI</vt:lpstr>
      <vt:lpstr>Office Theme</vt:lpstr>
      <vt:lpstr>Ajax: GET versus POST</vt:lpstr>
      <vt:lpstr>Agenda</vt:lpstr>
      <vt:lpstr>By the end of this class…</vt:lpstr>
      <vt:lpstr>Let’s remember… jQuery’s getJSON method</vt:lpstr>
      <vt:lpstr>AJAX uses JavaScript to call resources</vt:lpstr>
      <vt:lpstr>HTTP requests have different methods</vt:lpstr>
      <vt:lpstr>Watch out! One word, two meanings!</vt:lpstr>
      <vt:lpstr>Today we’re going to write code that sends a text message to your phone</vt:lpstr>
      <vt:lpstr>The jQuery post method…</vt:lpstr>
      <vt:lpstr>Conventional use of GET and POST</vt:lpstr>
      <vt:lpstr>What’s the plan?</vt:lpstr>
      <vt:lpstr>Data Serialization</vt:lpstr>
      <vt:lpstr>What does URL encoded data look like?</vt:lpstr>
      <vt:lpstr>Another difference between GET and POST</vt:lpstr>
      <vt:lpstr>BEST PRACTICES</vt:lpstr>
      <vt:lpstr>What’s the point?</vt:lpstr>
      <vt:lpstr>Try it, you’ll like it.</vt:lpstr>
      <vt:lpstr>Let’s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346</cp:revision>
  <cp:lastPrinted>2023-11-22T03:50:55Z</cp:lastPrinted>
  <dcterms:created xsi:type="dcterms:W3CDTF">2022-06-30T13:55:29Z</dcterms:created>
  <dcterms:modified xsi:type="dcterms:W3CDTF">2025-04-14T21:54:49Z</dcterms:modified>
</cp:coreProperties>
</file>