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14"/>
  </p:notesMasterIdLst>
  <p:handoutMasterIdLst>
    <p:handoutMasterId r:id="rId15"/>
  </p:handoutMasterIdLst>
  <p:sldIdLst>
    <p:sldId id="279" r:id="rId2"/>
    <p:sldId id="498" r:id="rId3"/>
    <p:sldId id="499" r:id="rId4"/>
    <p:sldId id="505" r:id="rId5"/>
    <p:sldId id="271" r:id="rId6"/>
    <p:sldId id="270" r:id="rId7"/>
    <p:sldId id="504" r:id="rId8"/>
    <p:sldId id="507" r:id="rId9"/>
    <p:sldId id="503" r:id="rId10"/>
    <p:sldId id="506" r:id="rId11"/>
    <p:sldId id="500" r:id="rId12"/>
    <p:sldId id="49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emy Shafer" initials="JS" lastIdx="1" clrIdx="0">
    <p:extLst>
      <p:ext uri="{19B8F6BF-5375-455C-9EA6-DF929625EA0E}">
        <p15:presenceInfo xmlns:p15="http://schemas.microsoft.com/office/powerpoint/2012/main" userId="222115923638f9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2" autoAdjust="0"/>
    <p:restoredTop sz="86356" autoAdjust="0"/>
  </p:normalViewPr>
  <p:slideViewPr>
    <p:cSldViewPr>
      <p:cViewPr varScale="1">
        <p:scale>
          <a:sx n="98" d="100"/>
          <a:sy n="98" d="100"/>
        </p:scale>
        <p:origin x="19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ketchyourbrain.blogspot.com/2010/10/kill-em-termites.html" TargetMode="External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eresadientedeleon.blogspot.com/2017/10/el-teatrotipos-de-textos-o-discurso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pixabay.com/en/gears-engine-copper-motion-cogs-24274/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source.com/article/18/8/postfix-open-source-mail-transfer-agent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6.png"/><Relationship Id="rId18" Type="http://schemas.openxmlformats.org/officeDocument/2006/relationships/image" Target="../media/image17.png"/><Relationship Id="rId3" Type="http://schemas.openxmlformats.org/officeDocument/2006/relationships/hyperlink" Target="http://commons.wikimedia.org/wiki/File:Gnome-laptop.svg" TargetMode="External"/><Relationship Id="rId7" Type="http://schemas.openxmlformats.org/officeDocument/2006/relationships/hyperlink" Target="https://en.wikipedia.org/wiki/File:Cartoon_cloud.svg" TargetMode="External"/><Relationship Id="rId12" Type="http://schemas.openxmlformats.org/officeDocument/2006/relationships/image" Target="../media/image13.png"/><Relationship Id="rId17" Type="http://schemas.openxmlformats.org/officeDocument/2006/relationships/image" Target="../media/image16.png"/><Relationship Id="rId2" Type="http://schemas.openxmlformats.org/officeDocument/2006/relationships/image" Target="../media/image8.pn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hyperlink" Target="https://freepngimg.com/png/35558-gears-picture" TargetMode="External"/><Relationship Id="rId5" Type="http://schemas.openxmlformats.org/officeDocument/2006/relationships/hyperlink" Target="http://blogs.leeward.hawaii.edu/tips/tag/google-chrome/" TargetMode="External"/><Relationship Id="rId15" Type="http://schemas.openxmlformats.org/officeDocument/2006/relationships/image" Target="../media/image15.png"/><Relationship Id="rId10" Type="http://schemas.openxmlformats.org/officeDocument/2006/relationships/image" Target="../media/image12.png"/><Relationship Id="rId19" Type="http://schemas.openxmlformats.org/officeDocument/2006/relationships/hyperlink" Target="http://pngimg.com/download/41156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5.png"/><Relationship Id="rId1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ngimg.com/png/17999-bug-png-8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commons.wikimedia.org/wiki/File:Bug_blank.svg" TargetMode="Externa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JavaScript Debugging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MIS 2402</a:t>
            </a:r>
            <a:endParaRPr lang="en-US" sz="1800" dirty="0"/>
          </a:p>
          <a:p>
            <a:pPr algn="ctr" eaLnBrk="1" hangingPunct="1"/>
            <a:r>
              <a:rPr lang="en-US" sz="1800" dirty="0"/>
              <a:t>Department 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B8FC1-2A3F-43CE-9828-49E6353AD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 of logic errors.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A0B743-B5D6-45C7-AD06-73CD0C1713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198AE9-2F8F-4A22-905E-D7B3F524D4EA}"/>
              </a:ext>
            </a:extLst>
          </p:cNvPr>
          <p:cNvSpPr txBox="1"/>
          <p:nvPr/>
        </p:nvSpPr>
        <p:spPr>
          <a:xfrm>
            <a:off x="304800" y="12192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“My New Year’s resolution is to not have a New Year’s resolution.”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“Let’s eat Grandma.”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“To calculate a twenty percent tip at a restaurant, take the total bill and multiply by 20.”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4CA79C-62B3-4F82-A76B-DA48C37DBE17}"/>
              </a:ext>
            </a:extLst>
          </p:cNvPr>
          <p:cNvSpPr txBox="1"/>
          <p:nvPr/>
        </p:nvSpPr>
        <p:spPr>
          <a:xfrm>
            <a:off x="2362200" y="2009907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Circular reasoning!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D5D04E-357A-4DC3-8AA5-89F009BDA9D2}"/>
              </a:ext>
            </a:extLst>
          </p:cNvPr>
          <p:cNvSpPr txBox="1"/>
          <p:nvPr/>
        </p:nvSpPr>
        <p:spPr>
          <a:xfrm>
            <a:off x="2362200" y="3412161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You probably meant: “Let’s eat, Grandma.”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4C6D5-A4E5-4F5B-ADF6-4F2DADE548D5}"/>
              </a:ext>
            </a:extLst>
          </p:cNvPr>
          <p:cNvSpPr txBox="1"/>
          <p:nvPr/>
        </p:nvSpPr>
        <p:spPr>
          <a:xfrm>
            <a:off x="2362200" y="5027550"/>
            <a:ext cx="6019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You probably meant to multiply by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.20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. Multiplying by 20 is a huge tip!</a:t>
            </a:r>
          </a:p>
        </p:txBody>
      </p:sp>
      <p:sp>
        <p:nvSpPr>
          <p:cNvPr id="8" name="Arrow: Bent 7">
            <a:extLst>
              <a:ext uri="{FF2B5EF4-FFF2-40B4-BE49-F238E27FC236}">
                <a16:creationId xmlns:a16="http://schemas.microsoft.com/office/drawing/2014/main" id="{ABC91B2C-8693-429E-ACD0-A35CDA74AA17}"/>
              </a:ext>
            </a:extLst>
          </p:cNvPr>
          <p:cNvSpPr/>
          <p:nvPr/>
        </p:nvSpPr>
        <p:spPr>
          <a:xfrm rot="16200000">
            <a:off x="1866899" y="1840960"/>
            <a:ext cx="381000" cy="4572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3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row: Bent 8">
            <a:extLst>
              <a:ext uri="{FF2B5EF4-FFF2-40B4-BE49-F238E27FC236}">
                <a16:creationId xmlns:a16="http://schemas.microsoft.com/office/drawing/2014/main" id="{87E5ED71-5CD9-48DA-AFD9-C7BFEB63B9C4}"/>
              </a:ext>
            </a:extLst>
          </p:cNvPr>
          <p:cNvSpPr/>
          <p:nvPr/>
        </p:nvSpPr>
        <p:spPr>
          <a:xfrm rot="16200000">
            <a:off x="1866899" y="3314700"/>
            <a:ext cx="381000" cy="4572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3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Arrow: Bent 9">
            <a:extLst>
              <a:ext uri="{FF2B5EF4-FFF2-40B4-BE49-F238E27FC236}">
                <a16:creationId xmlns:a16="http://schemas.microsoft.com/office/drawing/2014/main" id="{7357C50F-0BD2-44FA-986E-A46C644D1B09}"/>
              </a:ext>
            </a:extLst>
          </p:cNvPr>
          <p:cNvSpPr/>
          <p:nvPr/>
        </p:nvSpPr>
        <p:spPr>
          <a:xfrm rot="16200000">
            <a:off x="1812586" y="4966752"/>
            <a:ext cx="381000" cy="4572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3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10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54EEA-507B-43B2-8C03-2B619FC7F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Tips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D12C2E-6284-4D8B-A6F3-E5FE9885F4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124BA7-E52A-4498-B07A-0F780BC8BED5}"/>
              </a:ext>
            </a:extLst>
          </p:cNvPr>
          <p:cNvSpPr txBox="1"/>
          <p:nvPr/>
        </p:nvSpPr>
        <p:spPr>
          <a:xfrm>
            <a:off x="609600" y="1371600"/>
            <a:ext cx="8001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latin typeface="+mn-lt"/>
              </a:rPr>
              <a:t>Check VS Code for </a:t>
            </a:r>
            <a:r>
              <a:rPr lang="en-US" sz="2800" u="wavyHeavy" dirty="0">
                <a:uFill>
                  <a:solidFill>
                    <a:srgbClr val="FF0000"/>
                  </a:solidFill>
                </a:uFill>
                <a:latin typeface="+mn-lt"/>
              </a:rPr>
              <a:t>live semantic errors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latin typeface="+mn-lt"/>
              </a:rPr>
              <a:t>Check the web developer console</a:t>
            </a:r>
          </a:p>
          <a:p>
            <a:pPr marL="971550" lvl="1" indent="-5143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Read all error messages carefully</a:t>
            </a:r>
          </a:p>
          <a:p>
            <a:pPr marL="971550" lvl="1" indent="-5143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Look for line numbers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latin typeface="+mn-lt"/>
              </a:rPr>
              <a:t>Add more console.log statements than you need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E5DEFF6-067F-4C7B-AE5E-7DEF581CBC0C}"/>
              </a:ext>
            </a:extLst>
          </p:cNvPr>
          <p:cNvSpPr/>
          <p:nvPr/>
        </p:nvSpPr>
        <p:spPr>
          <a:xfrm>
            <a:off x="990600" y="4876800"/>
            <a:ext cx="7086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There’s more… but that’s a good start!</a:t>
            </a:r>
          </a:p>
        </p:txBody>
      </p:sp>
    </p:spTree>
    <p:extLst>
      <p:ext uri="{BB962C8B-B14F-4D97-AF65-F5344CB8AC3E}">
        <p14:creationId xmlns:p14="http://schemas.microsoft.com/office/powerpoint/2010/main" val="2653786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wall, indoor, toy, doll&#10;&#10;Description automatically generated">
            <a:extLst>
              <a:ext uri="{FF2B5EF4-FFF2-40B4-BE49-F238E27FC236}">
                <a16:creationId xmlns:a16="http://schemas.microsoft.com/office/drawing/2014/main" id="{EE45CE3D-CB5B-47C5-9422-D2DCEC8782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76400" y="1195652"/>
            <a:ext cx="5593081" cy="44666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938C00-73BF-4CF3-AD87-64AC68972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give it a try…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2FE725-6C07-406E-A961-A06E8260EF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59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13AE7-641B-42D1-B95A-23E13D57F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31724E-59C3-4F50-8C6A-39632FD27B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A67227-BB4F-441B-BBF7-C45C05ED1E37}"/>
              </a:ext>
            </a:extLst>
          </p:cNvPr>
          <p:cNvSpPr txBox="1"/>
          <p:nvPr/>
        </p:nvSpPr>
        <p:spPr>
          <a:xfrm>
            <a:off x="609600" y="1371600"/>
            <a:ext cx="800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How JavaScript code is interpreted by the browser</a:t>
            </a:r>
            <a:br>
              <a:rPr lang="en-US" sz="2800" dirty="0">
                <a:latin typeface="+mn-lt"/>
              </a:rPr>
            </a:br>
            <a:endParaRPr lang="en-US" sz="2800" dirty="0">
              <a:latin typeface="+mn-lt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Three ways you can find errors in your code</a:t>
            </a:r>
          </a:p>
        </p:txBody>
      </p:sp>
    </p:spTree>
    <p:extLst>
      <p:ext uri="{BB962C8B-B14F-4D97-AF65-F5344CB8AC3E}">
        <p14:creationId xmlns:p14="http://schemas.microsoft.com/office/powerpoint/2010/main" val="3696263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4192C-8B94-4D9E-B33C-31607D8A6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Interpreted Code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B39D96-2164-4F4B-BE30-7A90C58F77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418B1EB-6A68-4F84-BBD2-90D5CBD58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71309" y="1014624"/>
            <a:ext cx="2590800" cy="1762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F837F8-2360-4CE8-A7AE-324AE62842D5}"/>
              </a:ext>
            </a:extLst>
          </p:cNvPr>
          <p:cNvSpPr txBox="1"/>
          <p:nvPr/>
        </p:nvSpPr>
        <p:spPr>
          <a:xfrm>
            <a:off x="658091" y="1110856"/>
            <a:ext cx="502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There’s a reason your code is inside a &lt;script&gt; tag.  That’s because JavaScript is set of instructions (a script) delivered to your browser when the page loads.</a:t>
            </a: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799BEA0C-4ECA-40F1-A9A4-211D21AD9A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30382" y="3401291"/>
            <a:ext cx="1790874" cy="193899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E6DA3AA-FE1E-4661-8176-0A1E4CD3866D}"/>
              </a:ext>
            </a:extLst>
          </p:cNvPr>
          <p:cNvSpPr txBox="1"/>
          <p:nvPr/>
        </p:nvSpPr>
        <p:spPr>
          <a:xfrm>
            <a:off x="2791691" y="3049405"/>
            <a:ext cx="5791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Delivering the script, and interpreting (or running) the script are two different things.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Your browser (Chrome) contains a program that </a:t>
            </a:r>
            <a:r>
              <a:rPr lang="en-US" b="1" i="1" dirty="0"/>
              <a:t>interprets</a:t>
            </a:r>
            <a:r>
              <a:rPr lang="en-US" dirty="0"/>
              <a:t> (reads and processes) the instructions in  your script. 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We call that program the JavaScript engine.</a:t>
            </a:r>
          </a:p>
        </p:txBody>
      </p:sp>
    </p:spTree>
    <p:extLst>
      <p:ext uri="{BB962C8B-B14F-4D97-AF65-F5344CB8AC3E}">
        <p14:creationId xmlns:p14="http://schemas.microsoft.com/office/powerpoint/2010/main" val="173240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B9AF702C-8EDB-46CF-A8F7-FD1DCA170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457200" y="609600"/>
            <a:ext cx="9800720" cy="55034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FEBC59-9226-4E6B-B6CD-98C94E0AA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F6DFFA-BCD3-4DBA-AF08-AA44DB8A94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1A1049-87BC-4A92-BE45-EA2A0664F650}"/>
              </a:ext>
            </a:extLst>
          </p:cNvPr>
          <p:cNvSpPr txBox="1"/>
          <p:nvPr/>
        </p:nvSpPr>
        <p:spPr>
          <a:xfrm>
            <a:off x="1066800" y="1055451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Before we talk about how your code is interpreted, let’s talk about how it is delivered to your browser, and how web applications work in general!</a:t>
            </a:r>
          </a:p>
        </p:txBody>
      </p:sp>
    </p:spTree>
    <p:extLst>
      <p:ext uri="{BB962C8B-B14F-4D97-AF65-F5344CB8AC3E}">
        <p14:creationId xmlns:p14="http://schemas.microsoft.com/office/powerpoint/2010/main" val="3992746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7EA84-60CE-4FDE-9236-4EE6DB944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“must have” HTML elements for a web application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99554DE-2773-48C2-A91F-64C40AD4F95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125267"/>
          <a:ext cx="7886700" cy="2964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6725">
                  <a:extLst>
                    <a:ext uri="{9D8B030D-6E8A-4147-A177-3AD203B41FA5}">
                      <a16:colId xmlns:a16="http://schemas.microsoft.com/office/drawing/2014/main" val="3884513284"/>
                    </a:ext>
                  </a:extLst>
                </a:gridCol>
                <a:gridCol w="4039975">
                  <a:extLst>
                    <a:ext uri="{9D8B030D-6E8A-4147-A177-3AD203B41FA5}">
                      <a16:colId xmlns:a16="http://schemas.microsoft.com/office/drawing/2014/main" val="454059289"/>
                    </a:ext>
                  </a:extLst>
                </a:gridCol>
              </a:tblGrid>
              <a:tr h="365954">
                <a:tc>
                  <a:txBody>
                    <a:bodyPr/>
                    <a:lstStyle/>
                    <a:p>
                      <a:r>
                        <a:rPr lang="en-US" sz="1400" dirty="0"/>
                        <a:t>The HTML tag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What’s it for?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328940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&lt;a </a:t>
                      </a:r>
                      <a:r>
                        <a:rPr lang="en-US" sz="15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href</a:t>
                      </a:r>
                      <a:r>
                        <a:rPr lang="en-US" sz="15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=""&gt;Click Me!&lt;/a&gt;</a:t>
                      </a:r>
                      <a:br>
                        <a:rPr lang="en-US" sz="15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br>
                        <a:rPr lang="en-US" sz="15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endParaRPr lang="en-US" sz="1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click on the link, and it retrieves a web page (containing HTML, CSS, and JavaScript) from a host.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62923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&lt;input type="button" value="Go"&gt;</a:t>
                      </a:r>
                      <a:endPara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click on the button, and JavaScript that is associated with the button performs a calculation and/or modifies the HTML on the current page.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522287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&lt;input type="submit" &gt;</a:t>
                      </a:r>
                    </a:p>
                    <a:p>
                      <a:br>
                        <a:rPr lang="en-US" sz="1400" dirty="0"/>
                      </a:br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 submit button must be used with an HTML form.  A submit button will send form data to a host and, just like a link, will direct the user to a new web page.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(Looks just like “button” doesn’t it!?)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029484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EA014243-0C88-4575-AC6F-B02AED067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609" y="2822922"/>
            <a:ext cx="610795" cy="3071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3246E77-F7CA-4B47-A5AC-9F4F9A0F3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468" y="3531293"/>
            <a:ext cx="592936" cy="29646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6CE8138-EB59-4EEA-9389-6B13F51304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7608" y="4218652"/>
            <a:ext cx="592935" cy="37388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85E07D3-FD12-4293-9968-7EEC9B7F7257}"/>
              </a:ext>
            </a:extLst>
          </p:cNvPr>
          <p:cNvSpPr txBox="1"/>
          <p:nvPr/>
        </p:nvSpPr>
        <p:spPr>
          <a:xfrm>
            <a:off x="2506535" y="5490828"/>
            <a:ext cx="5974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This is all an over-simplification… but these are three fundamental tags and here we are describing the ways in which they are </a:t>
            </a:r>
            <a:r>
              <a:rPr lang="en-US" sz="1800" b="1" i="1" dirty="0"/>
              <a:t>typically</a:t>
            </a:r>
            <a:r>
              <a:rPr lang="en-US" sz="1800" dirty="0"/>
              <a:t> used.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06BFE47-5AB9-4C69-9EB6-E9436F7693F4}"/>
              </a:ext>
            </a:extLst>
          </p:cNvPr>
          <p:cNvSpPr txBox="1"/>
          <p:nvPr/>
        </p:nvSpPr>
        <p:spPr>
          <a:xfrm>
            <a:off x="1965468" y="5321072"/>
            <a:ext cx="5410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85655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picture containing text, electronics, computer, white&#10;&#10;Description automatically generated">
            <a:extLst>
              <a:ext uri="{FF2B5EF4-FFF2-40B4-BE49-F238E27FC236}">
                <a16:creationId xmlns:a16="http://schemas.microsoft.com/office/drawing/2014/main" id="{41820332-F840-4E50-B0CC-4AA36EA37A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36409" y="1659707"/>
            <a:ext cx="840753" cy="8407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03E24D-9701-4A9E-BD89-60A4C80E0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" y="-1"/>
            <a:ext cx="9142680" cy="950273"/>
          </a:xfrm>
        </p:spPr>
        <p:txBody>
          <a:bodyPr>
            <a:normAutofit/>
          </a:bodyPr>
          <a:lstStyle/>
          <a:p>
            <a:r>
              <a:rPr lang="en-US" sz="2700" dirty="0"/>
              <a:t>How web applications work…</a:t>
            </a: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32D12D17-5A80-4516-B20E-0E98E277B7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738462" y="1843437"/>
            <a:ext cx="236647" cy="236647"/>
          </a:xfrm>
          <a:prstGeom prst="rect">
            <a:avLst/>
          </a:prstGeom>
        </p:spPr>
      </p:pic>
      <p:pic>
        <p:nvPicPr>
          <p:cNvPr id="17" name="Picture 16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7EF0B690-5410-4B88-8306-8AEB0908440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6340409" y="1659706"/>
            <a:ext cx="840753" cy="54578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A56FC74-3C6A-4A21-B7DA-2BC8BD24B1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9644" y="2500460"/>
            <a:ext cx="566823" cy="47871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0DD401F-8125-49EC-9C6B-75B3E4D573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51387" y="2557056"/>
            <a:ext cx="610795" cy="307184"/>
          </a:xfrm>
          <a:prstGeom prst="rect">
            <a:avLst/>
          </a:prstGeom>
        </p:spPr>
      </p:pic>
      <p:pic>
        <p:nvPicPr>
          <p:cNvPr id="24" name="Picture 23" descr="Icon&#10;&#10;Description automatically generated">
            <a:extLst>
              <a:ext uri="{FF2B5EF4-FFF2-40B4-BE49-F238E27FC236}">
                <a16:creationId xmlns:a16="http://schemas.microsoft.com/office/drawing/2014/main" id="{3E310D92-0FC7-4BB8-B70F-B49F8A554C3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6470981" y="2487552"/>
            <a:ext cx="606113" cy="551866"/>
          </a:xfrm>
          <a:prstGeom prst="rect">
            <a:avLst/>
          </a:prstGeom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D3F6222-05F9-45D4-8D42-92D54D001D3A}"/>
              </a:ext>
            </a:extLst>
          </p:cNvPr>
          <p:cNvCxnSpPr>
            <a:cxnSpLocks/>
          </p:cNvCxnSpPr>
          <p:nvPr/>
        </p:nvCxnSpPr>
        <p:spPr>
          <a:xfrm>
            <a:off x="2354344" y="2710648"/>
            <a:ext cx="3909767" cy="65744"/>
          </a:xfrm>
          <a:prstGeom prst="straightConnector1">
            <a:avLst/>
          </a:prstGeom>
          <a:ln w="381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>
            <a:extLst>
              <a:ext uri="{FF2B5EF4-FFF2-40B4-BE49-F238E27FC236}">
                <a16:creationId xmlns:a16="http://schemas.microsoft.com/office/drawing/2014/main" id="{E9DF44C8-E73B-47E5-A3D7-0BD841CC1A0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0354745">
            <a:off x="7191717" y="2450283"/>
            <a:ext cx="669961" cy="658533"/>
          </a:xfrm>
          <a:prstGeom prst="rect">
            <a:avLst/>
          </a:prstGeom>
        </p:spPr>
      </p:pic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15F9E8E-E515-41D0-8129-8FBD774A36F7}"/>
              </a:ext>
            </a:extLst>
          </p:cNvPr>
          <p:cNvCxnSpPr>
            <a:cxnSpLocks/>
          </p:cNvCxnSpPr>
          <p:nvPr/>
        </p:nvCxnSpPr>
        <p:spPr>
          <a:xfrm flipH="1">
            <a:off x="2354344" y="2914650"/>
            <a:ext cx="3909767" cy="249534"/>
          </a:xfrm>
          <a:prstGeom prst="straightConnector1">
            <a:avLst/>
          </a:prstGeom>
          <a:ln w="381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>
            <a:extLst>
              <a:ext uri="{FF2B5EF4-FFF2-40B4-BE49-F238E27FC236}">
                <a16:creationId xmlns:a16="http://schemas.microsoft.com/office/drawing/2014/main" id="{51B2C9A0-900A-4A4E-89EC-4B29C03BA66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0354745">
            <a:off x="1637691" y="2951802"/>
            <a:ext cx="609009" cy="598621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759214AC-11CB-4DD8-9FC6-D8467019AE5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45728" y="3103885"/>
            <a:ext cx="592936" cy="29646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33BE126D-5668-480A-B612-96B76E46A3F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8235" y="3027818"/>
            <a:ext cx="566823" cy="47871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8FFFFC72-792B-4F28-BE6E-6A602559138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9950393">
            <a:off x="1638809" y="2899531"/>
            <a:ext cx="703185" cy="693704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5E0C543-DB64-425A-A22F-416C50F5BF6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92898" y="3119758"/>
            <a:ext cx="592936" cy="29646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5369F1A0-B4C4-47FD-B8D7-255CCA35D28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19432492">
            <a:off x="1605063" y="2907609"/>
            <a:ext cx="697660" cy="66726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EBDB198-E6F5-435C-8597-4820F9FDD5E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678722" y="3065175"/>
            <a:ext cx="592935" cy="373889"/>
          </a:xfrm>
          <a:prstGeom prst="rect">
            <a:avLst/>
          </a:prstGeom>
        </p:spPr>
      </p:pic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1559BE3-97A2-415B-A551-DFBF22FD7FFE}"/>
              </a:ext>
            </a:extLst>
          </p:cNvPr>
          <p:cNvCxnSpPr>
            <a:cxnSpLocks/>
          </p:cNvCxnSpPr>
          <p:nvPr/>
        </p:nvCxnSpPr>
        <p:spPr>
          <a:xfrm>
            <a:off x="2376669" y="3341663"/>
            <a:ext cx="3909767" cy="65744"/>
          </a:xfrm>
          <a:prstGeom prst="straightConnector1">
            <a:avLst/>
          </a:prstGeom>
          <a:ln w="381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 descr="Icon&#10;&#10;Description automatically generated">
            <a:extLst>
              <a:ext uri="{FF2B5EF4-FFF2-40B4-BE49-F238E27FC236}">
                <a16:creationId xmlns:a16="http://schemas.microsoft.com/office/drawing/2014/main" id="{868BF8F7-547F-4F06-8953-DD934C0CA6E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6620707" y="3225675"/>
            <a:ext cx="606113" cy="551866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CD121388-9A52-45E1-AEE1-03AF7890678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755608">
            <a:off x="7336364" y="3199696"/>
            <a:ext cx="664409" cy="653075"/>
          </a:xfrm>
          <a:prstGeom prst="rect">
            <a:avLst/>
          </a:prstGeom>
        </p:spPr>
      </p:pic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B7A9402-9C81-46CE-BBE0-928AC4BFB1A2}"/>
              </a:ext>
            </a:extLst>
          </p:cNvPr>
          <p:cNvCxnSpPr>
            <a:cxnSpLocks/>
          </p:cNvCxnSpPr>
          <p:nvPr/>
        </p:nvCxnSpPr>
        <p:spPr>
          <a:xfrm flipH="1">
            <a:off x="2374284" y="3670965"/>
            <a:ext cx="3866598" cy="666356"/>
          </a:xfrm>
          <a:prstGeom prst="straightConnector1">
            <a:avLst/>
          </a:prstGeom>
          <a:ln w="381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51">
            <a:extLst>
              <a:ext uri="{FF2B5EF4-FFF2-40B4-BE49-F238E27FC236}">
                <a16:creationId xmlns:a16="http://schemas.microsoft.com/office/drawing/2014/main" id="{3B20322E-9EA4-4A32-984F-DD05CC90C09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9104" y="3002044"/>
            <a:ext cx="566823" cy="478716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EDA64EF2-FE23-4B35-A830-9DD98B2EEAF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7557" y="3022892"/>
            <a:ext cx="566823" cy="478716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40011480-8557-4E7B-927F-B4E0194B7DF7}"/>
              </a:ext>
            </a:extLst>
          </p:cNvPr>
          <p:cNvSpPr txBox="1"/>
          <p:nvPr/>
        </p:nvSpPr>
        <p:spPr>
          <a:xfrm>
            <a:off x="4030459" y="3180353"/>
            <a:ext cx="11892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form data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E7294E32-D548-452A-B768-6DB23F19C05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755608">
            <a:off x="1592657" y="4111632"/>
            <a:ext cx="664409" cy="653075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064FF148-4064-476D-A806-D50E7A3F242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84380" y="4272524"/>
            <a:ext cx="592936" cy="29646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504DC790-822A-4AE1-B0EB-030478CB4C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3086" y="4198811"/>
            <a:ext cx="566823" cy="478716"/>
          </a:xfrm>
          <a:prstGeom prst="rect">
            <a:avLst/>
          </a:prstGeom>
        </p:spPr>
      </p:pic>
      <p:pic>
        <p:nvPicPr>
          <p:cNvPr id="59" name="Picture 58" descr="Icon&#10;&#10;Description automatically generated">
            <a:extLst>
              <a:ext uri="{FF2B5EF4-FFF2-40B4-BE49-F238E27FC236}">
                <a16:creationId xmlns:a16="http://schemas.microsoft.com/office/drawing/2014/main" id="{6ACECBAA-D79D-42B5-887C-0F0609B7963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6490661" y="4144825"/>
            <a:ext cx="606113" cy="551866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56CECF7-545C-4968-8E96-824FC9E7B94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1315842">
            <a:off x="1589773" y="4124339"/>
            <a:ext cx="724649" cy="671585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A659B69B-E738-456C-B08A-3EB53458E50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09770" y="4294918"/>
            <a:ext cx="592936" cy="296468"/>
          </a:xfrm>
          <a:prstGeom prst="rect">
            <a:avLst/>
          </a:prstGeom>
        </p:spPr>
      </p:pic>
      <p:pic>
        <p:nvPicPr>
          <p:cNvPr id="64" name="Picture 63" descr="Shape&#10;&#10;Description automatically generated">
            <a:extLst>
              <a:ext uri="{FF2B5EF4-FFF2-40B4-BE49-F238E27FC236}">
                <a16:creationId xmlns:a16="http://schemas.microsoft.com/office/drawing/2014/main" id="{020995D1-6BA5-4CB8-B6AC-DCFE436033A0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9"/>
              </a:ext>
            </a:extLst>
          </a:blip>
          <a:stretch>
            <a:fillRect/>
          </a:stretch>
        </p:blipFill>
        <p:spPr>
          <a:xfrm>
            <a:off x="3593728" y="5000557"/>
            <a:ext cx="1625938" cy="751631"/>
          </a:xfrm>
          <a:prstGeom prst="rect">
            <a:avLst/>
          </a:prstGeom>
        </p:spPr>
      </p:pic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2CFFCE64-DCB8-4208-996A-59B3D331225A}"/>
              </a:ext>
            </a:extLst>
          </p:cNvPr>
          <p:cNvCxnSpPr>
            <a:cxnSpLocks/>
          </p:cNvCxnSpPr>
          <p:nvPr/>
        </p:nvCxnSpPr>
        <p:spPr>
          <a:xfrm>
            <a:off x="2462410" y="4490531"/>
            <a:ext cx="3878000" cy="0"/>
          </a:xfrm>
          <a:prstGeom prst="straightConnector1">
            <a:avLst/>
          </a:prstGeom>
          <a:ln w="63500">
            <a:solidFill>
              <a:schemeClr val="accent1"/>
            </a:solidFill>
            <a:prstDash val="sysDot"/>
            <a:headEnd type="stealt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5E08A75E-8C7C-463B-AB58-8A752776071E}"/>
              </a:ext>
            </a:extLst>
          </p:cNvPr>
          <p:cNvSpPr txBox="1"/>
          <p:nvPr/>
        </p:nvSpPr>
        <p:spPr>
          <a:xfrm>
            <a:off x="3908067" y="4247308"/>
            <a:ext cx="11892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API / HTTP Request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04F1509-7B4A-46C3-8CCA-864FB8CE2AA3}"/>
              </a:ext>
            </a:extLst>
          </p:cNvPr>
          <p:cNvSpPr txBox="1"/>
          <p:nvPr/>
        </p:nvSpPr>
        <p:spPr>
          <a:xfrm>
            <a:off x="3457467" y="4537794"/>
            <a:ext cx="1931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JSON Response (Just the data!)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FFFB36A-C384-4247-830D-0BF814BFDA0E}"/>
              </a:ext>
            </a:extLst>
          </p:cNvPr>
          <p:cNvSpPr txBox="1"/>
          <p:nvPr/>
        </p:nvSpPr>
        <p:spPr>
          <a:xfrm rot="21260900">
            <a:off x="3466571" y="2792060"/>
            <a:ext cx="11892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(delivery)</a:t>
            </a:r>
          </a:p>
        </p:txBody>
      </p:sp>
    </p:spTree>
    <p:extLst>
      <p:ext uri="{BB962C8B-B14F-4D97-AF65-F5344CB8AC3E}">
        <p14:creationId xmlns:p14="http://schemas.microsoft.com/office/powerpoint/2010/main" val="4518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38" grpId="0"/>
      <p:bldP spid="41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82C0E-C951-4679-ADD4-8544E4C4D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JavaScript engine </a:t>
            </a:r>
            <a:r>
              <a:rPr lang="en-US" i="1" dirty="0"/>
              <a:t>interprets</a:t>
            </a:r>
            <a:r>
              <a:rPr lang="en-US" dirty="0"/>
              <a:t> code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6B370A-D3DC-446F-8A8E-191A27FD3E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88F9D6AB-63E9-43C8-916F-DDDD67966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06" y="1905000"/>
            <a:ext cx="9131199" cy="166330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66924E-600C-489C-90A0-852256E6F203}"/>
              </a:ext>
            </a:extLst>
          </p:cNvPr>
          <p:cNvSpPr txBox="1"/>
          <p:nvPr/>
        </p:nvSpPr>
        <p:spPr>
          <a:xfrm>
            <a:off x="152400" y="102967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First, the code is read into the browser’s memory.  Then it starts being interpreted, starting at the top. 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5C0A2F4E-B47D-4474-B597-CC86CB0DD53C}"/>
              </a:ext>
            </a:extLst>
          </p:cNvPr>
          <p:cNvSpPr/>
          <p:nvPr/>
        </p:nvSpPr>
        <p:spPr>
          <a:xfrm rot="16200000">
            <a:off x="470648" y="2288844"/>
            <a:ext cx="228600" cy="343471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6E84AFD4-DB6C-45C3-8C98-0AB9C2D3952B}"/>
              </a:ext>
            </a:extLst>
          </p:cNvPr>
          <p:cNvSpPr/>
          <p:nvPr/>
        </p:nvSpPr>
        <p:spPr>
          <a:xfrm rot="17681584">
            <a:off x="493717" y="1748808"/>
            <a:ext cx="228600" cy="343471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16A1B50B-7270-4026-9319-E14412149CD1}"/>
              </a:ext>
            </a:extLst>
          </p:cNvPr>
          <p:cNvSpPr/>
          <p:nvPr/>
        </p:nvSpPr>
        <p:spPr>
          <a:xfrm rot="16904145">
            <a:off x="481329" y="2037137"/>
            <a:ext cx="228600" cy="343471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9CB163BB-3BFC-4C73-9AF2-E1B76816FD44}"/>
              </a:ext>
            </a:extLst>
          </p:cNvPr>
          <p:cNvSpPr/>
          <p:nvPr/>
        </p:nvSpPr>
        <p:spPr>
          <a:xfrm>
            <a:off x="152400" y="3502018"/>
            <a:ext cx="6925033" cy="335598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9244921-8311-4889-8AD6-DD6087DC4F07}"/>
              </a:ext>
            </a:extLst>
          </p:cNvPr>
          <p:cNvSpPr/>
          <p:nvPr/>
        </p:nvSpPr>
        <p:spPr>
          <a:xfrm>
            <a:off x="2209800" y="2298034"/>
            <a:ext cx="405794" cy="26100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EB38463-AB9F-4EE1-BBA1-7083E4FCD936}"/>
              </a:ext>
            </a:extLst>
          </p:cNvPr>
          <p:cNvSpPr txBox="1"/>
          <p:nvPr/>
        </p:nvSpPr>
        <p:spPr>
          <a:xfrm>
            <a:off x="2066567" y="4630509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tri_base</a:t>
            </a:r>
            <a:r>
              <a:rPr lang="en-US" sz="1100" dirty="0"/>
              <a:t>: 10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90FF8C5-1366-4FC1-84EF-A9BA0C8EC6E9}"/>
              </a:ext>
            </a:extLst>
          </p:cNvPr>
          <p:cNvSpPr txBox="1"/>
          <p:nvPr/>
        </p:nvSpPr>
        <p:spPr>
          <a:xfrm>
            <a:off x="2129016" y="3986867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Your computer’s memory</a:t>
            </a: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E8BB4F33-BE91-4DED-8965-731B3ED1E353}"/>
              </a:ext>
            </a:extLst>
          </p:cNvPr>
          <p:cNvSpPr/>
          <p:nvPr/>
        </p:nvSpPr>
        <p:spPr>
          <a:xfrm rot="16200000">
            <a:off x="524270" y="2501605"/>
            <a:ext cx="228600" cy="343471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32FFE24-1A9B-44B4-AC01-2F9F6A05F6ED}"/>
              </a:ext>
            </a:extLst>
          </p:cNvPr>
          <p:cNvSpPr/>
          <p:nvPr/>
        </p:nvSpPr>
        <p:spPr>
          <a:xfrm>
            <a:off x="2209801" y="2526634"/>
            <a:ext cx="405794" cy="26100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50A9FCDB-13BA-431C-8378-B969E2F1420A}"/>
              </a:ext>
            </a:extLst>
          </p:cNvPr>
          <p:cNvCxnSpPr>
            <a:stCxn id="39" idx="0"/>
          </p:cNvCxnSpPr>
          <p:nvPr/>
        </p:nvCxnSpPr>
        <p:spPr>
          <a:xfrm rot="16200000" flipH="1" flipV="1">
            <a:off x="2052929" y="2226306"/>
            <a:ext cx="59442" cy="660097"/>
          </a:xfrm>
          <a:prstGeom prst="bentConnector4">
            <a:avLst>
              <a:gd name="adj1" fmla="val -175862"/>
              <a:gd name="adj2" fmla="val 100870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D8141CD-A67A-40F3-B42C-742F0635C91D}"/>
              </a:ext>
            </a:extLst>
          </p:cNvPr>
          <p:cNvSpPr txBox="1"/>
          <p:nvPr/>
        </p:nvSpPr>
        <p:spPr>
          <a:xfrm>
            <a:off x="2066567" y="4892119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tri_height</a:t>
            </a:r>
            <a:r>
              <a:rPr lang="en-US" sz="1100" dirty="0"/>
              <a:t>: 5</a:t>
            </a:r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0B937625-4241-48CB-B8AD-4D2D4880F025}"/>
              </a:ext>
            </a:extLst>
          </p:cNvPr>
          <p:cNvSpPr/>
          <p:nvPr/>
        </p:nvSpPr>
        <p:spPr>
          <a:xfrm rot="16200000">
            <a:off x="461671" y="2704931"/>
            <a:ext cx="228600" cy="343471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4ED57F50-73C8-4362-B7BF-51FD1B7E7D42}"/>
              </a:ext>
            </a:extLst>
          </p:cNvPr>
          <p:cNvSpPr/>
          <p:nvPr/>
        </p:nvSpPr>
        <p:spPr>
          <a:xfrm rot="1665672">
            <a:off x="3478653" y="2401666"/>
            <a:ext cx="228600" cy="343471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loud 43">
            <a:extLst>
              <a:ext uri="{FF2B5EF4-FFF2-40B4-BE49-F238E27FC236}">
                <a16:creationId xmlns:a16="http://schemas.microsoft.com/office/drawing/2014/main" id="{51235462-5677-4247-BCFD-A79BDBCC40DB}"/>
              </a:ext>
            </a:extLst>
          </p:cNvPr>
          <p:cNvSpPr/>
          <p:nvPr/>
        </p:nvSpPr>
        <p:spPr>
          <a:xfrm>
            <a:off x="4784146" y="4758154"/>
            <a:ext cx="884536" cy="51369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5533058-CAD4-49B8-B3D9-3A8E9F0B6F86}"/>
              </a:ext>
            </a:extLst>
          </p:cNvPr>
          <p:cNvSpPr/>
          <p:nvPr/>
        </p:nvSpPr>
        <p:spPr>
          <a:xfrm>
            <a:off x="2209801" y="2679034"/>
            <a:ext cx="2362200" cy="36118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loud 45">
            <a:extLst>
              <a:ext uri="{FF2B5EF4-FFF2-40B4-BE49-F238E27FC236}">
                <a16:creationId xmlns:a16="http://schemas.microsoft.com/office/drawing/2014/main" id="{0EF7960D-5BD3-4C2F-94CA-E4133080AEA9}"/>
              </a:ext>
            </a:extLst>
          </p:cNvPr>
          <p:cNvSpPr/>
          <p:nvPr/>
        </p:nvSpPr>
        <p:spPr>
          <a:xfrm>
            <a:off x="4733299" y="4736139"/>
            <a:ext cx="986229" cy="557719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64E41F4C-1A2C-457A-A40B-41A8B3224B22}"/>
              </a:ext>
            </a:extLst>
          </p:cNvPr>
          <p:cNvCxnSpPr/>
          <p:nvPr/>
        </p:nvCxnSpPr>
        <p:spPr>
          <a:xfrm rot="16200000" flipH="1" flipV="1">
            <a:off x="1880491" y="2524440"/>
            <a:ext cx="59442" cy="660097"/>
          </a:xfrm>
          <a:prstGeom prst="bentConnector4">
            <a:avLst>
              <a:gd name="adj1" fmla="val -316623"/>
              <a:gd name="adj2" fmla="val 101775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E03431B-9F92-4137-8465-A0E4138916E3}"/>
              </a:ext>
            </a:extLst>
          </p:cNvPr>
          <p:cNvSpPr txBox="1"/>
          <p:nvPr/>
        </p:nvSpPr>
        <p:spPr>
          <a:xfrm>
            <a:off x="2066567" y="514104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tri_area</a:t>
            </a:r>
            <a:r>
              <a:rPr lang="en-US" sz="1100" dirty="0"/>
              <a:t>: 25</a:t>
            </a:r>
          </a:p>
        </p:txBody>
      </p:sp>
      <p:sp>
        <p:nvSpPr>
          <p:cNvPr id="52" name="Arrow: Down 51">
            <a:extLst>
              <a:ext uri="{FF2B5EF4-FFF2-40B4-BE49-F238E27FC236}">
                <a16:creationId xmlns:a16="http://schemas.microsoft.com/office/drawing/2014/main" id="{410CDAF7-75D5-45F0-B424-6BB4AA0524FB}"/>
              </a:ext>
            </a:extLst>
          </p:cNvPr>
          <p:cNvSpPr/>
          <p:nvPr/>
        </p:nvSpPr>
        <p:spPr>
          <a:xfrm rot="9145919">
            <a:off x="3724102" y="3378376"/>
            <a:ext cx="228600" cy="343471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loud 54">
            <a:extLst>
              <a:ext uri="{FF2B5EF4-FFF2-40B4-BE49-F238E27FC236}">
                <a16:creationId xmlns:a16="http://schemas.microsoft.com/office/drawing/2014/main" id="{70900215-D99F-44A4-8FE3-0ACCE9B1C123}"/>
              </a:ext>
            </a:extLst>
          </p:cNvPr>
          <p:cNvSpPr/>
          <p:nvPr/>
        </p:nvSpPr>
        <p:spPr>
          <a:xfrm>
            <a:off x="4572000" y="4608163"/>
            <a:ext cx="1338083" cy="763089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‘25.00’</a:t>
            </a:r>
          </a:p>
        </p:txBody>
      </p:sp>
      <p:sp>
        <p:nvSpPr>
          <p:cNvPr id="56" name="Arrow: Down 55">
            <a:extLst>
              <a:ext uri="{FF2B5EF4-FFF2-40B4-BE49-F238E27FC236}">
                <a16:creationId xmlns:a16="http://schemas.microsoft.com/office/drawing/2014/main" id="{425CFEA9-7BF9-4560-AA15-7EBBB60EA83D}"/>
              </a:ext>
            </a:extLst>
          </p:cNvPr>
          <p:cNvSpPr/>
          <p:nvPr/>
        </p:nvSpPr>
        <p:spPr>
          <a:xfrm rot="16200000">
            <a:off x="461670" y="2911225"/>
            <a:ext cx="228600" cy="343471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loud 56">
            <a:extLst>
              <a:ext uri="{FF2B5EF4-FFF2-40B4-BE49-F238E27FC236}">
                <a16:creationId xmlns:a16="http://schemas.microsoft.com/office/drawing/2014/main" id="{D5E6589D-BAA0-4609-A623-1352E9AF9BC9}"/>
              </a:ext>
            </a:extLst>
          </p:cNvPr>
          <p:cNvSpPr/>
          <p:nvPr/>
        </p:nvSpPr>
        <p:spPr>
          <a:xfrm>
            <a:off x="-154794" y="5576602"/>
            <a:ext cx="7495494" cy="7620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‘The area of the triangle with a base of 10 and a height of 5 is 25.00’</a:t>
            </a: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0BB74232-3166-41A6-910F-3A4C851B3BAE}"/>
              </a:ext>
            </a:extLst>
          </p:cNvPr>
          <p:cNvCxnSpPr>
            <a:stCxn id="12" idx="0"/>
          </p:cNvCxnSpPr>
          <p:nvPr/>
        </p:nvCxnSpPr>
        <p:spPr>
          <a:xfrm rot="16200000" flipH="1" flipV="1">
            <a:off x="2052928" y="1997706"/>
            <a:ext cx="59442" cy="660097"/>
          </a:xfrm>
          <a:prstGeom prst="bentConnector4">
            <a:avLst>
              <a:gd name="adj1" fmla="val -175862"/>
              <a:gd name="adj2" fmla="val 100870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6FC3BB86-538D-4DB1-8A1F-745470CFDFAD}"/>
              </a:ext>
            </a:extLst>
          </p:cNvPr>
          <p:cNvSpPr/>
          <p:nvPr/>
        </p:nvSpPr>
        <p:spPr>
          <a:xfrm>
            <a:off x="2197847" y="2678392"/>
            <a:ext cx="3059953" cy="36118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row: Down 58">
            <a:extLst>
              <a:ext uri="{FF2B5EF4-FFF2-40B4-BE49-F238E27FC236}">
                <a16:creationId xmlns:a16="http://schemas.microsoft.com/office/drawing/2014/main" id="{00A41463-50C0-424E-AF98-5613A073EFC3}"/>
              </a:ext>
            </a:extLst>
          </p:cNvPr>
          <p:cNvSpPr/>
          <p:nvPr/>
        </p:nvSpPr>
        <p:spPr>
          <a:xfrm>
            <a:off x="433204" y="3432177"/>
            <a:ext cx="228600" cy="343471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958E633-16B8-42D9-B4DF-0D00A254D7DE}"/>
              </a:ext>
            </a:extLst>
          </p:cNvPr>
          <p:cNvSpPr txBox="1"/>
          <p:nvPr/>
        </p:nvSpPr>
        <p:spPr>
          <a:xfrm>
            <a:off x="7543800" y="3693154"/>
            <a:ext cx="114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This string is written to the console log. 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FB3AEE6-0517-4631-9748-154990A96CDE}"/>
              </a:ext>
            </a:extLst>
          </p:cNvPr>
          <p:cNvCxnSpPr>
            <a:cxnSpLocks/>
          </p:cNvCxnSpPr>
          <p:nvPr/>
        </p:nvCxnSpPr>
        <p:spPr>
          <a:xfrm flipH="1">
            <a:off x="7340700" y="5532882"/>
            <a:ext cx="307194" cy="25831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8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36" grpId="0"/>
      <p:bldP spid="37" grpId="0"/>
      <p:bldP spid="38" grpId="0" animBg="1"/>
      <p:bldP spid="39" grpId="0" animBg="1"/>
      <p:bldP spid="41" grpId="0"/>
      <p:bldP spid="42" grpId="0" animBg="1"/>
      <p:bldP spid="43" grpId="0" animBg="1"/>
      <p:bldP spid="44" grpId="0" animBg="1"/>
      <p:bldP spid="45" grpId="0" animBg="1"/>
      <p:bldP spid="46" grpId="0" animBg="1"/>
      <p:bldP spid="51" grpId="0"/>
      <p:bldP spid="52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82C0E-C951-4679-ADD4-8544E4C4D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Waiting for something to happen…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6B370A-D3DC-446F-8A8E-191A27FD3E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66924E-600C-489C-90A0-852256E6F203}"/>
              </a:ext>
            </a:extLst>
          </p:cNvPr>
          <p:cNvSpPr txBox="1"/>
          <p:nvPr/>
        </p:nvSpPr>
        <p:spPr>
          <a:xfrm>
            <a:off x="152400" y="916772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Sometimes your code will just sit there and wait for something to happen.  Like a button click!  This code will sit in your browser’s memory, waiting for a button click.</a:t>
            </a:r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002E14E5-650A-4872-9DD5-8C0D92DADB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" b="130"/>
          <a:stretch/>
        </p:blipFill>
        <p:spPr>
          <a:xfrm>
            <a:off x="152400" y="1711474"/>
            <a:ext cx="5653129" cy="363858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09D6AA7-3E95-4227-848F-BF6F4AF7C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00" y="1655732"/>
            <a:ext cx="1263143" cy="1066800"/>
          </a:xfrm>
          <a:prstGeom prst="rect">
            <a:avLst/>
          </a:prstGeom>
        </p:spPr>
      </p:pic>
      <p:sp>
        <p:nvSpPr>
          <p:cNvPr id="35" name="Arrow: Down 34">
            <a:extLst>
              <a:ext uri="{FF2B5EF4-FFF2-40B4-BE49-F238E27FC236}">
                <a16:creationId xmlns:a16="http://schemas.microsoft.com/office/drawing/2014/main" id="{F22C1D2A-9923-4280-840F-7DD867364F29}"/>
              </a:ext>
            </a:extLst>
          </p:cNvPr>
          <p:cNvSpPr/>
          <p:nvPr/>
        </p:nvSpPr>
        <p:spPr>
          <a:xfrm rot="16200000">
            <a:off x="117939" y="3593824"/>
            <a:ext cx="240372" cy="247650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loud 47">
            <a:extLst>
              <a:ext uri="{FF2B5EF4-FFF2-40B4-BE49-F238E27FC236}">
                <a16:creationId xmlns:a16="http://schemas.microsoft.com/office/drawing/2014/main" id="{5FD79F61-B555-45A1-BCF5-4A99E174C3D6}"/>
              </a:ext>
            </a:extLst>
          </p:cNvPr>
          <p:cNvSpPr/>
          <p:nvPr/>
        </p:nvSpPr>
        <p:spPr>
          <a:xfrm>
            <a:off x="6210300" y="2342935"/>
            <a:ext cx="2895600" cy="300712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AA0B912-9BEA-406D-BECC-5E271141BAC6}"/>
              </a:ext>
            </a:extLst>
          </p:cNvPr>
          <p:cNvSpPr/>
          <p:nvPr/>
        </p:nvSpPr>
        <p:spPr>
          <a:xfrm>
            <a:off x="1485900" y="3597463"/>
            <a:ext cx="1981200" cy="26100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74D17C4E-C0A5-4167-960E-2A35979AEAF5}"/>
              </a:ext>
            </a:extLst>
          </p:cNvPr>
          <p:cNvCxnSpPr/>
          <p:nvPr/>
        </p:nvCxnSpPr>
        <p:spPr>
          <a:xfrm rot="16200000" flipH="1" flipV="1">
            <a:off x="1291894" y="3325710"/>
            <a:ext cx="59442" cy="660097"/>
          </a:xfrm>
          <a:prstGeom prst="bentConnector4">
            <a:avLst>
              <a:gd name="adj1" fmla="val -175862"/>
              <a:gd name="adj2" fmla="val 100870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D097C1E1-1EBB-4A9F-BC30-9D353602C6FC}"/>
              </a:ext>
            </a:extLst>
          </p:cNvPr>
          <p:cNvSpPr txBox="1"/>
          <p:nvPr/>
        </p:nvSpPr>
        <p:spPr>
          <a:xfrm>
            <a:off x="6803770" y="3010605"/>
            <a:ext cx="1387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your_name</a:t>
            </a:r>
            <a:r>
              <a:rPr lang="en-US" sz="1100" dirty="0"/>
              <a:t>: ‘Frank’</a:t>
            </a:r>
          </a:p>
        </p:txBody>
      </p:sp>
      <p:sp>
        <p:nvSpPr>
          <p:cNvPr id="54" name="Arrow: Down 53">
            <a:extLst>
              <a:ext uri="{FF2B5EF4-FFF2-40B4-BE49-F238E27FC236}">
                <a16:creationId xmlns:a16="http://schemas.microsoft.com/office/drawing/2014/main" id="{219B0A68-F9C6-4020-AD28-4A85403C987E}"/>
              </a:ext>
            </a:extLst>
          </p:cNvPr>
          <p:cNvSpPr/>
          <p:nvPr/>
        </p:nvSpPr>
        <p:spPr>
          <a:xfrm rot="16200000">
            <a:off x="117939" y="3897101"/>
            <a:ext cx="240372" cy="247650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7847018F-EA93-4D58-822F-C85934B76341}"/>
              </a:ext>
            </a:extLst>
          </p:cNvPr>
          <p:cNvSpPr/>
          <p:nvPr/>
        </p:nvSpPr>
        <p:spPr>
          <a:xfrm>
            <a:off x="2171700" y="3858470"/>
            <a:ext cx="2362200" cy="34859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loud 60">
            <a:extLst>
              <a:ext uri="{FF2B5EF4-FFF2-40B4-BE49-F238E27FC236}">
                <a16:creationId xmlns:a16="http://schemas.microsoft.com/office/drawing/2014/main" id="{DBB31C4C-7D6E-4079-B176-E4D384715828}"/>
              </a:ext>
            </a:extLst>
          </p:cNvPr>
          <p:cNvSpPr/>
          <p:nvPr/>
        </p:nvSpPr>
        <p:spPr>
          <a:xfrm>
            <a:off x="6196353" y="3550763"/>
            <a:ext cx="2719047" cy="115700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“Hello &lt;b&gt; Frank &lt;/b&gt;”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6382F736-9CC9-418D-8CCF-BC0D7FEEA95C}"/>
              </a:ext>
            </a:extLst>
          </p:cNvPr>
          <p:cNvSpPr/>
          <p:nvPr/>
        </p:nvSpPr>
        <p:spPr>
          <a:xfrm>
            <a:off x="361950" y="3846629"/>
            <a:ext cx="4343400" cy="34859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A310D39-C26E-4A8B-8D6C-8BB02D9E7D35}"/>
              </a:ext>
            </a:extLst>
          </p:cNvPr>
          <p:cNvSpPr txBox="1"/>
          <p:nvPr/>
        </p:nvSpPr>
        <p:spPr>
          <a:xfrm>
            <a:off x="99152" y="5421293"/>
            <a:ext cx="8558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The result is the “Hello &lt;b&gt;Frank&lt;/b&gt;” string being put into the inner HTML of the tag. Now your code is just waiting for the next button click.</a:t>
            </a:r>
          </a:p>
        </p:txBody>
      </p:sp>
    </p:spTree>
    <p:extLst>
      <p:ext uri="{BB962C8B-B14F-4D97-AF65-F5344CB8AC3E}">
        <p14:creationId xmlns:p14="http://schemas.microsoft.com/office/powerpoint/2010/main" val="284097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8" grpId="0" animBg="1"/>
      <p:bldP spid="49" grpId="0" animBg="1"/>
      <p:bldP spid="53" grpId="0"/>
      <p:bldP spid="54" grpId="0" animBg="1"/>
      <p:bldP spid="60" grpId="0" animBg="1"/>
      <p:bldP spid="61" grpId="0" animBg="1"/>
      <p:bldP spid="62" grpId="0" animBg="1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26629-A9E3-4248-A7F6-4CD6306D7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could go wrong? – Two kinds of bugs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76761B-47EE-4016-B64C-B91356B006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6189DA-1EE0-4AC9-A1AA-78A370E69B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6782676" y="1014625"/>
            <a:ext cx="1730941" cy="19182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3B3146-D9D4-466E-9F43-B0CC4B8BF131}"/>
              </a:ext>
            </a:extLst>
          </p:cNvPr>
          <p:cNvSpPr txBox="1"/>
          <p:nvPr/>
        </p:nvSpPr>
        <p:spPr>
          <a:xfrm>
            <a:off x="630382" y="925392"/>
            <a:ext cx="5791200" cy="2535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/>
              <a:t>Syntax Errors: </a:t>
            </a:r>
            <a:br>
              <a:rPr lang="en-US" sz="1800" dirty="0"/>
            </a:br>
            <a:r>
              <a:rPr lang="en-US" sz="1800" dirty="0"/>
              <a:t>Every language has a </a:t>
            </a:r>
            <a:r>
              <a:rPr lang="en-US" sz="1800" b="1" i="1" dirty="0"/>
              <a:t>syntax </a:t>
            </a:r>
            <a:r>
              <a:rPr lang="en-US" sz="1800" dirty="0"/>
              <a:t>– a set of rules that define correct usage of the language. </a:t>
            </a:r>
            <a:r>
              <a:rPr lang="en-US" sz="1800" b="1" i="1" dirty="0"/>
              <a:t> </a:t>
            </a:r>
            <a:r>
              <a:rPr lang="en-US" sz="1800" dirty="0"/>
              <a:t>When that syntax is broken, you have a “syntax error”.</a:t>
            </a:r>
            <a:br>
              <a:rPr lang="en-US" sz="1800" dirty="0"/>
            </a:br>
            <a:r>
              <a:rPr lang="en-US" sz="1800" dirty="0">
                <a:solidFill>
                  <a:srgbClr val="FF0000"/>
                </a:solidFill>
              </a:rPr>
              <a:t>“Syntax errors: their </a:t>
            </a:r>
            <a:r>
              <a:rPr lang="en-US" sz="1800" dirty="0" err="1">
                <a:solidFill>
                  <a:srgbClr val="FF0000"/>
                </a:solidFill>
              </a:rPr>
              <a:t>eazy</a:t>
            </a:r>
            <a:r>
              <a:rPr lang="en-US" sz="1800" dirty="0">
                <a:solidFill>
                  <a:srgbClr val="FF0000"/>
                </a:solidFill>
              </a:rPr>
              <a:t> too spot.</a:t>
            </a:r>
            <a:br>
              <a:rPr lang="en-US" sz="1800" dirty="0"/>
            </a:br>
            <a:r>
              <a:rPr lang="en-US" sz="1800" dirty="0"/>
              <a:t>(There a </a:t>
            </a:r>
            <a:r>
              <a:rPr lang="en-US" sz="1800" b="1" i="1" dirty="0"/>
              <a:t>four</a:t>
            </a:r>
            <a:r>
              <a:rPr lang="en-US" sz="1800" dirty="0"/>
              <a:t> English syntax errors in the above sentence.)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ADECA2-E38B-4258-96B1-81B4F2381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/>
          <a:stretch/>
        </p:blipFill>
        <p:spPr>
          <a:xfrm>
            <a:off x="762000" y="3755329"/>
            <a:ext cx="1790874" cy="168346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DF8EFD-0A31-4576-B38E-A2EECAA1E905}"/>
              </a:ext>
            </a:extLst>
          </p:cNvPr>
          <p:cNvSpPr txBox="1"/>
          <p:nvPr/>
        </p:nvSpPr>
        <p:spPr>
          <a:xfrm>
            <a:off x="2895600" y="3581400"/>
            <a:ext cx="5791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Logic errors:</a:t>
            </a:r>
          </a:p>
          <a:p>
            <a:endParaRPr lang="en-US" sz="1800" dirty="0"/>
          </a:p>
          <a:p>
            <a:r>
              <a:rPr lang="en-US" sz="1800" dirty="0"/>
              <a:t>Languages express </a:t>
            </a:r>
            <a:r>
              <a:rPr lang="en-US" sz="1800" b="1" i="1" dirty="0"/>
              <a:t>ideas</a:t>
            </a:r>
            <a:r>
              <a:rPr lang="en-US" sz="1800" dirty="0"/>
              <a:t>.  The syntax of a statement can be correct, but the idea/logic of the statement can be bad.  For example: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>
                <a:solidFill>
                  <a:srgbClr val="FF0000"/>
                </a:solidFill>
              </a:rPr>
              <a:t>“This statement is false.”</a:t>
            </a:r>
          </a:p>
        </p:txBody>
      </p:sp>
    </p:spTree>
    <p:extLst>
      <p:ext uri="{BB962C8B-B14F-4D97-AF65-F5344CB8AC3E}">
        <p14:creationId xmlns:p14="http://schemas.microsoft.com/office/powerpoint/2010/main" val="21852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11901</TotalTime>
  <Words>756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Courier New</vt:lpstr>
      <vt:lpstr>Times New Roman</vt:lpstr>
      <vt:lpstr>Default Design</vt:lpstr>
      <vt:lpstr> JavaScript Debugging </vt:lpstr>
      <vt:lpstr>Agenda</vt:lpstr>
      <vt:lpstr>Interpreted Code</vt:lpstr>
      <vt:lpstr>So…</vt:lpstr>
      <vt:lpstr>Some “must have” HTML elements for a web application</vt:lpstr>
      <vt:lpstr>How web applications work…</vt:lpstr>
      <vt:lpstr>How the JavaScript engine interprets code</vt:lpstr>
      <vt:lpstr>Waiting for something to happen…</vt:lpstr>
      <vt:lpstr>What could go wrong? – Two kinds of bugs</vt:lpstr>
      <vt:lpstr>More examples of logic errors.</vt:lpstr>
      <vt:lpstr>Debugging Tips</vt:lpstr>
      <vt:lpstr>Let’s give it a try…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Taha Havakhor</cp:lastModifiedBy>
  <cp:revision>318</cp:revision>
  <dcterms:created xsi:type="dcterms:W3CDTF">2010-11-30T18:46:51Z</dcterms:created>
  <dcterms:modified xsi:type="dcterms:W3CDTF">2021-08-23T17:07:01Z</dcterms:modified>
</cp:coreProperties>
</file>