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474" r:id="rId2"/>
    <p:sldId id="547" r:id="rId3"/>
    <p:sldId id="569" r:id="rId4"/>
    <p:sldId id="568" r:id="rId5"/>
    <p:sldId id="572" r:id="rId6"/>
    <p:sldId id="571" r:id="rId7"/>
    <p:sldId id="57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emy Shafer" initials="JS" lastIdx="2" clrIdx="0">
    <p:extLst>
      <p:ext uri="{19B8F6BF-5375-455C-9EA6-DF929625EA0E}">
        <p15:presenceInfo xmlns:p15="http://schemas.microsoft.com/office/powerpoint/2012/main" userId="Jeremy Shaf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503" autoAdjust="0"/>
    <p:restoredTop sz="50000" autoAdjust="0"/>
  </p:normalViewPr>
  <p:slideViewPr>
    <p:cSldViewPr>
      <p:cViewPr varScale="1">
        <p:scale>
          <a:sx n="43" d="100"/>
          <a:sy n="43" d="100"/>
        </p:scale>
        <p:origin x="4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F23364-6DCE-1747-B4A5-04C7DE8B2EDB}" type="doc">
      <dgm:prSet loTypeId="urn:microsoft.com/office/officeart/2005/8/layout/venn1" loCatId="" qsTypeId="urn:microsoft.com/office/officeart/2005/8/quickstyle/simple1" qsCatId="simple" csTypeId="urn:microsoft.com/office/officeart/2005/8/colors/accent1_2" csCatId="accent1" phldr="1"/>
      <dgm:spPr/>
    </dgm:pt>
    <dgm:pt modelId="{CFA6B7BC-825B-064C-A039-017BF2A5C9E5}">
      <dgm:prSet phldrT="[Text]" custT="1"/>
      <dgm:spPr/>
      <dgm:t>
        <a:bodyPr/>
        <a:lstStyle/>
        <a:p>
          <a:r>
            <a:rPr lang="en-US" sz="1800" b="1" i="0" baseline="0" dirty="0"/>
            <a:t>HTML</a:t>
          </a:r>
          <a:endParaRPr lang="en-US" sz="1600" b="1" i="0" baseline="0" dirty="0"/>
        </a:p>
      </dgm:t>
    </dgm:pt>
    <dgm:pt modelId="{96E087C7-89A0-5A41-93E0-508F31509F10}" type="parTrans" cxnId="{FC698706-3E8C-0540-A9FF-B7499417BBF0}">
      <dgm:prSet/>
      <dgm:spPr/>
      <dgm:t>
        <a:bodyPr/>
        <a:lstStyle/>
        <a:p>
          <a:endParaRPr lang="en-US"/>
        </a:p>
      </dgm:t>
    </dgm:pt>
    <dgm:pt modelId="{E470A02B-A392-C841-AA70-C9AA60D3B4F6}" type="sibTrans" cxnId="{FC698706-3E8C-0540-A9FF-B7499417BBF0}">
      <dgm:prSet/>
      <dgm:spPr/>
      <dgm:t>
        <a:bodyPr/>
        <a:lstStyle/>
        <a:p>
          <a:endParaRPr lang="en-US"/>
        </a:p>
      </dgm:t>
    </dgm:pt>
    <dgm:pt modelId="{0091CB91-B30C-C747-92BD-E5454296A9E8}">
      <dgm:prSet phldrT="[Text]" custT="1"/>
      <dgm:spPr/>
      <dgm:t>
        <a:bodyPr/>
        <a:lstStyle/>
        <a:p>
          <a:r>
            <a:rPr lang="en-US" sz="1800" b="1" dirty="0"/>
            <a:t>CSS</a:t>
          </a:r>
          <a:endParaRPr lang="en-US" sz="1400" b="1" dirty="0"/>
        </a:p>
      </dgm:t>
    </dgm:pt>
    <dgm:pt modelId="{BF3BFDC3-6101-A64A-9B84-C5704A04FD82}" type="parTrans" cxnId="{7BF3D5A2-C217-7C42-96E6-CABBFD7374F2}">
      <dgm:prSet/>
      <dgm:spPr/>
      <dgm:t>
        <a:bodyPr/>
        <a:lstStyle/>
        <a:p>
          <a:endParaRPr lang="en-US"/>
        </a:p>
      </dgm:t>
    </dgm:pt>
    <dgm:pt modelId="{8E252700-E3F3-ED41-AEAE-CDF4407A8F04}" type="sibTrans" cxnId="{7BF3D5A2-C217-7C42-96E6-CABBFD7374F2}">
      <dgm:prSet/>
      <dgm:spPr/>
      <dgm:t>
        <a:bodyPr/>
        <a:lstStyle/>
        <a:p>
          <a:endParaRPr lang="en-US"/>
        </a:p>
      </dgm:t>
    </dgm:pt>
    <dgm:pt modelId="{9740A2FF-2453-D34A-BCD3-2935A4F1C7E1}">
      <dgm:prSet phldrT="[Text]"/>
      <dgm:spPr/>
      <dgm:t>
        <a:bodyPr/>
        <a:lstStyle/>
        <a:p>
          <a:r>
            <a:rPr lang="en-US" b="1" dirty="0"/>
            <a:t>JavaScript</a:t>
          </a:r>
        </a:p>
      </dgm:t>
    </dgm:pt>
    <dgm:pt modelId="{ADA6E2B5-9D54-714C-92FC-5B44E8A06FA2}" type="parTrans" cxnId="{2998091A-3F2F-744F-843E-03A21305C817}">
      <dgm:prSet/>
      <dgm:spPr/>
      <dgm:t>
        <a:bodyPr/>
        <a:lstStyle/>
        <a:p>
          <a:endParaRPr lang="en-US"/>
        </a:p>
      </dgm:t>
    </dgm:pt>
    <dgm:pt modelId="{AE456F8B-6412-284F-B1CB-81702D61067C}" type="sibTrans" cxnId="{2998091A-3F2F-744F-843E-03A21305C817}">
      <dgm:prSet/>
      <dgm:spPr/>
      <dgm:t>
        <a:bodyPr/>
        <a:lstStyle/>
        <a:p>
          <a:endParaRPr lang="en-US"/>
        </a:p>
      </dgm:t>
    </dgm:pt>
    <dgm:pt modelId="{F0F40606-630D-674D-BEC1-5C014D5C91AB}" type="pres">
      <dgm:prSet presAssocID="{36F23364-6DCE-1747-B4A5-04C7DE8B2EDB}" presName="compositeShape" presStyleCnt="0">
        <dgm:presLayoutVars>
          <dgm:chMax val="7"/>
          <dgm:dir/>
          <dgm:resizeHandles val="exact"/>
        </dgm:presLayoutVars>
      </dgm:prSet>
      <dgm:spPr/>
    </dgm:pt>
    <dgm:pt modelId="{72E84138-BAA5-AE4D-9938-4326E2892B8F}" type="pres">
      <dgm:prSet presAssocID="{CFA6B7BC-825B-064C-A039-017BF2A5C9E5}" presName="circ1" presStyleLbl="vennNode1" presStyleIdx="0" presStyleCnt="3"/>
      <dgm:spPr/>
    </dgm:pt>
    <dgm:pt modelId="{3499D647-7373-FF47-9886-B3763A8E6098}" type="pres">
      <dgm:prSet presAssocID="{CFA6B7BC-825B-064C-A039-017BF2A5C9E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D6DDEB6-4CEE-4C4D-AB33-2EE7C1FF8E3A}" type="pres">
      <dgm:prSet presAssocID="{0091CB91-B30C-C747-92BD-E5454296A9E8}" presName="circ2" presStyleLbl="vennNode1" presStyleIdx="1" presStyleCnt="3"/>
      <dgm:spPr/>
    </dgm:pt>
    <dgm:pt modelId="{27AEFE85-3FC0-1140-9D22-C949A98538E6}" type="pres">
      <dgm:prSet presAssocID="{0091CB91-B30C-C747-92BD-E5454296A9E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6A42F4D-294E-2443-92C1-66D4D144A63F}" type="pres">
      <dgm:prSet presAssocID="{9740A2FF-2453-D34A-BCD3-2935A4F1C7E1}" presName="circ3" presStyleLbl="vennNode1" presStyleIdx="2" presStyleCnt="3"/>
      <dgm:spPr/>
    </dgm:pt>
    <dgm:pt modelId="{A3E8A58B-5047-134D-953F-1B55E4E2B06E}" type="pres">
      <dgm:prSet presAssocID="{9740A2FF-2453-D34A-BCD3-2935A4F1C7E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0914A01-1DD7-3040-99D1-EEA33C0601F5}" type="presOf" srcId="{CFA6B7BC-825B-064C-A039-017BF2A5C9E5}" destId="{3499D647-7373-FF47-9886-B3763A8E6098}" srcOrd="1" destOrd="0" presId="urn:microsoft.com/office/officeart/2005/8/layout/venn1"/>
    <dgm:cxn modelId="{E2403403-253C-FE41-89C3-2518EC04E6AA}" type="presOf" srcId="{9740A2FF-2453-D34A-BCD3-2935A4F1C7E1}" destId="{86A42F4D-294E-2443-92C1-66D4D144A63F}" srcOrd="0" destOrd="0" presId="urn:microsoft.com/office/officeart/2005/8/layout/venn1"/>
    <dgm:cxn modelId="{FC698706-3E8C-0540-A9FF-B7499417BBF0}" srcId="{36F23364-6DCE-1747-B4A5-04C7DE8B2EDB}" destId="{CFA6B7BC-825B-064C-A039-017BF2A5C9E5}" srcOrd="0" destOrd="0" parTransId="{96E087C7-89A0-5A41-93E0-508F31509F10}" sibTransId="{E470A02B-A392-C841-AA70-C9AA60D3B4F6}"/>
    <dgm:cxn modelId="{2998091A-3F2F-744F-843E-03A21305C817}" srcId="{36F23364-6DCE-1747-B4A5-04C7DE8B2EDB}" destId="{9740A2FF-2453-D34A-BCD3-2935A4F1C7E1}" srcOrd="2" destOrd="0" parTransId="{ADA6E2B5-9D54-714C-92FC-5B44E8A06FA2}" sibTransId="{AE456F8B-6412-284F-B1CB-81702D61067C}"/>
    <dgm:cxn modelId="{44559F1E-71B4-5A40-AF66-37772029BDDC}" type="presOf" srcId="{36F23364-6DCE-1747-B4A5-04C7DE8B2EDB}" destId="{F0F40606-630D-674D-BEC1-5C014D5C91AB}" srcOrd="0" destOrd="0" presId="urn:microsoft.com/office/officeart/2005/8/layout/venn1"/>
    <dgm:cxn modelId="{AA38B463-E6AC-2641-BF2F-497C10531FE8}" type="presOf" srcId="{9740A2FF-2453-D34A-BCD3-2935A4F1C7E1}" destId="{A3E8A58B-5047-134D-953F-1B55E4E2B06E}" srcOrd="1" destOrd="0" presId="urn:microsoft.com/office/officeart/2005/8/layout/venn1"/>
    <dgm:cxn modelId="{F58A8288-C53B-1848-AC8F-0C688354CD6F}" type="presOf" srcId="{CFA6B7BC-825B-064C-A039-017BF2A5C9E5}" destId="{72E84138-BAA5-AE4D-9938-4326E2892B8F}" srcOrd="0" destOrd="0" presId="urn:microsoft.com/office/officeart/2005/8/layout/venn1"/>
    <dgm:cxn modelId="{B3D22A9B-AAFC-B34E-87AA-F05FF3BC96D0}" type="presOf" srcId="{0091CB91-B30C-C747-92BD-E5454296A9E8}" destId="{1D6DDEB6-4CEE-4C4D-AB33-2EE7C1FF8E3A}" srcOrd="0" destOrd="0" presId="urn:microsoft.com/office/officeart/2005/8/layout/venn1"/>
    <dgm:cxn modelId="{A2B7829C-6F06-284E-A867-5C501F2EEF7D}" type="presOf" srcId="{0091CB91-B30C-C747-92BD-E5454296A9E8}" destId="{27AEFE85-3FC0-1140-9D22-C949A98538E6}" srcOrd="1" destOrd="0" presId="urn:microsoft.com/office/officeart/2005/8/layout/venn1"/>
    <dgm:cxn modelId="{7BF3D5A2-C217-7C42-96E6-CABBFD7374F2}" srcId="{36F23364-6DCE-1747-B4A5-04C7DE8B2EDB}" destId="{0091CB91-B30C-C747-92BD-E5454296A9E8}" srcOrd="1" destOrd="0" parTransId="{BF3BFDC3-6101-A64A-9B84-C5704A04FD82}" sibTransId="{8E252700-E3F3-ED41-AEAE-CDF4407A8F04}"/>
    <dgm:cxn modelId="{C486FF9F-B551-204D-A74E-2527BD44E8C8}" type="presParOf" srcId="{F0F40606-630D-674D-BEC1-5C014D5C91AB}" destId="{72E84138-BAA5-AE4D-9938-4326E2892B8F}" srcOrd="0" destOrd="0" presId="urn:microsoft.com/office/officeart/2005/8/layout/venn1"/>
    <dgm:cxn modelId="{8C8CB6B1-72A7-7A4A-B526-5562E9EA5117}" type="presParOf" srcId="{F0F40606-630D-674D-BEC1-5C014D5C91AB}" destId="{3499D647-7373-FF47-9886-B3763A8E6098}" srcOrd="1" destOrd="0" presId="urn:microsoft.com/office/officeart/2005/8/layout/venn1"/>
    <dgm:cxn modelId="{BCD228C8-816E-7B4A-B1B0-BF5E661934E6}" type="presParOf" srcId="{F0F40606-630D-674D-BEC1-5C014D5C91AB}" destId="{1D6DDEB6-4CEE-4C4D-AB33-2EE7C1FF8E3A}" srcOrd="2" destOrd="0" presId="urn:microsoft.com/office/officeart/2005/8/layout/venn1"/>
    <dgm:cxn modelId="{24C9D237-99B1-4441-BC5A-93A9DC16C0C4}" type="presParOf" srcId="{F0F40606-630D-674D-BEC1-5C014D5C91AB}" destId="{27AEFE85-3FC0-1140-9D22-C949A98538E6}" srcOrd="3" destOrd="0" presId="urn:microsoft.com/office/officeart/2005/8/layout/venn1"/>
    <dgm:cxn modelId="{EDC294E8-36EF-CF49-8C55-D4A3C0C63F1A}" type="presParOf" srcId="{F0F40606-630D-674D-BEC1-5C014D5C91AB}" destId="{86A42F4D-294E-2443-92C1-66D4D144A63F}" srcOrd="4" destOrd="0" presId="urn:microsoft.com/office/officeart/2005/8/layout/venn1"/>
    <dgm:cxn modelId="{A6C23303-770D-D247-A860-2EF070318E6F}" type="presParOf" srcId="{F0F40606-630D-674D-BEC1-5C014D5C91AB}" destId="{A3E8A58B-5047-134D-953F-1B55E4E2B06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84138-BAA5-AE4D-9938-4326E2892B8F}">
      <dsp:nvSpPr>
        <dsp:cNvPr id="0" name=""/>
        <dsp:cNvSpPr/>
      </dsp:nvSpPr>
      <dsp:spPr>
        <a:xfrm>
          <a:off x="1400407" y="46424"/>
          <a:ext cx="2228385" cy="22283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baseline="0" dirty="0"/>
            <a:t>HTML</a:t>
          </a:r>
          <a:endParaRPr lang="en-US" sz="1600" b="1" i="0" kern="1200" baseline="0" dirty="0"/>
        </a:p>
      </dsp:txBody>
      <dsp:txXfrm>
        <a:off x="1697525" y="436392"/>
        <a:ext cx="1634149" cy="1002773"/>
      </dsp:txXfrm>
    </dsp:sp>
    <dsp:sp modelId="{1D6DDEB6-4CEE-4C4D-AB33-2EE7C1FF8E3A}">
      <dsp:nvSpPr>
        <dsp:cNvPr id="0" name=""/>
        <dsp:cNvSpPr/>
      </dsp:nvSpPr>
      <dsp:spPr>
        <a:xfrm>
          <a:off x="2204483" y="1439165"/>
          <a:ext cx="2228385" cy="22283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CSS</a:t>
          </a:r>
          <a:endParaRPr lang="en-US" sz="1400" b="1" kern="1200" dirty="0"/>
        </a:p>
      </dsp:txBody>
      <dsp:txXfrm>
        <a:off x="2885997" y="2014831"/>
        <a:ext cx="1337031" cy="1225612"/>
      </dsp:txXfrm>
    </dsp:sp>
    <dsp:sp modelId="{86A42F4D-294E-2443-92C1-66D4D144A63F}">
      <dsp:nvSpPr>
        <dsp:cNvPr id="0" name=""/>
        <dsp:cNvSpPr/>
      </dsp:nvSpPr>
      <dsp:spPr>
        <a:xfrm>
          <a:off x="596331" y="1439165"/>
          <a:ext cx="2228385" cy="22283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JavaScript</a:t>
          </a:r>
        </a:p>
      </dsp:txBody>
      <dsp:txXfrm>
        <a:off x="806171" y="2014831"/>
        <a:ext cx="1337031" cy="1225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773741-1A39-4A2F-9FBA-C9F45A20B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2782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773741-1A39-4A2F-9FBA-C9F45A20BFF2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44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80DC5626-AB7A-4110-9747-EC41EC633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227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57796203-75CE-4E48-A38E-E86F5FA656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25042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D7849BC8-B40A-4ADD-AAB8-0FDEB1E56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136687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000000"/>
                </a:solidFill>
              </a:rPr>
              <a:t>  </a:t>
            </a:r>
            <a:r>
              <a:rPr lang="en-US" altLang="en-US" dirty="0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647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770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911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6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88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74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392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25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rgbClr val="9E1B34"/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CA503760-D395-4BAF-B9B5-5EA196D84D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943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96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731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600" b="1" i="0" baseline="0">
                <a:solidFill>
                  <a:srgbClr val="0033CC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6248400"/>
            <a:ext cx="1981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  <a:p>
            <a:pPr algn="r"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ECE9829-65B2-40C6-AEFF-7C648FF56A9C}" type="slidenum">
              <a:rPr lang="en-US" sz="900"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1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765015C-C2E8-470E-B469-4D613CDBE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82639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7400E98D-F305-44D9-83C5-6344D747C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52944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5CB94AC9-77EE-414D-8FA1-1C50F89208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9645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4FEF54F5-3F99-496D-AA00-EA14AADD7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7735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4D7D449B-8922-4755-B6B2-385D441630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6422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6FB41772-7798-4A67-BFAC-575AC98439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9288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3B3495A9-2E40-42B8-AEA6-396C3BE031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7899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/>
            </a:lvl1pPr>
          </a:lstStyle>
          <a:p>
            <a:pPr>
              <a:defRPr/>
            </a:pPr>
            <a:r>
              <a:rPr lang="en-US" altLang="en-US"/>
              <a:t> </a:t>
            </a:r>
            <a:fld id="{3947F960-0BE3-4190-9C11-7DA58E9207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</a:defRPr>
            </a:lvl1pPr>
          </a:lstStyle>
          <a:p>
            <a:pPr>
              <a:defRPr/>
            </a:pPr>
            <a:endParaRPr lang="en-US" sz="2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8" r:id="rId12"/>
    <p:sldLayoutId id="2147483709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43000"/>
            <a:ext cx="9144000" cy="1749425"/>
          </a:xfrm>
          <a:solidFill>
            <a:srgbClr val="9C1831"/>
          </a:solidFill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  <a:cs typeface="+mj-cs"/>
              </a:rPr>
              <a:t>HTML and JavaScript:</a:t>
            </a:r>
            <a:br>
              <a:rPr lang="en-US" sz="3200" dirty="0">
                <a:solidFill>
                  <a:schemeClr val="bg1"/>
                </a:solidFill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  <a:cs typeface="+mj-cs"/>
              </a:rPr>
              <a:t>basic interaction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/>
              <a:t>Department </a:t>
            </a:r>
            <a:r>
              <a:rPr lang="en-US" sz="1800" dirty="0"/>
              <a:t>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algn="ctr" eaLnBrk="1" hangingPunct="1"/>
            <a:endParaRPr lang="en-US" sz="1800" dirty="0"/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86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B26774C-FC08-1C48-B134-01940F78F7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9621056"/>
              </p:ext>
            </p:extLst>
          </p:nvPr>
        </p:nvGraphicFramePr>
        <p:xfrm>
          <a:off x="1752600" y="1524000"/>
          <a:ext cx="5029200" cy="3713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804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in our HTML files…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351508"/>
            <a:ext cx="3733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&lt;html&gt;</a:t>
            </a:r>
          </a:p>
          <a:p>
            <a:r>
              <a:rPr lang="en-US" sz="2400" dirty="0"/>
              <a:t>  &lt;head&gt;</a:t>
            </a:r>
          </a:p>
          <a:p>
            <a:r>
              <a:rPr lang="en-US" sz="2400" dirty="0"/>
              <a:t>    &lt;!-- Stuff goes here --&gt;</a:t>
            </a:r>
            <a:br>
              <a:rPr lang="en-US" sz="2400" dirty="0"/>
            </a:br>
            <a:r>
              <a:rPr lang="en-US" sz="2400" dirty="0"/>
              <a:t>  &lt;/head&gt;</a:t>
            </a:r>
            <a:br>
              <a:rPr lang="en-US" sz="2400" dirty="0"/>
            </a:br>
            <a:r>
              <a:rPr lang="en-US" sz="2400" dirty="0"/>
              <a:t>  &lt;body&gt;</a:t>
            </a:r>
          </a:p>
          <a:p>
            <a:r>
              <a:rPr lang="en-US" sz="2400" dirty="0"/>
              <a:t>    &lt;!-- Stuff goes here --&gt;</a:t>
            </a:r>
          </a:p>
          <a:p>
            <a:r>
              <a:rPr lang="en-US" sz="2400" dirty="0"/>
              <a:t>  &lt;/body&gt;</a:t>
            </a:r>
          </a:p>
          <a:p>
            <a:r>
              <a:rPr lang="en-US" sz="2400" dirty="0"/>
              <a:t>  &lt;script&gt;</a:t>
            </a:r>
          </a:p>
          <a:p>
            <a:r>
              <a:rPr lang="en-US" sz="2400" dirty="0"/>
              <a:t>    // Stuff goes here</a:t>
            </a:r>
          </a:p>
          <a:p>
            <a:r>
              <a:rPr lang="en-US" sz="2400" dirty="0"/>
              <a:t>  &lt;/script&gt;</a:t>
            </a:r>
          </a:p>
          <a:p>
            <a:r>
              <a:rPr lang="en-US" sz="2400" dirty="0"/>
              <a:t>&lt;/html&gt;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066800"/>
            <a:ext cx="37338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&lt;style&gt; tag and related CSS rules are specified inside the &lt;head&gt; tag.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2500469"/>
            <a:ext cx="37338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Most html tags go inside the &lt;body&gt; tag.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86300" y="3570733"/>
            <a:ext cx="37338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JavaScript code goes here, inside the &lt;script&gt; tag.</a:t>
            </a: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1676400" y="1713131"/>
            <a:ext cx="2743200" cy="243001"/>
          </a:xfrm>
          <a:prstGeom prst="straightConnector1">
            <a:avLst/>
          </a:prstGeom>
          <a:ln w="539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/>
          </p:cNvCxnSpPr>
          <p:nvPr/>
        </p:nvCxnSpPr>
        <p:spPr>
          <a:xfrm flipH="1">
            <a:off x="1676400" y="2731665"/>
            <a:ext cx="2743200" cy="262555"/>
          </a:xfrm>
          <a:prstGeom prst="straightConnector1">
            <a:avLst/>
          </a:prstGeom>
          <a:ln w="539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1752600" y="3863781"/>
            <a:ext cx="2705101" cy="353283"/>
          </a:xfrm>
          <a:prstGeom prst="straightConnector1">
            <a:avLst/>
          </a:prstGeom>
          <a:ln w="539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45877" y="4597338"/>
            <a:ext cx="5040923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Order matters here!  The head tag goes first, followed by body, followed by script.  There are acceptable variations on this, but for MIS2402, this is the pattern to follow.</a:t>
            </a:r>
          </a:p>
        </p:txBody>
      </p:sp>
    </p:spTree>
    <p:extLst>
      <p:ext uri="{BB962C8B-B14F-4D97-AF65-F5344CB8AC3E}">
        <p14:creationId xmlns:p14="http://schemas.microsoft.com/office/powerpoint/2010/main" val="125530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JavaScript for?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20B564-5D7B-437A-9BD9-AAE43C525A58}"/>
              </a:ext>
            </a:extLst>
          </p:cNvPr>
          <p:cNvSpPr txBox="1"/>
          <p:nvPr/>
        </p:nvSpPr>
        <p:spPr>
          <a:xfrm>
            <a:off x="381000" y="949156"/>
            <a:ext cx="8382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What is the purpose of code that we find in the &lt;script&gt; tag?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Perform calculations by using variables, expressions, conditional statements, loops and functions. 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Wait for events to occur and take actions when they do.  (For example: what happens when a button gets clicked?)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Manipulate the HTML tags found in the &lt;body&gt;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86200"/>
            <a:ext cx="777240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is what JavaScript has been traditionally used for.  These are all actions that take place when JavaScript runs </a:t>
            </a:r>
            <a:r>
              <a:rPr lang="en-US" b="1" i="1" dirty="0"/>
              <a:t>inside</a:t>
            </a:r>
            <a:r>
              <a:rPr lang="en-US" dirty="0"/>
              <a:t> in a web browser like Chrome.  </a:t>
            </a:r>
          </a:p>
          <a:p>
            <a:endParaRPr lang="en-US" dirty="0"/>
          </a:p>
          <a:p>
            <a:r>
              <a:rPr lang="en-US" dirty="0"/>
              <a:t>JavaScript can also run </a:t>
            </a:r>
            <a:r>
              <a:rPr lang="en-US" b="1" i="1" dirty="0"/>
              <a:t>outside</a:t>
            </a:r>
            <a:r>
              <a:rPr lang="en-US" dirty="0"/>
              <a:t> the browser, in its own environment called a node.  That implementation of JavaScript is called node.js.  Node.js is not used in this class but is a major topic in MIS3502.</a:t>
            </a:r>
          </a:p>
        </p:txBody>
      </p:sp>
    </p:spTree>
    <p:extLst>
      <p:ext uri="{BB962C8B-B14F-4D97-AF65-F5344CB8AC3E}">
        <p14:creationId xmlns:p14="http://schemas.microsoft.com/office/powerpoint/2010/main" val="175770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2B223-1FE1-4F8D-8CBB-5CF272B21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second look at the &lt;body&gt; tag contents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D36800-8AEB-46C9-BECE-3D8EAFF3B9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938D79-7D31-49FD-B78C-35EF6C59D0F7}"/>
              </a:ext>
            </a:extLst>
          </p:cNvPr>
          <p:cNvSpPr txBox="1"/>
          <p:nvPr/>
        </p:nvSpPr>
        <p:spPr>
          <a:xfrm>
            <a:off x="457200" y="917120"/>
            <a:ext cx="7321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Look at the following example of some HTML found in the &lt;body&gt; tag.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EE47D8-ACF3-497A-88FB-E49C240D339C}"/>
              </a:ext>
            </a:extLst>
          </p:cNvPr>
          <p:cNvSpPr txBox="1"/>
          <p:nvPr/>
        </p:nvSpPr>
        <p:spPr>
          <a:xfrm>
            <a:off x="381000" y="312692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&lt;h1&gt; tag here is said to have </a:t>
            </a:r>
            <a:r>
              <a:rPr lang="en-US" b="1" dirty="0"/>
              <a:t>inner</a:t>
            </a:r>
            <a:r>
              <a:rPr lang="en-US" dirty="0"/>
              <a:t> </a:t>
            </a:r>
            <a:r>
              <a:rPr lang="en-US" b="1" dirty="0"/>
              <a:t>HTML</a:t>
            </a:r>
            <a:r>
              <a:rPr lang="en-US" dirty="0"/>
              <a:t>.  The text “Hello World” is the inner HTML of the &lt;h1&gt; tag.  What other tags have inner HTML?  Is there an HTML tag here that simply cannot have inner HTML? Why?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BB8FE0-CCB2-4A2E-B5EE-30C19744FAAA}"/>
              </a:ext>
            </a:extLst>
          </p:cNvPr>
          <p:cNvSpPr txBox="1"/>
          <p:nvPr/>
        </p:nvSpPr>
        <p:spPr>
          <a:xfrm>
            <a:off x="381000" y="4097032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Some, but not all, of the HTML tags have been assigned </a:t>
            </a:r>
            <a:r>
              <a:rPr lang="en-US" b="1" dirty="0"/>
              <a:t>attributes</a:t>
            </a:r>
            <a:r>
              <a:rPr lang="en-US" dirty="0"/>
              <a:t>.  The attributes are highlighted in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.  Which attribute do you suppose would be used to uniquely identify a tag?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B3300A-C3BD-49E5-B2C0-5A0A2B6F971D}"/>
              </a:ext>
            </a:extLst>
          </p:cNvPr>
          <p:cNvSpPr txBox="1"/>
          <p:nvPr/>
        </p:nvSpPr>
        <p:spPr>
          <a:xfrm>
            <a:off x="381000" y="5171199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Using an </a:t>
            </a:r>
            <a:r>
              <a:rPr lang="en-US" dirty="0">
                <a:solidFill>
                  <a:srgbClr val="FF0000"/>
                </a:solidFill>
              </a:rPr>
              <a:t>id</a:t>
            </a:r>
            <a:r>
              <a:rPr lang="en-US" dirty="0"/>
              <a:t> (like </a:t>
            </a:r>
            <a:r>
              <a:rPr lang="en-US" dirty="0">
                <a:solidFill>
                  <a:srgbClr val="0070C0"/>
                </a:solidFill>
              </a:rPr>
              <a:t>textDisplayed1</a:t>
            </a:r>
            <a:r>
              <a:rPr lang="en-US" dirty="0"/>
              <a:t>) to identify a tag becomes very important when we write JavaScript code.  We need to identify a tag before we can manipulate it.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D9F495-1C34-45A9-A501-9D4C4FFC6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65372"/>
            <a:ext cx="8659508" cy="163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9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more basics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AC6D5B-7D65-48DD-B82C-EFB6A2CC63AC}"/>
              </a:ext>
            </a:extLst>
          </p:cNvPr>
          <p:cNvSpPr txBox="1"/>
          <p:nvPr/>
        </p:nvSpPr>
        <p:spPr>
          <a:xfrm>
            <a:off x="304800" y="10668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The JavaScript code block:  In JavaScript it is often useful to group multiple lines of code together into a sort of bundle called a “code block”.  The curly brackets </a:t>
            </a:r>
            <a:r>
              <a:rPr lang="en-US" sz="2400" b="1" dirty="0"/>
              <a:t>{ } </a:t>
            </a:r>
            <a:r>
              <a:rPr lang="en-US" sz="2400" dirty="0"/>
              <a:t>are used to indicate where a code block begins and ends.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D8FC50-9F08-401F-86CD-EA89BBBC0158}"/>
              </a:ext>
            </a:extLst>
          </p:cNvPr>
          <p:cNvSpPr txBox="1"/>
          <p:nvPr/>
        </p:nvSpPr>
        <p:spPr>
          <a:xfrm>
            <a:off x="304800" y="2901003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/>
              <a:t>JavaScript comments:  In any programming language, it is often advantageous to add comments – notes to yourself or another programmer.  In JavaScript, a pair of forward slashes </a:t>
            </a:r>
            <a:r>
              <a:rPr lang="en-US" sz="2400" b="1" dirty="0"/>
              <a:t>//</a:t>
            </a:r>
            <a:r>
              <a:rPr lang="en-US" sz="2400" dirty="0"/>
              <a:t> are used to indicate the beginning of a single line comment.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F3E9A4-1440-4498-B3A5-0CBF4DE706A8}"/>
              </a:ext>
            </a:extLst>
          </p:cNvPr>
          <p:cNvSpPr txBox="1"/>
          <p:nvPr/>
        </p:nvSpPr>
        <p:spPr>
          <a:xfrm>
            <a:off x="304800" y="5104538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/>
              <a:t>As you work on the assignments in this class, always pay attention to the comments provided to you by the instructor.</a:t>
            </a:r>
          </a:p>
        </p:txBody>
      </p:sp>
    </p:spTree>
    <p:extLst>
      <p:ext uri="{BB962C8B-B14F-4D97-AF65-F5344CB8AC3E}">
        <p14:creationId xmlns:p14="http://schemas.microsoft.com/office/powerpoint/2010/main" val="328906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this in 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FFFFFF"/>
                </a:solidFill>
              </a:rPr>
              <a:t>Slide </a:t>
            </a:r>
            <a:fld id="{C9241B87-E365-4365-BDC6-1241D33F009D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69634" name="Picture 2" descr="Image result for wor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752600"/>
            <a:ext cx="2486025" cy="298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4735831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See assignment03_01.zip, assignment03_02.zip</a:t>
            </a:r>
            <a:r>
              <a:rPr lang="en-US" sz="2400"/>
              <a:t>, assignment03_03</a:t>
            </a:r>
            <a:r>
              <a:rPr lang="en-US" sz="2400" dirty="0"/>
              <a:t>.</a:t>
            </a:r>
            <a:r>
              <a:rPr lang="en-US" sz="2400"/>
              <a:t>zip </a:t>
            </a:r>
            <a:br>
              <a:rPr lang="en-US" sz="2400"/>
            </a:br>
            <a:r>
              <a:rPr lang="en-US" sz="2400"/>
              <a:t>and </a:t>
            </a:r>
            <a:r>
              <a:rPr lang="en-US" sz="2400" dirty="0"/>
              <a:t>the assignment03 document.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D35F68-2A71-465C-AE73-563DF971264A}"/>
              </a:ext>
            </a:extLst>
          </p:cNvPr>
          <p:cNvSpPr/>
          <p:nvPr/>
        </p:nvSpPr>
        <p:spPr>
          <a:xfrm rot="20116841">
            <a:off x="3313077" y="2650490"/>
            <a:ext cx="2108269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rgbClr val="00B050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Hello!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rgbClr val="00B050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28873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7216</TotalTime>
  <Words>602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Times New Roman</vt:lpstr>
      <vt:lpstr>Default Design</vt:lpstr>
      <vt:lpstr> HTML and JavaScript: basic interaction </vt:lpstr>
      <vt:lpstr>Remember…</vt:lpstr>
      <vt:lpstr>Now in our HTML files…</vt:lpstr>
      <vt:lpstr>What is JavaScript for?</vt:lpstr>
      <vt:lpstr>A second look at the &lt;body&gt; tag contents</vt:lpstr>
      <vt:lpstr>Some more basics</vt:lpstr>
      <vt:lpstr>Let’s see this in action</vt:lpstr>
    </vt:vector>
  </TitlesOfParts>
  <Company>FourPawsDesign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Web Development</dc:title>
  <dc:creator>Cyndi Middleton</dc:creator>
  <cp:lastModifiedBy>Taha Havakhor</cp:lastModifiedBy>
  <cp:revision>523</cp:revision>
  <dcterms:created xsi:type="dcterms:W3CDTF">2005-09-19T23:06:59Z</dcterms:created>
  <dcterms:modified xsi:type="dcterms:W3CDTF">2021-08-23T17:04:40Z</dcterms:modified>
</cp:coreProperties>
</file>