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74" r:id="rId2"/>
    <p:sldId id="547" r:id="rId3"/>
    <p:sldId id="495" r:id="rId4"/>
    <p:sldId id="557" r:id="rId5"/>
    <p:sldId id="551" r:id="rId6"/>
    <p:sldId id="553" r:id="rId7"/>
    <p:sldId id="559" r:id="rId8"/>
    <p:sldId id="558" r:id="rId9"/>
    <p:sldId id="55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235" autoAdjust="0"/>
    <p:restoredTop sz="50000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belt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belt.com/tex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Sending a text message (and more)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Today we’re going to write code that sends a text message to your 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533400" y="3581400"/>
            <a:ext cx="3276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Yes, yes you do.  What you already know…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HTML / CSS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JavaScript/jQuery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get JSON data with $.getJSON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CDFEB90-F76E-4916-AFDA-525AA87AFD3F}"/>
              </a:ext>
            </a:extLst>
          </p:cNvPr>
          <p:cNvSpPr/>
          <p:nvPr/>
        </p:nvSpPr>
        <p:spPr>
          <a:xfrm flipH="1">
            <a:off x="914400" y="1676400"/>
            <a:ext cx="32766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Wait, what?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83B25DF6-9231-4867-B062-F04CC2CD7853}"/>
              </a:ext>
            </a:extLst>
          </p:cNvPr>
          <p:cNvSpPr/>
          <p:nvPr/>
        </p:nvSpPr>
        <p:spPr>
          <a:xfrm>
            <a:off x="4935749" y="1524000"/>
            <a:ext cx="28194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 don’t know how to do that!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8BB65-6B09-4133-8EB1-6C8A235BD9DE}"/>
              </a:ext>
            </a:extLst>
          </p:cNvPr>
          <p:cNvSpPr txBox="1"/>
          <p:nvPr/>
        </p:nvSpPr>
        <p:spPr>
          <a:xfrm>
            <a:off x="5638800" y="3733800"/>
            <a:ext cx="327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What don’t know yet…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set data with $.post()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3108C1-3D28-4FB4-B853-89758F12D3DF}"/>
              </a:ext>
            </a:extLst>
          </p:cNvPr>
          <p:cNvSpPr txBox="1"/>
          <p:nvPr/>
        </p:nvSpPr>
        <p:spPr>
          <a:xfrm>
            <a:off x="5778260" y="5255925"/>
            <a:ext cx="259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But we can fix that!</a:t>
            </a:r>
          </a:p>
        </p:txBody>
      </p:sp>
      <p:pic>
        <p:nvPicPr>
          <p:cNvPr id="69634" name="Picture 2" descr="Image result for clipart confused student">
            <a:extLst>
              <a:ext uri="{FF2B5EF4-FFF2-40B4-BE49-F238E27FC236}">
                <a16:creationId xmlns:a16="http://schemas.microsoft.com/office/drawing/2014/main" id="{D5F6B205-B9D3-4D19-9B3E-D85B054C0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61494"/>
            <a:ext cx="1726258" cy="185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jQuery post method…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A7C1F-D61E-418E-85DA-0E5AE14F4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$.post(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</a:t>
            </a:r>
            <a:r>
              <a:rPr lang="en-US" sz="2400" i="1" dirty="0" err="1">
                <a:solidFill>
                  <a:schemeClr val="accent2"/>
                </a:solidFill>
              </a:rPr>
              <a:t>datatosend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71600" y="2372934"/>
            <a:ext cx="990600" cy="580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84594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43400" y="2353506"/>
            <a:ext cx="4014354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3857" y="1616442"/>
            <a:ext cx="449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93896"/>
            <a:ext cx="685799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15771" y="4058110"/>
            <a:ext cx="163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object returned by the post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315804"/>
            <a:ext cx="1523999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33801" y="4005355"/>
            <a:ext cx="2011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or more commands.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data in </a:t>
            </a:r>
            <a:r>
              <a:rPr lang="en-US" dirty="0">
                <a:solidFill>
                  <a:srgbClr val="7030A0"/>
                </a:solidFill>
              </a:rPr>
              <a:t>result</a:t>
            </a:r>
            <a:r>
              <a:rPr lang="en-US" dirty="0"/>
              <a:t> can be used here!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04720"/>
            <a:ext cx="1447800" cy="6190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00992" y="3947949"/>
            <a:ext cx="219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data to send</a:t>
            </a: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Conventional use of GET and POST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8367" y="1281163"/>
            <a:ext cx="1933433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67" y="1890763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5076967" y="3643363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5686567" y="2881363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229367" y="1433563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925107"/>
            <a:ext cx="2700965" cy="1719674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716912">
            <a:off x="2813807" y="2045078"/>
            <a:ext cx="202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GET method</a:t>
            </a:r>
            <a:br>
              <a:rPr lang="en-US" sz="1400" dirty="0"/>
            </a:br>
            <a:r>
              <a:rPr lang="en-US" sz="1400" dirty="0"/>
              <a:t>is used to retrieve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547AFD-7175-4F34-82C5-94D880A45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322342" y="2196980"/>
            <a:ext cx="2661107" cy="16764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604543">
            <a:off x="3021316" y="3177192"/>
            <a:ext cx="2026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POST method</a:t>
            </a:r>
            <a:br>
              <a:rPr lang="en-US" sz="1400" dirty="0"/>
            </a:br>
            <a:r>
              <a:rPr lang="en-US" sz="1400" dirty="0"/>
              <a:t>is used to send (or create) data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27823" y="2438320"/>
            <a:ext cx="2700965" cy="1719674"/>
          </a:xfrm>
          <a:prstGeom prst="straightConnector1">
            <a:avLst/>
          </a:prstGeom>
          <a:ln w="38100" cmpd="sng">
            <a:solidFill>
              <a:srgbClr val="00B05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81967" y="1281163"/>
            <a:ext cx="1933433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As we’ve already seen, HTTP GET is usually used to </a:t>
            </a:r>
            <a:r>
              <a:rPr lang="en-US" b="1" i="1" dirty="0"/>
              <a:t>retrieve</a:t>
            </a:r>
            <a:r>
              <a:rPr lang="en-US" dirty="0"/>
              <a:t> data.</a:t>
            </a:r>
          </a:p>
          <a:p>
            <a:endParaRPr lang="en-US" dirty="0"/>
          </a:p>
          <a:p>
            <a:r>
              <a:rPr lang="en-US" dirty="0"/>
              <a:t>We need the jQuery $.post method because HTTP POST operations are used to </a:t>
            </a:r>
            <a:r>
              <a:rPr lang="en-US" b="1" i="1" dirty="0"/>
              <a:t>send</a:t>
            </a:r>
            <a:r>
              <a:rPr lang="en-US" dirty="0"/>
              <a:t> data to a system.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send our text message using a POST.</a:t>
            </a:r>
          </a:p>
        </p:txBody>
      </p:sp>
    </p:spTree>
    <p:extLst>
      <p:ext uri="{BB962C8B-B14F-4D97-AF65-F5344CB8AC3E}">
        <p14:creationId xmlns:p14="http://schemas.microsoft.com/office/powerpoint/2010/main" val="92374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D5FE-D661-4C81-9C0F-9278E7AB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plan?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7A11B0-55A3-4865-A9CC-F3AAB1408E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 this class, we have identified an external API that can be used to send a text message.  It is called </a:t>
            </a:r>
            <a:r>
              <a:rPr lang="en-US" dirty="0" err="1"/>
              <a:t>Textbelt</a:t>
            </a:r>
            <a:r>
              <a:rPr lang="en-US" dirty="0"/>
              <a:t>.  See: </a:t>
            </a:r>
            <a:r>
              <a:rPr lang="en-US" dirty="0">
                <a:hlinkClick r:id="rId2"/>
              </a:rPr>
              <a:t>https://textbelt.com/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make an HTML form that holds these things: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phone number we want to send a message to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text message we want to send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hidden field that holds our </a:t>
            </a:r>
            <a:r>
              <a:rPr lang="en-US" dirty="0" err="1"/>
              <a:t>textbelt</a:t>
            </a:r>
            <a:r>
              <a:rPr lang="en-US" dirty="0"/>
              <a:t> API key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button to initiate the action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Initially we will use the free / demo API key that </a:t>
            </a:r>
            <a:r>
              <a:rPr lang="en-US" dirty="0" err="1"/>
              <a:t>textbelt</a:t>
            </a:r>
            <a:r>
              <a:rPr lang="en-US" dirty="0"/>
              <a:t> gives us.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collect all the data on the form, get it ready, and send it to the API.  This is “getting ready” process involves something called </a:t>
            </a:r>
            <a:r>
              <a:rPr lang="en-US" dirty="0" err="1"/>
              <a:t>called</a:t>
            </a:r>
            <a:r>
              <a:rPr lang="en-US" dirty="0"/>
              <a:t> </a:t>
            </a:r>
            <a:r>
              <a:rPr lang="en-US" b="1" i="1" dirty="0"/>
              <a:t>serialization.</a:t>
            </a:r>
          </a:p>
          <a:p>
            <a:pPr marL="342900" indent="-342900">
              <a:buFont typeface="+mj-lt"/>
              <a:buAutoNum type="arabicPeriod"/>
            </a:pP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we are satisfied that this works, we will use a real API key.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8154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Serialization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serialization is the process of translating structured data into a format that can be stored or transmitted in one computer environment, and then later reconstructed in another computer environment.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E185B2-B604-47E1-9675-C187DB4C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3751962" cy="23532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F32999-A7F1-498C-AD20-5108B6B950AA}"/>
              </a:ext>
            </a:extLst>
          </p:cNvPr>
          <p:cNvSpPr txBox="1"/>
          <p:nvPr/>
        </p:nvSpPr>
        <p:spPr>
          <a:xfrm>
            <a:off x="4495800" y="2268100"/>
            <a:ext cx="38862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JSON is often (but not always!) used to provide a server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URL Encoded data is often (but not always!) used to send a data request.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JSON and URL encoded data are forms of serialized data.</a:t>
            </a:r>
          </a:p>
        </p:txBody>
      </p:sp>
      <p:pic>
        <p:nvPicPr>
          <p:cNvPr id="21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1600F704-5E0C-4304-B77E-FE6C65B7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D2493D8-9F9A-4262-9D9C-A3DECA3F9845}"/>
              </a:ext>
            </a:extLst>
          </p:cNvPr>
          <p:cNvSpPr txBox="1"/>
          <p:nvPr/>
        </p:nvSpPr>
        <p:spPr>
          <a:xfrm>
            <a:off x="990600" y="510127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some serialized data.</a:t>
            </a:r>
            <a:br>
              <a:rPr lang="en-US" dirty="0"/>
            </a:br>
            <a:r>
              <a:rPr lang="en-US" dirty="0"/>
              <a:t>(demo_sms.zip)</a:t>
            </a:r>
          </a:p>
        </p:txBody>
      </p:sp>
    </p:spTree>
    <p:extLst>
      <p:ext uri="{BB962C8B-B14F-4D97-AF65-F5344CB8AC3E}">
        <p14:creationId xmlns:p14="http://schemas.microsoft.com/office/powerpoint/2010/main" val="23905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5508-5EA5-4950-B157-6D61B58E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URL encoded data look like?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38A61-89CE-4503-9160-70BF2D96E5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1151C-A6E4-4843-9516-2FF415A8ED37}"/>
              </a:ext>
            </a:extLst>
          </p:cNvPr>
          <p:cNvSpPr txBox="1"/>
          <p:nvPr/>
        </p:nvSpPr>
        <p:spPr>
          <a:xfrm>
            <a:off x="457200" y="1447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key</a:t>
            </a:r>
            <a:r>
              <a:rPr lang="en-US" sz="2400" dirty="0"/>
              <a:t>=</a:t>
            </a:r>
            <a:r>
              <a:rPr lang="en-US" sz="2400" dirty="0" err="1">
                <a:solidFill>
                  <a:srgbClr val="00B0F0"/>
                </a:solidFill>
              </a:rPr>
              <a:t>textbelt</a:t>
            </a:r>
            <a:r>
              <a:rPr lang="en-US" sz="2400" dirty="0" err="1"/>
              <a:t>&amp;</a:t>
            </a:r>
            <a:r>
              <a:rPr lang="en-US" sz="2400" dirty="0" err="1">
                <a:solidFill>
                  <a:srgbClr val="00B050"/>
                </a:solidFill>
              </a:rPr>
              <a:t>phone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B0F0"/>
                </a:solidFill>
              </a:rPr>
              <a:t>2155551212</a:t>
            </a:r>
            <a:r>
              <a:rPr lang="en-US" sz="2400" dirty="0"/>
              <a:t>&amp;</a:t>
            </a:r>
            <a:r>
              <a:rPr lang="en-US" sz="2400" dirty="0">
                <a:solidFill>
                  <a:srgbClr val="00B050"/>
                </a:solidFill>
              </a:rPr>
              <a:t>message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B0F0"/>
                </a:solidFill>
              </a:rPr>
              <a:t>test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D6F2E3-9AA1-4804-B76A-61960EEA7633}"/>
              </a:ext>
            </a:extLst>
          </p:cNvPr>
          <p:cNvCxnSpPr/>
          <p:nvPr/>
        </p:nvCxnSpPr>
        <p:spPr>
          <a:xfrm flipH="1" flipV="1">
            <a:off x="1676400" y="1909465"/>
            <a:ext cx="2209800" cy="1138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8C2EA9-8BA0-48FF-9025-C8D5CF1D5A2E}"/>
              </a:ext>
            </a:extLst>
          </p:cNvPr>
          <p:cNvCxnSpPr>
            <a:cxnSpLocks/>
          </p:cNvCxnSpPr>
          <p:nvPr/>
        </p:nvCxnSpPr>
        <p:spPr>
          <a:xfrm flipH="1" flipV="1">
            <a:off x="3276600" y="1909466"/>
            <a:ext cx="762000" cy="11385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2E6F35-5794-4F79-8960-D3E76E1621E4}"/>
              </a:ext>
            </a:extLst>
          </p:cNvPr>
          <p:cNvCxnSpPr>
            <a:cxnSpLocks/>
          </p:cNvCxnSpPr>
          <p:nvPr/>
        </p:nvCxnSpPr>
        <p:spPr>
          <a:xfrm flipV="1">
            <a:off x="4343400" y="1909465"/>
            <a:ext cx="1905000" cy="1138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C23BD27-7D65-4C13-9C21-2FABC8AD3827}"/>
              </a:ext>
            </a:extLst>
          </p:cNvPr>
          <p:cNvSpPr txBox="1"/>
          <p:nvPr/>
        </p:nvSpPr>
        <p:spPr>
          <a:xfrm>
            <a:off x="1066800" y="3276600"/>
            <a:ext cx="6477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These are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/</a:t>
            </a:r>
            <a:r>
              <a:rPr lang="en-US" dirty="0">
                <a:solidFill>
                  <a:srgbClr val="00B0F0"/>
                </a:solidFill>
              </a:rPr>
              <a:t>value</a:t>
            </a:r>
            <a:r>
              <a:rPr lang="en-US" dirty="0"/>
              <a:t> pairs, separated by ampersands.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an example of URL encoded data.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requests are often sent in this manner.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 this class we will follow this pattern … send a data request as URL Encoded data and get a JSON response back.  </a:t>
            </a:r>
          </a:p>
        </p:txBody>
      </p:sp>
    </p:spTree>
    <p:extLst>
      <p:ext uri="{BB962C8B-B14F-4D97-AF65-F5344CB8AC3E}">
        <p14:creationId xmlns:p14="http://schemas.microsoft.com/office/powerpoint/2010/main" val="163968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F6A9A3-2062-4F4A-B75A-E589B4C406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633947" y="941661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506416" y="152082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7506416" y="365760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494332"/>
            <a:ext cx="342902" cy="35281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643EDF-AE61-4D45-84FD-ED907045FFFD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953000" y="2271567"/>
            <a:ext cx="2248616" cy="928833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3476546"/>
            <a:ext cx="2280786" cy="61605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D748D01D-107C-45A7-8D28-59A10580799D}"/>
              </a:ext>
            </a:extLst>
          </p:cNvPr>
          <p:cNvSpPr/>
          <p:nvPr/>
        </p:nvSpPr>
        <p:spPr>
          <a:xfrm>
            <a:off x="5802698" y="4503282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9E9899-5D8B-44A7-A2C8-F609E9E7E87E}"/>
              </a:ext>
            </a:extLst>
          </p:cNvPr>
          <p:cNvSpPr txBox="1"/>
          <p:nvPr/>
        </p:nvSpPr>
        <p:spPr>
          <a:xfrm>
            <a:off x="5230482" y="535176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77AED65-BB0F-42DD-9F86-16438ABD9294}"/>
              </a:ext>
            </a:extLst>
          </p:cNvPr>
          <p:cNvCxnSpPr>
            <a:cxnSpLocks/>
          </p:cNvCxnSpPr>
          <p:nvPr/>
        </p:nvCxnSpPr>
        <p:spPr>
          <a:xfrm flipH="1" flipV="1">
            <a:off x="4875722" y="3761550"/>
            <a:ext cx="758225" cy="69800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9DD6385-F98D-43A6-8DC1-A989E26F1B21}"/>
              </a:ext>
            </a:extLst>
          </p:cNvPr>
          <p:cNvSpPr txBox="1"/>
          <p:nvPr/>
        </p:nvSpPr>
        <p:spPr>
          <a:xfrm>
            <a:off x="5082209" y="184484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SMS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textbelt</a:t>
            </a:r>
            <a:r>
              <a:rPr lang="en-US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7D8A1F-9C06-43A2-881F-0C70CF7B2B74}"/>
              </a:ext>
            </a:extLst>
          </p:cNvPr>
          <p:cNvSpPr txBox="1"/>
          <p:nvPr/>
        </p:nvSpPr>
        <p:spPr>
          <a:xfrm>
            <a:off x="6937513" y="268370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37B2E9-C817-407C-A0AF-E9B8E741FA61}"/>
              </a:ext>
            </a:extLst>
          </p:cNvPr>
          <p:cNvSpPr txBox="1"/>
          <p:nvPr/>
        </p:nvSpPr>
        <p:spPr>
          <a:xfrm>
            <a:off x="6858000" y="466164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</p:spTree>
    <p:extLst>
      <p:ext uri="{BB962C8B-B14F-4D97-AF65-F5344CB8AC3E}">
        <p14:creationId xmlns:p14="http://schemas.microsoft.com/office/powerpoint/2010/main" val="41959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30" grpId="0" animBg="1"/>
      <p:bldP spid="32" grpId="0" animBg="1"/>
      <p:bldP spid="28" grpId="0" animBg="1"/>
      <p:bldP spid="35" grpId="0"/>
      <p:bldP spid="26" grpId="0"/>
      <p:bldP spid="2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it, you’ll like it!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Image result for mikey likes it cereal">
            <a:extLst>
              <a:ext uri="{FF2B5EF4-FFF2-40B4-BE49-F238E27FC236}">
                <a16:creationId xmlns:a16="http://schemas.microsoft.com/office/drawing/2014/main" id="{91E2DF3E-28F3-4145-BD78-BBCE1847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0" y="1676400"/>
            <a:ext cx="43119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882054-99CD-4A53-8A11-C52895C2AA72}"/>
              </a:ext>
            </a:extLst>
          </p:cNvPr>
          <p:cNvSpPr txBox="1"/>
          <p:nvPr/>
        </p:nvSpPr>
        <p:spPr>
          <a:xfrm>
            <a:off x="4600460" y="1041437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Use the $.post method to send </a:t>
            </a:r>
            <a:r>
              <a:rPr lang="en-US" dirty="0" err="1"/>
              <a:t>the_serialized_data</a:t>
            </a:r>
            <a:r>
              <a:rPr lang="en-US" dirty="0"/>
              <a:t> to the </a:t>
            </a:r>
            <a:r>
              <a:rPr lang="en-US" dirty="0" err="1"/>
              <a:t>textbelt</a:t>
            </a:r>
            <a:r>
              <a:rPr lang="en-US" dirty="0"/>
              <a:t> API endpoint:  </a:t>
            </a:r>
            <a:r>
              <a:rPr lang="en-US" dirty="0">
                <a:hlinkClick r:id="rId3"/>
              </a:rPr>
              <a:t>https://textbelt.com/text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in your cell phone number into the form and a message.  Click “Send the text”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you receive the confirmation message, use the real API key.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sure to define a call back function that receives a variable called “data” </a:t>
            </a:r>
            <a:br>
              <a:rPr lang="en-US" dirty="0"/>
            </a:br>
            <a:r>
              <a:rPr lang="en-US" dirty="0"/>
              <a:t>Use console.log(data) to inspect the contents of data as it is returned from the API.</a:t>
            </a:r>
          </a:p>
        </p:txBody>
      </p:sp>
    </p:spTree>
    <p:extLst>
      <p:ext uri="{BB962C8B-B14F-4D97-AF65-F5344CB8AC3E}">
        <p14:creationId xmlns:p14="http://schemas.microsoft.com/office/powerpoint/2010/main" val="19213942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5255</TotalTime>
  <Words>723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Times New Roman</vt:lpstr>
      <vt:lpstr>Default Design</vt:lpstr>
      <vt:lpstr> Sending a text message (and more) </vt:lpstr>
      <vt:lpstr>Today we’re going to write code that sends a text message to your phone</vt:lpstr>
      <vt:lpstr>The jQuery post method…</vt:lpstr>
      <vt:lpstr>Conventional use of GET and POST</vt:lpstr>
      <vt:lpstr>What’s the plan?</vt:lpstr>
      <vt:lpstr>Data Serialization</vt:lpstr>
      <vt:lpstr>What does URL encoded data look like?</vt:lpstr>
      <vt:lpstr>What’s the point?</vt:lpstr>
      <vt:lpstr>Try it, you’ll like it!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486</cp:revision>
  <dcterms:created xsi:type="dcterms:W3CDTF">2005-09-19T23:06:59Z</dcterms:created>
  <dcterms:modified xsi:type="dcterms:W3CDTF">2021-10-26T15:57:16Z</dcterms:modified>
</cp:coreProperties>
</file>