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23"/>
  </p:notesMasterIdLst>
  <p:handoutMasterIdLst>
    <p:handoutMasterId r:id="rId24"/>
  </p:handoutMasterIdLst>
  <p:sldIdLst>
    <p:sldId id="279" r:id="rId2"/>
    <p:sldId id="454" r:id="rId3"/>
    <p:sldId id="475" r:id="rId4"/>
    <p:sldId id="476" r:id="rId5"/>
    <p:sldId id="477" r:id="rId6"/>
    <p:sldId id="479" r:id="rId7"/>
    <p:sldId id="481" r:id="rId8"/>
    <p:sldId id="480" r:id="rId9"/>
    <p:sldId id="488" r:id="rId10"/>
    <p:sldId id="486" r:id="rId11"/>
    <p:sldId id="487" r:id="rId12"/>
    <p:sldId id="489" r:id="rId13"/>
    <p:sldId id="482" r:id="rId14"/>
    <p:sldId id="490" r:id="rId15"/>
    <p:sldId id="483" r:id="rId16"/>
    <p:sldId id="494" r:id="rId17"/>
    <p:sldId id="493" r:id="rId18"/>
    <p:sldId id="491" r:id="rId19"/>
    <p:sldId id="495" r:id="rId20"/>
    <p:sldId id="474" r:id="rId21"/>
    <p:sldId id="48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86413" autoAdjust="0"/>
  </p:normalViewPr>
  <p:slideViewPr>
    <p:cSldViewPr>
      <p:cViewPr varScale="1">
        <p:scale>
          <a:sx n="94" d="100"/>
          <a:sy n="94" d="100"/>
        </p:scale>
        <p:origin x="22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Math and JavaScript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/>
              <a:t>Department </a:t>
            </a:r>
            <a:r>
              <a:rPr lang="en-US" sz="1800" dirty="0"/>
              <a:t>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E51CB-A8A1-4CC3-91CD-E1BC5D9B9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special case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93CDA8-0D6A-449A-907D-0A19123D8B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44103-98B7-4E02-A0E6-5C76B7AEF2F4}"/>
              </a:ext>
            </a:extLst>
          </p:cNvPr>
          <p:cNvSpPr txBox="1"/>
          <p:nvPr/>
        </p:nvSpPr>
        <p:spPr>
          <a:xfrm>
            <a:off x="211238" y="1001023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previous examples work because the user input of ‘5’ in x is a string that can be easily converted into a number.  If the user provides a string with a non-numeric value, then the output of the conversion operation will be a special constant called </a:t>
            </a:r>
            <a:r>
              <a:rPr lang="en-US" b="1" dirty="0"/>
              <a:t>NaN</a:t>
            </a:r>
            <a:r>
              <a:rPr lang="en-US" dirty="0"/>
              <a:t> which (you guessed it) is short for </a:t>
            </a:r>
            <a:r>
              <a:rPr lang="en-US" b="1" dirty="0"/>
              <a:t>N</a:t>
            </a:r>
            <a:r>
              <a:rPr lang="en-US" dirty="0"/>
              <a:t>ot </a:t>
            </a: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N</a:t>
            </a:r>
            <a:r>
              <a:rPr lang="en-US" dirty="0"/>
              <a:t>umber.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F2DA04-86E6-45DD-B97F-3CDC0DD059D1}"/>
              </a:ext>
            </a:extLst>
          </p:cNvPr>
          <p:cNvSpPr txBox="1"/>
          <p:nvPr/>
        </p:nvSpPr>
        <p:spPr>
          <a:xfrm>
            <a:off x="239210" y="2984101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let p = 4 * x; //if x is 'dog', p will be NaN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E16F26-5802-4F22-8EA2-ACD55A7C154B}"/>
              </a:ext>
            </a:extLst>
          </p:cNvPr>
          <p:cNvSpPr txBox="1"/>
          <p:nvPr/>
        </p:nvSpPr>
        <p:spPr>
          <a:xfrm>
            <a:off x="259466" y="3394538"/>
            <a:ext cx="8717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let p = x + x + x + x;  //if x is 'dog’,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	//p will be '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dogdogdogdog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8E94FD-C911-4648-BBDC-1EC3D00E1DD5}"/>
              </a:ext>
            </a:extLst>
          </p:cNvPr>
          <p:cNvSpPr txBox="1"/>
          <p:nvPr/>
        </p:nvSpPr>
        <p:spPr>
          <a:xfrm>
            <a:off x="259466" y="4220826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(x); //if x is 'dog', x will be NaN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8380CE-071D-41BE-A625-2DA0D52FAE78}"/>
              </a:ext>
            </a:extLst>
          </p:cNvPr>
          <p:cNvSpPr txBox="1"/>
          <p:nvPr/>
        </p:nvSpPr>
        <p:spPr>
          <a:xfrm>
            <a:off x="257537" y="4757067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parseFloat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(x); //if x is 'dog', x will be NaN </a:t>
            </a:r>
          </a:p>
        </p:txBody>
      </p:sp>
    </p:spTree>
    <p:extLst>
      <p:ext uri="{BB962C8B-B14F-4D97-AF65-F5344CB8AC3E}">
        <p14:creationId xmlns:p14="http://schemas.microsoft.com/office/powerpoint/2010/main" val="303199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31666-4BDE-428F-83FF-F66499BC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special thing about NaN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8558CF-601E-4F44-A7FA-532DA7040B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2C51AB-E78E-42EA-8041-97EB14EE5009}"/>
              </a:ext>
            </a:extLst>
          </p:cNvPr>
          <p:cNvSpPr txBox="1"/>
          <p:nvPr/>
        </p:nvSpPr>
        <p:spPr>
          <a:xfrm>
            <a:off x="533400" y="103120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NaN has a curious property.  All mathematic operations performed on NaN will equal NaN.  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E47EA7-D5BB-43CA-A9A8-BFDA176D07FE}"/>
              </a:ext>
            </a:extLst>
          </p:cNvPr>
          <p:cNvCxnSpPr>
            <a:cxnSpLocks/>
          </p:cNvCxnSpPr>
          <p:nvPr/>
        </p:nvCxnSpPr>
        <p:spPr>
          <a:xfrm flipH="1">
            <a:off x="5715000" y="2422470"/>
            <a:ext cx="1" cy="2529921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5D5990-47B3-45C1-808D-8F2AA843BE5C}"/>
              </a:ext>
            </a:extLst>
          </p:cNvPr>
          <p:cNvCxnSpPr>
            <a:cxnSpLocks/>
          </p:cNvCxnSpPr>
          <p:nvPr/>
        </p:nvCxnSpPr>
        <p:spPr>
          <a:xfrm flipH="1">
            <a:off x="2783588" y="2422470"/>
            <a:ext cx="1" cy="2529921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367ED3B-D67D-4AD7-94B7-CBF2D12FF8E6}"/>
              </a:ext>
            </a:extLst>
          </p:cNvPr>
          <p:cNvSpPr txBox="1"/>
          <p:nvPr/>
        </p:nvSpPr>
        <p:spPr>
          <a:xfrm>
            <a:off x="400256" y="2422470"/>
            <a:ext cx="252066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&lt;script&gt;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m = 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2.2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b = 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x = 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y = (m*x) +b;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console.log(y); 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//15.8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&lt;/script&gt;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36B6E3-ED21-46C0-AAA5-64F8D0800545}"/>
              </a:ext>
            </a:extLst>
          </p:cNvPr>
          <p:cNvSpPr txBox="1"/>
          <p:nvPr/>
        </p:nvSpPr>
        <p:spPr>
          <a:xfrm>
            <a:off x="3042033" y="2382408"/>
            <a:ext cx="252066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&lt;script&gt;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m = 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'zebra'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b = 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x = 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y = (m*x) +b;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console.log(y); 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//NaN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&lt;/script&gt;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44BA42-050F-46DD-B686-89178EFA1958}"/>
              </a:ext>
            </a:extLst>
          </p:cNvPr>
          <p:cNvSpPr txBox="1"/>
          <p:nvPr/>
        </p:nvSpPr>
        <p:spPr>
          <a:xfrm>
            <a:off x="5957231" y="2422470"/>
            <a:ext cx="252066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&lt;script&gt;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m = 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2.2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b = </a:t>
            </a:r>
            <a:r>
              <a:rPr lang="en-US" sz="14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7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x = </a:t>
            </a:r>
            <a:r>
              <a:rPr lang="en-US" sz="14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'pink'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4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y = (m*x) +b;</a:t>
            </a: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console.log(y); </a:t>
            </a:r>
            <a:r>
              <a:rPr lang="en-US" sz="14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//NaN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400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&lt;/script&gt;</a:t>
            </a: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31666-4BDE-428F-83FF-F66499BC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exception…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8558CF-601E-4F44-A7FA-532DA7040B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2C51AB-E78E-42EA-8041-97EB14EE5009}"/>
              </a:ext>
            </a:extLst>
          </p:cNvPr>
          <p:cNvSpPr txBox="1"/>
          <p:nvPr/>
        </p:nvSpPr>
        <p:spPr>
          <a:xfrm>
            <a:off x="533400" y="1031208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exception is (once again!) the “+” operation.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84696B-92CF-423C-88C5-E7866F600AF9}"/>
              </a:ext>
            </a:extLst>
          </p:cNvPr>
          <p:cNvSpPr txBox="1"/>
          <p:nvPr/>
        </p:nvSpPr>
        <p:spPr>
          <a:xfrm>
            <a:off x="2438400" y="1733435"/>
            <a:ext cx="45720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&lt;script&gt;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m = 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2.2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b = 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pluto</a:t>
            </a:r>
            <a:r>
              <a:rPr lang="en-US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x = </a:t>
            </a:r>
            <a:r>
              <a:rPr lang="en-US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b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let</a:t>
            </a:r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y = (m*x) +b;</a:t>
            </a:r>
          </a:p>
          <a:p>
            <a:r>
              <a:rPr lang="en-US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console.log(y); 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//8.8pluto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b="0" dirty="0">
                <a:solidFill>
                  <a:srgbClr val="800000"/>
                </a:solidFill>
                <a:effectLst/>
                <a:latin typeface="Consolas" panose="020B0609020204030204" pitchFamily="49" charset="0"/>
              </a:rPr>
              <a:t>&lt;/script&gt;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5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F47AB-169C-4F16-BBEC-0ADABB93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Math object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E9528F-A1BE-4545-9F7D-1338502C8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C65B9-D6A8-410A-A05E-6DB1D280218B}"/>
              </a:ext>
            </a:extLst>
          </p:cNvPr>
          <p:cNvSpPr txBox="1"/>
          <p:nvPr/>
        </p:nvSpPr>
        <p:spPr>
          <a:xfrm>
            <a:off x="304800" y="9906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It’s nice that we can do basic arithmetic operations in JavaScript… but what if we needed to do something a little more complicated?  Like compute x</a:t>
            </a:r>
            <a:r>
              <a:rPr lang="en-US" baseline="30000" dirty="0"/>
              <a:t>10 </a:t>
            </a:r>
            <a:r>
              <a:rPr lang="en-US" dirty="0"/>
              <a:t>or find the square root of a number? Or generate a random number?  Or round a number to the closest integer?</a:t>
            </a:r>
          </a:p>
          <a:p>
            <a:endParaRPr lang="en-US" dirty="0"/>
          </a:p>
          <a:p>
            <a:r>
              <a:rPr lang="en-US" dirty="0"/>
              <a:t>JavaScript gives us a variety of mathematic constants and functions, all bundled together as part of the </a:t>
            </a:r>
            <a:r>
              <a:rPr lang="en-US" b="1" dirty="0"/>
              <a:t>Math</a:t>
            </a:r>
            <a:r>
              <a:rPr lang="en-US" dirty="0"/>
              <a:t> object.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For example, JavaScript gives us the following constants, built right into the language itself.  (For the full list, see your textbook!)</a:t>
            </a:r>
          </a:p>
          <a:p>
            <a:endParaRPr lang="en-US" baseline="30000" dirty="0"/>
          </a:p>
          <a:p>
            <a:r>
              <a:rPr lang="en-US" baseline="30000" dirty="0"/>
              <a:t>  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18AC8C-27CB-46CF-98BD-C3D63BE02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37839"/>
              </p:ext>
            </p:extLst>
          </p:nvPr>
        </p:nvGraphicFramePr>
        <p:xfrm>
          <a:off x="381000" y="4835545"/>
          <a:ext cx="8305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9">
                  <a:extLst>
                    <a:ext uri="{9D8B030D-6E8A-4147-A177-3AD203B41FA5}">
                      <a16:colId xmlns:a16="http://schemas.microsoft.com/office/drawing/2014/main" val="3749554925"/>
                    </a:ext>
                  </a:extLst>
                </a:gridCol>
                <a:gridCol w="6660311">
                  <a:extLst>
                    <a:ext uri="{9D8B030D-6E8A-4147-A177-3AD203B41FA5}">
                      <a16:colId xmlns:a16="http://schemas.microsoft.com/office/drawing/2014/main" val="2942175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it stands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38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Math.PI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3.14159… the ratio of a circle's circumference to its diameter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Math.SQRT2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1.41421… the square root of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7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049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F47AB-169C-4F16-BBEC-0ADABB932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the Math object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E9528F-A1BE-4545-9F7D-1338502C8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0C65B9-D6A8-410A-A05E-6DB1D280218B}"/>
              </a:ext>
            </a:extLst>
          </p:cNvPr>
          <p:cNvSpPr txBox="1"/>
          <p:nvPr/>
        </p:nvSpPr>
        <p:spPr>
          <a:xfrm>
            <a:off x="304800" y="838200"/>
            <a:ext cx="8458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b="1" dirty="0"/>
              <a:t>Math</a:t>
            </a:r>
            <a:r>
              <a:rPr lang="en-US" dirty="0"/>
              <a:t> object also has a number of </a:t>
            </a:r>
            <a:r>
              <a:rPr lang="en-US" i="1" dirty="0"/>
              <a:t>methods</a:t>
            </a:r>
            <a:r>
              <a:rPr lang="en-US" dirty="0"/>
              <a:t> associated with it.  A method is a function that is a property of an object.  It takes 0 or more parameters as input, and returns an output.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Here are some of the methods you might be interested in.  (Again, for the full list, see your textbook!)</a:t>
            </a:r>
          </a:p>
          <a:p>
            <a:endParaRPr lang="en-US" baseline="30000" dirty="0"/>
          </a:p>
          <a:p>
            <a:r>
              <a:rPr lang="en-US" baseline="30000" dirty="0"/>
              <a:t>  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D18AC8C-27CB-46CF-98BD-C3D63BE02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347669"/>
              </p:ext>
            </p:extLst>
          </p:nvPr>
        </p:nvGraphicFramePr>
        <p:xfrm>
          <a:off x="381000" y="3124200"/>
          <a:ext cx="83058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3749554925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942175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it does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383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Math.round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Returns x rounded to the nearest integer.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2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Math.ceil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Returns x rounded up to the next greatest integer.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7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Math.pow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base, power</a:t>
                      </a:r>
                      <a:r>
                        <a:rPr lang="en-US" sz="160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Returns base returned to some power.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24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Math.sqrt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Returns the square root of 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02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Math.abs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absolute value of 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531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Math.random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Takes no parameters!  Returns a random number between 0 and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93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22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83EE-235B-4133-AF55-6151A572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F1D44B-FDE2-470B-B3C5-6A9BC5CB7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ECD3ED-AECF-4E5E-8AC2-A5D81AA4391A}"/>
              </a:ext>
            </a:extLst>
          </p:cNvPr>
          <p:cNvSpPr txBox="1"/>
          <p:nvPr/>
        </p:nvSpPr>
        <p:spPr>
          <a:xfrm>
            <a:off x="228600" y="9144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the introduction of the </a:t>
            </a:r>
            <a:r>
              <a:rPr lang="en-US" b="1" dirty="0"/>
              <a:t>Math</a:t>
            </a:r>
            <a:r>
              <a:rPr lang="en-US" dirty="0"/>
              <a:t> object we now have an opportunity to think about the terminology of objects in general.  </a:t>
            </a:r>
            <a:br>
              <a:rPr lang="en-US" dirty="0"/>
            </a:br>
            <a:endParaRPr lang="en-US" dirty="0"/>
          </a:p>
          <a:p>
            <a:r>
              <a:rPr lang="en-US" dirty="0"/>
              <a:t>Objects are simply convenient collections of attributes (like </a:t>
            </a:r>
            <a:r>
              <a:rPr lang="en-US" dirty="0" err="1"/>
              <a:t>Math.PI</a:t>
            </a:r>
            <a:r>
              <a:rPr lang="en-US" dirty="0"/>
              <a:t>) and methods (like </a:t>
            </a:r>
            <a:r>
              <a:rPr lang="en-US" dirty="0" err="1"/>
              <a:t>Math.random</a:t>
            </a:r>
            <a:r>
              <a:rPr lang="en-US" dirty="0"/>
              <a:t>() ).</a:t>
            </a:r>
          </a:p>
          <a:p>
            <a:endParaRPr lang="en-US" dirty="0"/>
          </a:p>
          <a:p>
            <a:r>
              <a:rPr lang="en-US" dirty="0"/>
              <a:t>In the next 2 slides we explore the difference between attributes and methods...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35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83EE-235B-4133-AF55-6151A572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(attributes)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F1D44B-FDE2-470B-B3C5-6A9BC5CB7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ECD3ED-AECF-4E5E-8AC2-A5D81AA4391A}"/>
              </a:ext>
            </a:extLst>
          </p:cNvPr>
          <p:cNvSpPr txBox="1"/>
          <p:nvPr/>
        </p:nvSpPr>
        <p:spPr>
          <a:xfrm>
            <a:off x="228600" y="914400"/>
            <a:ext cx="86868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attribute </a:t>
            </a:r>
            <a:r>
              <a:rPr lang="en-US" b="1" dirty="0"/>
              <a:t>has a value</a:t>
            </a:r>
            <a:r>
              <a:rPr lang="en-US" dirty="0"/>
              <a:t>…  and that’s all. </a:t>
            </a:r>
          </a:p>
          <a:p>
            <a:endParaRPr lang="en-US" dirty="0"/>
          </a:p>
          <a:p>
            <a:r>
              <a:rPr lang="en-US" dirty="0"/>
              <a:t>In JavaScript we use a dot (“.”) to separate the object and it’s attribute.</a:t>
            </a:r>
          </a:p>
          <a:p>
            <a:endParaRPr lang="en-US" dirty="0"/>
          </a:p>
          <a:p>
            <a:r>
              <a:rPr lang="en-US" sz="3200" i="1" dirty="0" err="1">
                <a:solidFill>
                  <a:schemeClr val="accent2"/>
                </a:solidFill>
              </a:rPr>
              <a:t>ObjectName</a:t>
            </a:r>
            <a:r>
              <a:rPr lang="en-US" sz="3200" dirty="0" err="1">
                <a:solidFill>
                  <a:schemeClr val="accent2"/>
                </a:solidFill>
              </a:rPr>
              <a:t>.</a:t>
            </a:r>
            <a:r>
              <a:rPr lang="en-US" sz="3200" i="1" dirty="0" err="1">
                <a:solidFill>
                  <a:schemeClr val="accent2"/>
                </a:solidFill>
              </a:rPr>
              <a:t>AttributeName</a:t>
            </a:r>
            <a:endParaRPr lang="en-US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553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83EE-235B-4133-AF55-6151A572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(methods)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F1D44B-FDE2-470B-B3C5-6A9BC5CB7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ECD3ED-AECF-4E5E-8AC2-A5D81AA4391A}"/>
              </a:ext>
            </a:extLst>
          </p:cNvPr>
          <p:cNvSpPr txBox="1"/>
          <p:nvPr/>
        </p:nvSpPr>
        <p:spPr>
          <a:xfrm>
            <a:off x="228600" y="914400"/>
            <a:ext cx="8686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method </a:t>
            </a:r>
            <a:r>
              <a:rPr lang="en-US" b="1" dirty="0"/>
              <a:t>does something.  </a:t>
            </a:r>
            <a:r>
              <a:rPr lang="en-US" dirty="0"/>
              <a:t>A method will take  0 or more parameters as input and return some output.  As with attributes, a dot (“.”) is used to separate the object and its method.</a:t>
            </a:r>
          </a:p>
          <a:p>
            <a:endParaRPr lang="en-US" dirty="0"/>
          </a:p>
          <a:p>
            <a:r>
              <a:rPr lang="en-US" sz="3200" i="1" dirty="0" err="1">
                <a:solidFill>
                  <a:schemeClr val="accent2"/>
                </a:solidFill>
              </a:rPr>
              <a:t>ObjectName</a:t>
            </a:r>
            <a:r>
              <a:rPr lang="en-US" sz="3200" dirty="0" err="1">
                <a:solidFill>
                  <a:schemeClr val="accent2"/>
                </a:solidFill>
              </a:rPr>
              <a:t>.</a:t>
            </a:r>
            <a:r>
              <a:rPr lang="en-US" sz="3200" i="1" dirty="0" err="1">
                <a:solidFill>
                  <a:schemeClr val="accent2"/>
                </a:solidFill>
              </a:rPr>
              <a:t>MethodName</a:t>
            </a:r>
            <a:r>
              <a:rPr lang="en-US" sz="3200" i="1" dirty="0">
                <a:solidFill>
                  <a:schemeClr val="accent2"/>
                </a:solidFill>
              </a:rPr>
              <a:t>()</a:t>
            </a:r>
            <a:endParaRPr lang="en-US" i="1" dirty="0">
              <a:solidFill>
                <a:schemeClr val="accent2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4FA5B03-52F9-4276-94C8-0390E8516E49}"/>
              </a:ext>
            </a:extLst>
          </p:cNvPr>
          <p:cNvCxnSpPr>
            <a:cxnSpLocks/>
          </p:cNvCxnSpPr>
          <p:nvPr/>
        </p:nvCxnSpPr>
        <p:spPr>
          <a:xfrm flipH="1" flipV="1">
            <a:off x="4876800" y="2976504"/>
            <a:ext cx="304800" cy="52869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C3310D8-1C8C-4EC5-BD1E-DB07316C5295}"/>
              </a:ext>
            </a:extLst>
          </p:cNvPr>
          <p:cNvSpPr txBox="1"/>
          <p:nvPr/>
        </p:nvSpPr>
        <p:spPr>
          <a:xfrm>
            <a:off x="3505200" y="3657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number of parameters  needed here will depend on the definition of the method!</a:t>
            </a:r>
          </a:p>
        </p:txBody>
      </p:sp>
    </p:spTree>
    <p:extLst>
      <p:ext uri="{BB962C8B-B14F-4D97-AF65-F5344CB8AC3E}">
        <p14:creationId xmlns:p14="http://schemas.microsoft.com/office/powerpoint/2010/main" val="283728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83EE-235B-4133-AF55-6151A572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in MIS2402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F1D44B-FDE2-470B-B3C5-6A9BC5CB7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ECD3ED-AECF-4E5E-8AC2-A5D81AA4391A}"/>
              </a:ext>
            </a:extLst>
          </p:cNvPr>
          <p:cNvSpPr txBox="1"/>
          <p:nvPr/>
        </p:nvSpPr>
        <p:spPr>
          <a:xfrm>
            <a:off x="342900" y="1447800"/>
            <a:ext cx="8458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JavaScript allows you to create your own objects.  But we won’t be doing that this semester!  You should, however, understand the basic terminology and syntax we just described.  </a:t>
            </a:r>
          </a:p>
          <a:p>
            <a:endParaRPr lang="en-US" dirty="0"/>
          </a:p>
          <a:p>
            <a:r>
              <a:rPr lang="en-US" dirty="0"/>
              <a:t>You should know an object when you see one!  JavaScript has lot of built in objects and  the </a:t>
            </a:r>
            <a:r>
              <a:rPr lang="en-US" b="1" dirty="0"/>
              <a:t>Math</a:t>
            </a:r>
            <a:r>
              <a:rPr lang="en-US" dirty="0"/>
              <a:t> object is just one of them.  </a:t>
            </a:r>
          </a:p>
          <a:p>
            <a:endParaRPr lang="en-US" dirty="0"/>
          </a:p>
          <a:p>
            <a:endParaRPr lang="en-US" baseline="30000" dirty="0"/>
          </a:p>
          <a:p>
            <a:r>
              <a:rPr lang="en-US" baseline="30000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8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83EE-235B-4133-AF55-6151A572B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 – An analogy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F1D44B-FDE2-470B-B3C5-6A9BC5CB74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423D43-D464-44DE-8003-636EAA761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225" y="3323206"/>
            <a:ext cx="2109880" cy="22501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ECD3ED-AECF-4E5E-8AC2-A5D81AA4391A}"/>
              </a:ext>
            </a:extLst>
          </p:cNvPr>
          <p:cNvSpPr txBox="1"/>
          <p:nvPr/>
        </p:nvSpPr>
        <p:spPr>
          <a:xfrm>
            <a:off x="342900" y="1070135"/>
            <a:ext cx="8458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JavaScript is a little bit like your brain… there is some functionality that is just built in (like </a:t>
            </a:r>
            <a:r>
              <a:rPr lang="en-US" dirty="0" err="1"/>
              <a:t>Math.sqrt</a:t>
            </a:r>
            <a:r>
              <a:rPr lang="en-US" dirty="0"/>
              <a:t>() to calculate a square root) and there are other things it needs to be told how to do…. like compute the area of a circle!</a:t>
            </a:r>
          </a:p>
          <a:p>
            <a:endParaRPr lang="en-US" baseline="30000" dirty="0"/>
          </a:p>
          <a:p>
            <a:r>
              <a:rPr lang="en-US" baseline="30000" dirty="0"/>
              <a:t> 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A59295-A91E-466A-B29E-02E251B59B8B}"/>
              </a:ext>
            </a:extLst>
          </p:cNvPr>
          <p:cNvSpPr txBox="1"/>
          <p:nvPr/>
        </p:nvSpPr>
        <p:spPr>
          <a:xfrm>
            <a:off x="6097976" y="3194418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Regulate body temp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779BED-2FD9-4D31-BA92-1474B5AEC261}"/>
              </a:ext>
            </a:extLst>
          </p:cNvPr>
          <p:cNvSpPr txBox="1"/>
          <p:nvPr/>
        </p:nvSpPr>
        <p:spPr>
          <a:xfrm>
            <a:off x="96884" y="3845647"/>
            <a:ext cx="3255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Sing “Old Town Road”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E7D214-B706-4057-8D80-16AB5EF0F8B8}"/>
              </a:ext>
            </a:extLst>
          </p:cNvPr>
          <p:cNvSpPr txBox="1"/>
          <p:nvPr/>
        </p:nvSpPr>
        <p:spPr>
          <a:xfrm>
            <a:off x="1724730" y="308902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Ride a bike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9E7D33-8747-4CF5-B1F3-1B0A491812FD}"/>
              </a:ext>
            </a:extLst>
          </p:cNvPr>
          <p:cNvSpPr txBox="1"/>
          <p:nvPr/>
        </p:nvSpPr>
        <p:spPr>
          <a:xfrm>
            <a:off x="6137958" y="4001891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Breathe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C220C0-20A2-4312-BAD3-5C0BC0BC841D}"/>
              </a:ext>
            </a:extLst>
          </p:cNvPr>
          <p:cNvSpPr txBox="1"/>
          <p:nvPr/>
        </p:nvSpPr>
        <p:spPr>
          <a:xfrm>
            <a:off x="5901594" y="4758822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Chew and Swallow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FC3D96-BF17-4F3A-A9BB-7DD31BEB55F3}"/>
              </a:ext>
            </a:extLst>
          </p:cNvPr>
          <p:cNvSpPr txBox="1"/>
          <p:nvPr/>
        </p:nvSpPr>
        <p:spPr>
          <a:xfrm>
            <a:off x="1255678" y="4650506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Juggle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61D0C07-A4C3-450B-AA5B-F9623DCE3F87}"/>
              </a:ext>
            </a:extLst>
          </p:cNvPr>
          <p:cNvCxnSpPr>
            <a:cxnSpLocks/>
          </p:cNvCxnSpPr>
          <p:nvPr/>
        </p:nvCxnSpPr>
        <p:spPr>
          <a:xfrm>
            <a:off x="2880459" y="3714264"/>
            <a:ext cx="584217" cy="18933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3B1A80D-429F-4A5D-A2D6-035A81599DBE}"/>
              </a:ext>
            </a:extLst>
          </p:cNvPr>
          <p:cNvCxnSpPr>
            <a:cxnSpLocks/>
          </p:cNvCxnSpPr>
          <p:nvPr/>
        </p:nvCxnSpPr>
        <p:spPr>
          <a:xfrm flipV="1">
            <a:off x="2804233" y="4177249"/>
            <a:ext cx="660443" cy="12448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6548695-4A17-4F10-A778-327E01EB9774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2382763" y="4448264"/>
            <a:ext cx="929462" cy="40448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6AEA075-D8F7-4BB7-B6D7-2209C07FFBB7}"/>
              </a:ext>
            </a:extLst>
          </p:cNvPr>
          <p:cNvCxnSpPr>
            <a:cxnSpLocks/>
          </p:cNvCxnSpPr>
          <p:nvPr/>
        </p:nvCxnSpPr>
        <p:spPr>
          <a:xfrm flipH="1">
            <a:off x="5297876" y="3519121"/>
            <a:ext cx="800101" cy="32552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8EF9F6D-BDAA-44B8-A339-960EB20391C7}"/>
              </a:ext>
            </a:extLst>
          </p:cNvPr>
          <p:cNvCxnSpPr>
            <a:cxnSpLocks/>
          </p:cNvCxnSpPr>
          <p:nvPr/>
        </p:nvCxnSpPr>
        <p:spPr>
          <a:xfrm flipH="1" flipV="1">
            <a:off x="5297876" y="4169346"/>
            <a:ext cx="632221" cy="5895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EF7D3B1-CA16-49B4-8CD0-13DCF810E4BB}"/>
              </a:ext>
            </a:extLst>
          </p:cNvPr>
          <p:cNvCxnSpPr>
            <a:cxnSpLocks/>
          </p:cNvCxnSpPr>
          <p:nvPr/>
        </p:nvCxnSpPr>
        <p:spPr>
          <a:xfrm flipH="1" flipV="1">
            <a:off x="5088840" y="4448263"/>
            <a:ext cx="657627" cy="41876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604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5" name="Picture 2" descr="Image result for advisory clipart">
            <a:extLst>
              <a:ext uri="{FF2B5EF4-FFF2-40B4-BE49-F238E27FC236}">
                <a16:creationId xmlns:a16="http://schemas.microsoft.com/office/drawing/2014/main" id="{E40268B9-AB22-4A60-B354-9354A832D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313372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0" y="1029720"/>
            <a:ext cx="5410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Often, the best way to understand a programming concept is to construct your own, simple, example of it.  </a:t>
            </a:r>
          </a:p>
          <a:p>
            <a:endParaRPr lang="en-US" sz="2000" dirty="0"/>
          </a:p>
          <a:p>
            <a:r>
              <a:rPr lang="en-US" sz="2000" dirty="0"/>
              <a:t>As we look at Math and JavaScript today, don’t be afraid to do that.  It would be smart to revisit this material and make some examples of your own after today’s lecture!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916934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approach to learning can be a great time-saver!  A few minutes of creative effort can often be a substitute for hours of reading, analyzing someone else’s example and/or trying to memorize seemingly random facts.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3693-8BB9-49EF-A764-77E505BA5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types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E77303-4178-4050-A3A1-A9634CE48E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0E51D7-6D7A-4F25-BA13-AA1B1A62B581}"/>
              </a:ext>
            </a:extLst>
          </p:cNvPr>
          <p:cNvSpPr txBox="1"/>
          <p:nvPr/>
        </p:nvSpPr>
        <p:spPr>
          <a:xfrm>
            <a:off x="342900" y="840129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With all this talk about strings and numbers, now would be a good time to revisit the JavaScript Data types.  Here are the eight data types of JavaScript:</a:t>
            </a:r>
          </a:p>
          <a:p>
            <a:endParaRPr lang="en-US" baseline="30000" dirty="0"/>
          </a:p>
          <a:p>
            <a:r>
              <a:rPr lang="en-US" baseline="30000" dirty="0"/>
              <a:t>  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A765027-A13E-487B-B63C-C3C65B644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72739"/>
              </p:ext>
            </p:extLst>
          </p:nvPr>
        </p:nvGraphicFramePr>
        <p:xfrm>
          <a:off x="342900" y="1599346"/>
          <a:ext cx="8458200" cy="3855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4365">
                  <a:extLst>
                    <a:ext uri="{9D8B030D-6E8A-4147-A177-3AD203B41FA5}">
                      <a16:colId xmlns:a16="http://schemas.microsoft.com/office/drawing/2014/main" val="3749554925"/>
                    </a:ext>
                  </a:extLst>
                </a:gridCol>
                <a:gridCol w="6983835">
                  <a:extLst>
                    <a:ext uri="{9D8B030D-6E8A-4147-A177-3AD203B41FA5}">
                      <a16:colId xmlns:a16="http://schemas.microsoft.com/office/drawing/2014/main" val="2942175120"/>
                    </a:ext>
                  </a:extLst>
                </a:gridCol>
              </a:tblGrid>
              <a:tr h="38270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383924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 sequence of characters.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2674"/>
                  </a:ext>
                </a:extLst>
              </a:tr>
              <a:tr h="597652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 number represented by 64 bits.  This data type is used for both integers and floating-point numbers.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710004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r>
                        <a:rPr lang="en-US" sz="1600" dirty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 true / false value.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824306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 default value automatically assigned to variables that have just been declared.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902863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Null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way to intentionally indicate that some value does not exist.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531791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BigInt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way to represent really, really big numbers. Good for science stuff.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93079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Symbol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arbitrary and unique value.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908992"/>
                  </a:ext>
                </a:extLst>
              </a:tr>
              <a:tr h="3827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data type made up of other data types.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23927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659D828-5DC2-48F7-A73D-B0817AE23811}"/>
              </a:ext>
            </a:extLst>
          </p:cNvPr>
          <p:cNvSpPr txBox="1"/>
          <p:nvPr/>
        </p:nvSpPr>
        <p:spPr>
          <a:xfrm>
            <a:off x="2667000" y="5737102"/>
            <a:ext cx="6819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https://developer.mozilla.org/en-US/docs/Web/JavaScript/Data_structures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A6B5A-F505-4AFE-AF00-A978C817B937}"/>
              </a:ext>
            </a:extLst>
          </p:cNvPr>
          <p:cNvSpPr txBox="1"/>
          <p:nvPr/>
        </p:nvSpPr>
        <p:spPr>
          <a:xfrm>
            <a:off x="342900" y="540201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* These data types are </a:t>
            </a:r>
            <a:r>
              <a:rPr lang="en-US" b="1" i="1" baseline="30000" dirty="0"/>
              <a:t>not</a:t>
            </a:r>
            <a:r>
              <a:rPr lang="en-US" baseline="30000" dirty="0"/>
              <a:t> needed in MIS2402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974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3693-8BB9-49EF-A764-77E505BA5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some practice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E77303-4178-4050-A3A1-A9634CE48E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493F8E-22A2-4184-9C9B-D6094ACCA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325879"/>
            <a:ext cx="3657600" cy="420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8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– Math and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en-US" dirty="0"/>
              <a:t>What we have already seen</a:t>
            </a:r>
          </a:p>
          <a:p>
            <a:r>
              <a:rPr lang="en-US" dirty="0"/>
              <a:t>New stuff</a:t>
            </a:r>
          </a:p>
          <a:p>
            <a:pPr lvl="1"/>
            <a:r>
              <a:rPr lang="en-US" dirty="0"/>
              <a:t>NaN</a:t>
            </a:r>
          </a:p>
          <a:p>
            <a:pPr lvl="1"/>
            <a:r>
              <a:rPr lang="en-US" dirty="0" err="1"/>
              <a:t>parseInt</a:t>
            </a:r>
            <a:endParaRPr lang="en-US" dirty="0"/>
          </a:p>
          <a:p>
            <a:pPr lvl="1"/>
            <a:r>
              <a:rPr lang="en-US" dirty="0" err="1"/>
              <a:t>parseFloat</a:t>
            </a:r>
            <a:endParaRPr lang="en-US" dirty="0"/>
          </a:p>
          <a:p>
            <a:pPr lvl="1"/>
            <a:r>
              <a:rPr lang="en-US" dirty="0"/>
              <a:t>The Math object</a:t>
            </a:r>
          </a:p>
          <a:p>
            <a:pPr lvl="1"/>
            <a:r>
              <a:rPr lang="en-US" dirty="0"/>
              <a:t>A second look at data types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22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already seen: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1"/>
            <a:ext cx="8686800" cy="1115904"/>
          </a:xfrm>
        </p:spPr>
        <p:txBody>
          <a:bodyPr/>
          <a:lstStyle/>
          <a:p>
            <a:r>
              <a:rPr lang="en-US" dirty="0"/>
              <a:t>Addition, Subtraction, Multiplication, Division, and Modulus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C5B80D-AD5F-404C-94AF-B889E8385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179959"/>
            <a:ext cx="2362200" cy="3952828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E37BB99-08B6-47F2-BA5C-A1024AACD4BE}"/>
              </a:ext>
            </a:extLst>
          </p:cNvPr>
          <p:cNvSpPr txBox="1">
            <a:spLocks/>
          </p:cNvSpPr>
          <p:nvPr/>
        </p:nvSpPr>
        <p:spPr bwMode="auto">
          <a:xfrm>
            <a:off x="304801" y="2255047"/>
            <a:ext cx="426719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FUN FACT:  </a:t>
            </a:r>
            <a:r>
              <a:rPr lang="en-US" kern="0" dirty="0"/>
              <a:t>Did you know that you can perform all these operations from the Web Developer Tools console?  Try it!</a:t>
            </a:r>
          </a:p>
        </p:txBody>
      </p:sp>
    </p:spTree>
    <p:extLst>
      <p:ext uri="{BB962C8B-B14F-4D97-AF65-F5344CB8AC3E}">
        <p14:creationId xmlns:p14="http://schemas.microsoft.com/office/powerpoint/2010/main" val="213316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also seen: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599" y="878844"/>
            <a:ext cx="8686800" cy="1115904"/>
          </a:xfrm>
        </p:spPr>
        <p:txBody>
          <a:bodyPr/>
          <a:lstStyle/>
          <a:p>
            <a:r>
              <a:rPr lang="en-US" dirty="0"/>
              <a:t>Some shortcuts: </a:t>
            </a:r>
            <a:r>
              <a:rPr lang="en-US" dirty="0" err="1"/>
              <a:t>i</a:t>
            </a:r>
            <a:r>
              <a:rPr lang="en-US" dirty="0"/>
              <a:t>++ and </a:t>
            </a:r>
            <a:r>
              <a:rPr lang="en-US" dirty="0" err="1"/>
              <a:t>i</a:t>
            </a:r>
            <a:r>
              <a:rPr lang="en-US" dirty="0"/>
              <a:t>--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E37BB99-08B6-47F2-BA5C-A1024AACD4BE}"/>
              </a:ext>
            </a:extLst>
          </p:cNvPr>
          <p:cNvSpPr txBox="1">
            <a:spLocks/>
          </p:cNvSpPr>
          <p:nvPr/>
        </p:nvSpPr>
        <p:spPr bwMode="auto">
          <a:xfrm>
            <a:off x="304800" y="4267200"/>
            <a:ext cx="8534399" cy="171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FUN FACT:  </a:t>
            </a:r>
            <a:r>
              <a:rPr lang="en-US" kern="0" dirty="0"/>
              <a:t>These are called </a:t>
            </a:r>
            <a:r>
              <a:rPr lang="en-US" b="1" i="1" kern="0" dirty="0"/>
              <a:t>unary</a:t>
            </a:r>
            <a:r>
              <a:rPr lang="en-US" kern="0" dirty="0"/>
              <a:t> operators.  They are called unary because they only take one operand.    For example: the ++ operator only works on </a:t>
            </a:r>
            <a:r>
              <a:rPr lang="en-US" i="1" kern="0" dirty="0"/>
              <a:t>one</a:t>
            </a:r>
            <a:r>
              <a:rPr lang="en-US" kern="0" dirty="0"/>
              <a:t> operand, the variable </a:t>
            </a:r>
            <a:r>
              <a:rPr lang="en-US" kern="0" dirty="0" err="1"/>
              <a:t>i</a:t>
            </a:r>
            <a:r>
              <a:rPr lang="en-US" kern="0" dirty="0"/>
              <a:t>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6A3A9A-C491-4D24-B0D6-5996E78D82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179" y="1595553"/>
            <a:ext cx="7169642" cy="2590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BF83CE-AB36-4064-8731-A1941B47B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982842"/>
            <a:ext cx="493572" cy="25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4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DE21-6997-4F7C-A986-B345BB08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Stuff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DCA9A2-F5A1-480E-8EF2-8FFAAD932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F5D9D4-E8B9-4A9D-A23C-6D065AC67F77}"/>
              </a:ext>
            </a:extLst>
          </p:cNvPr>
          <p:cNvSpPr txBox="1"/>
          <p:nvPr/>
        </p:nvSpPr>
        <p:spPr>
          <a:xfrm>
            <a:off x="228600" y="10668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we get data from user input it is (usually) string input.  That means, before we can do math on any number, we need to somehow convert it to a number.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5BA0A-E5B5-4EBE-A48A-55C1EEC75BAB}"/>
              </a:ext>
            </a:extLst>
          </p:cNvPr>
          <p:cNvSpPr txBox="1"/>
          <p:nvPr/>
        </p:nvSpPr>
        <p:spPr>
          <a:xfrm>
            <a:off x="228600" y="2422037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convert the input </a:t>
            </a:r>
            <a:r>
              <a:rPr lang="en-US" b="1" i="1" dirty="0"/>
              <a:t>implicitly</a:t>
            </a:r>
            <a:r>
              <a:rPr lang="en-US" dirty="0"/>
              <a:t>.  Consider the following example where the variable x is a string that has been provided by a user.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63609E-77A5-43B9-8632-DE8C219FB89F}"/>
              </a:ext>
            </a:extLst>
          </p:cNvPr>
          <p:cNvSpPr txBox="1"/>
          <p:nvPr/>
        </p:nvSpPr>
        <p:spPr>
          <a:xfrm>
            <a:off x="228600" y="37338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let p = 4 * x; //if x is '5', p will be 20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CE56C2-2EAB-48FB-9D86-26737376C497}"/>
              </a:ext>
            </a:extLst>
          </p:cNvPr>
          <p:cNvSpPr txBox="1"/>
          <p:nvPr/>
        </p:nvSpPr>
        <p:spPr>
          <a:xfrm>
            <a:off x="234387" y="444215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conversion was </a:t>
            </a:r>
            <a:r>
              <a:rPr lang="en-US" b="1" i="1" dirty="0"/>
              <a:t>implicit</a:t>
            </a:r>
            <a:r>
              <a:rPr lang="en-US" dirty="0"/>
              <a:t>.  It happened because the JavaScript language saw the multiplication operator, the </a:t>
            </a:r>
            <a:r>
              <a:rPr lang="en-US" b="1" dirty="0"/>
              <a:t>number</a:t>
            </a:r>
            <a:r>
              <a:rPr lang="en-US" dirty="0"/>
              <a:t> four, and the language parsing process converted the </a:t>
            </a:r>
            <a:r>
              <a:rPr lang="en-US" dirty="0">
                <a:solidFill>
                  <a:srgbClr val="00B050"/>
                </a:solidFill>
              </a:rPr>
              <a:t>‘5’ (a string) </a:t>
            </a:r>
            <a:r>
              <a:rPr lang="en-US" dirty="0"/>
              <a:t>to a </a:t>
            </a:r>
            <a:r>
              <a:rPr lang="en-US" dirty="0">
                <a:solidFill>
                  <a:srgbClr val="0070C0"/>
                </a:solidFill>
              </a:rPr>
              <a:t>5 (a number)</a:t>
            </a:r>
            <a:r>
              <a:rPr lang="en-US" dirty="0"/>
              <a:t> </a:t>
            </a:r>
            <a:r>
              <a:rPr lang="en-US" b="1" i="1" dirty="0"/>
              <a:t>automatically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57901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32A51-6DE5-4CC7-BA0A-D60BB635F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puzzle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D9562C-FA63-4325-9007-938E56960A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D88039-1928-4AC5-89F0-B2655A98DD5A}"/>
              </a:ext>
            </a:extLst>
          </p:cNvPr>
          <p:cNvSpPr txBox="1"/>
          <p:nvPr/>
        </p:nvSpPr>
        <p:spPr>
          <a:xfrm>
            <a:off x="197735" y="1066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if we tried a different formula?  Again, in the following example, the variable x is a string that has been provided by a user.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3D54A2-00F7-4D51-9F9F-ACFDAECB9796}"/>
              </a:ext>
            </a:extLst>
          </p:cNvPr>
          <p:cNvSpPr txBox="1"/>
          <p:nvPr/>
        </p:nvSpPr>
        <p:spPr>
          <a:xfrm>
            <a:off x="197735" y="2378563"/>
            <a:ext cx="8717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x + x + x + x; //if x is '5', p will be '5555'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B1505D-62E7-45EB-AA23-F456A2E202A2}"/>
              </a:ext>
            </a:extLst>
          </p:cNvPr>
          <p:cNvSpPr txBox="1"/>
          <p:nvPr/>
        </p:nvSpPr>
        <p:spPr>
          <a:xfrm>
            <a:off x="203522" y="3086913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</a:t>
            </a:r>
            <a:r>
              <a:rPr lang="en-US" dirty="0"/>
              <a:t>: Why did that happen?  What is special about the + operator?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E72830-C79A-4E90-9541-3F4C8E30BEFE}"/>
              </a:ext>
            </a:extLst>
          </p:cNvPr>
          <p:cNvSpPr txBox="1"/>
          <p:nvPr/>
        </p:nvSpPr>
        <p:spPr>
          <a:xfrm>
            <a:off x="457200" y="4737754"/>
            <a:ext cx="6474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You can see this for yourself in perimeter.zip</a:t>
            </a:r>
          </a:p>
        </p:txBody>
      </p:sp>
      <p:pic>
        <p:nvPicPr>
          <p:cNvPr id="8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E4004E0D-C1AF-4454-BEDC-DB024B1A7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7176" y="4737754"/>
            <a:ext cx="845648" cy="848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83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DE21-6997-4F7C-A986-B345BB08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parseInt</a:t>
            </a:r>
            <a:r>
              <a:rPr lang="en-US" dirty="0"/>
              <a:t>, </a:t>
            </a:r>
            <a:r>
              <a:rPr lang="en-US" dirty="0" err="1"/>
              <a:t>parseFloat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DCA9A2-F5A1-480E-8EF2-8FFAAD932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5BA0A-E5B5-4EBE-A48A-55C1EEC75BAB}"/>
              </a:ext>
            </a:extLst>
          </p:cNvPr>
          <p:cNvSpPr txBox="1"/>
          <p:nvPr/>
        </p:nvSpPr>
        <p:spPr>
          <a:xfrm>
            <a:off x="342900" y="1143000"/>
            <a:ext cx="2476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can convert the input </a:t>
            </a:r>
            <a:r>
              <a:rPr lang="en-US" sz="2000" b="1" i="1" dirty="0"/>
              <a:t>explicitly</a:t>
            </a:r>
            <a:r>
              <a:rPr lang="en-US" sz="2000" dirty="0"/>
              <a:t>.   JavaScript gives us the </a:t>
            </a:r>
            <a:r>
              <a:rPr lang="en-US" sz="2000" dirty="0" err="1"/>
              <a:t>parseInt</a:t>
            </a:r>
            <a:r>
              <a:rPr lang="en-US" sz="2000" dirty="0"/>
              <a:t> and </a:t>
            </a:r>
            <a:r>
              <a:rPr lang="en-US" sz="2000" dirty="0" err="1"/>
              <a:t>parseFloat</a:t>
            </a:r>
            <a:r>
              <a:rPr lang="en-US" sz="2000" dirty="0"/>
              <a:t> functions for that.  For example…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1C064-F6CD-4D93-B307-B34076137F81}"/>
              </a:ext>
            </a:extLst>
          </p:cNvPr>
          <p:cNvSpPr txBox="1"/>
          <p:nvPr/>
        </p:nvSpPr>
        <p:spPr>
          <a:xfrm>
            <a:off x="342900" y="3505200"/>
            <a:ext cx="2476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Notice that we are not rounding ‘3.75’ we are simply parsing it…. extracting only the integer portion of the number.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270395-2CA1-401F-81F0-E22C80607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9" y="1187296"/>
            <a:ext cx="5653551" cy="460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8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7DE21-6997-4F7C-A986-B345BB08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parseInt</a:t>
            </a:r>
            <a:r>
              <a:rPr lang="en-US" dirty="0"/>
              <a:t>, </a:t>
            </a:r>
            <a:r>
              <a:rPr lang="en-US" dirty="0" err="1"/>
              <a:t>parseFloat</a:t>
            </a:r>
            <a:r>
              <a:rPr lang="en-US" dirty="0"/>
              <a:t> – an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DCA9A2-F5A1-480E-8EF2-8FFAAD932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C5BA0A-E5B5-4EBE-A48A-55C1EEC75BAB}"/>
              </a:ext>
            </a:extLst>
          </p:cNvPr>
          <p:cNvSpPr txBox="1"/>
          <p:nvPr/>
        </p:nvSpPr>
        <p:spPr>
          <a:xfrm>
            <a:off x="342900" y="858849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Consider the following example.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106EC0-BE9B-4C64-B6A5-C14A97520469}"/>
              </a:ext>
            </a:extLst>
          </p:cNvPr>
          <p:cNvSpPr txBox="1"/>
          <p:nvPr/>
        </p:nvSpPr>
        <p:spPr>
          <a:xfrm>
            <a:off x="483343" y="2118564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</a:t>
            </a:r>
            <a:r>
              <a:rPr lang="en-US" dirty="0" err="1"/>
              <a:t>calculatePerimeter</a:t>
            </a:r>
            <a:r>
              <a:rPr lang="en-US" dirty="0"/>
              <a:t>(x) {</a:t>
            </a:r>
            <a:br>
              <a:rPr lang="en-US" dirty="0"/>
            </a:br>
            <a:endParaRPr lang="en-US" dirty="0"/>
          </a:p>
          <a:p>
            <a:r>
              <a:rPr lang="en-US" dirty="0"/>
              <a:t>	x = </a:t>
            </a:r>
            <a:r>
              <a:rPr lang="en-US" dirty="0" err="1"/>
              <a:t>parseInt</a:t>
            </a:r>
            <a:r>
              <a:rPr lang="en-US" dirty="0"/>
              <a:t>(x);	</a:t>
            </a:r>
          </a:p>
          <a:p>
            <a:br>
              <a:rPr lang="en-US" dirty="0"/>
            </a:br>
            <a:r>
              <a:rPr lang="en-US" dirty="0"/>
              <a:t>	let p = x + x + x + x; </a:t>
            </a:r>
          </a:p>
          <a:p>
            <a:endParaRPr lang="en-US" dirty="0"/>
          </a:p>
          <a:p>
            <a:r>
              <a:rPr lang="en-US" dirty="0"/>
              <a:t>	return p</a:t>
            </a:r>
            <a:br>
              <a:rPr lang="en-US" dirty="0"/>
            </a:br>
            <a:r>
              <a:rPr lang="en-US" dirty="0"/>
              <a:t>}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894E65-63BC-49FD-8526-E46EC43B5171}"/>
              </a:ext>
            </a:extLst>
          </p:cNvPr>
          <p:cNvSpPr txBox="1"/>
          <p:nvPr/>
        </p:nvSpPr>
        <p:spPr>
          <a:xfrm>
            <a:off x="525780" y="1453058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003927-953B-4242-AFF0-9D902586D365}"/>
              </a:ext>
            </a:extLst>
          </p:cNvPr>
          <p:cNvSpPr txBox="1"/>
          <p:nvPr/>
        </p:nvSpPr>
        <p:spPr>
          <a:xfrm>
            <a:off x="5870666" y="1268391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computer’s memory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9551E8F-FA8A-4816-B54F-3A286C8B54CB}"/>
              </a:ext>
            </a:extLst>
          </p:cNvPr>
          <p:cNvCxnSpPr>
            <a:cxnSpLocks/>
          </p:cNvCxnSpPr>
          <p:nvPr/>
        </p:nvCxnSpPr>
        <p:spPr>
          <a:xfrm>
            <a:off x="5357965" y="1650443"/>
            <a:ext cx="0" cy="3338232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loud 8">
            <a:extLst>
              <a:ext uri="{FF2B5EF4-FFF2-40B4-BE49-F238E27FC236}">
                <a16:creationId xmlns:a16="http://schemas.microsoft.com/office/drawing/2014/main" id="{567DCF78-EA53-4C0F-8C1D-B5A79475F221}"/>
              </a:ext>
            </a:extLst>
          </p:cNvPr>
          <p:cNvSpPr/>
          <p:nvPr/>
        </p:nvSpPr>
        <p:spPr>
          <a:xfrm>
            <a:off x="5662766" y="2282451"/>
            <a:ext cx="3047983" cy="25315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 = ‘5’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Arrow: Right 9">
            <a:extLst>
              <a:ext uri="{FF2B5EF4-FFF2-40B4-BE49-F238E27FC236}">
                <a16:creationId xmlns:a16="http://schemas.microsoft.com/office/drawing/2014/main" id="{609086BC-90C6-47B0-8A18-0686944740A9}"/>
              </a:ext>
            </a:extLst>
          </p:cNvPr>
          <p:cNvSpPr/>
          <p:nvPr/>
        </p:nvSpPr>
        <p:spPr>
          <a:xfrm rot="7488103">
            <a:off x="4074199" y="1942038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9CFB75-2591-41AB-AEFA-3BD286E79A2B}"/>
              </a:ext>
            </a:extLst>
          </p:cNvPr>
          <p:cNvSpPr txBox="1"/>
          <p:nvPr/>
        </p:nvSpPr>
        <p:spPr>
          <a:xfrm>
            <a:off x="4216311" y="1558339"/>
            <a:ext cx="693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‘5’</a:t>
            </a:r>
          </a:p>
        </p:txBody>
      </p:sp>
      <p:sp>
        <p:nvSpPr>
          <p:cNvPr id="14" name="Arrow: Right 9">
            <a:extLst>
              <a:ext uri="{FF2B5EF4-FFF2-40B4-BE49-F238E27FC236}">
                <a16:creationId xmlns:a16="http://schemas.microsoft.com/office/drawing/2014/main" id="{9D61D7FC-2570-4EDF-9CEF-D02A1B8F26DB}"/>
              </a:ext>
            </a:extLst>
          </p:cNvPr>
          <p:cNvSpPr/>
          <p:nvPr/>
        </p:nvSpPr>
        <p:spPr>
          <a:xfrm rot="7488103">
            <a:off x="3075172" y="2718298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3F271F-B897-4475-9F5D-4E0A6D31035C}"/>
              </a:ext>
            </a:extLst>
          </p:cNvPr>
          <p:cNvSpPr txBox="1"/>
          <p:nvPr/>
        </p:nvSpPr>
        <p:spPr>
          <a:xfrm>
            <a:off x="3379975" y="2586821"/>
            <a:ext cx="693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‘5’</a:t>
            </a:r>
          </a:p>
        </p:txBody>
      </p:sp>
      <p:sp>
        <p:nvSpPr>
          <p:cNvPr id="17" name="Arrow: Right 9">
            <a:extLst>
              <a:ext uri="{FF2B5EF4-FFF2-40B4-BE49-F238E27FC236}">
                <a16:creationId xmlns:a16="http://schemas.microsoft.com/office/drawing/2014/main" id="{94F4E7F7-FD37-49E2-9C75-7C8F815C1017}"/>
              </a:ext>
            </a:extLst>
          </p:cNvPr>
          <p:cNvSpPr/>
          <p:nvPr/>
        </p:nvSpPr>
        <p:spPr>
          <a:xfrm rot="20039197">
            <a:off x="1053661" y="3113834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16070D-6AB7-4496-8F1A-9BF990C27274}"/>
              </a:ext>
            </a:extLst>
          </p:cNvPr>
          <p:cNvSpPr txBox="1"/>
          <p:nvPr/>
        </p:nvSpPr>
        <p:spPr>
          <a:xfrm>
            <a:off x="665277" y="3221366"/>
            <a:ext cx="693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0" name="Arrow: Right 9">
            <a:extLst>
              <a:ext uri="{FF2B5EF4-FFF2-40B4-BE49-F238E27FC236}">
                <a16:creationId xmlns:a16="http://schemas.microsoft.com/office/drawing/2014/main" id="{8F9E1E36-0A75-4DFD-BA44-B7B7F0945BCC}"/>
              </a:ext>
            </a:extLst>
          </p:cNvPr>
          <p:cNvSpPr/>
          <p:nvPr/>
        </p:nvSpPr>
        <p:spPr>
          <a:xfrm rot="14394749">
            <a:off x="3421752" y="4016299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C5CACE-FB56-4B10-81C2-CC47EFF3D85B}"/>
              </a:ext>
            </a:extLst>
          </p:cNvPr>
          <p:cNvSpPr txBox="1"/>
          <p:nvPr/>
        </p:nvSpPr>
        <p:spPr>
          <a:xfrm>
            <a:off x="2971832" y="4284582"/>
            <a:ext cx="2690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5 + 5 + 5 + 5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21BE6B-A156-4DF6-A581-3B88B88890BD}"/>
              </a:ext>
            </a:extLst>
          </p:cNvPr>
          <p:cNvSpPr txBox="1"/>
          <p:nvPr/>
        </p:nvSpPr>
        <p:spPr>
          <a:xfrm>
            <a:off x="6633101" y="3088726"/>
            <a:ext cx="167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ADA5A0D-2FE9-4460-8780-71035873E76A}"/>
              </a:ext>
            </a:extLst>
          </p:cNvPr>
          <p:cNvSpPr txBox="1"/>
          <p:nvPr/>
        </p:nvSpPr>
        <p:spPr>
          <a:xfrm>
            <a:off x="6099701" y="3718698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 = 20</a:t>
            </a:r>
          </a:p>
        </p:txBody>
      </p:sp>
      <p:sp>
        <p:nvSpPr>
          <p:cNvPr id="25" name="Arrow: Right 9">
            <a:extLst>
              <a:ext uri="{FF2B5EF4-FFF2-40B4-BE49-F238E27FC236}">
                <a16:creationId xmlns:a16="http://schemas.microsoft.com/office/drawing/2014/main" id="{5D16CBB7-FBF7-4F35-BCA0-B5949A31BE3A}"/>
              </a:ext>
            </a:extLst>
          </p:cNvPr>
          <p:cNvSpPr/>
          <p:nvPr/>
        </p:nvSpPr>
        <p:spPr>
          <a:xfrm rot="21442745">
            <a:off x="1070955" y="4466868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33AFF8-8780-4D49-80A5-F37F7D0EB59F}"/>
              </a:ext>
            </a:extLst>
          </p:cNvPr>
          <p:cNvSpPr txBox="1"/>
          <p:nvPr/>
        </p:nvSpPr>
        <p:spPr>
          <a:xfrm>
            <a:off x="228600" y="5313079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Without</a:t>
            </a:r>
            <a:r>
              <a:rPr lang="en-US" sz="2000" dirty="0"/>
              <a:t> the </a:t>
            </a:r>
            <a:r>
              <a:rPr lang="en-US" sz="2000" dirty="0" err="1"/>
              <a:t>parseInt</a:t>
            </a:r>
            <a:r>
              <a:rPr lang="en-US" sz="2000" dirty="0"/>
              <a:t> step, p would have been assigned the result of </a:t>
            </a:r>
            <a:br>
              <a:rPr lang="en-US" sz="2000" dirty="0"/>
            </a:br>
            <a:r>
              <a:rPr lang="en-US" sz="2000" dirty="0"/>
              <a:t> ‘5’ + ‘5’ + ‘5’ + ‘5’ which is ‘5555’</a:t>
            </a:r>
          </a:p>
        </p:txBody>
      </p:sp>
    </p:spTree>
    <p:extLst>
      <p:ext uri="{BB962C8B-B14F-4D97-AF65-F5344CB8AC3E}">
        <p14:creationId xmlns:p14="http://schemas.microsoft.com/office/powerpoint/2010/main" val="307516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4" grpId="0" animBg="1"/>
      <p:bldP spid="16" grpId="0"/>
      <p:bldP spid="17" grpId="0" animBg="1"/>
      <p:bldP spid="19" grpId="0"/>
      <p:bldP spid="20" grpId="0" animBg="1"/>
      <p:bldP spid="21" grpId="0"/>
      <p:bldP spid="22" grpId="0"/>
      <p:bldP spid="24" grpId="0"/>
      <p:bldP spid="25" grpId="0" animBg="1"/>
      <p:bldP spid="2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10067</TotalTime>
  <Words>1706</Words>
  <Application>Microsoft Office PowerPoint</Application>
  <PresentationFormat>On-screen Show (4:3)</PresentationFormat>
  <Paragraphs>200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Consolas</vt:lpstr>
      <vt:lpstr>Courier New</vt:lpstr>
      <vt:lpstr>Times New Roman</vt:lpstr>
      <vt:lpstr>Default Design</vt:lpstr>
      <vt:lpstr> Math and JavaScript </vt:lpstr>
      <vt:lpstr>Advisory!</vt:lpstr>
      <vt:lpstr>Agenda – Math and JavaScript</vt:lpstr>
      <vt:lpstr>What we have already seen:</vt:lpstr>
      <vt:lpstr>We have also seen:</vt:lpstr>
      <vt:lpstr>New Stuff</vt:lpstr>
      <vt:lpstr>A puzzle</vt:lpstr>
      <vt:lpstr>parseInt, parseFloat</vt:lpstr>
      <vt:lpstr>parseInt, parseFloat – an example</vt:lpstr>
      <vt:lpstr>A special case</vt:lpstr>
      <vt:lpstr>The special thing about NaN</vt:lpstr>
      <vt:lpstr>The exception…</vt:lpstr>
      <vt:lpstr>The Math object</vt:lpstr>
      <vt:lpstr>Methods of the Math object</vt:lpstr>
      <vt:lpstr>Objects</vt:lpstr>
      <vt:lpstr>Objects (attributes)</vt:lpstr>
      <vt:lpstr>Objects (methods)</vt:lpstr>
      <vt:lpstr>Objects in MIS2402</vt:lpstr>
      <vt:lpstr>Objects – An analogy</vt:lpstr>
      <vt:lpstr>Data types</vt:lpstr>
      <vt:lpstr>Time for some practice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285</cp:revision>
  <dcterms:created xsi:type="dcterms:W3CDTF">2010-11-30T18:46:51Z</dcterms:created>
  <dcterms:modified xsi:type="dcterms:W3CDTF">2021-10-05T15:12:25Z</dcterms:modified>
</cp:coreProperties>
</file>