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79" r:id="rId2"/>
    <p:sldId id="281" r:id="rId3"/>
    <p:sldId id="325" r:id="rId4"/>
    <p:sldId id="321" r:id="rId5"/>
    <p:sldId id="322" r:id="rId6"/>
    <p:sldId id="323" r:id="rId7"/>
    <p:sldId id="324" r:id="rId8"/>
    <p:sldId id="32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S-JShafer-Macbook Pro" initials="" lastIdx="2" clrIdx="0"/>
  <p:cmAuthor id="1" name="Jeremy Shafer" initials="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3EC99"/>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50000" autoAdjust="0"/>
  </p:normalViewPr>
  <p:slideViewPr>
    <p:cSldViewPr>
      <p:cViewPr varScale="1">
        <p:scale>
          <a:sx n="108" d="100"/>
          <a:sy n="108" d="100"/>
        </p:scale>
        <p:origin x="142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D3DBCD-AD70-4F9B-91D4-5F6EABB37C80}" type="slidenum">
              <a:rPr lang="en-US" altLang="en-US"/>
              <a:pPr>
                <a:defRPr/>
              </a:pPr>
              <a:t>‹#›</a:t>
            </a:fld>
            <a:endParaRPr lang="en-US" altLang="en-US"/>
          </a:p>
        </p:txBody>
      </p:sp>
    </p:spTree>
    <p:extLst>
      <p:ext uri="{BB962C8B-B14F-4D97-AF65-F5344CB8AC3E}">
        <p14:creationId xmlns:p14="http://schemas.microsoft.com/office/powerpoint/2010/main" val="252816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247235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0798B7AF-5993-4FED-9C45-99B4E739A54C}"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0302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2ABE5C9-21BF-4EA7-9464-3BB417CF7FBF}"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942657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5" name="Footer Placeholder 4"/>
          <p:cNvSpPr>
            <a:spLocks noGrp="1"/>
          </p:cNvSpPr>
          <p:nvPr>
            <p:ph type="ftr" sz="quarter" idx="10"/>
          </p:nvPr>
        </p:nvSpPr>
        <p:spPr>
          <a:xfrm>
            <a:off x="457200" y="6345869"/>
            <a:ext cx="5183188" cy="304800"/>
          </a:xfrm>
        </p:spPr>
        <p:txBody>
          <a:bodyPr/>
          <a:lstStyle>
            <a:lvl1pPr>
              <a:defRPr sz="1600" baseline="0">
                <a:solidFill>
                  <a:schemeClr val="bg1"/>
                </a:solidFill>
              </a:defRPr>
            </a:lvl1pPr>
          </a:lstStyle>
          <a:p>
            <a:pPr>
              <a:defRPr/>
            </a:pPr>
            <a:endParaRPr lang="en-US" altLang="en-US" dirty="0">
              <a:solidFill>
                <a:srgbClr val="FFFFFF"/>
              </a:solidFill>
            </a:endParaRPr>
          </a:p>
        </p:txBody>
      </p:sp>
      <p:sp>
        <p:nvSpPr>
          <p:cNvPr id="6" name="Slide Number Placeholder 5"/>
          <p:cNvSpPr>
            <a:spLocks noGrp="1"/>
          </p:cNvSpPr>
          <p:nvPr>
            <p:ph type="sldNum" sz="quarter" idx="11"/>
          </p:nvPr>
        </p:nvSpPr>
        <p:spPr>
          <a:xfrm>
            <a:off x="6553200" y="6330332"/>
            <a:ext cx="2133600" cy="304800"/>
          </a:xfrm>
        </p:spPr>
        <p:txBody>
          <a:body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30629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0B5F925-20BE-417C-B0AE-5F0F53AB456D}" type="slidenum">
              <a:rPr lang="en-US" altLang="en-US"/>
              <a:pPr>
                <a:defRPr/>
              </a:pPr>
              <a:t>‹#›</a:t>
            </a:fld>
            <a:endParaRPr lang="en-US" altLang="en-US"/>
          </a:p>
        </p:txBody>
      </p:sp>
    </p:spTree>
    <p:extLst>
      <p:ext uri="{BB962C8B-B14F-4D97-AF65-F5344CB8AC3E}">
        <p14:creationId xmlns:p14="http://schemas.microsoft.com/office/powerpoint/2010/main" val="337885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F31EBFD-5C57-49A0-A9EA-4FB2BB10F443}"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96006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8CB704A6-3597-4FC7-89D1-1235FCB65D4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3787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r>
              <a:rPr lang="en-US" altLang="en-US"/>
              <a:t> </a:t>
            </a:r>
            <a:fld id="{E14EC6DA-90EC-4235-9E15-72B7E0B0A8AE}" type="slidenum">
              <a:rPr lang="en-US" altLang="en-US"/>
              <a:pPr>
                <a:defRPr/>
              </a:pPr>
              <a:t>‹#›</a:t>
            </a:fld>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41608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r>
              <a:rPr lang="en-US" altLang="en-US"/>
              <a:t> </a:t>
            </a:r>
            <a:fld id="{97D24551-6C7F-4C5E-AAA5-F2DFB0F2401E}" type="slidenum">
              <a:rPr lang="en-US" altLang="en-US"/>
              <a:pPr>
                <a:defRPr/>
              </a:pPr>
              <a:t>‹#›</a:t>
            </a:fld>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6934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r>
              <a:rPr lang="en-US" altLang="en-US"/>
              <a:t> </a:t>
            </a:r>
            <a:fld id="{5952A8F6-D278-46A4-888C-29A69F38472A}" type="slidenum">
              <a:rPr lang="en-US" altLang="en-US"/>
              <a:pPr>
                <a:defRPr/>
              </a:pPr>
              <a:t>‹#›</a:t>
            </a:fld>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3656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23B8DE0A-AC39-460F-9801-7A3A2BE915B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965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19FC9225-A315-4FBE-A5F1-826082DEF725}"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70942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hyperlink" Target="http://blog.venturepact.com/8-high-performance-apps-you-never-knew-were-hybrid/" TargetMode="External"/><Relationship Id="rId5" Type="http://schemas.openxmlformats.org/officeDocument/2006/relationships/image" Target="../media/image8.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Single Page Architecture (SPA)</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9443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t>Agenda</a:t>
            </a:r>
          </a:p>
        </p:txBody>
      </p:sp>
      <p:sp>
        <p:nvSpPr>
          <p:cNvPr id="5" name="Slide Number Placeholder 4"/>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6" name="TextBox 5">
            <a:extLst>
              <a:ext uri="{FF2B5EF4-FFF2-40B4-BE49-F238E27FC236}">
                <a16:creationId xmlns:a16="http://schemas.microsoft.com/office/drawing/2014/main" id="{37551D01-4F17-4F45-9E83-1813F7B58F6F}"/>
              </a:ext>
            </a:extLst>
          </p:cNvPr>
          <p:cNvSpPr txBox="1"/>
          <p:nvPr/>
        </p:nvSpPr>
        <p:spPr>
          <a:xfrm>
            <a:off x="381000" y="1143000"/>
            <a:ext cx="8305800" cy="3816429"/>
          </a:xfrm>
          <a:prstGeom prst="rect">
            <a:avLst/>
          </a:prstGeom>
          <a:noFill/>
        </p:spPr>
        <p:txBody>
          <a:bodyPr wrap="square" rtlCol="0">
            <a:spAutoFit/>
          </a:bodyPr>
          <a:lstStyle/>
          <a:p>
            <a:pPr marL="342900" indent="-342900">
              <a:buFont typeface="+mj-lt"/>
              <a:buAutoNum type="arabicPeriod"/>
            </a:pPr>
            <a:r>
              <a:rPr lang="en-US" sz="3200" dirty="0"/>
              <a:t>Define what a Single Page Architecture is.</a:t>
            </a:r>
            <a:br>
              <a:rPr lang="en-US" sz="3200" dirty="0"/>
            </a:br>
            <a:endParaRPr lang="en-US" sz="3200" dirty="0"/>
          </a:p>
          <a:p>
            <a:pPr marL="342900" indent="-342900">
              <a:buFont typeface="+mj-lt"/>
              <a:buAutoNum type="arabicPeriod"/>
            </a:pPr>
            <a:r>
              <a:rPr lang="en-US" sz="3200" dirty="0"/>
              <a:t>Why SPA applications are rising in prominence.</a:t>
            </a:r>
            <a:br>
              <a:rPr lang="en-US" sz="3200" dirty="0"/>
            </a:br>
            <a:endParaRPr lang="en-US" sz="3200" dirty="0"/>
          </a:p>
          <a:p>
            <a:pPr marL="342900" indent="-342900">
              <a:buFont typeface="+mj-lt"/>
              <a:buAutoNum type="arabicPeriod"/>
            </a:pPr>
            <a:r>
              <a:rPr lang="en-US" sz="3200" dirty="0"/>
              <a:t>Revisit some jQuery commands we can use to make a simple SPA application.</a:t>
            </a:r>
          </a:p>
          <a:p>
            <a:endParaRPr lang="en-US" dirty="0"/>
          </a:p>
        </p:txBody>
      </p:sp>
    </p:spTree>
    <p:extLst>
      <p:ext uri="{BB962C8B-B14F-4D97-AF65-F5344CB8AC3E}">
        <p14:creationId xmlns:p14="http://schemas.microsoft.com/office/powerpoint/2010/main" val="3579814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A8C03D-417D-47ED-969F-F06329DCAA9B}"/>
              </a:ext>
            </a:extLst>
          </p:cNvPr>
          <p:cNvPicPr>
            <a:picLocks noChangeAspect="1"/>
          </p:cNvPicPr>
          <p:nvPr/>
        </p:nvPicPr>
        <p:blipFill>
          <a:blip r:embed="rId2"/>
          <a:stretch>
            <a:fillRect/>
          </a:stretch>
        </p:blipFill>
        <p:spPr>
          <a:xfrm>
            <a:off x="285750" y="2561740"/>
            <a:ext cx="7760099" cy="2006703"/>
          </a:xfrm>
          <a:prstGeom prst="rect">
            <a:avLst/>
          </a:prstGeom>
        </p:spPr>
      </p:pic>
      <p:sp>
        <p:nvSpPr>
          <p:cNvPr id="2" name="Title 1">
            <a:extLst>
              <a:ext uri="{FF2B5EF4-FFF2-40B4-BE49-F238E27FC236}">
                <a16:creationId xmlns:a16="http://schemas.microsoft.com/office/drawing/2014/main" id="{A4E9BB06-0565-4551-838B-338DAEC68C51}"/>
              </a:ext>
            </a:extLst>
          </p:cNvPr>
          <p:cNvSpPr>
            <a:spLocks noGrp="1"/>
          </p:cNvSpPr>
          <p:nvPr>
            <p:ph type="title"/>
          </p:nvPr>
        </p:nvSpPr>
        <p:spPr/>
        <p:txBody>
          <a:bodyPr/>
          <a:lstStyle/>
          <a:p>
            <a:r>
              <a:rPr lang="en-US" dirty="0"/>
              <a:t>What’s a SPA?</a:t>
            </a:r>
          </a:p>
        </p:txBody>
      </p:sp>
      <p:sp>
        <p:nvSpPr>
          <p:cNvPr id="3" name="Slide Number Placeholder 2">
            <a:extLst>
              <a:ext uri="{FF2B5EF4-FFF2-40B4-BE49-F238E27FC236}">
                <a16:creationId xmlns:a16="http://schemas.microsoft.com/office/drawing/2014/main" id="{53920F85-0FAE-4171-994A-A01317D594C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
        <p:nvSpPr>
          <p:cNvPr id="5" name="TextBox 4">
            <a:extLst>
              <a:ext uri="{FF2B5EF4-FFF2-40B4-BE49-F238E27FC236}">
                <a16:creationId xmlns:a16="http://schemas.microsoft.com/office/drawing/2014/main" id="{D58359BB-E745-4188-99F1-11D104C5EF8E}"/>
              </a:ext>
            </a:extLst>
          </p:cNvPr>
          <p:cNvSpPr txBox="1"/>
          <p:nvPr/>
        </p:nvSpPr>
        <p:spPr>
          <a:xfrm>
            <a:off x="419100" y="986875"/>
            <a:ext cx="8572500" cy="1200329"/>
          </a:xfrm>
          <a:prstGeom prst="rect">
            <a:avLst/>
          </a:prstGeom>
          <a:noFill/>
        </p:spPr>
        <p:txBody>
          <a:bodyPr wrap="square" rtlCol="0">
            <a:spAutoFit/>
          </a:bodyPr>
          <a:lstStyle/>
          <a:p>
            <a:pPr marL="342900" indent="-342900">
              <a:buFont typeface="+mj-lt"/>
              <a:buAutoNum type="arabicPeriod"/>
            </a:pPr>
            <a:r>
              <a:rPr lang="en-US" dirty="0"/>
              <a:t>A SPA application is designed so that all user interactions are driven through one, single, page … usually index.html.</a:t>
            </a:r>
          </a:p>
          <a:p>
            <a:pPr marL="342900" indent="-342900">
              <a:buFont typeface="+mj-lt"/>
              <a:buAutoNum type="arabicPeriod"/>
            </a:pPr>
            <a:r>
              <a:rPr lang="en-US" dirty="0"/>
              <a:t>While a SPA application may have one page that dominates the user’s attention, that single page usually references many other supporting resources.</a:t>
            </a:r>
          </a:p>
        </p:txBody>
      </p:sp>
      <p:sp>
        <p:nvSpPr>
          <p:cNvPr id="8" name="TextBox 7">
            <a:extLst>
              <a:ext uri="{FF2B5EF4-FFF2-40B4-BE49-F238E27FC236}">
                <a16:creationId xmlns:a16="http://schemas.microsoft.com/office/drawing/2014/main" id="{768E6EFC-49D8-4721-838C-020EEFC4B4A7}"/>
              </a:ext>
            </a:extLst>
          </p:cNvPr>
          <p:cNvSpPr txBox="1"/>
          <p:nvPr/>
        </p:nvSpPr>
        <p:spPr>
          <a:xfrm>
            <a:off x="285750" y="4975577"/>
            <a:ext cx="8572500" cy="923330"/>
          </a:xfrm>
          <a:prstGeom prst="rect">
            <a:avLst/>
          </a:prstGeom>
          <a:noFill/>
        </p:spPr>
        <p:txBody>
          <a:bodyPr wrap="square" rtlCol="0">
            <a:spAutoFit/>
          </a:bodyPr>
          <a:lstStyle/>
          <a:p>
            <a:pPr marL="342900" indent="-342900">
              <a:buFont typeface="+mj-lt"/>
              <a:buAutoNum type="arabicPeriod" startAt="3"/>
            </a:pPr>
            <a:r>
              <a:rPr lang="en-US" dirty="0"/>
              <a:t>A good way to think about SPA applications: the goal is to get is much data and functionality delivered to the user in the initial page load as possible.  Once that’s done, keep all other interactions with the network as light as possible. </a:t>
            </a:r>
          </a:p>
        </p:txBody>
      </p:sp>
      <p:cxnSp>
        <p:nvCxnSpPr>
          <p:cNvPr id="10" name="Straight Arrow Connector 9">
            <a:extLst>
              <a:ext uri="{FF2B5EF4-FFF2-40B4-BE49-F238E27FC236}">
                <a16:creationId xmlns:a16="http://schemas.microsoft.com/office/drawing/2014/main" id="{14BB205B-A78F-46A3-BE54-352ECB84B72D}"/>
              </a:ext>
            </a:extLst>
          </p:cNvPr>
          <p:cNvCxnSpPr>
            <a:cxnSpLocks/>
          </p:cNvCxnSpPr>
          <p:nvPr/>
        </p:nvCxnSpPr>
        <p:spPr>
          <a:xfrm flipH="1">
            <a:off x="6858000" y="2895253"/>
            <a:ext cx="533400" cy="340585"/>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AF61E8F-621D-4515-82DB-6EB1C99D6CFA}"/>
              </a:ext>
            </a:extLst>
          </p:cNvPr>
          <p:cNvCxnSpPr>
            <a:cxnSpLocks/>
          </p:cNvCxnSpPr>
          <p:nvPr/>
        </p:nvCxnSpPr>
        <p:spPr>
          <a:xfrm flipH="1" flipV="1">
            <a:off x="7277100" y="3601075"/>
            <a:ext cx="533400" cy="426863"/>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F056E4-4D71-4EF6-99F6-FEDF118F990C}"/>
              </a:ext>
            </a:extLst>
          </p:cNvPr>
          <p:cNvCxnSpPr>
            <a:cxnSpLocks/>
          </p:cNvCxnSpPr>
          <p:nvPr/>
        </p:nvCxnSpPr>
        <p:spPr>
          <a:xfrm flipH="1" flipV="1">
            <a:off x="7315200" y="3869037"/>
            <a:ext cx="266700" cy="19909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5E7FC28-1207-4E51-801C-988CAEB088E4}"/>
              </a:ext>
            </a:extLst>
          </p:cNvPr>
          <p:cNvCxnSpPr>
            <a:cxnSpLocks/>
          </p:cNvCxnSpPr>
          <p:nvPr/>
        </p:nvCxnSpPr>
        <p:spPr>
          <a:xfrm flipH="1" flipV="1">
            <a:off x="6629400" y="4080624"/>
            <a:ext cx="838200" cy="30225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F340113-7998-4F68-8916-A5E0063E9B0A}"/>
              </a:ext>
            </a:extLst>
          </p:cNvPr>
          <p:cNvCxnSpPr>
            <a:cxnSpLocks/>
          </p:cNvCxnSpPr>
          <p:nvPr/>
        </p:nvCxnSpPr>
        <p:spPr>
          <a:xfrm flipH="1" flipV="1">
            <a:off x="4267200" y="4276171"/>
            <a:ext cx="3124200" cy="31113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5DFBBA3-9F30-456D-9033-2286F15BB1AF}"/>
              </a:ext>
            </a:extLst>
          </p:cNvPr>
          <p:cNvCxnSpPr>
            <a:cxnSpLocks/>
          </p:cNvCxnSpPr>
          <p:nvPr/>
        </p:nvCxnSpPr>
        <p:spPr>
          <a:xfrm flipH="1" flipV="1">
            <a:off x="3352801" y="4401735"/>
            <a:ext cx="4190999" cy="350787"/>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8ABA248-4D61-4D0D-86F4-693686CCA2BA}"/>
              </a:ext>
            </a:extLst>
          </p:cNvPr>
          <p:cNvSpPr txBox="1"/>
          <p:nvPr/>
        </p:nvSpPr>
        <p:spPr>
          <a:xfrm>
            <a:off x="7391400" y="2386529"/>
            <a:ext cx="1466850" cy="646331"/>
          </a:xfrm>
          <a:prstGeom prst="rect">
            <a:avLst/>
          </a:prstGeom>
          <a:noFill/>
        </p:spPr>
        <p:txBody>
          <a:bodyPr wrap="square" rtlCol="0">
            <a:spAutoFit/>
          </a:bodyPr>
          <a:lstStyle/>
          <a:p>
            <a:r>
              <a:rPr lang="en-US" dirty="0">
                <a:solidFill>
                  <a:srgbClr val="800000"/>
                </a:solidFill>
              </a:rPr>
              <a:t>Supporting</a:t>
            </a:r>
            <a:br>
              <a:rPr lang="en-US" dirty="0">
                <a:solidFill>
                  <a:srgbClr val="800000"/>
                </a:solidFill>
              </a:rPr>
            </a:br>
            <a:r>
              <a:rPr lang="en-US" dirty="0">
                <a:solidFill>
                  <a:srgbClr val="800000"/>
                </a:solidFill>
              </a:rPr>
              <a:t>Resource</a:t>
            </a:r>
          </a:p>
        </p:txBody>
      </p:sp>
      <p:sp>
        <p:nvSpPr>
          <p:cNvPr id="31" name="TextBox 30">
            <a:extLst>
              <a:ext uri="{FF2B5EF4-FFF2-40B4-BE49-F238E27FC236}">
                <a16:creationId xmlns:a16="http://schemas.microsoft.com/office/drawing/2014/main" id="{B8D17E97-F0FE-4CF9-93B0-F1D1F201DE50}"/>
              </a:ext>
            </a:extLst>
          </p:cNvPr>
          <p:cNvSpPr txBox="1"/>
          <p:nvPr/>
        </p:nvSpPr>
        <p:spPr>
          <a:xfrm>
            <a:off x="7558457" y="4052247"/>
            <a:ext cx="1466850" cy="923330"/>
          </a:xfrm>
          <a:prstGeom prst="rect">
            <a:avLst/>
          </a:prstGeom>
          <a:noFill/>
        </p:spPr>
        <p:txBody>
          <a:bodyPr wrap="square" rtlCol="0">
            <a:spAutoFit/>
          </a:bodyPr>
          <a:lstStyle/>
          <a:p>
            <a:r>
              <a:rPr lang="en-US" dirty="0">
                <a:solidFill>
                  <a:srgbClr val="800000"/>
                </a:solidFill>
              </a:rPr>
              <a:t>More supporting</a:t>
            </a:r>
            <a:br>
              <a:rPr lang="en-US" dirty="0">
                <a:solidFill>
                  <a:srgbClr val="800000"/>
                </a:solidFill>
              </a:rPr>
            </a:br>
            <a:r>
              <a:rPr lang="en-US" dirty="0">
                <a:solidFill>
                  <a:srgbClr val="800000"/>
                </a:solidFill>
              </a:rPr>
              <a:t>resources!</a:t>
            </a:r>
          </a:p>
        </p:txBody>
      </p:sp>
    </p:spTree>
    <p:extLst>
      <p:ext uri="{BB962C8B-B14F-4D97-AF65-F5344CB8AC3E}">
        <p14:creationId xmlns:p14="http://schemas.microsoft.com/office/powerpoint/2010/main" val="422806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little (simplified) history</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pic>
        <p:nvPicPr>
          <p:cNvPr id="4" name="Picture 3"/>
          <p:cNvPicPr>
            <a:picLocks noChangeAspect="1"/>
          </p:cNvPicPr>
          <p:nvPr/>
        </p:nvPicPr>
        <p:blipFill rotWithShape="1">
          <a:blip r:embed="rId2"/>
          <a:srcRect l="13115" t="13216" r="12304" b="9732"/>
          <a:stretch/>
        </p:blipFill>
        <p:spPr>
          <a:xfrm>
            <a:off x="685411" y="1389611"/>
            <a:ext cx="914400" cy="1371600"/>
          </a:xfrm>
          <a:prstGeom prst="rect">
            <a:avLst/>
          </a:prstGeom>
        </p:spPr>
      </p:pic>
      <p:pic>
        <p:nvPicPr>
          <p:cNvPr id="1026" name="Picture 2" descr="Image result for mainframe dumb terminal"/>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927" t="11190" r="11531" b="11541"/>
          <a:stretch/>
        </p:blipFill>
        <p:spPr bwMode="auto">
          <a:xfrm>
            <a:off x="685411" y="3431735"/>
            <a:ext cx="914400" cy="762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bm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865" y="1535353"/>
            <a:ext cx="1587862" cy="147671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28600" y="914400"/>
            <a:ext cx="1828022" cy="381000"/>
          </a:xfrm>
          <a:prstGeom prst="rect">
            <a:avLst/>
          </a:prstGeom>
          <a:noFill/>
        </p:spPr>
        <p:txBody>
          <a:bodyPr wrap="square" rtlCol="0">
            <a:spAutoFit/>
          </a:bodyPr>
          <a:lstStyle/>
          <a:p>
            <a:pPr algn="ctr"/>
            <a:r>
              <a:rPr lang="en-US" dirty="0"/>
              <a:t>1950-1980</a:t>
            </a:r>
          </a:p>
        </p:txBody>
      </p:sp>
      <p:sp>
        <p:nvSpPr>
          <p:cNvPr id="11" name="TextBox 10"/>
          <p:cNvSpPr txBox="1"/>
          <p:nvPr/>
        </p:nvSpPr>
        <p:spPr>
          <a:xfrm>
            <a:off x="2088785" y="914400"/>
            <a:ext cx="1828022" cy="381000"/>
          </a:xfrm>
          <a:prstGeom prst="rect">
            <a:avLst/>
          </a:prstGeom>
          <a:noFill/>
        </p:spPr>
        <p:txBody>
          <a:bodyPr wrap="square" rtlCol="0">
            <a:spAutoFit/>
          </a:bodyPr>
          <a:lstStyle/>
          <a:p>
            <a:pPr algn="ctr"/>
            <a:r>
              <a:rPr lang="en-US" dirty="0"/>
              <a:t>1981-2000</a:t>
            </a:r>
          </a:p>
        </p:txBody>
      </p:sp>
      <p:sp>
        <p:nvSpPr>
          <p:cNvPr id="12" name="TextBox 11"/>
          <p:cNvSpPr txBox="1"/>
          <p:nvPr/>
        </p:nvSpPr>
        <p:spPr>
          <a:xfrm>
            <a:off x="4236204" y="914400"/>
            <a:ext cx="1828022" cy="381000"/>
          </a:xfrm>
          <a:prstGeom prst="rect">
            <a:avLst/>
          </a:prstGeom>
          <a:noFill/>
        </p:spPr>
        <p:txBody>
          <a:bodyPr wrap="square" rtlCol="0">
            <a:spAutoFit/>
          </a:bodyPr>
          <a:lstStyle/>
          <a:p>
            <a:pPr algn="ctr"/>
            <a:r>
              <a:rPr lang="en-US" dirty="0"/>
              <a:t>2001-2005</a:t>
            </a:r>
          </a:p>
        </p:txBody>
      </p:sp>
      <p:sp>
        <p:nvSpPr>
          <p:cNvPr id="13" name="TextBox 12"/>
          <p:cNvSpPr txBox="1"/>
          <p:nvPr/>
        </p:nvSpPr>
        <p:spPr>
          <a:xfrm>
            <a:off x="6705989" y="914400"/>
            <a:ext cx="1828022" cy="381000"/>
          </a:xfrm>
          <a:prstGeom prst="rect">
            <a:avLst/>
          </a:prstGeom>
          <a:noFill/>
        </p:spPr>
        <p:txBody>
          <a:bodyPr wrap="square" rtlCol="0">
            <a:spAutoFit/>
          </a:bodyPr>
          <a:lstStyle/>
          <a:p>
            <a:pPr algn="ctr"/>
            <a:r>
              <a:rPr lang="en-US" dirty="0"/>
              <a:t>2006-present</a:t>
            </a:r>
          </a:p>
        </p:txBody>
      </p:sp>
      <p:sp>
        <p:nvSpPr>
          <p:cNvPr id="9" name="TextBox 8"/>
          <p:cNvSpPr txBox="1"/>
          <p:nvPr/>
        </p:nvSpPr>
        <p:spPr>
          <a:xfrm>
            <a:off x="376414" y="4362271"/>
            <a:ext cx="1532395" cy="1384995"/>
          </a:xfrm>
          <a:prstGeom prst="rect">
            <a:avLst/>
          </a:prstGeom>
          <a:noFill/>
        </p:spPr>
        <p:txBody>
          <a:bodyPr wrap="square" rtlCol="0">
            <a:spAutoFit/>
          </a:bodyPr>
          <a:lstStyle/>
          <a:p>
            <a:r>
              <a:rPr lang="en-US" sz="1400" dirty="0"/>
              <a:t>One big shared CPU and a lot of dumb terminals. (“Hot” languages – COBOL, Fortran.)</a:t>
            </a:r>
          </a:p>
        </p:txBody>
      </p:sp>
      <p:sp>
        <p:nvSpPr>
          <p:cNvPr id="15" name="TextBox 14"/>
          <p:cNvSpPr txBox="1"/>
          <p:nvPr/>
        </p:nvSpPr>
        <p:spPr>
          <a:xfrm>
            <a:off x="2185735" y="4362271"/>
            <a:ext cx="1634122" cy="1169551"/>
          </a:xfrm>
          <a:prstGeom prst="rect">
            <a:avLst/>
          </a:prstGeom>
          <a:noFill/>
        </p:spPr>
        <p:txBody>
          <a:bodyPr wrap="square" rtlCol="0">
            <a:spAutoFit/>
          </a:bodyPr>
          <a:lstStyle/>
          <a:p>
            <a:r>
              <a:rPr lang="en-US" sz="1400" dirty="0"/>
              <a:t>Now anyone can have their own CPU! (“Hot” languages – Basic, C.)</a:t>
            </a:r>
          </a:p>
        </p:txBody>
      </p:sp>
      <p:sp>
        <p:nvSpPr>
          <p:cNvPr id="16" name="TextBox 15"/>
          <p:cNvSpPr txBox="1"/>
          <p:nvPr/>
        </p:nvSpPr>
        <p:spPr>
          <a:xfrm>
            <a:off x="4343399" y="3931236"/>
            <a:ext cx="1805807" cy="1384995"/>
          </a:xfrm>
          <a:prstGeom prst="rect">
            <a:avLst/>
          </a:prstGeom>
          <a:noFill/>
        </p:spPr>
        <p:txBody>
          <a:bodyPr wrap="square" rtlCol="0">
            <a:spAutoFit/>
          </a:bodyPr>
          <a:lstStyle/>
          <a:p>
            <a:r>
              <a:rPr lang="en-US" sz="1400" dirty="0"/>
              <a:t>Client and server, with a broadband internet connection.  (“Hot” languages – PHP, </a:t>
            </a:r>
            <a:r>
              <a:rPr lang="en-US" sz="1400" dirty="0" err="1"/>
              <a:t>ASP.Net</a:t>
            </a:r>
            <a:r>
              <a:rPr lang="en-US" sz="1400" dirty="0"/>
              <a:t>, JSP, etc.)</a:t>
            </a:r>
          </a:p>
        </p:txBody>
      </p:sp>
      <p:sp>
        <p:nvSpPr>
          <p:cNvPr id="17" name="TextBox 16"/>
          <p:cNvSpPr txBox="1"/>
          <p:nvPr/>
        </p:nvSpPr>
        <p:spPr>
          <a:xfrm>
            <a:off x="6627301" y="3779936"/>
            <a:ext cx="2211899" cy="1600438"/>
          </a:xfrm>
          <a:prstGeom prst="rect">
            <a:avLst/>
          </a:prstGeom>
          <a:noFill/>
        </p:spPr>
        <p:txBody>
          <a:bodyPr wrap="square" rtlCol="0">
            <a:spAutoFit/>
          </a:bodyPr>
          <a:lstStyle/>
          <a:p>
            <a:r>
              <a:rPr lang="en-US" sz="1400" dirty="0"/>
              <a:t>Many CPUs, connected by a ubiquitous, wireless, high speed internet connection.  Each application leverages multiple resources in “the cloud.” </a:t>
            </a:r>
          </a:p>
        </p:txBody>
      </p:sp>
      <p:pic>
        <p:nvPicPr>
          <p:cNvPr id="5" name="Picture 4"/>
          <p:cNvPicPr>
            <a:picLocks noChangeAspect="1"/>
          </p:cNvPicPr>
          <p:nvPr/>
        </p:nvPicPr>
        <p:blipFill>
          <a:blip r:embed="rId5"/>
          <a:stretch>
            <a:fillRect/>
          </a:stretch>
        </p:blipFill>
        <p:spPr>
          <a:xfrm>
            <a:off x="4504486" y="1612359"/>
            <a:ext cx="1207434" cy="2109787"/>
          </a:xfrm>
          <a:prstGeom prst="rect">
            <a:avLst/>
          </a:prstGeom>
        </p:spPr>
      </p:pic>
      <p:cxnSp>
        <p:nvCxnSpPr>
          <p:cNvPr id="19" name="Straight Arrow Connector 18"/>
          <p:cNvCxnSpPr/>
          <p:nvPr/>
        </p:nvCxnSpPr>
        <p:spPr>
          <a:xfrm flipV="1">
            <a:off x="4953000" y="2209800"/>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5150215" y="2209800"/>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999040" y="28677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1196255" y="28677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31" name="Picture 30"/>
          <p:cNvPicPr>
            <a:picLocks noChangeAspect="1"/>
          </p:cNvPicPr>
          <p:nvPr/>
        </p:nvPicPr>
        <p:blipFill>
          <a:blip r:embed="rId6"/>
          <a:stretch>
            <a:fillRect/>
          </a:stretch>
        </p:blipFill>
        <p:spPr>
          <a:xfrm>
            <a:off x="7271948" y="2972879"/>
            <a:ext cx="390525" cy="666750"/>
          </a:xfrm>
          <a:prstGeom prst="rect">
            <a:avLst/>
          </a:prstGeom>
        </p:spPr>
      </p:pic>
      <p:pic>
        <p:nvPicPr>
          <p:cNvPr id="1024" name="Picture 1023"/>
          <p:cNvPicPr>
            <a:picLocks noChangeAspect="1"/>
          </p:cNvPicPr>
          <p:nvPr/>
        </p:nvPicPr>
        <p:blipFill>
          <a:blip r:embed="rId7"/>
          <a:stretch>
            <a:fillRect/>
          </a:stretch>
        </p:blipFill>
        <p:spPr>
          <a:xfrm>
            <a:off x="6561513" y="1602625"/>
            <a:ext cx="685800" cy="476250"/>
          </a:xfrm>
          <a:prstGeom prst="rect">
            <a:avLst/>
          </a:prstGeom>
        </p:spPr>
      </p:pic>
      <p:pic>
        <p:nvPicPr>
          <p:cNvPr id="35" name="Picture 34"/>
          <p:cNvPicPr>
            <a:picLocks noChangeAspect="1"/>
          </p:cNvPicPr>
          <p:nvPr/>
        </p:nvPicPr>
        <p:blipFill>
          <a:blip r:embed="rId7"/>
          <a:stretch>
            <a:fillRect/>
          </a:stretch>
        </p:blipFill>
        <p:spPr>
          <a:xfrm>
            <a:off x="7202398" y="1900619"/>
            <a:ext cx="685800" cy="476250"/>
          </a:xfrm>
          <a:prstGeom prst="rect">
            <a:avLst/>
          </a:prstGeom>
        </p:spPr>
      </p:pic>
      <p:pic>
        <p:nvPicPr>
          <p:cNvPr id="36" name="Picture 35"/>
          <p:cNvPicPr>
            <a:picLocks noChangeAspect="1"/>
          </p:cNvPicPr>
          <p:nvPr/>
        </p:nvPicPr>
        <p:blipFill>
          <a:blip r:embed="rId7"/>
          <a:stretch>
            <a:fillRect/>
          </a:stretch>
        </p:blipFill>
        <p:spPr>
          <a:xfrm>
            <a:off x="7924285" y="1812525"/>
            <a:ext cx="685800" cy="476250"/>
          </a:xfrm>
          <a:prstGeom prst="rect">
            <a:avLst/>
          </a:prstGeom>
        </p:spPr>
      </p:pic>
      <p:cxnSp>
        <p:nvCxnSpPr>
          <p:cNvPr id="37" name="Straight Arrow Connector 36"/>
          <p:cNvCxnSpPr/>
          <p:nvPr/>
        </p:nvCxnSpPr>
        <p:spPr>
          <a:xfrm>
            <a:off x="6904413" y="2209800"/>
            <a:ext cx="397759" cy="728061"/>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35" idx="2"/>
          </p:cNvCxnSpPr>
          <p:nvPr/>
        </p:nvCxnSpPr>
        <p:spPr>
          <a:xfrm flipH="1">
            <a:off x="7467210" y="2376869"/>
            <a:ext cx="78088" cy="490878"/>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36" idx="2"/>
          </p:cNvCxnSpPr>
          <p:nvPr/>
        </p:nvCxnSpPr>
        <p:spPr>
          <a:xfrm flipH="1">
            <a:off x="7581385" y="2288775"/>
            <a:ext cx="685800" cy="605219"/>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36" name="TextBox 1035"/>
          <p:cNvSpPr txBox="1"/>
          <p:nvPr/>
        </p:nvSpPr>
        <p:spPr>
          <a:xfrm>
            <a:off x="6627301" y="5301651"/>
            <a:ext cx="2211899" cy="1015663"/>
          </a:xfrm>
          <a:prstGeom prst="rect">
            <a:avLst/>
          </a:prstGeom>
          <a:noFill/>
        </p:spPr>
        <p:txBody>
          <a:bodyPr wrap="square" rtlCol="0">
            <a:spAutoFit/>
          </a:bodyPr>
          <a:lstStyle/>
          <a:p>
            <a:r>
              <a:rPr lang="en-US" sz="1400" dirty="0"/>
              <a:t>(“Hot” languages – JavaScript for the client, Node.js for the cloud.)</a:t>
            </a:r>
          </a:p>
          <a:p>
            <a:endParaRPr lang="en-US" dirty="0"/>
          </a:p>
        </p:txBody>
      </p:sp>
    </p:spTree>
    <p:extLst>
      <p:ext uri="{BB962C8B-B14F-4D97-AF65-F5344CB8AC3E}">
        <p14:creationId xmlns:p14="http://schemas.microsoft.com/office/powerpoint/2010/main" val="186912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p:bldP spid="17" grpId="0"/>
      <p:bldP spid="10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JavaScript in </a:t>
            </a:r>
            <a:r>
              <a:rPr lang="en-US" i="1" dirty="0"/>
              <a:t>Web Applications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pic>
        <p:nvPicPr>
          <p:cNvPr id="4" name="Picture 3"/>
          <p:cNvPicPr>
            <a:picLocks noChangeAspect="1"/>
          </p:cNvPicPr>
          <p:nvPr/>
        </p:nvPicPr>
        <p:blipFill>
          <a:blip r:embed="rId2"/>
          <a:stretch>
            <a:fillRect/>
          </a:stretch>
        </p:blipFill>
        <p:spPr>
          <a:xfrm>
            <a:off x="385156" y="1596753"/>
            <a:ext cx="1207434" cy="2109787"/>
          </a:xfrm>
          <a:prstGeom prst="rect">
            <a:avLst/>
          </a:prstGeom>
        </p:spPr>
      </p:pic>
      <p:pic>
        <p:nvPicPr>
          <p:cNvPr id="5" name="Picture 4"/>
          <p:cNvPicPr>
            <a:picLocks noChangeAspect="1"/>
          </p:cNvPicPr>
          <p:nvPr/>
        </p:nvPicPr>
        <p:blipFill>
          <a:blip r:embed="rId2"/>
          <a:stretch>
            <a:fillRect/>
          </a:stretch>
        </p:blipFill>
        <p:spPr>
          <a:xfrm>
            <a:off x="2548126" y="1519551"/>
            <a:ext cx="1207434" cy="2109787"/>
          </a:xfrm>
          <a:prstGeom prst="rect">
            <a:avLst/>
          </a:prstGeom>
        </p:spPr>
      </p:pic>
      <p:pic>
        <p:nvPicPr>
          <p:cNvPr id="6" name="Picture 5"/>
          <p:cNvPicPr>
            <a:picLocks noChangeAspect="1"/>
          </p:cNvPicPr>
          <p:nvPr/>
        </p:nvPicPr>
        <p:blipFill>
          <a:blip r:embed="rId2"/>
          <a:stretch>
            <a:fillRect/>
          </a:stretch>
        </p:blipFill>
        <p:spPr>
          <a:xfrm>
            <a:off x="4596255" y="1523999"/>
            <a:ext cx="1207434" cy="2109787"/>
          </a:xfrm>
          <a:prstGeom prst="rect">
            <a:avLst/>
          </a:prstGeom>
        </p:spPr>
      </p:pic>
      <p:pic>
        <p:nvPicPr>
          <p:cNvPr id="7" name="Picture 6"/>
          <p:cNvPicPr>
            <a:picLocks noChangeAspect="1"/>
          </p:cNvPicPr>
          <p:nvPr/>
        </p:nvPicPr>
        <p:blipFill>
          <a:blip r:embed="rId3"/>
          <a:stretch>
            <a:fillRect/>
          </a:stretch>
        </p:blipFill>
        <p:spPr>
          <a:xfrm>
            <a:off x="7315200" y="2961641"/>
            <a:ext cx="542232" cy="925762"/>
          </a:xfrm>
          <a:prstGeom prst="rect">
            <a:avLst/>
          </a:prstGeom>
        </p:spPr>
      </p:pic>
      <p:pic>
        <p:nvPicPr>
          <p:cNvPr id="10" name="Picture 9"/>
          <p:cNvPicPr>
            <a:picLocks noChangeAspect="1"/>
          </p:cNvPicPr>
          <p:nvPr/>
        </p:nvPicPr>
        <p:blipFill>
          <a:blip r:embed="rId4"/>
          <a:stretch>
            <a:fillRect/>
          </a:stretch>
        </p:blipFill>
        <p:spPr>
          <a:xfrm>
            <a:off x="6874731" y="1624327"/>
            <a:ext cx="685799" cy="603297"/>
          </a:xfrm>
          <a:prstGeom prst="rect">
            <a:avLst/>
          </a:prstGeom>
        </p:spPr>
      </p:pic>
      <p:sp>
        <p:nvSpPr>
          <p:cNvPr id="11" name="TextBox 10"/>
          <p:cNvSpPr txBox="1"/>
          <p:nvPr/>
        </p:nvSpPr>
        <p:spPr>
          <a:xfrm>
            <a:off x="305151" y="3770271"/>
            <a:ext cx="1367444" cy="1569660"/>
          </a:xfrm>
          <a:prstGeom prst="rect">
            <a:avLst/>
          </a:prstGeom>
          <a:noFill/>
        </p:spPr>
        <p:txBody>
          <a:bodyPr wrap="square" rtlCol="0">
            <a:spAutoFit/>
          </a:bodyPr>
          <a:lstStyle/>
          <a:p>
            <a:r>
              <a:rPr lang="en-US" sz="1200" dirty="0"/>
              <a:t>Client doesn’t use any logic at all.  Every web request causes the page to be completely reloaded. (A “round trip”.)</a:t>
            </a:r>
          </a:p>
        </p:txBody>
      </p:sp>
      <p:sp>
        <p:nvSpPr>
          <p:cNvPr id="13" name="TextBox 12"/>
          <p:cNvSpPr txBox="1"/>
          <p:nvPr/>
        </p:nvSpPr>
        <p:spPr>
          <a:xfrm>
            <a:off x="228600" y="914400"/>
            <a:ext cx="1447800" cy="646331"/>
          </a:xfrm>
          <a:prstGeom prst="rect">
            <a:avLst/>
          </a:prstGeom>
          <a:noFill/>
        </p:spPr>
        <p:txBody>
          <a:bodyPr wrap="square" rtlCol="0">
            <a:spAutoFit/>
          </a:bodyPr>
          <a:lstStyle/>
          <a:p>
            <a:pPr algn="ctr"/>
            <a:r>
              <a:rPr lang="en-US" dirty="0"/>
              <a:t>1995 (approx.)</a:t>
            </a:r>
          </a:p>
        </p:txBody>
      </p:sp>
      <p:sp>
        <p:nvSpPr>
          <p:cNvPr id="14" name="TextBox 13"/>
          <p:cNvSpPr txBox="1"/>
          <p:nvPr/>
        </p:nvSpPr>
        <p:spPr>
          <a:xfrm>
            <a:off x="7010400" y="954578"/>
            <a:ext cx="1447800" cy="369332"/>
          </a:xfrm>
          <a:prstGeom prst="rect">
            <a:avLst/>
          </a:prstGeom>
          <a:noFill/>
        </p:spPr>
        <p:txBody>
          <a:bodyPr wrap="square" rtlCol="0">
            <a:spAutoFit/>
          </a:bodyPr>
          <a:lstStyle/>
          <a:p>
            <a:pPr algn="ctr"/>
            <a:r>
              <a:rPr lang="en-US" dirty="0"/>
              <a:t> (Present!)</a:t>
            </a:r>
          </a:p>
        </p:txBody>
      </p:sp>
      <p:cxnSp>
        <p:nvCxnSpPr>
          <p:cNvPr id="15" name="Straight Arrow Connector 14"/>
          <p:cNvCxnSpPr/>
          <p:nvPr/>
        </p:nvCxnSpPr>
        <p:spPr>
          <a:xfrm flipV="1">
            <a:off x="5060585" y="2131452"/>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257800" y="2131452"/>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3015835" y="21228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3213050" y="21228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869585" y="2227913"/>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1066800" y="2227913"/>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2468121" y="3765821"/>
            <a:ext cx="1367444" cy="830997"/>
          </a:xfrm>
          <a:prstGeom prst="rect">
            <a:avLst/>
          </a:prstGeom>
          <a:noFill/>
        </p:spPr>
        <p:txBody>
          <a:bodyPr wrap="square" rtlCol="0">
            <a:spAutoFit/>
          </a:bodyPr>
          <a:lstStyle/>
          <a:p>
            <a:r>
              <a:rPr lang="en-US" sz="1200" dirty="0"/>
              <a:t>Hey!  This JavaScript stuff might be good for some things.</a:t>
            </a:r>
          </a:p>
        </p:txBody>
      </p:sp>
      <p:sp>
        <p:nvSpPr>
          <p:cNvPr id="24" name="TextBox 23"/>
          <p:cNvSpPr txBox="1"/>
          <p:nvPr/>
        </p:nvSpPr>
        <p:spPr>
          <a:xfrm>
            <a:off x="4516250" y="3706540"/>
            <a:ext cx="1367444" cy="1200329"/>
          </a:xfrm>
          <a:prstGeom prst="rect">
            <a:avLst/>
          </a:prstGeom>
          <a:noFill/>
        </p:spPr>
        <p:txBody>
          <a:bodyPr wrap="square" rtlCol="0">
            <a:spAutoFit/>
          </a:bodyPr>
          <a:lstStyle/>
          <a:p>
            <a:r>
              <a:rPr lang="en-US" sz="1200" dirty="0"/>
              <a:t>Google Docs and similar feature-rich applications make full use of the JavaScript language!</a:t>
            </a:r>
          </a:p>
        </p:txBody>
      </p:sp>
      <p:sp>
        <p:nvSpPr>
          <p:cNvPr id="22" name="TextBox 21"/>
          <p:cNvSpPr txBox="1"/>
          <p:nvPr/>
        </p:nvSpPr>
        <p:spPr>
          <a:xfrm>
            <a:off x="2893744" y="2839710"/>
            <a:ext cx="613756" cy="276999"/>
          </a:xfrm>
          <a:prstGeom prst="rect">
            <a:avLst/>
          </a:prstGeom>
          <a:noFill/>
        </p:spPr>
        <p:txBody>
          <a:bodyPr wrap="square" rtlCol="0">
            <a:spAutoFit/>
          </a:bodyPr>
          <a:lstStyle/>
          <a:p>
            <a:r>
              <a:rPr lang="en-US" sz="1200" dirty="0">
                <a:solidFill>
                  <a:srgbClr val="FF0000"/>
                </a:solidFill>
              </a:rPr>
              <a:t>10%</a:t>
            </a:r>
          </a:p>
        </p:txBody>
      </p:sp>
      <p:sp>
        <p:nvSpPr>
          <p:cNvPr id="26" name="TextBox 25"/>
          <p:cNvSpPr txBox="1"/>
          <p:nvPr/>
        </p:nvSpPr>
        <p:spPr>
          <a:xfrm>
            <a:off x="645622" y="1787477"/>
            <a:ext cx="613756" cy="276999"/>
          </a:xfrm>
          <a:prstGeom prst="rect">
            <a:avLst/>
          </a:prstGeom>
          <a:noFill/>
        </p:spPr>
        <p:txBody>
          <a:bodyPr wrap="square" rtlCol="0">
            <a:spAutoFit/>
          </a:bodyPr>
          <a:lstStyle/>
          <a:p>
            <a:r>
              <a:rPr lang="en-US" sz="1200" dirty="0">
                <a:solidFill>
                  <a:srgbClr val="FF0000"/>
                </a:solidFill>
              </a:rPr>
              <a:t>100%</a:t>
            </a:r>
          </a:p>
        </p:txBody>
      </p:sp>
      <p:sp>
        <p:nvSpPr>
          <p:cNvPr id="27" name="TextBox 26"/>
          <p:cNvSpPr txBox="1"/>
          <p:nvPr/>
        </p:nvSpPr>
        <p:spPr>
          <a:xfrm>
            <a:off x="675035" y="2918953"/>
            <a:ext cx="613756" cy="276999"/>
          </a:xfrm>
          <a:prstGeom prst="rect">
            <a:avLst/>
          </a:prstGeom>
          <a:noFill/>
        </p:spPr>
        <p:txBody>
          <a:bodyPr wrap="square" rtlCol="0">
            <a:spAutoFit/>
          </a:bodyPr>
          <a:lstStyle/>
          <a:p>
            <a:pPr algn="ctr"/>
            <a:r>
              <a:rPr lang="en-US" sz="1200" dirty="0">
                <a:solidFill>
                  <a:srgbClr val="FF0000"/>
                </a:solidFill>
              </a:rPr>
              <a:t>0%</a:t>
            </a:r>
          </a:p>
        </p:txBody>
      </p:sp>
      <p:sp>
        <p:nvSpPr>
          <p:cNvPr id="28" name="TextBox 27"/>
          <p:cNvSpPr txBox="1"/>
          <p:nvPr/>
        </p:nvSpPr>
        <p:spPr>
          <a:xfrm>
            <a:off x="2844965" y="1717343"/>
            <a:ext cx="613756" cy="276999"/>
          </a:xfrm>
          <a:prstGeom prst="rect">
            <a:avLst/>
          </a:prstGeom>
          <a:noFill/>
        </p:spPr>
        <p:txBody>
          <a:bodyPr wrap="square" rtlCol="0">
            <a:spAutoFit/>
          </a:bodyPr>
          <a:lstStyle/>
          <a:p>
            <a:pPr algn="ctr"/>
            <a:r>
              <a:rPr lang="en-US" sz="1200" dirty="0">
                <a:solidFill>
                  <a:srgbClr val="FF0000"/>
                </a:solidFill>
              </a:rPr>
              <a:t>90%</a:t>
            </a:r>
          </a:p>
        </p:txBody>
      </p:sp>
      <p:sp>
        <p:nvSpPr>
          <p:cNvPr id="29" name="TextBox 28"/>
          <p:cNvSpPr txBox="1"/>
          <p:nvPr/>
        </p:nvSpPr>
        <p:spPr>
          <a:xfrm>
            <a:off x="4912204" y="2839710"/>
            <a:ext cx="613756" cy="276999"/>
          </a:xfrm>
          <a:prstGeom prst="rect">
            <a:avLst/>
          </a:prstGeom>
          <a:noFill/>
        </p:spPr>
        <p:txBody>
          <a:bodyPr wrap="square" rtlCol="0">
            <a:spAutoFit/>
          </a:bodyPr>
          <a:lstStyle/>
          <a:p>
            <a:r>
              <a:rPr lang="en-US" sz="1200" dirty="0">
                <a:solidFill>
                  <a:srgbClr val="FF0000"/>
                </a:solidFill>
              </a:rPr>
              <a:t>50%</a:t>
            </a:r>
          </a:p>
        </p:txBody>
      </p:sp>
      <p:sp>
        <p:nvSpPr>
          <p:cNvPr id="30" name="TextBox 29"/>
          <p:cNvSpPr txBox="1"/>
          <p:nvPr/>
        </p:nvSpPr>
        <p:spPr>
          <a:xfrm>
            <a:off x="4950922" y="1687147"/>
            <a:ext cx="613756" cy="276999"/>
          </a:xfrm>
          <a:prstGeom prst="rect">
            <a:avLst/>
          </a:prstGeom>
          <a:noFill/>
        </p:spPr>
        <p:txBody>
          <a:bodyPr wrap="square" rtlCol="0">
            <a:spAutoFit/>
          </a:bodyPr>
          <a:lstStyle/>
          <a:p>
            <a:r>
              <a:rPr lang="en-US" sz="1200" dirty="0">
                <a:solidFill>
                  <a:srgbClr val="FF0000"/>
                </a:solidFill>
              </a:rPr>
              <a:t>50%</a:t>
            </a:r>
          </a:p>
        </p:txBody>
      </p:sp>
      <p:cxnSp>
        <p:nvCxnSpPr>
          <p:cNvPr id="31" name="Straight Arrow Connector 30"/>
          <p:cNvCxnSpPr/>
          <p:nvPr/>
        </p:nvCxnSpPr>
        <p:spPr>
          <a:xfrm>
            <a:off x="7315200" y="2227624"/>
            <a:ext cx="152400" cy="69132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640590" y="2141251"/>
            <a:ext cx="923405" cy="400110"/>
          </a:xfrm>
          <a:prstGeom prst="rect">
            <a:avLst/>
          </a:prstGeom>
          <a:noFill/>
        </p:spPr>
        <p:txBody>
          <a:bodyPr wrap="square" rtlCol="0">
            <a:spAutoFit/>
          </a:bodyPr>
          <a:lstStyle/>
          <a:p>
            <a:r>
              <a:rPr lang="en-US" sz="1000" dirty="0"/>
              <a:t>Initial download</a:t>
            </a:r>
          </a:p>
        </p:txBody>
      </p:sp>
      <p:sp>
        <p:nvSpPr>
          <p:cNvPr id="39" name="TextBox 38"/>
          <p:cNvSpPr txBox="1"/>
          <p:nvPr/>
        </p:nvSpPr>
        <p:spPr>
          <a:xfrm>
            <a:off x="7279438" y="318649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40" name="Picture 39"/>
          <p:cNvPicPr>
            <a:picLocks noChangeAspect="1"/>
          </p:cNvPicPr>
          <p:nvPr/>
        </p:nvPicPr>
        <p:blipFill>
          <a:blip r:embed="rId5"/>
          <a:stretch>
            <a:fillRect/>
          </a:stretch>
        </p:blipFill>
        <p:spPr>
          <a:xfrm>
            <a:off x="7794670" y="1722515"/>
            <a:ext cx="892129" cy="619534"/>
          </a:xfrm>
          <a:prstGeom prst="rect">
            <a:avLst/>
          </a:prstGeom>
        </p:spPr>
      </p:pic>
      <p:sp>
        <p:nvSpPr>
          <p:cNvPr id="41" name="TextBox 40"/>
          <p:cNvSpPr txBox="1"/>
          <p:nvPr/>
        </p:nvSpPr>
        <p:spPr>
          <a:xfrm>
            <a:off x="8000999" y="184256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sp>
        <p:nvSpPr>
          <p:cNvPr id="42" name="TextBox 41"/>
          <p:cNvSpPr txBox="1"/>
          <p:nvPr/>
        </p:nvSpPr>
        <p:spPr>
          <a:xfrm>
            <a:off x="6759225" y="3981996"/>
            <a:ext cx="1927574" cy="1569660"/>
          </a:xfrm>
          <a:prstGeom prst="rect">
            <a:avLst/>
          </a:prstGeom>
          <a:noFill/>
        </p:spPr>
        <p:txBody>
          <a:bodyPr wrap="square" rtlCol="0">
            <a:spAutoFit/>
          </a:bodyPr>
          <a:lstStyle/>
          <a:p>
            <a:r>
              <a:rPr lang="en-US" sz="1200" dirty="0"/>
              <a:t>JavaScript, HTML and CSS  can be bundled into a </a:t>
            </a:r>
            <a:r>
              <a:rPr lang="en-US" sz="1200" i="1" dirty="0"/>
              <a:t>mobile</a:t>
            </a:r>
            <a:r>
              <a:rPr lang="en-US" sz="1200" dirty="0"/>
              <a:t> application.</a:t>
            </a:r>
          </a:p>
          <a:p>
            <a:endParaRPr lang="en-US" sz="1200" dirty="0"/>
          </a:p>
          <a:p>
            <a:r>
              <a:rPr lang="en-US" sz="1200" dirty="0"/>
              <a:t>How much network interaction you need depends on the application’s features.</a:t>
            </a:r>
          </a:p>
        </p:txBody>
      </p:sp>
      <p:cxnSp>
        <p:nvCxnSpPr>
          <p:cNvPr id="32" name="Straight Arrow Connector 31">
            <a:extLst>
              <a:ext uri="{FF2B5EF4-FFF2-40B4-BE49-F238E27FC236}">
                <a16:creationId xmlns:a16="http://schemas.microsoft.com/office/drawing/2014/main" id="{86990E07-8960-4EB2-B513-9BBA6609F04A}"/>
              </a:ext>
            </a:extLst>
          </p:cNvPr>
          <p:cNvCxnSpPr>
            <a:cxnSpLocks/>
          </p:cNvCxnSpPr>
          <p:nvPr/>
        </p:nvCxnSpPr>
        <p:spPr>
          <a:xfrm flipH="1">
            <a:off x="7794670" y="243840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668D9495-32E7-4E7E-84EF-D8B4AF013694}"/>
              </a:ext>
            </a:extLst>
          </p:cNvPr>
          <p:cNvSpPr txBox="1"/>
          <p:nvPr/>
        </p:nvSpPr>
        <p:spPr>
          <a:xfrm>
            <a:off x="228600" y="5702810"/>
            <a:ext cx="8534400" cy="307777"/>
          </a:xfrm>
          <a:prstGeom prst="rect">
            <a:avLst/>
          </a:prstGeom>
          <a:noFill/>
        </p:spPr>
        <p:txBody>
          <a:bodyPr wrap="square" rtlCol="0">
            <a:spAutoFit/>
          </a:bodyPr>
          <a:lstStyle/>
          <a:p>
            <a:pPr algn="ctr"/>
            <a:r>
              <a:rPr lang="en-US" sz="1400" dirty="0"/>
              <a:t>See: </a:t>
            </a:r>
            <a:r>
              <a:rPr lang="en-US" sz="1400" dirty="0">
                <a:hlinkClick r:id="rId6"/>
              </a:rPr>
              <a:t>http://blog.venturepact.com/8-high-performance-apps-you-never-knew-were-hybrid/</a:t>
            </a:r>
            <a:endParaRPr lang="en-US" sz="1400" dirty="0"/>
          </a:p>
        </p:txBody>
      </p:sp>
    </p:spTree>
    <p:extLst>
      <p:ext uri="{BB962C8B-B14F-4D97-AF65-F5344CB8AC3E}">
        <p14:creationId xmlns:p14="http://schemas.microsoft.com/office/powerpoint/2010/main" val="35720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23" grpId="0"/>
      <p:bldP spid="24" grpId="0"/>
      <p:bldP spid="22" grpId="0"/>
      <p:bldP spid="26" grpId="0"/>
      <p:bldP spid="27" grpId="0"/>
      <p:bldP spid="28" grpId="0"/>
      <p:bldP spid="29" grpId="0"/>
      <p:bldP spid="30" grpId="0"/>
      <p:bldP spid="36" grpId="0"/>
      <p:bldP spid="39" grpId="0"/>
      <p:bldP spid="41" grpId="0"/>
      <p:bldP spid="42"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522C8-F889-41A1-B177-1072E484C9A6}"/>
              </a:ext>
            </a:extLst>
          </p:cNvPr>
          <p:cNvSpPr>
            <a:spLocks noGrp="1"/>
          </p:cNvSpPr>
          <p:nvPr>
            <p:ph type="title"/>
          </p:nvPr>
        </p:nvSpPr>
        <p:spPr/>
        <p:txBody>
          <a:bodyPr/>
          <a:lstStyle/>
          <a:p>
            <a:r>
              <a:rPr lang="en-US" dirty="0"/>
              <a:t>Where we are headed …</a:t>
            </a:r>
          </a:p>
        </p:txBody>
      </p:sp>
      <p:sp>
        <p:nvSpPr>
          <p:cNvPr id="3" name="Slide Number Placeholder 2">
            <a:extLst>
              <a:ext uri="{FF2B5EF4-FFF2-40B4-BE49-F238E27FC236}">
                <a16:creationId xmlns:a16="http://schemas.microsoft.com/office/drawing/2014/main" id="{EAB048EA-BF82-49B4-8209-7D10379725D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
        <p:nvSpPr>
          <p:cNvPr id="4" name="TextBox 3">
            <a:extLst>
              <a:ext uri="{FF2B5EF4-FFF2-40B4-BE49-F238E27FC236}">
                <a16:creationId xmlns:a16="http://schemas.microsoft.com/office/drawing/2014/main" id="{19AF22A6-6BA4-4246-A36F-FC2CB2AC340C}"/>
              </a:ext>
            </a:extLst>
          </p:cNvPr>
          <p:cNvSpPr txBox="1"/>
          <p:nvPr/>
        </p:nvSpPr>
        <p:spPr>
          <a:xfrm>
            <a:off x="228600" y="1066800"/>
            <a:ext cx="8610600" cy="369332"/>
          </a:xfrm>
          <a:prstGeom prst="rect">
            <a:avLst/>
          </a:prstGeom>
          <a:noFill/>
        </p:spPr>
        <p:txBody>
          <a:bodyPr wrap="square" rtlCol="0">
            <a:spAutoFit/>
          </a:bodyPr>
          <a:lstStyle/>
          <a:p>
            <a:r>
              <a:rPr lang="en-US" dirty="0"/>
              <a:t>In this course we won’t be developing hybrid mobile apps, but we’ll get </a:t>
            </a:r>
            <a:r>
              <a:rPr lang="en-US" i="1" dirty="0"/>
              <a:t>close</a:t>
            </a:r>
            <a:r>
              <a:rPr lang="en-US" dirty="0"/>
              <a:t> to it.</a:t>
            </a:r>
          </a:p>
        </p:txBody>
      </p:sp>
      <p:pic>
        <p:nvPicPr>
          <p:cNvPr id="11" name="Picture 10">
            <a:extLst>
              <a:ext uri="{FF2B5EF4-FFF2-40B4-BE49-F238E27FC236}">
                <a16:creationId xmlns:a16="http://schemas.microsoft.com/office/drawing/2014/main" id="{D86C008A-0278-4ACB-9EB9-233BC0238E55}"/>
              </a:ext>
            </a:extLst>
          </p:cNvPr>
          <p:cNvPicPr>
            <a:picLocks noChangeAspect="1"/>
          </p:cNvPicPr>
          <p:nvPr/>
        </p:nvPicPr>
        <p:blipFill>
          <a:blip r:embed="rId2"/>
          <a:stretch>
            <a:fillRect/>
          </a:stretch>
        </p:blipFill>
        <p:spPr>
          <a:xfrm>
            <a:off x="6427479" y="3685226"/>
            <a:ext cx="542232" cy="925762"/>
          </a:xfrm>
          <a:prstGeom prst="rect">
            <a:avLst/>
          </a:prstGeom>
        </p:spPr>
      </p:pic>
      <p:cxnSp>
        <p:nvCxnSpPr>
          <p:cNvPr id="13" name="Straight Arrow Connector 12">
            <a:extLst>
              <a:ext uri="{FF2B5EF4-FFF2-40B4-BE49-F238E27FC236}">
                <a16:creationId xmlns:a16="http://schemas.microsoft.com/office/drawing/2014/main" id="{F072C9A5-1A4E-4948-A72C-A5ADA98F2BF6}"/>
              </a:ext>
            </a:extLst>
          </p:cNvPr>
          <p:cNvCxnSpPr>
            <a:cxnSpLocks/>
          </p:cNvCxnSpPr>
          <p:nvPr/>
        </p:nvCxnSpPr>
        <p:spPr>
          <a:xfrm>
            <a:off x="6391717" y="2522208"/>
            <a:ext cx="188162" cy="10671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EBFA49CF-7976-499C-AC5F-211CE5D43559}"/>
              </a:ext>
            </a:extLst>
          </p:cNvPr>
          <p:cNvSpPr txBox="1"/>
          <p:nvPr/>
        </p:nvSpPr>
        <p:spPr>
          <a:xfrm>
            <a:off x="5208278" y="2522208"/>
            <a:ext cx="1183439" cy="830997"/>
          </a:xfrm>
          <a:prstGeom prst="rect">
            <a:avLst/>
          </a:prstGeom>
          <a:noFill/>
        </p:spPr>
        <p:txBody>
          <a:bodyPr wrap="square" rtlCol="0">
            <a:spAutoFit/>
          </a:bodyPr>
          <a:lstStyle/>
          <a:p>
            <a:r>
              <a:rPr lang="en-US" sz="1200" dirty="0"/>
              <a:t>Initial download from the class server.</a:t>
            </a:r>
          </a:p>
        </p:txBody>
      </p:sp>
      <p:sp>
        <p:nvSpPr>
          <p:cNvPr id="15" name="TextBox 14">
            <a:extLst>
              <a:ext uri="{FF2B5EF4-FFF2-40B4-BE49-F238E27FC236}">
                <a16:creationId xmlns:a16="http://schemas.microsoft.com/office/drawing/2014/main" id="{555CB2F2-5FA5-4D0F-BE11-9914051FE638}"/>
              </a:ext>
            </a:extLst>
          </p:cNvPr>
          <p:cNvSpPr txBox="1"/>
          <p:nvPr/>
        </p:nvSpPr>
        <p:spPr>
          <a:xfrm>
            <a:off x="6391717" y="3910075"/>
            <a:ext cx="61375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pic>
        <p:nvPicPr>
          <p:cNvPr id="16" name="Picture 15">
            <a:extLst>
              <a:ext uri="{FF2B5EF4-FFF2-40B4-BE49-F238E27FC236}">
                <a16:creationId xmlns:a16="http://schemas.microsoft.com/office/drawing/2014/main" id="{D3926E55-1F87-4B03-9442-581A5A72B6D7}"/>
              </a:ext>
            </a:extLst>
          </p:cNvPr>
          <p:cNvPicPr>
            <a:picLocks noChangeAspect="1"/>
          </p:cNvPicPr>
          <p:nvPr/>
        </p:nvPicPr>
        <p:blipFill>
          <a:blip r:embed="rId3"/>
          <a:stretch>
            <a:fillRect/>
          </a:stretch>
        </p:blipFill>
        <p:spPr>
          <a:xfrm>
            <a:off x="6906949" y="2446100"/>
            <a:ext cx="892129" cy="619534"/>
          </a:xfrm>
          <a:prstGeom prst="rect">
            <a:avLst/>
          </a:prstGeom>
        </p:spPr>
      </p:pic>
      <p:sp>
        <p:nvSpPr>
          <p:cNvPr id="17" name="TextBox 16">
            <a:extLst>
              <a:ext uri="{FF2B5EF4-FFF2-40B4-BE49-F238E27FC236}">
                <a16:creationId xmlns:a16="http://schemas.microsoft.com/office/drawing/2014/main" id="{DC80A349-2DE8-47B3-AC4B-608F92DE7662}"/>
              </a:ext>
            </a:extLst>
          </p:cNvPr>
          <p:cNvSpPr txBox="1"/>
          <p:nvPr/>
        </p:nvSpPr>
        <p:spPr>
          <a:xfrm>
            <a:off x="7113278" y="2566154"/>
            <a:ext cx="52082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cxnSp>
        <p:nvCxnSpPr>
          <p:cNvPr id="18" name="Straight Arrow Connector 17">
            <a:extLst>
              <a:ext uri="{FF2B5EF4-FFF2-40B4-BE49-F238E27FC236}">
                <a16:creationId xmlns:a16="http://schemas.microsoft.com/office/drawing/2014/main" id="{D50843ED-91C5-44B0-8E29-874F2BA8CEC1}"/>
              </a:ext>
            </a:extLst>
          </p:cNvPr>
          <p:cNvCxnSpPr>
            <a:cxnSpLocks/>
          </p:cNvCxnSpPr>
          <p:nvPr/>
        </p:nvCxnSpPr>
        <p:spPr>
          <a:xfrm flipH="1">
            <a:off x="6906949" y="3161985"/>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pic>
        <p:nvPicPr>
          <p:cNvPr id="1026" name="Picture 2" descr="File:AWS Simple Icons Non-Service Specific Traditional Server.svg">
            <a:extLst>
              <a:ext uri="{FF2B5EF4-FFF2-40B4-BE49-F238E27FC236}">
                <a16:creationId xmlns:a16="http://schemas.microsoft.com/office/drawing/2014/main" id="{C4442BDD-8F91-427D-9BAB-27FAC5805CB2}"/>
              </a:ext>
            </a:extLst>
          </p:cNvPr>
          <p:cNvPicPr>
            <a:picLocks noChangeAspect="1" noChangeArrowheads="1"/>
          </p:cNvPicPr>
          <p:nvPr/>
        </p:nvPicPr>
        <p:blipFill>
          <a:blip r:embed="rId4">
            <a:biLevel thresh="75000"/>
            <a:extLst>
              <a:ext uri="{BEBA8EAE-BF5A-486C-A8C5-ECC9F3942E4B}">
                <a14:imgProps xmlns:a14="http://schemas.microsoft.com/office/drawing/2010/main">
                  <a14:imgLayer r:embed="rId5">
                    <a14:imgEffect>
                      <a14:saturation sat="312000"/>
                    </a14:imgEffect>
                  </a14:imgLayer>
                </a14:imgProps>
              </a:ext>
              <a:ext uri="{28A0092B-C50C-407E-A947-70E740481C1C}">
                <a14:useLocalDpi xmlns:a14="http://schemas.microsoft.com/office/drawing/2010/main" val="0"/>
              </a:ext>
            </a:extLst>
          </a:blip>
          <a:srcRect/>
          <a:stretch>
            <a:fillRect/>
          </a:stretch>
        </p:blipFill>
        <p:spPr bwMode="auto">
          <a:xfrm>
            <a:off x="5715000" y="1439176"/>
            <a:ext cx="1028414" cy="102841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A1A4A4AB-FC1F-4E26-82C9-56FE02025BE4}"/>
              </a:ext>
            </a:extLst>
          </p:cNvPr>
          <p:cNvPicPr>
            <a:picLocks noChangeAspect="1"/>
          </p:cNvPicPr>
          <p:nvPr/>
        </p:nvPicPr>
        <p:blipFill>
          <a:blip r:embed="rId2"/>
          <a:stretch>
            <a:fillRect/>
          </a:stretch>
        </p:blipFill>
        <p:spPr>
          <a:xfrm>
            <a:off x="2385881" y="3684261"/>
            <a:ext cx="542232" cy="925762"/>
          </a:xfrm>
          <a:prstGeom prst="rect">
            <a:avLst/>
          </a:prstGeom>
        </p:spPr>
      </p:pic>
      <p:pic>
        <p:nvPicPr>
          <p:cNvPr id="23" name="Picture 22">
            <a:extLst>
              <a:ext uri="{FF2B5EF4-FFF2-40B4-BE49-F238E27FC236}">
                <a16:creationId xmlns:a16="http://schemas.microsoft.com/office/drawing/2014/main" id="{C63D65D7-1A26-462E-B3D8-589952AFBF9C}"/>
              </a:ext>
            </a:extLst>
          </p:cNvPr>
          <p:cNvPicPr>
            <a:picLocks noChangeAspect="1"/>
          </p:cNvPicPr>
          <p:nvPr/>
        </p:nvPicPr>
        <p:blipFill>
          <a:blip r:embed="rId6"/>
          <a:stretch>
            <a:fillRect/>
          </a:stretch>
        </p:blipFill>
        <p:spPr>
          <a:xfrm>
            <a:off x="1664320" y="1662642"/>
            <a:ext cx="685799" cy="603297"/>
          </a:xfrm>
          <a:prstGeom prst="rect">
            <a:avLst/>
          </a:prstGeom>
        </p:spPr>
      </p:pic>
      <p:cxnSp>
        <p:nvCxnSpPr>
          <p:cNvPr id="24" name="Straight Arrow Connector 23">
            <a:extLst>
              <a:ext uri="{FF2B5EF4-FFF2-40B4-BE49-F238E27FC236}">
                <a16:creationId xmlns:a16="http://schemas.microsoft.com/office/drawing/2014/main" id="{461D0521-A8A0-4E30-B647-A6832E2D8205}"/>
              </a:ext>
            </a:extLst>
          </p:cNvPr>
          <p:cNvCxnSpPr>
            <a:cxnSpLocks/>
          </p:cNvCxnSpPr>
          <p:nvPr/>
        </p:nvCxnSpPr>
        <p:spPr>
          <a:xfrm>
            <a:off x="2252200" y="2311001"/>
            <a:ext cx="286081" cy="13305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1E2ADBD9-5796-49CF-9D37-4774BB6FD07F}"/>
              </a:ext>
            </a:extLst>
          </p:cNvPr>
          <p:cNvSpPr txBox="1"/>
          <p:nvPr/>
        </p:nvSpPr>
        <p:spPr>
          <a:xfrm>
            <a:off x="1602335" y="2648842"/>
            <a:ext cx="923405" cy="400110"/>
          </a:xfrm>
          <a:prstGeom prst="rect">
            <a:avLst/>
          </a:prstGeom>
          <a:noFill/>
        </p:spPr>
        <p:txBody>
          <a:bodyPr wrap="square" rtlCol="0">
            <a:spAutoFit/>
          </a:bodyPr>
          <a:lstStyle/>
          <a:p>
            <a:r>
              <a:rPr lang="en-US" sz="1000" dirty="0"/>
              <a:t>Initial download</a:t>
            </a:r>
          </a:p>
        </p:txBody>
      </p:sp>
      <p:sp>
        <p:nvSpPr>
          <p:cNvPr id="26" name="TextBox 25">
            <a:extLst>
              <a:ext uri="{FF2B5EF4-FFF2-40B4-BE49-F238E27FC236}">
                <a16:creationId xmlns:a16="http://schemas.microsoft.com/office/drawing/2014/main" id="{55697AF9-6AF8-49ED-9CD1-773070723303}"/>
              </a:ext>
            </a:extLst>
          </p:cNvPr>
          <p:cNvSpPr txBox="1"/>
          <p:nvPr/>
        </p:nvSpPr>
        <p:spPr>
          <a:xfrm>
            <a:off x="2350119" y="390911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27" name="Picture 26">
            <a:extLst>
              <a:ext uri="{FF2B5EF4-FFF2-40B4-BE49-F238E27FC236}">
                <a16:creationId xmlns:a16="http://schemas.microsoft.com/office/drawing/2014/main" id="{C8C77968-0EF8-4922-A061-8D42DC5A89A2}"/>
              </a:ext>
            </a:extLst>
          </p:cNvPr>
          <p:cNvPicPr>
            <a:picLocks noChangeAspect="1"/>
          </p:cNvPicPr>
          <p:nvPr/>
        </p:nvPicPr>
        <p:blipFill>
          <a:blip r:embed="rId3"/>
          <a:stretch>
            <a:fillRect/>
          </a:stretch>
        </p:blipFill>
        <p:spPr>
          <a:xfrm>
            <a:off x="2865351" y="2445135"/>
            <a:ext cx="892129" cy="619534"/>
          </a:xfrm>
          <a:prstGeom prst="rect">
            <a:avLst/>
          </a:prstGeom>
        </p:spPr>
      </p:pic>
      <p:sp>
        <p:nvSpPr>
          <p:cNvPr id="28" name="TextBox 27">
            <a:extLst>
              <a:ext uri="{FF2B5EF4-FFF2-40B4-BE49-F238E27FC236}">
                <a16:creationId xmlns:a16="http://schemas.microsoft.com/office/drawing/2014/main" id="{7C9497B1-D726-423E-AE3B-AC0C5CFF2273}"/>
              </a:ext>
            </a:extLst>
          </p:cNvPr>
          <p:cNvSpPr txBox="1"/>
          <p:nvPr/>
        </p:nvSpPr>
        <p:spPr>
          <a:xfrm>
            <a:off x="3071680" y="256518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cxnSp>
        <p:nvCxnSpPr>
          <p:cNvPr id="29" name="Straight Arrow Connector 28">
            <a:extLst>
              <a:ext uri="{FF2B5EF4-FFF2-40B4-BE49-F238E27FC236}">
                <a16:creationId xmlns:a16="http://schemas.microsoft.com/office/drawing/2014/main" id="{31377EE3-A6BA-4CC5-8C25-9BBB4A405A65}"/>
              </a:ext>
            </a:extLst>
          </p:cNvPr>
          <p:cNvCxnSpPr>
            <a:cxnSpLocks/>
          </p:cNvCxnSpPr>
          <p:nvPr/>
        </p:nvCxnSpPr>
        <p:spPr>
          <a:xfrm flipH="1">
            <a:off x="2865351" y="316102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24" name="TextBox 1023">
            <a:extLst>
              <a:ext uri="{FF2B5EF4-FFF2-40B4-BE49-F238E27FC236}">
                <a16:creationId xmlns:a16="http://schemas.microsoft.com/office/drawing/2014/main" id="{4366143C-92EE-4289-BDDB-EC4BF3A34912}"/>
              </a:ext>
            </a:extLst>
          </p:cNvPr>
          <p:cNvSpPr txBox="1"/>
          <p:nvPr/>
        </p:nvSpPr>
        <p:spPr>
          <a:xfrm>
            <a:off x="2064037" y="4791976"/>
            <a:ext cx="1288763" cy="584775"/>
          </a:xfrm>
          <a:prstGeom prst="rect">
            <a:avLst/>
          </a:prstGeom>
          <a:noFill/>
        </p:spPr>
        <p:txBody>
          <a:bodyPr wrap="square" rtlCol="0">
            <a:spAutoFit/>
          </a:bodyPr>
          <a:lstStyle/>
          <a:p>
            <a:r>
              <a:rPr lang="en-US" sz="3200" b="1" dirty="0">
                <a:solidFill>
                  <a:srgbClr val="FF0000"/>
                </a:solidFill>
              </a:rPr>
              <a:t>(No.)</a:t>
            </a:r>
            <a:endParaRPr lang="en-US" b="1" dirty="0">
              <a:solidFill>
                <a:srgbClr val="FF0000"/>
              </a:solidFill>
            </a:endParaRPr>
          </a:p>
        </p:txBody>
      </p:sp>
      <p:sp>
        <p:nvSpPr>
          <p:cNvPr id="34" name="TextBox 33">
            <a:extLst>
              <a:ext uri="{FF2B5EF4-FFF2-40B4-BE49-F238E27FC236}">
                <a16:creationId xmlns:a16="http://schemas.microsoft.com/office/drawing/2014/main" id="{040DE746-9014-4CF8-ACC8-F0BE82ADE22A}"/>
              </a:ext>
            </a:extLst>
          </p:cNvPr>
          <p:cNvSpPr txBox="1"/>
          <p:nvPr/>
        </p:nvSpPr>
        <p:spPr>
          <a:xfrm>
            <a:off x="6084928" y="4791976"/>
            <a:ext cx="1288763" cy="584775"/>
          </a:xfrm>
          <a:prstGeom prst="rect">
            <a:avLst/>
          </a:prstGeom>
          <a:noFill/>
        </p:spPr>
        <p:txBody>
          <a:bodyPr wrap="square" rtlCol="0">
            <a:spAutoFit/>
          </a:bodyPr>
          <a:lstStyle/>
          <a:p>
            <a:r>
              <a:rPr lang="en-US" sz="3200" b="1" dirty="0">
                <a:solidFill>
                  <a:srgbClr val="00B050"/>
                </a:solidFill>
              </a:rPr>
              <a:t>(Yes!)</a:t>
            </a:r>
            <a:endParaRPr lang="en-US" b="1" dirty="0">
              <a:solidFill>
                <a:srgbClr val="00B050"/>
              </a:solidFill>
            </a:endParaRPr>
          </a:p>
        </p:txBody>
      </p:sp>
      <p:sp>
        <p:nvSpPr>
          <p:cNvPr id="5" name="TextBox 4">
            <a:extLst>
              <a:ext uri="{FF2B5EF4-FFF2-40B4-BE49-F238E27FC236}">
                <a16:creationId xmlns:a16="http://schemas.microsoft.com/office/drawing/2014/main" id="{9F0777F2-3EFB-40FB-83FD-795B0A5DBD43}"/>
              </a:ext>
            </a:extLst>
          </p:cNvPr>
          <p:cNvSpPr txBox="1"/>
          <p:nvPr/>
        </p:nvSpPr>
        <p:spPr>
          <a:xfrm>
            <a:off x="952500" y="5394325"/>
            <a:ext cx="3581400" cy="646331"/>
          </a:xfrm>
          <a:prstGeom prst="rect">
            <a:avLst/>
          </a:prstGeom>
          <a:noFill/>
        </p:spPr>
        <p:txBody>
          <a:bodyPr wrap="square" rtlCol="0">
            <a:spAutoFit/>
          </a:bodyPr>
          <a:lstStyle/>
          <a:p>
            <a:r>
              <a:rPr lang="en-US" dirty="0"/>
              <a:t>Publishing to an App Store can get complicated!</a:t>
            </a:r>
          </a:p>
        </p:txBody>
      </p:sp>
      <p:sp>
        <p:nvSpPr>
          <p:cNvPr id="30" name="TextBox 29">
            <a:extLst>
              <a:ext uri="{FF2B5EF4-FFF2-40B4-BE49-F238E27FC236}">
                <a16:creationId xmlns:a16="http://schemas.microsoft.com/office/drawing/2014/main" id="{CB432579-F9EF-4C35-810A-394DDCA7C035}"/>
              </a:ext>
            </a:extLst>
          </p:cNvPr>
          <p:cNvSpPr txBox="1"/>
          <p:nvPr/>
        </p:nvSpPr>
        <p:spPr>
          <a:xfrm>
            <a:off x="5105400" y="5376751"/>
            <a:ext cx="3581400" cy="646331"/>
          </a:xfrm>
          <a:prstGeom prst="rect">
            <a:avLst/>
          </a:prstGeom>
          <a:noFill/>
        </p:spPr>
        <p:txBody>
          <a:bodyPr wrap="square" rtlCol="0">
            <a:spAutoFit/>
          </a:bodyPr>
          <a:lstStyle/>
          <a:p>
            <a:r>
              <a:rPr lang="en-US" dirty="0"/>
              <a:t>Similar thought process to mobile development, but easier </a:t>
            </a:r>
            <a:r>
              <a:rPr lang="en-US"/>
              <a:t>to build.</a:t>
            </a:r>
            <a:endParaRPr lang="en-US" dirty="0"/>
          </a:p>
        </p:txBody>
      </p:sp>
    </p:spTree>
    <p:extLst>
      <p:ext uri="{BB962C8B-B14F-4D97-AF65-F5344CB8AC3E}">
        <p14:creationId xmlns:p14="http://schemas.microsoft.com/office/powerpoint/2010/main" val="395578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 grpId="0"/>
      <p:bldP spid="34" grpId="0"/>
      <p:bldP spid="5"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DB5B-758A-41F6-852B-A1AC085A5006}"/>
              </a:ext>
            </a:extLst>
          </p:cNvPr>
          <p:cNvSpPr>
            <a:spLocks noGrp="1"/>
          </p:cNvSpPr>
          <p:nvPr>
            <p:ph type="title"/>
          </p:nvPr>
        </p:nvSpPr>
        <p:spPr/>
        <p:txBody>
          <a:bodyPr/>
          <a:lstStyle/>
          <a:p>
            <a:r>
              <a:rPr lang="en-US" dirty="0"/>
              <a:t>Some simple jQuery commands…</a:t>
            </a:r>
          </a:p>
        </p:txBody>
      </p:sp>
      <p:sp>
        <p:nvSpPr>
          <p:cNvPr id="3" name="Slide Number Placeholder 2">
            <a:extLst>
              <a:ext uri="{FF2B5EF4-FFF2-40B4-BE49-F238E27FC236}">
                <a16:creationId xmlns:a16="http://schemas.microsoft.com/office/drawing/2014/main" id="{02B01025-6DBC-4D23-83EE-443D446528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
        <p:nvSpPr>
          <p:cNvPr id="5" name="TextBox 4">
            <a:extLst>
              <a:ext uri="{FF2B5EF4-FFF2-40B4-BE49-F238E27FC236}">
                <a16:creationId xmlns:a16="http://schemas.microsoft.com/office/drawing/2014/main" id="{FE67497C-49AA-4364-A3A4-02FCED134F5A}"/>
              </a:ext>
            </a:extLst>
          </p:cNvPr>
          <p:cNvSpPr txBox="1"/>
          <p:nvPr/>
        </p:nvSpPr>
        <p:spPr>
          <a:xfrm>
            <a:off x="381000" y="1066800"/>
            <a:ext cx="8305800" cy="2123658"/>
          </a:xfrm>
          <a:prstGeom prst="rect">
            <a:avLst/>
          </a:prstGeom>
          <a:noFill/>
        </p:spPr>
        <p:txBody>
          <a:bodyPr wrap="square" rtlCol="0">
            <a:spAutoFit/>
          </a:bodyPr>
          <a:lstStyle/>
          <a:p>
            <a:r>
              <a:rPr lang="en-US" dirty="0"/>
              <a:t>Recall that the way we select a tag in jQuery is by referencing it by its </a:t>
            </a:r>
            <a:r>
              <a:rPr lang="en-US" dirty="0">
                <a:solidFill>
                  <a:srgbClr val="0070C0"/>
                </a:solidFill>
              </a:rPr>
              <a:t>id</a:t>
            </a:r>
            <a:r>
              <a:rPr lang="en-US" dirty="0"/>
              <a:t>.</a:t>
            </a:r>
          </a:p>
          <a:p>
            <a:endParaRPr lang="en-US" dirty="0"/>
          </a:p>
          <a:p>
            <a:r>
              <a:rPr lang="en-US" sz="2400" dirty="0"/>
              <a:t>$(“</a:t>
            </a:r>
            <a:r>
              <a:rPr lang="en-US" sz="2400" dirty="0">
                <a:solidFill>
                  <a:srgbClr val="0070C0"/>
                </a:solidFill>
              </a:rPr>
              <a:t>#</a:t>
            </a:r>
            <a:r>
              <a:rPr lang="en-US" sz="2400" dirty="0" err="1">
                <a:solidFill>
                  <a:srgbClr val="0070C0"/>
                </a:solidFill>
              </a:rPr>
              <a:t>the_tag</a:t>
            </a:r>
            <a:r>
              <a:rPr lang="en-US" sz="2400" dirty="0"/>
              <a:t>”).</a:t>
            </a:r>
            <a:r>
              <a:rPr lang="en-US" sz="2400" i="1" dirty="0" err="1"/>
              <a:t>some_method</a:t>
            </a:r>
            <a:r>
              <a:rPr lang="en-US" sz="2400" i="1" dirty="0"/>
              <a:t>();</a:t>
            </a:r>
            <a:endParaRPr lang="en-US" i="1" dirty="0"/>
          </a:p>
          <a:p>
            <a:endParaRPr lang="en-US" b="1" dirty="0"/>
          </a:p>
          <a:p>
            <a:r>
              <a:rPr lang="en-US" dirty="0"/>
              <a:t>Two jQuery methods that we will rely on heavily are </a:t>
            </a:r>
            <a:r>
              <a:rPr lang="en-US" b="1" dirty="0"/>
              <a:t>.show()</a:t>
            </a:r>
            <a:r>
              <a:rPr lang="en-US" dirty="0"/>
              <a:t>, and </a:t>
            </a:r>
            <a:r>
              <a:rPr lang="en-US" b="1" dirty="0"/>
              <a:t>.hide()</a:t>
            </a:r>
          </a:p>
          <a:p>
            <a:endParaRPr lang="en-US" b="1" dirty="0"/>
          </a:p>
          <a:p>
            <a:r>
              <a:rPr lang="en-US" b="1" dirty="0"/>
              <a:t>Other useful jQuery methods are:</a:t>
            </a:r>
          </a:p>
        </p:txBody>
      </p:sp>
      <p:graphicFrame>
        <p:nvGraphicFramePr>
          <p:cNvPr id="7" name="Table 7">
            <a:extLst>
              <a:ext uri="{FF2B5EF4-FFF2-40B4-BE49-F238E27FC236}">
                <a16:creationId xmlns:a16="http://schemas.microsoft.com/office/drawing/2014/main" id="{EDD6FA92-5B10-406B-BE4C-6E6B75877ECD}"/>
              </a:ext>
            </a:extLst>
          </p:cNvPr>
          <p:cNvGraphicFramePr>
            <a:graphicFrameLocks noGrp="1"/>
          </p:cNvGraphicFramePr>
          <p:nvPr>
            <p:extLst>
              <p:ext uri="{D42A27DB-BD31-4B8C-83A1-F6EECF244321}">
                <p14:modId xmlns:p14="http://schemas.microsoft.com/office/powerpoint/2010/main" val="2235620278"/>
              </p:ext>
            </p:extLst>
          </p:nvPr>
        </p:nvGraphicFramePr>
        <p:xfrm>
          <a:off x="457200" y="3319351"/>
          <a:ext cx="7848600" cy="2661920"/>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557079367"/>
                    </a:ext>
                  </a:extLst>
                </a:gridCol>
                <a:gridCol w="6096000">
                  <a:extLst>
                    <a:ext uri="{9D8B030D-6E8A-4147-A177-3AD203B41FA5}">
                      <a16:colId xmlns:a16="http://schemas.microsoft.com/office/drawing/2014/main" val="3055460254"/>
                    </a:ext>
                  </a:extLst>
                </a:gridCol>
              </a:tblGrid>
              <a:tr h="370840">
                <a:tc>
                  <a:txBody>
                    <a:bodyPr/>
                    <a:lstStyle/>
                    <a:p>
                      <a:r>
                        <a:rPr lang="en-US" dirty="0">
                          <a:solidFill>
                            <a:schemeClr val="tx1"/>
                          </a:solidFill>
                        </a:rPr>
                        <a:t>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r>
                        <a:rPr lang="en-US" dirty="0">
                          <a:solidFill>
                            <a:schemeClr val="tx1"/>
                          </a:solidFill>
                        </a:rPr>
                        <a:t>Usage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extLst>
                  <a:ext uri="{0D108BD9-81ED-4DB2-BD59-A6C34878D82A}">
                    <a16:rowId xmlns:a16="http://schemas.microsoft.com/office/drawing/2014/main" val="190069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r>
                        <a:rPr lang="en-US" b="0" dirty="0" err="1"/>
                        <a:t>val</a:t>
                      </a:r>
                      <a:r>
                        <a:rPr lang="en-US" b="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Used to read or write the value of a input tag. (Usually an input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9376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Used to read or write the inner html of a tag.  (Only works on tags that have inner html.)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58469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b="0" dirty="0" err="1"/>
                        <a:t>addClass</a:t>
                      </a:r>
                      <a:r>
                        <a:rPr 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Add a CSS class to the selected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71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b="0" dirty="0" err="1"/>
                        <a:t>removeClass</a:t>
                      </a:r>
                      <a:r>
                        <a:rPr 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Remove a CSS class from a selected tag.  Or, remove all the CSS classes from the selected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4622843"/>
                  </a:ext>
                </a:extLst>
              </a:tr>
            </a:tbl>
          </a:graphicData>
        </a:graphic>
      </p:graphicFrame>
    </p:spTree>
    <p:extLst>
      <p:ext uri="{BB962C8B-B14F-4D97-AF65-F5344CB8AC3E}">
        <p14:creationId xmlns:p14="http://schemas.microsoft.com/office/powerpoint/2010/main" val="676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37B4-4A01-42AA-AECB-51B1FB8B6D36}"/>
              </a:ext>
            </a:extLst>
          </p:cNvPr>
          <p:cNvSpPr>
            <a:spLocks noGrp="1"/>
          </p:cNvSpPr>
          <p:nvPr>
            <p:ph type="title"/>
          </p:nvPr>
        </p:nvSpPr>
        <p:spPr/>
        <p:txBody>
          <a:bodyPr/>
          <a:lstStyle/>
          <a:p>
            <a:r>
              <a:rPr lang="en-US" dirty="0"/>
              <a:t>Let’s give it a try…</a:t>
            </a:r>
          </a:p>
        </p:txBody>
      </p:sp>
      <p:sp>
        <p:nvSpPr>
          <p:cNvPr id="3" name="Slide Number Placeholder 2">
            <a:extLst>
              <a:ext uri="{FF2B5EF4-FFF2-40B4-BE49-F238E27FC236}">
                <a16:creationId xmlns:a16="http://schemas.microsoft.com/office/drawing/2014/main" id="{5512BCE7-8732-47E6-A152-A8F29EBD9E8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EF9002C1-BB5C-44F5-B49B-20A4660C37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2129240"/>
            <a:ext cx="2590800" cy="25995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4272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10651</TotalTime>
  <Words>634</Words>
  <Application>Microsoft Office PowerPoint</Application>
  <PresentationFormat>On-screen Show (4:3)</PresentationFormat>
  <Paragraphs>88</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 Single Page Architecture (SPA) </vt:lpstr>
      <vt:lpstr>Agenda</vt:lpstr>
      <vt:lpstr>What’s a SPA?</vt:lpstr>
      <vt:lpstr>A little (simplified) history</vt:lpstr>
      <vt:lpstr>The role of JavaScript in Web Applications</vt:lpstr>
      <vt:lpstr>Where we are headed …</vt:lpstr>
      <vt:lpstr>Some simple jQuery commands…</vt:lpstr>
      <vt:lpstr>Let’s give it a try…</vt:lpstr>
    </vt:vector>
  </TitlesOfParts>
  <Company>FourPawsDesign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Development</dc:title>
  <dc:creator>Cyndi Middleton</dc:creator>
  <cp:lastModifiedBy>Taha Havakhor</cp:lastModifiedBy>
  <cp:revision>696</cp:revision>
  <dcterms:created xsi:type="dcterms:W3CDTF">2005-09-19T23:06:59Z</dcterms:created>
  <dcterms:modified xsi:type="dcterms:W3CDTF">2021-11-16T17:55:00Z</dcterms:modified>
</cp:coreProperties>
</file>