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389" r:id="rId3"/>
    <p:sldId id="388" r:id="rId4"/>
    <p:sldId id="268" r:id="rId5"/>
    <p:sldId id="294" r:id="rId6"/>
    <p:sldId id="295" r:id="rId7"/>
    <p:sldId id="292" r:id="rId8"/>
    <p:sldId id="271" r:id="rId9"/>
    <p:sldId id="272" r:id="rId10"/>
    <p:sldId id="273" r:id="rId11"/>
    <p:sldId id="293" r:id="rId12"/>
    <p:sldId id="274" r:id="rId13"/>
    <p:sldId id="287" r:id="rId14"/>
    <p:sldId id="276" r:id="rId15"/>
    <p:sldId id="277" r:id="rId16"/>
    <p:sldId id="291" r:id="rId17"/>
    <p:sldId id="278" r:id="rId18"/>
    <p:sldId id="288" r:id="rId19"/>
    <p:sldId id="280" r:id="rId20"/>
    <p:sldId id="282" r:id="rId21"/>
    <p:sldId id="289" r:id="rId22"/>
    <p:sldId id="29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BBC82-6C90-46FC-9D32-0C6A3B2DF4B9}" v="3" dt="2022-11-27T23:23:48.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4773" autoAdjust="0"/>
  </p:normalViewPr>
  <p:slideViewPr>
    <p:cSldViewPr>
      <p:cViewPr varScale="1">
        <p:scale>
          <a:sx n="159" d="100"/>
          <a:sy n="159" d="100"/>
        </p:scale>
        <p:origin x="2382" y="13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Hosseini" userId="a3ffd976-44bc-4d8c-adf8-8096c7da1f0c" providerId="ADAL" clId="{1BABBC82-6C90-46FC-9D32-0C6A3B2DF4B9}"/>
    <pc:docChg chg="undo custSel addSld delSld modSld">
      <pc:chgData name="Leila Hosseini" userId="a3ffd976-44bc-4d8c-adf8-8096c7da1f0c" providerId="ADAL" clId="{1BABBC82-6C90-46FC-9D32-0C6A3B2DF4B9}" dt="2022-11-27T23:24:09.418" v="7" actId="47"/>
      <pc:docMkLst>
        <pc:docMk/>
      </pc:docMkLst>
      <pc:sldChg chg="del">
        <pc:chgData name="Leila Hosseini" userId="a3ffd976-44bc-4d8c-adf8-8096c7da1f0c" providerId="ADAL" clId="{1BABBC82-6C90-46FC-9D32-0C6A3B2DF4B9}" dt="2022-11-27T23:24:01.102" v="6" actId="47"/>
        <pc:sldMkLst>
          <pc:docMk/>
          <pc:sldMk cId="3262807967" sldId="298"/>
        </pc:sldMkLst>
      </pc:sldChg>
      <pc:sldChg chg="del">
        <pc:chgData name="Leila Hosseini" userId="a3ffd976-44bc-4d8c-adf8-8096c7da1f0c" providerId="ADAL" clId="{1BABBC82-6C90-46FC-9D32-0C6A3B2DF4B9}" dt="2022-11-27T23:24:09.418" v="7" actId="47"/>
        <pc:sldMkLst>
          <pc:docMk/>
          <pc:sldMk cId="2298234513" sldId="367"/>
        </pc:sldMkLst>
      </pc:sldChg>
      <pc:sldChg chg="modSp add del mod setBg">
        <pc:chgData name="Leila Hosseini" userId="a3ffd976-44bc-4d8c-adf8-8096c7da1f0c" providerId="ADAL" clId="{1BABBC82-6C90-46FC-9D32-0C6A3B2DF4B9}" dt="2022-11-27T23:23:59.028" v="5"/>
        <pc:sldMkLst>
          <pc:docMk/>
          <pc:sldMk cId="2974965864" sldId="388"/>
        </pc:sldMkLst>
        <pc:spChg chg="mod">
          <ac:chgData name="Leila Hosseini" userId="a3ffd976-44bc-4d8c-adf8-8096c7da1f0c" providerId="ADAL" clId="{1BABBC82-6C90-46FC-9D32-0C6A3B2DF4B9}" dt="2022-11-27T23:23:59.028" v="5"/>
          <ac:spMkLst>
            <pc:docMk/>
            <pc:sldMk cId="2974965864" sldId="388"/>
            <ac:spMk id="3" creationId="{F981364A-CCA5-33CA-0FFD-F2DA3E3D64E9}"/>
          </ac:spMkLst>
        </pc:spChg>
      </pc:sldChg>
      <pc:sldChg chg="add del">
        <pc:chgData name="Leila Hosseini" userId="a3ffd976-44bc-4d8c-adf8-8096c7da1f0c" providerId="ADAL" clId="{1BABBC82-6C90-46FC-9D32-0C6A3B2DF4B9}" dt="2022-11-27T23:23:48.204" v="2"/>
        <pc:sldMkLst>
          <pc:docMk/>
          <pc:sldMk cId="2372411595" sldId="38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F86F-C723-400C-94CC-42B4F6F766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5CBDA1A-20C8-4934-9068-981E23951CE2}">
      <dgm:prSet/>
      <dgm:spPr/>
      <dgm:t>
        <a:bodyPr/>
        <a:lstStyle/>
        <a:p>
          <a:pPr rtl="0"/>
          <a:r>
            <a:rPr lang="en-US" dirty="0"/>
            <a:t>Find out which items predict the occurrence of other items</a:t>
          </a:r>
        </a:p>
      </dgm:t>
    </dgm:pt>
    <dgm:pt modelId="{756EB9E1-3284-4E21-9003-9286B56C480D}" type="parTrans" cxnId="{1A2A4A2A-444F-44CD-8911-E30F0F2D3680}">
      <dgm:prSet/>
      <dgm:spPr/>
      <dgm:t>
        <a:bodyPr/>
        <a:lstStyle/>
        <a:p>
          <a:endParaRPr lang="en-US"/>
        </a:p>
      </dgm:t>
    </dgm:pt>
    <dgm:pt modelId="{2D0A9FDF-0902-4E57-AC6A-8BA762F6C6D4}" type="sibTrans" cxnId="{1A2A4A2A-444F-44CD-8911-E30F0F2D3680}">
      <dgm:prSet/>
      <dgm:spPr/>
      <dgm:t>
        <a:bodyPr/>
        <a:lstStyle/>
        <a:p>
          <a:endParaRPr lang="en-US"/>
        </a:p>
      </dgm:t>
    </dgm:pt>
    <dgm:pt modelId="{630E3504-183B-4F16-A634-21CC7912D254}">
      <dgm:prSet/>
      <dgm:spPr/>
      <dgm:t>
        <a:bodyPr/>
        <a:lstStyle/>
        <a:p>
          <a:pPr rtl="0"/>
          <a:r>
            <a:rPr lang="en-US" dirty="0"/>
            <a:t>Also known as “affinity analysis” or “market basket” analysis</a:t>
          </a:r>
        </a:p>
      </dgm:t>
    </dgm:pt>
    <dgm:pt modelId="{277F0ECE-B37B-4572-9B7E-FC693EAC5AC8}" type="parTrans" cxnId="{D539BC0A-B83C-4DA4-9321-89284144814C}">
      <dgm:prSet/>
      <dgm:spPr/>
      <dgm:t>
        <a:bodyPr/>
        <a:lstStyle/>
        <a:p>
          <a:endParaRPr lang="en-US"/>
        </a:p>
      </dgm:t>
    </dgm:pt>
    <dgm:pt modelId="{BC56CD77-E395-411F-B82F-FDD33F2BCE15}" type="sibTrans" cxnId="{D539BC0A-B83C-4DA4-9321-89284144814C}">
      <dgm:prSet/>
      <dgm:spPr/>
      <dgm:t>
        <a:bodyPr/>
        <a:lstStyle/>
        <a:p>
          <a:endParaRPr lang="en-US"/>
        </a:p>
      </dgm:t>
    </dgm:pt>
    <dgm:pt modelId="{6301B5D2-9A4E-4137-9898-B89B8DFF673A}" type="pres">
      <dgm:prSet presAssocID="{6179F86F-C723-400C-94CC-42B4F6F76672}" presName="linear" presStyleCnt="0">
        <dgm:presLayoutVars>
          <dgm:animLvl val="lvl"/>
          <dgm:resizeHandles val="exact"/>
        </dgm:presLayoutVars>
      </dgm:prSet>
      <dgm:spPr/>
    </dgm:pt>
    <dgm:pt modelId="{20C37FEC-3590-451B-8A48-DF9A87633137}" type="pres">
      <dgm:prSet presAssocID="{C5CBDA1A-20C8-4934-9068-981E23951CE2}" presName="parentText" presStyleLbl="node1" presStyleIdx="0" presStyleCnt="2">
        <dgm:presLayoutVars>
          <dgm:chMax val="0"/>
          <dgm:bulletEnabled val="1"/>
        </dgm:presLayoutVars>
      </dgm:prSet>
      <dgm:spPr/>
    </dgm:pt>
    <dgm:pt modelId="{6E3C06AF-B5CB-449E-A32D-B66283FEB16E}" type="pres">
      <dgm:prSet presAssocID="{2D0A9FDF-0902-4E57-AC6A-8BA762F6C6D4}" presName="spacer" presStyleCnt="0"/>
      <dgm:spPr/>
    </dgm:pt>
    <dgm:pt modelId="{560415DB-36A9-4EDF-9A54-BA874E86ACC4}" type="pres">
      <dgm:prSet presAssocID="{630E3504-183B-4F16-A634-21CC7912D254}" presName="parentText" presStyleLbl="node1" presStyleIdx="1" presStyleCnt="2">
        <dgm:presLayoutVars>
          <dgm:chMax val="0"/>
          <dgm:bulletEnabled val="1"/>
        </dgm:presLayoutVars>
      </dgm:prSet>
      <dgm:spPr/>
    </dgm:pt>
  </dgm:ptLst>
  <dgm:cxnLst>
    <dgm:cxn modelId="{D539BC0A-B83C-4DA4-9321-89284144814C}" srcId="{6179F86F-C723-400C-94CC-42B4F6F76672}" destId="{630E3504-183B-4F16-A634-21CC7912D254}" srcOrd="1" destOrd="0" parTransId="{277F0ECE-B37B-4572-9B7E-FC693EAC5AC8}" sibTransId="{BC56CD77-E395-411F-B82F-FDD33F2BCE15}"/>
    <dgm:cxn modelId="{1A2A4A2A-444F-44CD-8911-E30F0F2D3680}" srcId="{6179F86F-C723-400C-94CC-42B4F6F76672}" destId="{C5CBDA1A-20C8-4934-9068-981E23951CE2}" srcOrd="0" destOrd="0" parTransId="{756EB9E1-3284-4E21-9003-9286B56C480D}" sibTransId="{2D0A9FDF-0902-4E57-AC6A-8BA762F6C6D4}"/>
    <dgm:cxn modelId="{D6B85A2E-6F95-4155-ADC8-9A39FF4C60D0}" type="presOf" srcId="{6179F86F-C723-400C-94CC-42B4F6F76672}" destId="{6301B5D2-9A4E-4137-9898-B89B8DFF673A}" srcOrd="0" destOrd="0" presId="urn:microsoft.com/office/officeart/2005/8/layout/vList2"/>
    <dgm:cxn modelId="{2F09AD85-ADE8-42B0-83BD-57AE6D575CCE}" type="presOf" srcId="{630E3504-183B-4F16-A634-21CC7912D254}" destId="{560415DB-36A9-4EDF-9A54-BA874E86ACC4}" srcOrd="0" destOrd="0" presId="urn:microsoft.com/office/officeart/2005/8/layout/vList2"/>
    <dgm:cxn modelId="{4A9A0CFD-55BE-4C58-8914-85B5D1A25958}" type="presOf" srcId="{C5CBDA1A-20C8-4934-9068-981E23951CE2}" destId="{20C37FEC-3590-451B-8A48-DF9A87633137}" srcOrd="0" destOrd="0" presId="urn:microsoft.com/office/officeart/2005/8/layout/vList2"/>
    <dgm:cxn modelId="{AB64F068-4309-4194-86A1-330194CA3FA2}" type="presParOf" srcId="{6301B5D2-9A4E-4137-9898-B89B8DFF673A}" destId="{20C37FEC-3590-451B-8A48-DF9A87633137}" srcOrd="0" destOrd="0" presId="urn:microsoft.com/office/officeart/2005/8/layout/vList2"/>
    <dgm:cxn modelId="{9F7F1A68-98BA-4708-9D72-E1CDE702DA94}" type="presParOf" srcId="{6301B5D2-9A4E-4137-9898-B89B8DFF673A}" destId="{6E3C06AF-B5CB-449E-A32D-B66283FEB16E}" srcOrd="1" destOrd="0" presId="urn:microsoft.com/office/officeart/2005/8/layout/vList2"/>
    <dgm:cxn modelId="{F5F31CFF-2703-4E0B-9203-51C51FE43378}" type="presParOf" srcId="{6301B5D2-9A4E-4137-9898-B89B8DFF673A}" destId="{560415DB-36A9-4EDF-9A54-BA874E86AC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6846D-C39C-44A2-90C6-8F42CA6FF4A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178A15E-28F9-4C99-8D60-0AA802A4F648}">
      <dgm:prSet phldrT="[Text]"/>
      <dgm:spPr/>
      <dgm:t>
        <a:bodyPr/>
        <a:lstStyle/>
        <a:p>
          <a:r>
            <a:rPr lang="en-US" dirty="0"/>
            <a:t>2 baskets have milk, beer, and diapers</a:t>
          </a:r>
        </a:p>
      </dgm:t>
    </dgm:pt>
    <dgm:pt modelId="{3FDFBC76-3E66-4779-87C8-EC0F03674B6E}" type="parTrans" cxnId="{896DF46B-D7C2-4438-A0CB-48723CF18ED1}">
      <dgm:prSet/>
      <dgm:spPr/>
      <dgm:t>
        <a:bodyPr/>
        <a:lstStyle/>
        <a:p>
          <a:endParaRPr lang="en-US"/>
        </a:p>
      </dgm:t>
    </dgm:pt>
    <dgm:pt modelId="{A29FFDE6-08F3-48AE-9ED5-D34FA2A1CAAE}" type="sibTrans" cxnId="{896DF46B-D7C2-4438-A0CB-48723CF18ED1}">
      <dgm:prSet/>
      <dgm:spPr/>
      <dgm:t>
        <a:bodyPr/>
        <a:lstStyle/>
        <a:p>
          <a:endParaRPr lang="en-US"/>
        </a:p>
      </dgm:t>
    </dgm:pt>
    <dgm:pt modelId="{3E2276FC-0B08-4C64-B6D0-AD9BAC9ED7CE}">
      <dgm:prSet phldrT="[Text]"/>
      <dgm:spPr/>
      <dgm:t>
        <a:bodyPr/>
        <a:lstStyle/>
        <a:p>
          <a:r>
            <a:rPr lang="en-US" dirty="0"/>
            <a:t>5 baskets total</a:t>
          </a:r>
        </a:p>
      </dgm:t>
    </dgm:pt>
    <dgm:pt modelId="{53FAA012-C0D0-46FA-AABF-B51AAB687CAE}" type="parTrans" cxnId="{339378E2-EF55-469B-A9E5-706C2C6CAA9A}">
      <dgm:prSet/>
      <dgm:spPr/>
      <dgm:t>
        <a:bodyPr/>
        <a:lstStyle/>
        <a:p>
          <a:endParaRPr lang="en-US"/>
        </a:p>
      </dgm:t>
    </dgm:pt>
    <dgm:pt modelId="{11046EFC-D44E-4D7A-AF1F-12D4140DD049}" type="sibTrans" cxnId="{339378E2-EF55-469B-A9E5-706C2C6CAA9A}">
      <dgm:prSet/>
      <dgm:spPr/>
      <dgm:t>
        <a:bodyPr/>
        <a:lstStyle/>
        <a:p>
          <a:endParaRPr lang="en-US"/>
        </a:p>
      </dgm:t>
    </dgm:pt>
    <dgm:pt modelId="{32E60F58-292F-4CF1-89E5-642571C6747B}" type="pres">
      <dgm:prSet presAssocID="{5616846D-C39C-44A2-90C6-8F42CA6FF4A5}" presName="linear" presStyleCnt="0">
        <dgm:presLayoutVars>
          <dgm:animLvl val="lvl"/>
          <dgm:resizeHandles val="exact"/>
        </dgm:presLayoutVars>
      </dgm:prSet>
      <dgm:spPr/>
    </dgm:pt>
    <dgm:pt modelId="{5C85A6A3-2F4C-4BA4-B4FD-DBAC033A93BD}" type="pres">
      <dgm:prSet presAssocID="{4178A15E-28F9-4C99-8D60-0AA802A4F648}" presName="parentText" presStyleLbl="node1" presStyleIdx="0" presStyleCnt="2">
        <dgm:presLayoutVars>
          <dgm:chMax val="0"/>
          <dgm:bulletEnabled val="1"/>
        </dgm:presLayoutVars>
      </dgm:prSet>
      <dgm:spPr/>
    </dgm:pt>
    <dgm:pt modelId="{5BBB637B-0CDB-4EAF-ACF3-03F6E9FF22E7}" type="pres">
      <dgm:prSet presAssocID="{A29FFDE6-08F3-48AE-9ED5-D34FA2A1CAAE}" presName="spacer" presStyleCnt="0"/>
      <dgm:spPr/>
    </dgm:pt>
    <dgm:pt modelId="{00D7FAD6-D262-4090-8A8C-4B2792E813AE}" type="pres">
      <dgm:prSet presAssocID="{3E2276FC-0B08-4C64-B6D0-AD9BAC9ED7CE}" presName="parentText" presStyleLbl="node1" presStyleIdx="1" presStyleCnt="2">
        <dgm:presLayoutVars>
          <dgm:chMax val="0"/>
          <dgm:bulletEnabled val="1"/>
        </dgm:presLayoutVars>
      </dgm:prSet>
      <dgm:spPr/>
    </dgm:pt>
  </dgm:ptLst>
  <dgm:cxnLst>
    <dgm:cxn modelId="{7BEDFD1D-7FD5-4457-B9C0-D26202262989}" type="presOf" srcId="{4178A15E-28F9-4C99-8D60-0AA802A4F648}" destId="{5C85A6A3-2F4C-4BA4-B4FD-DBAC033A93BD}" srcOrd="0" destOrd="0" presId="urn:microsoft.com/office/officeart/2005/8/layout/vList2"/>
    <dgm:cxn modelId="{896DF46B-D7C2-4438-A0CB-48723CF18ED1}" srcId="{5616846D-C39C-44A2-90C6-8F42CA6FF4A5}" destId="{4178A15E-28F9-4C99-8D60-0AA802A4F648}" srcOrd="0" destOrd="0" parTransId="{3FDFBC76-3E66-4779-87C8-EC0F03674B6E}" sibTransId="{A29FFDE6-08F3-48AE-9ED5-D34FA2A1CAAE}"/>
    <dgm:cxn modelId="{ACFDDC4D-31EB-4D98-8715-01F8CDCD00BE}" type="presOf" srcId="{5616846D-C39C-44A2-90C6-8F42CA6FF4A5}" destId="{32E60F58-292F-4CF1-89E5-642571C6747B}" srcOrd="0" destOrd="0" presId="urn:microsoft.com/office/officeart/2005/8/layout/vList2"/>
    <dgm:cxn modelId="{46AADCBC-E11B-4996-852F-43B401BEA539}" type="presOf" srcId="{3E2276FC-0B08-4C64-B6D0-AD9BAC9ED7CE}" destId="{00D7FAD6-D262-4090-8A8C-4B2792E813AE}" srcOrd="0" destOrd="0" presId="urn:microsoft.com/office/officeart/2005/8/layout/vList2"/>
    <dgm:cxn modelId="{339378E2-EF55-469B-A9E5-706C2C6CAA9A}" srcId="{5616846D-C39C-44A2-90C6-8F42CA6FF4A5}" destId="{3E2276FC-0B08-4C64-B6D0-AD9BAC9ED7CE}" srcOrd="1" destOrd="0" parTransId="{53FAA012-C0D0-46FA-AABF-B51AAB687CAE}" sibTransId="{11046EFC-D44E-4D7A-AF1F-12D4140DD049}"/>
    <dgm:cxn modelId="{9F40E6BA-09E5-498D-BED8-9B71D700CF76}" type="presParOf" srcId="{32E60F58-292F-4CF1-89E5-642571C6747B}" destId="{5C85A6A3-2F4C-4BA4-B4FD-DBAC033A93BD}" srcOrd="0" destOrd="0" presId="urn:microsoft.com/office/officeart/2005/8/layout/vList2"/>
    <dgm:cxn modelId="{FBAF661F-2C4C-4EA0-A9A0-1A832715A0F8}" type="presParOf" srcId="{32E60F58-292F-4CF1-89E5-642571C6747B}" destId="{5BBB637B-0CDB-4EAF-ACF3-03F6E9FF22E7}" srcOrd="1" destOrd="0" presId="urn:microsoft.com/office/officeart/2005/8/layout/vList2"/>
    <dgm:cxn modelId="{4FA106FD-1D4C-4A0E-ADCC-ED3CB4A7F57E}" type="presParOf" srcId="{32E60F58-292F-4CF1-89E5-642571C6747B}" destId="{00D7FAD6-D262-4090-8A8C-4B2792E813A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6EBA1-0FC9-4B88-9D95-1A52108076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AC243A-BADF-4318-BF3F-218534AF7B87}">
      <dgm:prSet custT="1"/>
      <dgm:spPr/>
      <dgm:t>
        <a:bodyPr/>
        <a:lstStyle/>
        <a:p>
          <a:pPr rtl="0"/>
          <a:r>
            <a:rPr lang="en-US" sz="3200" dirty="0"/>
            <a:t>i.e., high confidence suggests a strong association…</a:t>
          </a:r>
        </a:p>
      </dgm:t>
    </dgm:pt>
    <dgm:pt modelId="{4E46A1BC-5BE4-4698-852E-8FE84EDE0694}" type="parTrans" cxnId="{CE008824-C490-42FE-9C5E-44225A10AC6A}">
      <dgm:prSet/>
      <dgm:spPr/>
      <dgm:t>
        <a:bodyPr/>
        <a:lstStyle/>
        <a:p>
          <a:endParaRPr lang="en-US"/>
        </a:p>
      </dgm:t>
    </dgm:pt>
    <dgm:pt modelId="{D09FC6F6-9625-48F1-9CC6-3979FEFA743A}" type="sibTrans" cxnId="{CE008824-C490-42FE-9C5E-44225A10AC6A}">
      <dgm:prSet/>
      <dgm:spPr/>
      <dgm:t>
        <a:bodyPr/>
        <a:lstStyle/>
        <a:p>
          <a:endParaRPr lang="en-US"/>
        </a:p>
      </dgm:t>
    </dgm:pt>
    <dgm:pt modelId="{82C96AFA-4AC8-406E-AD6D-92CEE28E6915}">
      <dgm:prSet/>
      <dgm:spPr/>
      <dgm:t>
        <a:bodyPr/>
        <a:lstStyle/>
        <a:p>
          <a:pPr rtl="0"/>
          <a:r>
            <a:rPr lang="en-US" sz="3000" dirty="0"/>
            <a:t>But this can be deceptive </a:t>
          </a:r>
        </a:p>
      </dgm:t>
    </dgm:pt>
    <dgm:pt modelId="{30D2CD3C-B6B4-4E40-A930-6EDAB8118D9B}" type="parTrans" cxnId="{4A2EF851-B81A-45E9-A96A-D06996D93B7C}">
      <dgm:prSet/>
      <dgm:spPr/>
      <dgm:t>
        <a:bodyPr/>
        <a:lstStyle/>
        <a:p>
          <a:endParaRPr lang="en-US"/>
        </a:p>
      </dgm:t>
    </dgm:pt>
    <dgm:pt modelId="{6D46F334-167F-4C51-9070-B4B98DE0C698}" type="sibTrans" cxnId="{4A2EF851-B81A-45E9-A96A-D06996D93B7C}">
      <dgm:prSet/>
      <dgm:spPr/>
      <dgm:t>
        <a:bodyPr/>
        <a:lstStyle/>
        <a:p>
          <a:endParaRPr lang="en-US"/>
        </a:p>
      </dgm:t>
    </dgm:pt>
    <dgm:pt modelId="{67D2871B-A474-4C34-BB3D-085F1F9A5B20}">
      <dgm:prSet/>
      <dgm:spPr/>
      <dgm:t>
        <a:bodyPr/>
        <a:lstStyle/>
        <a:p>
          <a:pPr rtl="0"/>
          <a:r>
            <a:rPr lang="en-US" sz="3000" dirty="0"/>
            <a:t>Consider {Bread} </a:t>
          </a:r>
          <a:r>
            <a:rPr lang="en-US" sz="3000" dirty="0">
              <a:sym typeface="Symbol"/>
            </a:rPr>
            <a:t></a:t>
          </a:r>
          <a:r>
            <a:rPr lang="en-US" sz="3000" dirty="0"/>
            <a:t>{Diapers}</a:t>
          </a:r>
        </a:p>
      </dgm:t>
    </dgm:pt>
    <dgm:pt modelId="{5BFF7DC2-7BDB-4884-91D5-EFF69F81B00F}" type="parTrans" cxnId="{DD77D3C4-E484-49C2-9DBA-74065FD209AF}">
      <dgm:prSet/>
      <dgm:spPr/>
      <dgm:t>
        <a:bodyPr/>
        <a:lstStyle/>
        <a:p>
          <a:endParaRPr lang="en-US"/>
        </a:p>
      </dgm:t>
    </dgm:pt>
    <dgm:pt modelId="{CE5B8522-31FE-4CC8-AD13-44E893F60CD2}" type="sibTrans" cxnId="{DD77D3C4-E484-49C2-9DBA-74065FD209AF}">
      <dgm:prSet/>
      <dgm:spPr/>
      <dgm:t>
        <a:bodyPr/>
        <a:lstStyle/>
        <a:p>
          <a:endParaRPr lang="en-US"/>
        </a:p>
      </dgm:t>
    </dgm:pt>
    <dgm:pt modelId="{6D9109E9-B230-47F6-93BA-D9FDA363CC07}">
      <dgm:prSet custT="1"/>
      <dgm:spPr/>
      <dgm:t>
        <a:bodyPr/>
        <a:lstStyle/>
        <a:p>
          <a:pPr rtl="0"/>
          <a:r>
            <a:rPr lang="en-US" sz="2800" dirty="0"/>
            <a:t>Support for the total </a:t>
          </a:r>
          <a:r>
            <a:rPr lang="en-US" sz="2800" dirty="0" err="1"/>
            <a:t>itemset</a:t>
          </a:r>
          <a:r>
            <a:rPr lang="en-US" sz="2800" dirty="0"/>
            <a:t> is 0.6 (3/5)</a:t>
          </a:r>
        </a:p>
      </dgm:t>
    </dgm:pt>
    <dgm:pt modelId="{3A044958-66D3-43E9-A0B0-9E0E8FE6F757}" type="parTrans" cxnId="{DFF8478E-3886-4BA2-8952-F2C28FE89373}">
      <dgm:prSet/>
      <dgm:spPr/>
      <dgm:t>
        <a:bodyPr/>
        <a:lstStyle/>
        <a:p>
          <a:endParaRPr lang="en-US"/>
        </a:p>
      </dgm:t>
    </dgm:pt>
    <dgm:pt modelId="{4CEB4D61-2A7E-413F-9697-869DEE9DCB35}" type="sibTrans" cxnId="{DFF8478E-3886-4BA2-8952-F2C28FE89373}">
      <dgm:prSet/>
      <dgm:spPr/>
      <dgm:t>
        <a:bodyPr/>
        <a:lstStyle/>
        <a:p>
          <a:endParaRPr lang="en-US"/>
        </a:p>
      </dgm:t>
    </dgm:pt>
    <dgm:pt modelId="{8E94DDBA-F94A-48B2-9472-276E26C505FD}">
      <dgm:prSet custT="1"/>
      <dgm:spPr/>
      <dgm:t>
        <a:bodyPr/>
        <a:lstStyle/>
        <a:p>
          <a:pPr rtl="0"/>
          <a:r>
            <a:rPr lang="en-US" sz="2800" dirty="0"/>
            <a:t>And confidence is 0.75 (3/4) – pretty high</a:t>
          </a:r>
        </a:p>
      </dgm:t>
    </dgm:pt>
    <dgm:pt modelId="{00622C67-09A2-4167-8A2B-40994D4E2B6E}" type="parTrans" cxnId="{35A6E424-BA11-4834-A03F-DC342FD2BB36}">
      <dgm:prSet/>
      <dgm:spPr/>
      <dgm:t>
        <a:bodyPr/>
        <a:lstStyle/>
        <a:p>
          <a:endParaRPr lang="en-US"/>
        </a:p>
      </dgm:t>
    </dgm:pt>
    <dgm:pt modelId="{402203A0-1982-4E40-9918-598A2D371902}" type="sibTrans" cxnId="{35A6E424-BA11-4834-A03F-DC342FD2BB36}">
      <dgm:prSet/>
      <dgm:spPr/>
      <dgm:t>
        <a:bodyPr/>
        <a:lstStyle/>
        <a:p>
          <a:endParaRPr lang="en-US"/>
        </a:p>
      </dgm:t>
    </dgm:pt>
    <dgm:pt modelId="{D0236213-5DC2-43D1-9755-C1576DDAF24A}">
      <dgm:prSet custT="1"/>
      <dgm:spPr/>
      <dgm:t>
        <a:bodyPr/>
        <a:lstStyle/>
        <a:p>
          <a:pPr rtl="0"/>
          <a:r>
            <a:rPr lang="en-US" sz="2800" dirty="0"/>
            <a:t>But is this just because both are frequently occurring items (s=0.8)?</a:t>
          </a:r>
        </a:p>
      </dgm:t>
    </dgm:pt>
    <dgm:pt modelId="{DDC06FB9-E58E-452E-9495-BF91752A2D07}" type="parTrans" cxnId="{7F1AA8AD-FE96-47B3-B1E8-BA3A8527C4A5}">
      <dgm:prSet/>
      <dgm:spPr/>
      <dgm:t>
        <a:bodyPr/>
        <a:lstStyle/>
        <a:p>
          <a:endParaRPr lang="en-US"/>
        </a:p>
      </dgm:t>
    </dgm:pt>
    <dgm:pt modelId="{E9816774-A4E3-42A3-ADB5-33E4581D042A}" type="sibTrans" cxnId="{7F1AA8AD-FE96-47B3-B1E8-BA3A8527C4A5}">
      <dgm:prSet/>
      <dgm:spPr/>
      <dgm:t>
        <a:bodyPr/>
        <a:lstStyle/>
        <a:p>
          <a:endParaRPr lang="en-US"/>
        </a:p>
      </dgm:t>
    </dgm:pt>
    <dgm:pt modelId="{3CD9E07B-FEC2-4870-A0C3-4B450894A7C6}">
      <dgm:prSet custT="1"/>
      <dgm:spPr/>
      <dgm:t>
        <a:bodyPr/>
        <a:lstStyle/>
        <a:p>
          <a:pPr rtl="0"/>
          <a:r>
            <a:rPr lang="en-US" sz="2800" dirty="0"/>
            <a:t>You’d almost </a:t>
          </a:r>
          <a:r>
            <a:rPr lang="en-US" sz="2800" b="1" i="1" dirty="0"/>
            <a:t>expect </a:t>
          </a:r>
          <a:r>
            <a:rPr lang="en-US" sz="2800" dirty="0"/>
            <a:t>them to show up in the same baskets by chance</a:t>
          </a:r>
        </a:p>
      </dgm:t>
    </dgm:pt>
    <dgm:pt modelId="{1A9B4B44-CA4F-45B4-AC21-40292F186A7F}" type="parTrans" cxnId="{85071139-DCF7-4305-9B2C-31EAFB9DCDF1}">
      <dgm:prSet/>
      <dgm:spPr/>
      <dgm:t>
        <a:bodyPr/>
        <a:lstStyle/>
        <a:p>
          <a:endParaRPr lang="en-US"/>
        </a:p>
      </dgm:t>
    </dgm:pt>
    <dgm:pt modelId="{01F23CAA-CED1-46EF-88A5-AC6A9E305D11}" type="sibTrans" cxnId="{85071139-DCF7-4305-9B2C-31EAFB9DCDF1}">
      <dgm:prSet/>
      <dgm:spPr/>
      <dgm:t>
        <a:bodyPr/>
        <a:lstStyle/>
        <a:p>
          <a:endParaRPr lang="en-US"/>
        </a:p>
      </dgm:t>
    </dgm:pt>
    <dgm:pt modelId="{6E03E005-A1EA-4981-BB3B-AB27B388B9D3}" type="pres">
      <dgm:prSet presAssocID="{9336EBA1-0FC9-4B88-9D95-1A521080765F}" presName="linear" presStyleCnt="0">
        <dgm:presLayoutVars>
          <dgm:animLvl val="lvl"/>
          <dgm:resizeHandles val="exact"/>
        </dgm:presLayoutVars>
      </dgm:prSet>
      <dgm:spPr/>
    </dgm:pt>
    <dgm:pt modelId="{CD72AD2E-1F6C-42B7-96DA-8B2AE1A2C026}" type="pres">
      <dgm:prSet presAssocID="{3AAC243A-BADF-4318-BF3F-218534AF7B87}" presName="parentText" presStyleLbl="node1" presStyleIdx="0" presStyleCnt="1">
        <dgm:presLayoutVars>
          <dgm:chMax val="0"/>
          <dgm:bulletEnabled val="1"/>
        </dgm:presLayoutVars>
      </dgm:prSet>
      <dgm:spPr/>
    </dgm:pt>
    <dgm:pt modelId="{72144877-DFC3-4277-B7A3-E6397ADFA53E}" type="pres">
      <dgm:prSet presAssocID="{3AAC243A-BADF-4318-BF3F-218534AF7B87}" presName="childText" presStyleLbl="revTx" presStyleIdx="0" presStyleCnt="1">
        <dgm:presLayoutVars>
          <dgm:bulletEnabled val="1"/>
        </dgm:presLayoutVars>
      </dgm:prSet>
      <dgm:spPr/>
    </dgm:pt>
  </dgm:ptLst>
  <dgm:cxnLst>
    <dgm:cxn modelId="{CE008824-C490-42FE-9C5E-44225A10AC6A}" srcId="{9336EBA1-0FC9-4B88-9D95-1A521080765F}" destId="{3AAC243A-BADF-4318-BF3F-218534AF7B87}" srcOrd="0" destOrd="0" parTransId="{4E46A1BC-5BE4-4698-852E-8FE84EDE0694}" sibTransId="{D09FC6F6-9625-48F1-9CC6-3979FEFA743A}"/>
    <dgm:cxn modelId="{35A6E424-BA11-4834-A03F-DC342FD2BB36}" srcId="{67D2871B-A474-4C34-BB3D-085F1F9A5B20}" destId="{8E94DDBA-F94A-48B2-9472-276E26C505FD}" srcOrd="1" destOrd="0" parTransId="{00622C67-09A2-4167-8A2B-40994D4E2B6E}" sibTransId="{402203A0-1982-4E40-9918-598A2D371902}"/>
    <dgm:cxn modelId="{D31C6A35-5A9A-45B0-93F2-87BA2FE1486D}" type="presOf" srcId="{8E94DDBA-F94A-48B2-9472-276E26C505FD}" destId="{72144877-DFC3-4277-B7A3-E6397ADFA53E}" srcOrd="0" destOrd="3" presId="urn:microsoft.com/office/officeart/2005/8/layout/vList2"/>
    <dgm:cxn modelId="{269DA437-27E8-4C95-841F-8E9C3090264A}" type="presOf" srcId="{3CD9E07B-FEC2-4870-A0C3-4B450894A7C6}" destId="{72144877-DFC3-4277-B7A3-E6397ADFA53E}" srcOrd="0" destOrd="5" presId="urn:microsoft.com/office/officeart/2005/8/layout/vList2"/>
    <dgm:cxn modelId="{85071139-DCF7-4305-9B2C-31EAFB9DCDF1}" srcId="{67D2871B-A474-4C34-BB3D-085F1F9A5B20}" destId="{3CD9E07B-FEC2-4870-A0C3-4B450894A7C6}" srcOrd="3" destOrd="0" parTransId="{1A9B4B44-CA4F-45B4-AC21-40292F186A7F}" sibTransId="{01F23CAA-CED1-46EF-88A5-AC6A9E305D11}"/>
    <dgm:cxn modelId="{B5E74B43-89CB-47C9-94FA-AEEBDD1B5657}" type="presOf" srcId="{3AAC243A-BADF-4318-BF3F-218534AF7B87}" destId="{CD72AD2E-1F6C-42B7-96DA-8B2AE1A2C026}" srcOrd="0" destOrd="0" presId="urn:microsoft.com/office/officeart/2005/8/layout/vList2"/>
    <dgm:cxn modelId="{9C014669-899C-4166-9FC8-769B6DC4DDB5}" type="presOf" srcId="{67D2871B-A474-4C34-BB3D-085F1F9A5B20}" destId="{72144877-DFC3-4277-B7A3-E6397ADFA53E}" srcOrd="0" destOrd="1" presId="urn:microsoft.com/office/officeart/2005/8/layout/vList2"/>
    <dgm:cxn modelId="{96EBB070-15DC-4424-B167-AB73F55A7A34}" type="presOf" srcId="{6D9109E9-B230-47F6-93BA-D9FDA363CC07}" destId="{72144877-DFC3-4277-B7A3-E6397ADFA53E}" srcOrd="0" destOrd="2" presId="urn:microsoft.com/office/officeart/2005/8/layout/vList2"/>
    <dgm:cxn modelId="{4A2EF851-B81A-45E9-A96A-D06996D93B7C}" srcId="{3AAC243A-BADF-4318-BF3F-218534AF7B87}" destId="{82C96AFA-4AC8-406E-AD6D-92CEE28E6915}" srcOrd="0" destOrd="0" parTransId="{30D2CD3C-B6B4-4E40-A930-6EDAB8118D9B}" sibTransId="{6D46F334-167F-4C51-9070-B4B98DE0C698}"/>
    <dgm:cxn modelId="{DFF8478E-3886-4BA2-8952-F2C28FE89373}" srcId="{67D2871B-A474-4C34-BB3D-085F1F9A5B20}" destId="{6D9109E9-B230-47F6-93BA-D9FDA363CC07}" srcOrd="0" destOrd="0" parTransId="{3A044958-66D3-43E9-A0B0-9E0E8FE6F757}" sibTransId="{4CEB4D61-2A7E-413F-9697-869DEE9DCB35}"/>
    <dgm:cxn modelId="{5A83B096-3A4C-4BD0-93B7-C7882E87C716}" type="presOf" srcId="{9336EBA1-0FC9-4B88-9D95-1A521080765F}" destId="{6E03E005-A1EA-4981-BB3B-AB27B388B9D3}" srcOrd="0" destOrd="0" presId="urn:microsoft.com/office/officeart/2005/8/layout/vList2"/>
    <dgm:cxn modelId="{7F1AA8AD-FE96-47B3-B1E8-BA3A8527C4A5}" srcId="{67D2871B-A474-4C34-BB3D-085F1F9A5B20}" destId="{D0236213-5DC2-43D1-9755-C1576DDAF24A}" srcOrd="2" destOrd="0" parTransId="{DDC06FB9-E58E-452E-9495-BF91752A2D07}" sibTransId="{E9816774-A4E3-42A3-ADB5-33E4581D042A}"/>
    <dgm:cxn modelId="{DD77D3C4-E484-49C2-9DBA-74065FD209AF}" srcId="{3AAC243A-BADF-4318-BF3F-218534AF7B87}" destId="{67D2871B-A474-4C34-BB3D-085F1F9A5B20}" srcOrd="1" destOrd="0" parTransId="{5BFF7DC2-7BDB-4884-91D5-EFF69F81B00F}" sibTransId="{CE5B8522-31FE-4CC8-AD13-44E893F60CD2}"/>
    <dgm:cxn modelId="{BEE184D8-DB37-4111-8A6B-BEFD45D3728D}" type="presOf" srcId="{D0236213-5DC2-43D1-9755-C1576DDAF24A}" destId="{72144877-DFC3-4277-B7A3-E6397ADFA53E}" srcOrd="0" destOrd="4" presId="urn:microsoft.com/office/officeart/2005/8/layout/vList2"/>
    <dgm:cxn modelId="{34EB2BE4-70CC-4731-A833-B18EE267F369}" type="presOf" srcId="{82C96AFA-4AC8-406E-AD6D-92CEE28E6915}" destId="{72144877-DFC3-4277-B7A3-E6397ADFA53E}" srcOrd="0" destOrd="0" presId="urn:microsoft.com/office/officeart/2005/8/layout/vList2"/>
    <dgm:cxn modelId="{366AF576-7376-4836-B673-3E832E468CA5}" type="presParOf" srcId="{6E03E005-A1EA-4981-BB3B-AB27B388B9D3}" destId="{CD72AD2E-1F6C-42B7-96DA-8B2AE1A2C026}" srcOrd="0" destOrd="0" presId="urn:microsoft.com/office/officeart/2005/8/layout/vList2"/>
    <dgm:cxn modelId="{00EBD40C-49DF-4030-8D5A-556C67164832}" type="presParOf" srcId="{6E03E005-A1EA-4981-BB3B-AB27B388B9D3}" destId="{72144877-DFC3-4277-B7A3-E6397ADFA5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84F8A-4299-4666-8D8A-14AE4DAE87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215A20E-FA35-4098-BF81-8DF8264280FC}">
      <dgm:prSet phldrT="[Text]"/>
      <dgm:spPr/>
      <dgm:t>
        <a:bodyPr/>
        <a:lstStyle/>
        <a:p>
          <a:r>
            <a:rPr lang="en-US" dirty="0"/>
            <a:t>The steps</a:t>
          </a:r>
        </a:p>
      </dgm:t>
    </dgm:pt>
    <dgm:pt modelId="{91B68086-EC4D-4DE1-AC4D-1D815A49A018}" type="parTrans" cxnId="{74CEB600-1B9C-4B1A-9415-BBEABABB6474}">
      <dgm:prSet/>
      <dgm:spPr/>
      <dgm:t>
        <a:bodyPr/>
        <a:lstStyle/>
        <a:p>
          <a:endParaRPr lang="en-US"/>
        </a:p>
      </dgm:t>
    </dgm:pt>
    <dgm:pt modelId="{4BCDCA85-B883-40D1-8378-85FE333CBF87}" type="sibTrans" cxnId="{74CEB600-1B9C-4B1A-9415-BBEABABB6474}">
      <dgm:prSet/>
      <dgm:spPr/>
      <dgm:t>
        <a:bodyPr/>
        <a:lstStyle/>
        <a:p>
          <a:endParaRPr lang="en-US"/>
        </a:p>
      </dgm:t>
    </dgm:pt>
    <dgm:pt modelId="{2441E752-A0A0-4003-BD57-6F27281AD7C2}">
      <dgm:prSet phldrT="[Text]"/>
      <dgm:spPr/>
      <dgm:t>
        <a:bodyPr/>
        <a:lstStyle/>
        <a:p>
          <a:r>
            <a:rPr lang="en-US" dirty="0"/>
            <a:t>List all possible association rules</a:t>
          </a:r>
        </a:p>
      </dgm:t>
    </dgm:pt>
    <dgm:pt modelId="{14C8827E-D4BF-408F-B60A-04E5D266904E}" type="parTrans" cxnId="{4732EB3F-7E43-40DF-A925-647557D00346}">
      <dgm:prSet/>
      <dgm:spPr/>
      <dgm:t>
        <a:bodyPr/>
        <a:lstStyle/>
        <a:p>
          <a:endParaRPr lang="en-US"/>
        </a:p>
      </dgm:t>
    </dgm:pt>
    <dgm:pt modelId="{BA9D7F1C-EC6F-4F1C-92E0-368502C0C1FA}" type="sibTrans" cxnId="{4732EB3F-7E43-40DF-A925-647557D00346}">
      <dgm:prSet/>
      <dgm:spPr/>
      <dgm:t>
        <a:bodyPr/>
        <a:lstStyle/>
        <a:p>
          <a:endParaRPr lang="en-US"/>
        </a:p>
      </dgm:t>
    </dgm:pt>
    <dgm:pt modelId="{FBA03943-0EC0-4467-9CF9-4E42923A4BF3}">
      <dgm:prSet phldrT="[Text]"/>
      <dgm:spPr/>
      <dgm:t>
        <a:bodyPr/>
        <a:lstStyle/>
        <a:p>
          <a:r>
            <a:rPr lang="en-US" dirty="0"/>
            <a:t>Compute the support and confidence for each rule</a:t>
          </a:r>
        </a:p>
      </dgm:t>
    </dgm:pt>
    <dgm:pt modelId="{85CA1031-981A-4DB7-80D5-FB1B94873C78}" type="parTrans" cxnId="{29E72A65-3E33-4850-A437-666F594DD49D}">
      <dgm:prSet/>
      <dgm:spPr/>
      <dgm:t>
        <a:bodyPr/>
        <a:lstStyle/>
        <a:p>
          <a:endParaRPr lang="en-US"/>
        </a:p>
      </dgm:t>
    </dgm:pt>
    <dgm:pt modelId="{5577776C-BE8A-43A3-9857-87B4B30A8DA1}" type="sibTrans" cxnId="{29E72A65-3E33-4850-A437-666F594DD49D}">
      <dgm:prSet/>
      <dgm:spPr/>
      <dgm:t>
        <a:bodyPr/>
        <a:lstStyle/>
        <a:p>
          <a:endParaRPr lang="en-US"/>
        </a:p>
      </dgm:t>
    </dgm:pt>
    <dgm:pt modelId="{B2E8A82F-029E-40F6-B022-C7B951AE21C4}">
      <dgm:prSet phldrT="[Text]"/>
      <dgm:spPr/>
      <dgm:t>
        <a:bodyPr/>
        <a:lstStyle/>
        <a:p>
          <a:r>
            <a:rPr lang="en-US" dirty="0"/>
            <a:t>Drop rules that don’t make the thresholds</a:t>
          </a:r>
        </a:p>
      </dgm:t>
    </dgm:pt>
    <dgm:pt modelId="{34F8F781-3EEB-40A4-9153-D402D768D09B}" type="parTrans" cxnId="{6D642C55-348C-467B-BA49-0B28272BAABF}">
      <dgm:prSet/>
      <dgm:spPr/>
      <dgm:t>
        <a:bodyPr/>
        <a:lstStyle/>
        <a:p>
          <a:endParaRPr lang="en-US"/>
        </a:p>
      </dgm:t>
    </dgm:pt>
    <dgm:pt modelId="{185C4BA7-B6B6-46D9-9AA1-0EDF202D5245}" type="sibTrans" cxnId="{6D642C55-348C-467B-BA49-0B28272BAABF}">
      <dgm:prSet/>
      <dgm:spPr/>
      <dgm:t>
        <a:bodyPr/>
        <a:lstStyle/>
        <a:p>
          <a:endParaRPr lang="en-US"/>
        </a:p>
      </dgm:t>
    </dgm:pt>
    <dgm:pt modelId="{4A63265F-5D11-4007-9F76-6986304F81DE}">
      <dgm:prSet phldrT="[Text]"/>
      <dgm:spPr/>
      <dgm:t>
        <a:bodyPr/>
        <a:lstStyle/>
        <a:p>
          <a:r>
            <a:rPr lang="en-US" dirty="0"/>
            <a:t>Use </a:t>
          </a:r>
          <a:r>
            <a:rPr lang="en-US" b="1" dirty="0">
              <a:solidFill>
                <a:srgbClr val="C00000"/>
              </a:solidFill>
            </a:rPr>
            <a:t>lift</a:t>
          </a:r>
          <a:r>
            <a:rPr lang="en-US" dirty="0"/>
            <a:t> to further check the association</a:t>
          </a:r>
        </a:p>
      </dgm:t>
    </dgm:pt>
    <dgm:pt modelId="{DD9F5270-C385-4D97-A8B2-3814C44832BE}" type="parTrans" cxnId="{E0CD01CD-058E-412B-9181-F0774613CFD9}">
      <dgm:prSet/>
      <dgm:spPr/>
      <dgm:t>
        <a:bodyPr/>
        <a:lstStyle/>
        <a:p>
          <a:endParaRPr lang="en-US"/>
        </a:p>
      </dgm:t>
    </dgm:pt>
    <dgm:pt modelId="{C14AB77E-B631-4699-B889-19F7DD8C7E51}" type="sibTrans" cxnId="{E0CD01CD-058E-412B-9181-F0774613CFD9}">
      <dgm:prSet/>
      <dgm:spPr/>
      <dgm:t>
        <a:bodyPr/>
        <a:lstStyle/>
        <a:p>
          <a:endParaRPr lang="en-US"/>
        </a:p>
      </dgm:t>
    </dgm:pt>
    <dgm:pt modelId="{B2902332-E1DB-43BD-A79A-5CF36010DAAC}" type="pres">
      <dgm:prSet presAssocID="{69B84F8A-4299-4666-8D8A-14AE4DAE8795}" presName="Name0" presStyleCnt="0">
        <dgm:presLayoutVars>
          <dgm:dir/>
          <dgm:animLvl val="lvl"/>
          <dgm:resizeHandles val="exact"/>
        </dgm:presLayoutVars>
      </dgm:prSet>
      <dgm:spPr/>
    </dgm:pt>
    <dgm:pt modelId="{252F1302-9E8C-49ED-9A60-B12FD5A06239}" type="pres">
      <dgm:prSet presAssocID="{5215A20E-FA35-4098-BF81-8DF8264280FC}" presName="composite" presStyleCnt="0"/>
      <dgm:spPr/>
    </dgm:pt>
    <dgm:pt modelId="{1BF7AC33-7EC8-4DE1-A5BC-E9372BC04F03}" type="pres">
      <dgm:prSet presAssocID="{5215A20E-FA35-4098-BF81-8DF8264280FC}" presName="parTx" presStyleLbl="alignNode1" presStyleIdx="0" presStyleCnt="1">
        <dgm:presLayoutVars>
          <dgm:chMax val="0"/>
          <dgm:chPref val="0"/>
          <dgm:bulletEnabled val="1"/>
        </dgm:presLayoutVars>
      </dgm:prSet>
      <dgm:spPr/>
    </dgm:pt>
    <dgm:pt modelId="{24EEC41C-C526-4929-BE1D-5B9AFD087533}" type="pres">
      <dgm:prSet presAssocID="{5215A20E-FA35-4098-BF81-8DF8264280FC}" presName="desTx" presStyleLbl="alignAccFollowNode1" presStyleIdx="0" presStyleCnt="1">
        <dgm:presLayoutVars>
          <dgm:bulletEnabled val="1"/>
        </dgm:presLayoutVars>
      </dgm:prSet>
      <dgm:spPr/>
    </dgm:pt>
  </dgm:ptLst>
  <dgm:cxnLst>
    <dgm:cxn modelId="{74CEB600-1B9C-4B1A-9415-BBEABABB6474}" srcId="{69B84F8A-4299-4666-8D8A-14AE4DAE8795}" destId="{5215A20E-FA35-4098-BF81-8DF8264280FC}" srcOrd="0" destOrd="0" parTransId="{91B68086-EC4D-4DE1-AC4D-1D815A49A018}" sibTransId="{4BCDCA85-B883-40D1-8378-85FE333CBF87}"/>
    <dgm:cxn modelId="{C41CB801-054C-4325-8362-98F1523290FD}" type="presOf" srcId="{69B84F8A-4299-4666-8D8A-14AE4DAE8795}" destId="{B2902332-E1DB-43BD-A79A-5CF36010DAAC}" srcOrd="0" destOrd="0" presId="urn:microsoft.com/office/officeart/2005/8/layout/hList1"/>
    <dgm:cxn modelId="{F3D3AF23-AEAC-4B85-A6F3-31DDC144E29A}" type="presOf" srcId="{5215A20E-FA35-4098-BF81-8DF8264280FC}" destId="{1BF7AC33-7EC8-4DE1-A5BC-E9372BC04F03}" srcOrd="0" destOrd="0" presId="urn:microsoft.com/office/officeart/2005/8/layout/hList1"/>
    <dgm:cxn modelId="{1E6E1639-C967-43B6-AD4E-3E87E8B78FAC}" type="presOf" srcId="{B2E8A82F-029E-40F6-B022-C7B951AE21C4}" destId="{24EEC41C-C526-4929-BE1D-5B9AFD087533}" srcOrd="0" destOrd="2" presId="urn:microsoft.com/office/officeart/2005/8/layout/hList1"/>
    <dgm:cxn modelId="{4732EB3F-7E43-40DF-A925-647557D00346}" srcId="{5215A20E-FA35-4098-BF81-8DF8264280FC}" destId="{2441E752-A0A0-4003-BD57-6F27281AD7C2}" srcOrd="0" destOrd="0" parTransId="{14C8827E-D4BF-408F-B60A-04E5D266904E}" sibTransId="{BA9D7F1C-EC6F-4F1C-92E0-368502C0C1FA}"/>
    <dgm:cxn modelId="{29E72A65-3E33-4850-A437-666F594DD49D}" srcId="{5215A20E-FA35-4098-BF81-8DF8264280FC}" destId="{FBA03943-0EC0-4467-9CF9-4E42923A4BF3}" srcOrd="1" destOrd="0" parTransId="{85CA1031-981A-4DB7-80D5-FB1B94873C78}" sibTransId="{5577776C-BE8A-43A3-9857-87B4B30A8DA1}"/>
    <dgm:cxn modelId="{91601D4F-9D0F-4D3B-97C3-A39671FAE53F}" type="presOf" srcId="{FBA03943-0EC0-4467-9CF9-4E42923A4BF3}" destId="{24EEC41C-C526-4929-BE1D-5B9AFD087533}" srcOrd="0" destOrd="1" presId="urn:microsoft.com/office/officeart/2005/8/layout/hList1"/>
    <dgm:cxn modelId="{6D642C55-348C-467B-BA49-0B28272BAABF}" srcId="{5215A20E-FA35-4098-BF81-8DF8264280FC}" destId="{B2E8A82F-029E-40F6-B022-C7B951AE21C4}" srcOrd="2" destOrd="0" parTransId="{34F8F781-3EEB-40A4-9153-D402D768D09B}" sibTransId="{185C4BA7-B6B6-46D9-9AA1-0EDF202D5245}"/>
    <dgm:cxn modelId="{AF83BC96-0388-4E4F-B665-862BEC537236}" type="presOf" srcId="{4A63265F-5D11-4007-9F76-6986304F81DE}" destId="{24EEC41C-C526-4929-BE1D-5B9AFD087533}" srcOrd="0" destOrd="3" presId="urn:microsoft.com/office/officeart/2005/8/layout/hList1"/>
    <dgm:cxn modelId="{E0CD01CD-058E-412B-9181-F0774613CFD9}" srcId="{5215A20E-FA35-4098-BF81-8DF8264280FC}" destId="{4A63265F-5D11-4007-9F76-6986304F81DE}" srcOrd="3" destOrd="0" parTransId="{DD9F5270-C385-4D97-A8B2-3814C44832BE}" sibTransId="{C14AB77E-B631-4699-B889-19F7DD8C7E51}"/>
    <dgm:cxn modelId="{C7108BCF-19A0-4A25-A10D-E60AA0B93560}" type="presOf" srcId="{2441E752-A0A0-4003-BD57-6F27281AD7C2}" destId="{24EEC41C-C526-4929-BE1D-5B9AFD087533}" srcOrd="0" destOrd="0" presId="urn:microsoft.com/office/officeart/2005/8/layout/hList1"/>
    <dgm:cxn modelId="{CE3E40E3-BF13-43B9-A233-732FEF352291}" type="presParOf" srcId="{B2902332-E1DB-43BD-A79A-5CF36010DAAC}" destId="{252F1302-9E8C-49ED-9A60-B12FD5A06239}" srcOrd="0" destOrd="0" presId="urn:microsoft.com/office/officeart/2005/8/layout/hList1"/>
    <dgm:cxn modelId="{49D67FC6-8F65-4D3D-B555-67DE408B7354}" type="presParOf" srcId="{252F1302-9E8C-49ED-9A60-B12FD5A06239}" destId="{1BF7AC33-7EC8-4DE1-A5BC-E9372BC04F03}" srcOrd="0" destOrd="0" presId="urn:microsoft.com/office/officeart/2005/8/layout/hList1"/>
    <dgm:cxn modelId="{3E74F00C-DE4C-47F0-8BC4-292093AAEE6C}" type="presParOf" srcId="{252F1302-9E8C-49ED-9A60-B12FD5A06239}" destId="{24EEC41C-C526-4929-BE1D-5B9AFD0875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6EA2C-F019-4427-A514-567C63AD35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CAF6D97-A0E9-4BF6-BB3F-16DEA4D392ED}">
      <dgm:prSet phldrT="[Text]"/>
      <dgm:spPr/>
      <dgm:t>
        <a:bodyPr/>
        <a:lstStyle/>
        <a:p>
          <a:r>
            <a:rPr lang="en-US" dirty="0"/>
            <a:t>Possible Marketing Actions</a:t>
          </a:r>
        </a:p>
      </dgm:t>
    </dgm:pt>
    <dgm:pt modelId="{C2378AB5-75EA-49CE-B29D-078670280D07}" type="parTrans" cxnId="{78B7B560-9DA7-40C3-A49D-56D743B271A2}">
      <dgm:prSet/>
      <dgm:spPr/>
      <dgm:t>
        <a:bodyPr/>
        <a:lstStyle/>
        <a:p>
          <a:endParaRPr lang="en-US"/>
        </a:p>
      </dgm:t>
    </dgm:pt>
    <dgm:pt modelId="{7616A8D6-E82B-4041-8032-06E93C73142E}" type="sibTrans" cxnId="{78B7B560-9DA7-40C3-A49D-56D743B271A2}">
      <dgm:prSet/>
      <dgm:spPr/>
      <dgm:t>
        <a:bodyPr/>
        <a:lstStyle/>
        <a:p>
          <a:endParaRPr lang="en-US"/>
        </a:p>
      </dgm:t>
    </dgm:pt>
    <dgm:pt modelId="{16AA9BDB-FD6E-4993-84CF-E796850AF13B}">
      <dgm:prSet phldrT="[Text]" custT="1"/>
      <dgm:spPr/>
      <dgm:t>
        <a:bodyPr/>
        <a:lstStyle/>
        <a:p>
          <a:r>
            <a:rPr lang="en-US" sz="2300" kern="1200" dirty="0">
              <a:solidFill>
                <a:prstClr val="black">
                  <a:hueOff val="0"/>
                  <a:satOff val="0"/>
                  <a:lumOff val="0"/>
                  <a:alphaOff val="0"/>
                </a:prstClr>
              </a:solidFill>
              <a:latin typeface="Calibri"/>
              <a:ea typeface="+mn-ea"/>
              <a:cs typeface="+mn-cs"/>
            </a:rPr>
            <a:t>Put diaper next to beer in the store</a:t>
          </a:r>
        </a:p>
      </dgm:t>
    </dgm:pt>
    <dgm:pt modelId="{D494DFFF-0B72-49FF-8B49-EFF6DA340330}" type="parTrans" cxnId="{B562FBE1-F8E1-43C5-B350-1B40BB7074CC}">
      <dgm:prSet/>
      <dgm:spPr/>
      <dgm:t>
        <a:bodyPr/>
        <a:lstStyle/>
        <a:p>
          <a:endParaRPr lang="en-US"/>
        </a:p>
      </dgm:t>
    </dgm:pt>
    <dgm:pt modelId="{89A4C836-29B6-489A-A79F-6CF616521CEB}" type="sibTrans" cxnId="{B562FBE1-F8E1-43C5-B350-1B40BB7074CC}">
      <dgm:prSet/>
      <dgm:spPr/>
      <dgm:t>
        <a:bodyPr/>
        <a:lstStyle/>
        <a:p>
          <a:endParaRPr lang="en-US"/>
        </a:p>
      </dgm:t>
    </dgm:pt>
    <dgm:pt modelId="{0BF9A0C0-38BA-4080-8F67-2CD3FB19F029}">
      <dgm:prSet phldrT="[Text]"/>
      <dgm:spPr/>
      <dgm:t>
        <a:bodyPr/>
        <a:lstStyle/>
        <a:p>
          <a:r>
            <a:rPr lang="en-US" sz="2300" kern="1200" dirty="0"/>
            <a:t>What are some others?</a:t>
          </a:r>
        </a:p>
      </dgm:t>
    </dgm:pt>
    <dgm:pt modelId="{3575FD63-0924-448A-8E45-DECA9CF8FC1B}" type="parTrans" cxnId="{D1F87B17-C0E7-4DD4-B914-E0DF96610434}">
      <dgm:prSet/>
      <dgm:spPr/>
      <dgm:t>
        <a:bodyPr/>
        <a:lstStyle/>
        <a:p>
          <a:endParaRPr lang="en-US"/>
        </a:p>
      </dgm:t>
    </dgm:pt>
    <dgm:pt modelId="{59518C51-1A03-4FB1-81CB-D294F87BEC7B}" type="sibTrans" cxnId="{D1F87B17-C0E7-4DD4-B914-E0DF96610434}">
      <dgm:prSet/>
      <dgm:spPr/>
      <dgm:t>
        <a:bodyPr/>
        <a:lstStyle/>
        <a:p>
          <a:endParaRPr lang="en-US"/>
        </a:p>
      </dgm:t>
    </dgm:pt>
    <dgm:pt modelId="{4D352C93-BFF8-41FD-A451-927C0F5FD57F}">
      <dgm:prSet custT="1"/>
      <dgm:spPr/>
      <dgm:t>
        <a:bodyPr/>
        <a:lstStyle/>
        <a:p>
          <a:r>
            <a:rPr lang="en-US" sz="2300" kern="1200" dirty="0">
              <a:solidFill>
                <a:prstClr val="black">
                  <a:hueOff val="0"/>
                  <a:satOff val="0"/>
                  <a:lumOff val="0"/>
                  <a:alphaOff val="0"/>
                </a:prstClr>
              </a:solidFill>
              <a:latin typeface="Calibri"/>
              <a:ea typeface="+mn-ea"/>
              <a:cs typeface="+mn-cs"/>
            </a:rPr>
            <a:t>Put diaper away from beer in the store (why?)</a:t>
          </a:r>
        </a:p>
      </dgm:t>
    </dgm:pt>
    <dgm:pt modelId="{CDCE1B12-713A-49FB-9829-02AF719DF472}" type="parTrans" cxnId="{40F0EC03-303B-4B6B-AA0A-BBF0C6EFDA44}">
      <dgm:prSet/>
      <dgm:spPr/>
      <dgm:t>
        <a:bodyPr/>
        <a:lstStyle/>
        <a:p>
          <a:endParaRPr lang="en-US"/>
        </a:p>
      </dgm:t>
    </dgm:pt>
    <dgm:pt modelId="{DEDC85A9-458A-4C6B-86DA-5535F8CC8736}" type="sibTrans" cxnId="{40F0EC03-303B-4B6B-AA0A-BBF0C6EFDA44}">
      <dgm:prSet/>
      <dgm:spPr/>
      <dgm:t>
        <a:bodyPr/>
        <a:lstStyle/>
        <a:p>
          <a:endParaRPr lang="en-US"/>
        </a:p>
      </dgm:t>
    </dgm:pt>
    <dgm:pt modelId="{E6E4E7D5-2321-4E87-B1B1-A21F02272C7A}">
      <dgm:prSet custT="1"/>
      <dgm:spPr/>
      <dgm:t>
        <a:bodyPr/>
        <a:lstStyle/>
        <a:p>
          <a:r>
            <a:rPr lang="en-US" sz="2300" kern="1200" dirty="0">
              <a:solidFill>
                <a:prstClr val="black">
                  <a:hueOff val="0"/>
                  <a:satOff val="0"/>
                  <a:lumOff val="0"/>
                  <a:alphaOff val="0"/>
                </a:prstClr>
              </a:solidFill>
              <a:latin typeface="Calibri"/>
              <a:ea typeface="+mn-ea"/>
              <a:cs typeface="+mn-cs"/>
            </a:rPr>
            <a:t>Bundle beer and diaper into “New Parent Coping Kit” </a:t>
          </a:r>
        </a:p>
      </dgm:t>
    </dgm:pt>
    <dgm:pt modelId="{C3F5DD8A-3E95-4A1A-9037-E473DA81855B}" type="parTrans" cxnId="{291236E6-46F2-4B59-9866-DA16BF899B8C}">
      <dgm:prSet/>
      <dgm:spPr/>
      <dgm:t>
        <a:bodyPr/>
        <a:lstStyle/>
        <a:p>
          <a:endParaRPr lang="en-US"/>
        </a:p>
      </dgm:t>
    </dgm:pt>
    <dgm:pt modelId="{E90EE8A2-1AA5-4917-80AC-6CF1906939D6}" type="sibTrans" cxnId="{291236E6-46F2-4B59-9866-DA16BF899B8C}">
      <dgm:prSet/>
      <dgm:spPr/>
      <dgm:t>
        <a:bodyPr/>
        <a:lstStyle/>
        <a:p>
          <a:endParaRPr lang="en-US"/>
        </a:p>
      </dgm:t>
    </dgm:pt>
    <dgm:pt modelId="{49F126BF-7DDE-46FA-AFFB-39D85AF3063E}" type="pres">
      <dgm:prSet presAssocID="{5976EA2C-F019-4427-A514-567C63AD3570}" presName="linear" presStyleCnt="0">
        <dgm:presLayoutVars>
          <dgm:animLvl val="lvl"/>
          <dgm:resizeHandles val="exact"/>
        </dgm:presLayoutVars>
      </dgm:prSet>
      <dgm:spPr/>
    </dgm:pt>
    <dgm:pt modelId="{7A2EAFBB-1ACE-4542-AA55-419D01C34696}" type="pres">
      <dgm:prSet presAssocID="{6CAF6D97-A0E9-4BF6-BB3F-16DEA4D392ED}" presName="parentText" presStyleLbl="node1" presStyleIdx="0" presStyleCnt="1" custScaleY="19900" custLinFactNeighborY="-10199">
        <dgm:presLayoutVars>
          <dgm:chMax val="0"/>
          <dgm:bulletEnabled val="1"/>
        </dgm:presLayoutVars>
      </dgm:prSet>
      <dgm:spPr/>
    </dgm:pt>
    <dgm:pt modelId="{F624F052-2823-4FDB-AAEC-189BB0EF82D0}" type="pres">
      <dgm:prSet presAssocID="{6CAF6D97-A0E9-4BF6-BB3F-16DEA4D392ED}" presName="childText" presStyleLbl="revTx" presStyleIdx="0" presStyleCnt="1">
        <dgm:presLayoutVars>
          <dgm:bulletEnabled val="1"/>
        </dgm:presLayoutVars>
      </dgm:prSet>
      <dgm:spPr/>
    </dgm:pt>
  </dgm:ptLst>
  <dgm:cxnLst>
    <dgm:cxn modelId="{40F0EC03-303B-4B6B-AA0A-BBF0C6EFDA44}" srcId="{6CAF6D97-A0E9-4BF6-BB3F-16DEA4D392ED}" destId="{4D352C93-BFF8-41FD-A451-927C0F5FD57F}" srcOrd="1" destOrd="0" parTransId="{CDCE1B12-713A-49FB-9829-02AF719DF472}" sibTransId="{DEDC85A9-458A-4C6B-86DA-5535F8CC8736}"/>
    <dgm:cxn modelId="{D1F87B17-C0E7-4DD4-B914-E0DF96610434}" srcId="{6CAF6D97-A0E9-4BF6-BB3F-16DEA4D392ED}" destId="{0BF9A0C0-38BA-4080-8F67-2CD3FB19F029}" srcOrd="3" destOrd="0" parTransId="{3575FD63-0924-448A-8E45-DECA9CF8FC1B}" sibTransId="{59518C51-1A03-4FB1-81CB-D294F87BEC7B}"/>
    <dgm:cxn modelId="{F57FE337-6BF8-4B3D-8FC5-CEEB0DF682D7}" type="presOf" srcId="{4D352C93-BFF8-41FD-A451-927C0F5FD57F}" destId="{F624F052-2823-4FDB-AAEC-189BB0EF82D0}" srcOrd="0" destOrd="1" presId="urn:microsoft.com/office/officeart/2005/8/layout/vList2"/>
    <dgm:cxn modelId="{78B7B560-9DA7-40C3-A49D-56D743B271A2}" srcId="{5976EA2C-F019-4427-A514-567C63AD3570}" destId="{6CAF6D97-A0E9-4BF6-BB3F-16DEA4D392ED}" srcOrd="0" destOrd="0" parTransId="{C2378AB5-75EA-49CE-B29D-078670280D07}" sibTransId="{7616A8D6-E82B-4041-8032-06E93C73142E}"/>
    <dgm:cxn modelId="{88C1364A-EA04-47BC-A72D-A78C08AFEC80}" type="presOf" srcId="{6CAF6D97-A0E9-4BF6-BB3F-16DEA4D392ED}" destId="{7A2EAFBB-1ACE-4542-AA55-419D01C34696}" srcOrd="0" destOrd="0" presId="urn:microsoft.com/office/officeart/2005/8/layout/vList2"/>
    <dgm:cxn modelId="{0AFB15A7-3743-414D-BDB1-3D772B9582D0}" type="presOf" srcId="{16AA9BDB-FD6E-4993-84CF-E796850AF13B}" destId="{F624F052-2823-4FDB-AAEC-189BB0EF82D0}" srcOrd="0" destOrd="0" presId="urn:microsoft.com/office/officeart/2005/8/layout/vList2"/>
    <dgm:cxn modelId="{917327D1-D467-429F-88F8-CA900C2E8018}" type="presOf" srcId="{5976EA2C-F019-4427-A514-567C63AD3570}" destId="{49F126BF-7DDE-46FA-AFFB-39D85AF3063E}" srcOrd="0" destOrd="0" presId="urn:microsoft.com/office/officeart/2005/8/layout/vList2"/>
    <dgm:cxn modelId="{A78C2BDA-97E2-428C-9E84-C6B1FBD81EB1}" type="presOf" srcId="{0BF9A0C0-38BA-4080-8F67-2CD3FB19F029}" destId="{F624F052-2823-4FDB-AAEC-189BB0EF82D0}" srcOrd="0" destOrd="3" presId="urn:microsoft.com/office/officeart/2005/8/layout/vList2"/>
    <dgm:cxn modelId="{034C04DD-05EA-47A0-919F-4B0F27496BCC}" type="presOf" srcId="{E6E4E7D5-2321-4E87-B1B1-A21F02272C7A}" destId="{F624F052-2823-4FDB-AAEC-189BB0EF82D0}" srcOrd="0" destOrd="2" presId="urn:microsoft.com/office/officeart/2005/8/layout/vList2"/>
    <dgm:cxn modelId="{B562FBE1-F8E1-43C5-B350-1B40BB7074CC}" srcId="{6CAF6D97-A0E9-4BF6-BB3F-16DEA4D392ED}" destId="{16AA9BDB-FD6E-4993-84CF-E796850AF13B}" srcOrd="0" destOrd="0" parTransId="{D494DFFF-0B72-49FF-8B49-EFF6DA340330}" sibTransId="{89A4C836-29B6-489A-A79F-6CF616521CEB}"/>
    <dgm:cxn modelId="{291236E6-46F2-4B59-9866-DA16BF899B8C}" srcId="{6CAF6D97-A0E9-4BF6-BB3F-16DEA4D392ED}" destId="{E6E4E7D5-2321-4E87-B1B1-A21F02272C7A}" srcOrd="2" destOrd="0" parTransId="{C3F5DD8A-3E95-4A1A-9037-E473DA81855B}" sibTransId="{E90EE8A2-1AA5-4917-80AC-6CF1906939D6}"/>
    <dgm:cxn modelId="{0BF0CB04-E58E-4168-88A8-495232363449}" type="presParOf" srcId="{49F126BF-7DDE-46FA-AFFB-39D85AF3063E}" destId="{7A2EAFBB-1ACE-4542-AA55-419D01C34696}" srcOrd="0" destOrd="0" presId="urn:microsoft.com/office/officeart/2005/8/layout/vList2"/>
    <dgm:cxn modelId="{9B8051B5-5CE7-48EF-8DC2-1673C6610515}" type="presParOf" srcId="{49F126BF-7DDE-46FA-AFFB-39D85AF3063E}" destId="{F624F052-2823-4FDB-AAEC-189BB0EF82D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7FEC-3590-451B-8A48-DF9A87633137}">
      <dsp:nvSpPr>
        <dsp:cNvPr id="0" name=""/>
        <dsp:cNvSpPr/>
      </dsp:nvSpPr>
      <dsp:spPr>
        <a:xfrm>
          <a:off x="0" y="3269"/>
          <a:ext cx="4800600" cy="17046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Find out which items predict the occurrence of other items</a:t>
          </a:r>
        </a:p>
      </dsp:txBody>
      <dsp:txXfrm>
        <a:off x="83216" y="86485"/>
        <a:ext cx="4634168" cy="1538258"/>
      </dsp:txXfrm>
    </dsp:sp>
    <dsp:sp modelId="{560415DB-36A9-4EDF-9A54-BA874E86ACC4}">
      <dsp:nvSpPr>
        <dsp:cNvPr id="0" name=""/>
        <dsp:cNvSpPr/>
      </dsp:nvSpPr>
      <dsp:spPr>
        <a:xfrm>
          <a:off x="0" y="1797239"/>
          <a:ext cx="4800600" cy="17046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Also known as “affinity analysis” or “market basket” analysis</a:t>
          </a:r>
        </a:p>
      </dsp:txBody>
      <dsp:txXfrm>
        <a:off x="83216" y="1880455"/>
        <a:ext cx="4634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5A6A3-2F4C-4BA4-B4FD-DBAC033A93BD}">
      <dsp:nvSpPr>
        <dsp:cNvPr id="0" name=""/>
        <dsp:cNvSpPr/>
      </dsp:nvSpPr>
      <dsp:spPr>
        <a:xfrm>
          <a:off x="0" y="357232"/>
          <a:ext cx="2922238"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baskets have milk, beer, and diapers</a:t>
          </a:r>
        </a:p>
      </dsp:txBody>
      <dsp:txXfrm>
        <a:off x="48547" y="405779"/>
        <a:ext cx="2825144" cy="897406"/>
      </dsp:txXfrm>
    </dsp:sp>
    <dsp:sp modelId="{00D7FAD6-D262-4090-8A8C-4B2792E813AE}">
      <dsp:nvSpPr>
        <dsp:cNvPr id="0" name=""/>
        <dsp:cNvSpPr/>
      </dsp:nvSpPr>
      <dsp:spPr>
        <a:xfrm>
          <a:off x="0" y="1423732"/>
          <a:ext cx="2922238" cy="9945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5 baskets total</a:t>
          </a:r>
        </a:p>
      </dsp:txBody>
      <dsp:txXfrm>
        <a:off x="48547" y="1472279"/>
        <a:ext cx="2825144"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2AD2E-1F6C-42B7-96DA-8B2AE1A2C026}">
      <dsp:nvSpPr>
        <dsp:cNvPr id="0" name=""/>
        <dsp:cNvSpPr/>
      </dsp:nvSpPr>
      <dsp:spPr>
        <a:xfrm>
          <a:off x="0" y="98775"/>
          <a:ext cx="8077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i.e., high confidence suggests a strong association…</a:t>
          </a:r>
        </a:p>
      </dsp:txBody>
      <dsp:txXfrm>
        <a:off x="63112" y="161887"/>
        <a:ext cx="7950976" cy="1166626"/>
      </dsp:txXfrm>
    </dsp:sp>
    <dsp:sp modelId="{72144877-DFC3-4277-B7A3-E6397ADFA53E}">
      <dsp:nvSpPr>
        <dsp:cNvPr id="0" name=""/>
        <dsp:cNvSpPr/>
      </dsp:nvSpPr>
      <dsp:spPr>
        <a:xfrm>
          <a:off x="0" y="1391625"/>
          <a:ext cx="8077200" cy="376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5560" rIns="199136" bIns="355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But this can be deceptive </a:t>
          </a:r>
        </a:p>
        <a:p>
          <a:pPr marL="285750" lvl="1" indent="-285750" algn="l" defTabSz="1333500" rtl="0">
            <a:lnSpc>
              <a:spcPct val="90000"/>
            </a:lnSpc>
            <a:spcBef>
              <a:spcPct val="0"/>
            </a:spcBef>
            <a:spcAft>
              <a:spcPct val="20000"/>
            </a:spcAft>
            <a:buChar char="•"/>
          </a:pPr>
          <a:r>
            <a:rPr lang="en-US" sz="3000" kern="1200" dirty="0"/>
            <a:t>Consider {Bread} </a:t>
          </a:r>
          <a:r>
            <a:rPr lang="en-US" sz="3000" kern="1200" dirty="0">
              <a:sym typeface="Symbol"/>
            </a:rPr>
            <a:t></a:t>
          </a:r>
          <a:r>
            <a:rPr lang="en-US" sz="3000" kern="1200" dirty="0"/>
            <a:t>{Diapers}</a:t>
          </a:r>
        </a:p>
        <a:p>
          <a:pPr marL="571500" lvl="2" indent="-285750" algn="l" defTabSz="1244600" rtl="0">
            <a:lnSpc>
              <a:spcPct val="90000"/>
            </a:lnSpc>
            <a:spcBef>
              <a:spcPct val="0"/>
            </a:spcBef>
            <a:spcAft>
              <a:spcPct val="20000"/>
            </a:spcAft>
            <a:buChar char="•"/>
          </a:pPr>
          <a:r>
            <a:rPr lang="en-US" sz="2800" kern="1200" dirty="0"/>
            <a:t>Support for the total </a:t>
          </a:r>
          <a:r>
            <a:rPr lang="en-US" sz="2800" kern="1200" dirty="0" err="1"/>
            <a:t>itemset</a:t>
          </a:r>
          <a:r>
            <a:rPr lang="en-US" sz="2800" kern="1200" dirty="0"/>
            <a:t> is 0.6 (3/5)</a:t>
          </a:r>
        </a:p>
        <a:p>
          <a:pPr marL="571500" lvl="2" indent="-285750" algn="l" defTabSz="1244600" rtl="0">
            <a:lnSpc>
              <a:spcPct val="90000"/>
            </a:lnSpc>
            <a:spcBef>
              <a:spcPct val="0"/>
            </a:spcBef>
            <a:spcAft>
              <a:spcPct val="20000"/>
            </a:spcAft>
            <a:buChar char="•"/>
          </a:pPr>
          <a:r>
            <a:rPr lang="en-US" sz="2800" kern="1200" dirty="0"/>
            <a:t>And confidence is 0.75 (3/4) – pretty high</a:t>
          </a:r>
        </a:p>
        <a:p>
          <a:pPr marL="571500" lvl="2" indent="-285750" algn="l" defTabSz="1244600" rtl="0">
            <a:lnSpc>
              <a:spcPct val="90000"/>
            </a:lnSpc>
            <a:spcBef>
              <a:spcPct val="0"/>
            </a:spcBef>
            <a:spcAft>
              <a:spcPct val="20000"/>
            </a:spcAft>
            <a:buChar char="•"/>
          </a:pPr>
          <a:r>
            <a:rPr lang="en-US" sz="2800" kern="1200" dirty="0"/>
            <a:t>But is this just because both are frequently occurring items (s=0.8)?</a:t>
          </a:r>
        </a:p>
        <a:p>
          <a:pPr marL="571500" lvl="2" indent="-285750" algn="l" defTabSz="1244600" rtl="0">
            <a:lnSpc>
              <a:spcPct val="90000"/>
            </a:lnSpc>
            <a:spcBef>
              <a:spcPct val="0"/>
            </a:spcBef>
            <a:spcAft>
              <a:spcPct val="20000"/>
            </a:spcAft>
            <a:buChar char="•"/>
          </a:pPr>
          <a:r>
            <a:rPr lang="en-US" sz="2800" kern="1200" dirty="0"/>
            <a:t>You’d almost </a:t>
          </a:r>
          <a:r>
            <a:rPr lang="en-US" sz="2800" b="1" i="1" kern="1200" dirty="0"/>
            <a:t>expect </a:t>
          </a:r>
          <a:r>
            <a:rPr lang="en-US" sz="2800" kern="1200" dirty="0"/>
            <a:t>them to show up in the same baskets by chance</a:t>
          </a:r>
        </a:p>
      </dsp:txBody>
      <dsp:txXfrm>
        <a:off x="0" y="1391625"/>
        <a:ext cx="8077200" cy="376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AC33-7EC8-4DE1-A5BC-E9372BC04F03}">
      <dsp:nvSpPr>
        <dsp:cNvPr id="0" name=""/>
        <dsp:cNvSpPr/>
      </dsp:nvSpPr>
      <dsp:spPr>
        <a:xfrm>
          <a:off x="0" y="86595"/>
          <a:ext cx="3657600" cy="7776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The steps</a:t>
          </a:r>
        </a:p>
      </dsp:txBody>
      <dsp:txXfrm>
        <a:off x="0" y="86595"/>
        <a:ext cx="3657600" cy="777600"/>
      </dsp:txXfrm>
    </dsp:sp>
    <dsp:sp modelId="{24EEC41C-C526-4929-BE1D-5B9AFD087533}">
      <dsp:nvSpPr>
        <dsp:cNvPr id="0" name=""/>
        <dsp:cNvSpPr/>
      </dsp:nvSpPr>
      <dsp:spPr>
        <a:xfrm>
          <a:off x="0" y="864195"/>
          <a:ext cx="3657600" cy="400220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List all possible association rules</a:t>
          </a:r>
        </a:p>
        <a:p>
          <a:pPr marL="228600" lvl="1" indent="-228600" algn="l" defTabSz="1200150">
            <a:lnSpc>
              <a:spcPct val="90000"/>
            </a:lnSpc>
            <a:spcBef>
              <a:spcPct val="0"/>
            </a:spcBef>
            <a:spcAft>
              <a:spcPct val="15000"/>
            </a:spcAft>
            <a:buChar char="•"/>
          </a:pPr>
          <a:r>
            <a:rPr lang="en-US" sz="2700" kern="1200" dirty="0"/>
            <a:t>Compute the support and confidence for each rule</a:t>
          </a:r>
        </a:p>
        <a:p>
          <a:pPr marL="228600" lvl="1" indent="-228600" algn="l" defTabSz="1200150">
            <a:lnSpc>
              <a:spcPct val="90000"/>
            </a:lnSpc>
            <a:spcBef>
              <a:spcPct val="0"/>
            </a:spcBef>
            <a:spcAft>
              <a:spcPct val="15000"/>
            </a:spcAft>
            <a:buChar char="•"/>
          </a:pPr>
          <a:r>
            <a:rPr lang="en-US" sz="2700" kern="1200" dirty="0"/>
            <a:t>Drop rules that don’t make the thresholds</a:t>
          </a:r>
        </a:p>
        <a:p>
          <a:pPr marL="228600" lvl="1" indent="-228600" algn="l" defTabSz="1200150">
            <a:lnSpc>
              <a:spcPct val="90000"/>
            </a:lnSpc>
            <a:spcBef>
              <a:spcPct val="0"/>
            </a:spcBef>
            <a:spcAft>
              <a:spcPct val="15000"/>
            </a:spcAft>
            <a:buChar char="•"/>
          </a:pPr>
          <a:r>
            <a:rPr lang="en-US" sz="2700" kern="1200" dirty="0"/>
            <a:t>Use </a:t>
          </a:r>
          <a:r>
            <a:rPr lang="en-US" sz="2700" b="1" kern="1200" dirty="0">
              <a:solidFill>
                <a:srgbClr val="C00000"/>
              </a:solidFill>
            </a:rPr>
            <a:t>lift</a:t>
          </a:r>
          <a:r>
            <a:rPr lang="en-US" sz="2700" kern="1200" dirty="0"/>
            <a:t> to further check the association</a:t>
          </a:r>
        </a:p>
      </dsp:txBody>
      <dsp:txXfrm>
        <a:off x="0" y="864195"/>
        <a:ext cx="3657600" cy="4002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FBB-1ACE-4542-AA55-419D01C34696}">
      <dsp:nvSpPr>
        <dsp:cNvPr id="0" name=""/>
        <dsp:cNvSpPr/>
      </dsp:nvSpPr>
      <dsp:spPr>
        <a:xfrm>
          <a:off x="0" y="137195"/>
          <a:ext cx="5105400" cy="700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Possible Marketing Actions</a:t>
          </a:r>
        </a:p>
      </dsp:txBody>
      <dsp:txXfrm>
        <a:off x="34188" y="171383"/>
        <a:ext cx="5037024" cy="631976"/>
      </dsp:txXfrm>
    </dsp:sp>
    <dsp:sp modelId="{F624F052-2823-4FDB-AAEC-189BB0EF82D0}">
      <dsp:nvSpPr>
        <dsp:cNvPr id="0" name=""/>
        <dsp:cNvSpPr/>
      </dsp:nvSpPr>
      <dsp:spPr>
        <a:xfrm>
          <a:off x="0" y="1067245"/>
          <a:ext cx="5105400"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next to beer in the store</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away from beer in the store (why?)</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Bundle beer and diaper into “New Parent Coping Kit” </a:t>
          </a:r>
        </a:p>
        <a:p>
          <a:pPr marL="228600" lvl="1" indent="-228600" algn="l" defTabSz="1022350">
            <a:lnSpc>
              <a:spcPct val="90000"/>
            </a:lnSpc>
            <a:spcBef>
              <a:spcPct val="0"/>
            </a:spcBef>
            <a:spcAft>
              <a:spcPct val="20000"/>
            </a:spcAft>
            <a:buChar char="•"/>
          </a:pPr>
          <a:r>
            <a:rPr lang="en-US" sz="2300" kern="1200" dirty="0"/>
            <a:t>What are some others?</a:t>
          </a:r>
        </a:p>
      </dsp:txBody>
      <dsp:txXfrm>
        <a:off x="0" y="1067245"/>
        <a:ext cx="5105400" cy="225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11/27/2022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710248" y="4518203"/>
            <a:ext cx="5681980" cy="3696712"/>
          </a:xfrm>
          <a:prstGeom prst="rect">
            <a:avLst/>
          </a:prstGeom>
          <a:noFill/>
          <a:ln>
            <a:noFill/>
          </a:ln>
        </p:spPr>
        <p:txBody>
          <a:bodyPr spcFirstLastPara="1" wrap="square" lIns="94213" tIns="47093" rIns="94213" bIns="47093" anchor="t" anchorCtr="0">
            <a:noAutofit/>
          </a:bodyPr>
          <a:lstStyle/>
          <a:p>
            <a:pPr marL="0" indent="0"/>
            <a:endParaRPr dirty="0"/>
          </a:p>
        </p:txBody>
      </p:sp>
      <p:sp>
        <p:nvSpPr>
          <p:cNvPr id="101" name="Google Shape;101;p1:notes"/>
          <p:cNvSpPr txBox="1">
            <a:spLocks noGrp="1"/>
          </p:cNvSpPr>
          <p:nvPr>
            <p:ph type="sldNum" idx="12"/>
          </p:nvPr>
        </p:nvSpPr>
        <p:spPr>
          <a:xfrm>
            <a:off x="4023093" y="8917423"/>
            <a:ext cx="3077739" cy="471054"/>
          </a:xfrm>
          <a:prstGeom prst="rect">
            <a:avLst/>
          </a:prstGeom>
          <a:noFill/>
          <a:ln>
            <a:noFill/>
          </a:ln>
        </p:spPr>
        <p:txBody>
          <a:bodyPr spcFirstLastPara="1" wrap="square" lIns="94213" tIns="47093" rIns="94213" bIns="47093"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10</a:t>
            </a:fld>
            <a:endParaRPr lang="en-US"/>
          </a:p>
        </p:txBody>
      </p:sp>
    </p:spTree>
    <p:extLst>
      <p:ext uri="{BB962C8B-B14F-4D97-AF65-F5344CB8AC3E}">
        <p14:creationId xmlns:p14="http://schemas.microsoft.com/office/powerpoint/2010/main" val="2848859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11</a:t>
            </a:fld>
            <a:endParaRPr lang="en-US"/>
          </a:p>
        </p:txBody>
      </p:sp>
    </p:spTree>
    <p:extLst>
      <p:ext uri="{BB962C8B-B14F-4D97-AF65-F5344CB8AC3E}">
        <p14:creationId xmlns:p14="http://schemas.microsoft.com/office/powerpoint/2010/main" val="9937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12</a:t>
            </a:fld>
            <a:endParaRPr lang="en-US"/>
          </a:p>
        </p:txBody>
      </p:sp>
    </p:spTree>
    <p:extLst>
      <p:ext uri="{BB962C8B-B14F-4D97-AF65-F5344CB8AC3E}">
        <p14:creationId xmlns:p14="http://schemas.microsoft.com/office/powerpoint/2010/main" val="115329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13</a:t>
            </a:fld>
            <a:endParaRPr lang="en-US"/>
          </a:p>
        </p:txBody>
      </p:sp>
    </p:spTree>
    <p:extLst>
      <p:ext uri="{BB962C8B-B14F-4D97-AF65-F5344CB8AC3E}">
        <p14:creationId xmlns:p14="http://schemas.microsoft.com/office/powerpoint/2010/main" val="1247253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14</a:t>
            </a:fld>
            <a:endParaRPr lang="en-US"/>
          </a:p>
        </p:txBody>
      </p:sp>
    </p:spTree>
    <p:extLst>
      <p:ext uri="{BB962C8B-B14F-4D97-AF65-F5344CB8AC3E}">
        <p14:creationId xmlns:p14="http://schemas.microsoft.com/office/powerpoint/2010/main" val="2555840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15</a:t>
            </a:fld>
            <a:endParaRPr lang="en-US"/>
          </a:p>
        </p:txBody>
      </p:sp>
    </p:spTree>
    <p:extLst>
      <p:ext uri="{BB962C8B-B14F-4D97-AF65-F5344CB8AC3E}">
        <p14:creationId xmlns:p14="http://schemas.microsoft.com/office/powerpoint/2010/main" val="1450222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16</a:t>
            </a:fld>
            <a:endParaRPr lang="en-US"/>
          </a:p>
        </p:txBody>
      </p:sp>
    </p:spTree>
    <p:extLst>
      <p:ext uri="{BB962C8B-B14F-4D97-AF65-F5344CB8AC3E}">
        <p14:creationId xmlns:p14="http://schemas.microsoft.com/office/powerpoint/2010/main" val="3942488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17</a:t>
            </a:fld>
            <a:endParaRPr lang="en-US"/>
          </a:p>
        </p:txBody>
      </p:sp>
    </p:spTree>
    <p:extLst>
      <p:ext uri="{BB962C8B-B14F-4D97-AF65-F5344CB8AC3E}">
        <p14:creationId xmlns:p14="http://schemas.microsoft.com/office/powerpoint/2010/main" val="1951966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18</a:t>
            </a:fld>
            <a:endParaRPr lang="en-US"/>
          </a:p>
        </p:txBody>
      </p:sp>
    </p:spTree>
    <p:extLst>
      <p:ext uri="{BB962C8B-B14F-4D97-AF65-F5344CB8AC3E}">
        <p14:creationId xmlns:p14="http://schemas.microsoft.com/office/powerpoint/2010/main" val="2933635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19</a:t>
            </a:fld>
            <a:endParaRPr lang="en-US"/>
          </a:p>
        </p:txBody>
      </p:sp>
    </p:spTree>
    <p:extLst>
      <p:ext uri="{BB962C8B-B14F-4D97-AF65-F5344CB8AC3E}">
        <p14:creationId xmlns:p14="http://schemas.microsoft.com/office/powerpoint/2010/main" val="271246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4355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20</a:t>
            </a:fld>
            <a:endParaRPr lang="en-US"/>
          </a:p>
        </p:txBody>
      </p:sp>
    </p:spTree>
    <p:extLst>
      <p:ext uri="{BB962C8B-B14F-4D97-AF65-F5344CB8AC3E}">
        <p14:creationId xmlns:p14="http://schemas.microsoft.com/office/powerpoint/2010/main" val="354406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3</a:t>
            </a:fld>
            <a:endParaRPr lang="en-US"/>
          </a:p>
        </p:txBody>
      </p:sp>
    </p:spTree>
    <p:extLst>
      <p:ext uri="{BB962C8B-B14F-4D97-AF65-F5344CB8AC3E}">
        <p14:creationId xmlns:p14="http://schemas.microsoft.com/office/powerpoint/2010/main" val="6429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4</a:t>
            </a:fld>
            <a:endParaRPr lang="en-US"/>
          </a:p>
        </p:txBody>
      </p:sp>
    </p:spTree>
    <p:extLst>
      <p:ext uri="{BB962C8B-B14F-4D97-AF65-F5344CB8AC3E}">
        <p14:creationId xmlns:p14="http://schemas.microsoft.com/office/powerpoint/2010/main" val="359946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5</a:t>
            </a:fld>
            <a:endParaRPr lang="en-US"/>
          </a:p>
        </p:txBody>
      </p:sp>
    </p:spTree>
    <p:extLst>
      <p:ext uri="{BB962C8B-B14F-4D97-AF65-F5344CB8AC3E}">
        <p14:creationId xmlns:p14="http://schemas.microsoft.com/office/powerpoint/2010/main" val="183721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3586095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52129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3243727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9</a:t>
            </a:fld>
            <a:endParaRPr lang="en-US"/>
          </a:p>
        </p:txBody>
      </p:sp>
    </p:spTree>
    <p:extLst>
      <p:ext uri="{BB962C8B-B14F-4D97-AF65-F5344CB8AC3E}">
        <p14:creationId xmlns:p14="http://schemas.microsoft.com/office/powerpoint/2010/main" val="171021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222222"/>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6000"/>
              <a:buFont typeface="Arial Narrow"/>
              <a:buNone/>
              <a:defRPr sz="45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sp>
        <p:nvSpPr>
          <p:cNvPr id="18" name="Google Shape;18;p2"/>
          <p:cNvSpPr txBox="1">
            <a:spLocks noGrp="1"/>
          </p:cNvSpPr>
          <p:nvPr>
            <p:ph type="dt" idx="10"/>
          </p:nvPr>
        </p:nvSpPr>
        <p:spPr>
          <a:xfrm>
            <a:off x="628650" y="6146675"/>
            <a:ext cx="2057400" cy="574801"/>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9" name="Google Shape;19;p2"/>
          <p:cNvSpPr txBox="1">
            <a:spLocks noGrp="1"/>
          </p:cNvSpPr>
          <p:nvPr>
            <p:ph type="ftr" idx="11"/>
          </p:nvPr>
        </p:nvSpPr>
        <p:spPr>
          <a:xfrm>
            <a:off x="3028950" y="6146675"/>
            <a:ext cx="3086100" cy="574801"/>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pic>
        <p:nvPicPr>
          <p:cNvPr id="20" name="Google Shape;20;p2"/>
          <p:cNvPicPr preferRelativeResize="0"/>
          <p:nvPr/>
        </p:nvPicPr>
        <p:blipFill rotWithShape="1">
          <a:blip r:embed="rId2">
            <a:alphaModFix/>
          </a:blip>
          <a:srcRect/>
          <a:stretch/>
        </p:blipFill>
        <p:spPr>
          <a:xfrm>
            <a:off x="3551856" y="972829"/>
            <a:ext cx="2040289" cy="609366"/>
          </a:xfrm>
          <a:prstGeom prst="rect">
            <a:avLst/>
          </a:prstGeom>
          <a:noFill/>
          <a:ln>
            <a:noFill/>
          </a:ln>
        </p:spPr>
      </p:pic>
      <p:sp>
        <p:nvSpPr>
          <p:cNvPr id="21" name="Google Shape;21;p2"/>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cxnSp>
        <p:nvCxnSpPr>
          <p:cNvPr id="22" name="Google Shape;22;p2"/>
          <p:cNvCxnSpPr/>
          <p:nvPr/>
        </p:nvCxnSpPr>
        <p:spPr>
          <a:xfrm>
            <a:off x="4074750" y="408146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2058827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rgbClr val="A41E35"/>
        </a:solidFill>
        <a:effectLst/>
      </p:bgPr>
    </p:bg>
    <p:spTree>
      <p:nvGrpSpPr>
        <p:cNvPr id="1" name="Shape 23"/>
        <p:cNvGrpSpPr/>
        <p:nvPr/>
      </p:nvGrpSpPr>
      <p:grpSpPr>
        <a:xfrm>
          <a:off x="0" y="0"/>
          <a:ext cx="0" cy="0"/>
          <a:chOff x="0" y="0"/>
          <a:chExt cx="0" cy="0"/>
        </a:xfrm>
      </p:grpSpPr>
      <p:sp>
        <p:nvSpPr>
          <p:cNvPr id="24" name="Google Shape;24;p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25" name="Google Shape;25;p3"/>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7200"/>
              <a:buFont typeface="Arial Narrow"/>
              <a:buNone/>
              <a:defRPr sz="54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27" name="Google Shape;27;p3"/>
          <p:cNvCxnSpPr/>
          <p:nvPr/>
        </p:nvCxnSpPr>
        <p:spPr>
          <a:xfrm>
            <a:off x="4074750" y="405860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833954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numbered list">
  <p:cSld name="Title and numbered lis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247479" y="556896"/>
            <a:ext cx="8616375" cy="11451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350"/>
            </a:lvl2pPr>
            <a:lvl3pPr lvl="2" rtl="0">
              <a:spcBef>
                <a:spcPts val="0"/>
              </a:spcBef>
              <a:spcAft>
                <a:spcPts val="0"/>
              </a:spcAft>
              <a:buSzPts val="1400"/>
              <a:buNone/>
              <a:defRPr sz="1350"/>
            </a:lvl3pPr>
            <a:lvl4pPr lvl="3" rtl="0">
              <a:spcBef>
                <a:spcPts val="0"/>
              </a:spcBef>
              <a:spcAft>
                <a:spcPts val="0"/>
              </a:spcAft>
              <a:buSzPts val="1400"/>
              <a:buNone/>
              <a:defRPr sz="1350"/>
            </a:lvl4pPr>
            <a:lvl5pPr lvl="4" rtl="0">
              <a:spcBef>
                <a:spcPts val="0"/>
              </a:spcBef>
              <a:spcAft>
                <a:spcPts val="0"/>
              </a:spcAft>
              <a:buSzPts val="1400"/>
              <a:buNone/>
              <a:defRPr sz="1350"/>
            </a:lvl5pPr>
            <a:lvl6pPr lvl="5" rtl="0">
              <a:spcBef>
                <a:spcPts val="0"/>
              </a:spcBef>
              <a:spcAft>
                <a:spcPts val="0"/>
              </a:spcAft>
              <a:buSzPts val="1400"/>
              <a:buNone/>
              <a:defRPr sz="1350"/>
            </a:lvl6pPr>
            <a:lvl7pPr lvl="6" rtl="0">
              <a:spcBef>
                <a:spcPts val="0"/>
              </a:spcBef>
              <a:spcAft>
                <a:spcPts val="0"/>
              </a:spcAft>
              <a:buSzPts val="1400"/>
              <a:buNone/>
              <a:defRPr sz="1350"/>
            </a:lvl7pPr>
            <a:lvl8pPr lvl="7" rtl="0">
              <a:spcBef>
                <a:spcPts val="0"/>
              </a:spcBef>
              <a:spcAft>
                <a:spcPts val="0"/>
              </a:spcAft>
              <a:buSzPts val="1400"/>
              <a:buNone/>
              <a:defRPr sz="1350"/>
            </a:lvl8pPr>
            <a:lvl9pPr lvl="8" rtl="0">
              <a:spcBef>
                <a:spcPts val="0"/>
              </a:spcBef>
              <a:spcAft>
                <a:spcPts val="0"/>
              </a:spcAft>
              <a:buSzPts val="1400"/>
              <a:buNone/>
              <a:defRPr sz="1350"/>
            </a:lvl9pPr>
          </a:lstStyle>
          <a:p>
            <a:endParaRPr/>
          </a:p>
        </p:txBody>
      </p:sp>
      <p:sp>
        <p:nvSpPr>
          <p:cNvPr id="43" name="Google Shape;43;p6"/>
          <p:cNvSpPr txBox="1">
            <a:spLocks noGrp="1"/>
          </p:cNvSpPr>
          <p:nvPr>
            <p:ph type="sldNum" idx="12"/>
          </p:nvPr>
        </p:nvSpPr>
        <p:spPr>
          <a:xfrm>
            <a:off x="6806564" y="6146674"/>
            <a:ext cx="2057400" cy="5748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44" name="Google Shape;44;p6"/>
          <p:cNvSpPr txBox="1"/>
          <p:nvPr/>
        </p:nvSpPr>
        <p:spPr>
          <a:xfrm>
            <a:off x="324632" y="6146674"/>
            <a:ext cx="3086100" cy="574800"/>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endParaRPr sz="1050" b="1" i="0" u="none" strike="noStrike" cap="none" dirty="0">
              <a:solidFill>
                <a:srgbClr val="BFBFBF"/>
              </a:solidFill>
              <a:latin typeface="Arial Narrow"/>
              <a:ea typeface="Arial Narrow"/>
              <a:cs typeface="Arial Narrow"/>
              <a:sym typeface="Arial Narrow"/>
            </a:endParaRPr>
          </a:p>
        </p:txBody>
      </p:sp>
      <p:sp>
        <p:nvSpPr>
          <p:cNvPr id="45" name="Google Shape;45;p6"/>
          <p:cNvSpPr txBox="1"/>
          <p:nvPr/>
        </p:nvSpPr>
        <p:spPr>
          <a:xfrm>
            <a:off x="247478" y="1825625"/>
            <a:ext cx="8616375" cy="3660900"/>
          </a:xfrm>
          <a:prstGeom prst="rect">
            <a:avLst/>
          </a:prstGeom>
          <a:noFill/>
          <a:ln>
            <a:noFill/>
          </a:ln>
        </p:spPr>
        <p:txBody>
          <a:bodyPr spcFirstLastPara="1" wrap="square" lIns="68569" tIns="34275" rIns="68569" bIns="34275" anchor="t" anchorCtr="0">
            <a:noAutofit/>
          </a:bodyPr>
          <a:lstStyle/>
          <a:p>
            <a:pPr marL="342900" marR="0" lvl="0" indent="-304800" algn="l" rtl="0">
              <a:lnSpc>
                <a:spcPct val="90000"/>
              </a:lnSpc>
              <a:spcBef>
                <a:spcPts val="0"/>
              </a:spcBef>
              <a:spcAft>
                <a:spcPts val="0"/>
              </a:spcAft>
              <a:buClr>
                <a:schemeClr val="dk1"/>
              </a:buClr>
              <a:buSzPts val="2800"/>
              <a:buFont typeface="Arial Narrow"/>
              <a:buAutoNum type="arabicPeriod"/>
            </a:pPr>
            <a:r>
              <a:rPr lang="en-US" sz="2100" dirty="0">
                <a:latin typeface="Arial Narrow"/>
                <a:ea typeface="Arial Narrow"/>
                <a:cs typeface="Arial Narrow"/>
                <a:sym typeface="Arial Narrow"/>
              </a:rPr>
              <a:t>sgrgrg</a:t>
            </a:r>
            <a:endParaRPr sz="2100" dirty="0">
              <a:latin typeface="Arial Narrow"/>
              <a:ea typeface="Arial Narrow"/>
              <a:cs typeface="Arial Narrow"/>
              <a:sym typeface="Arial Narrow"/>
            </a:endParaRPr>
          </a:p>
          <a:p>
            <a:pPr marL="342900" lvl="0" indent="-304800" rtl="0">
              <a:lnSpc>
                <a:spcPct val="90000"/>
              </a:lnSpc>
              <a:spcBef>
                <a:spcPts val="0"/>
              </a:spcBef>
              <a:spcAft>
                <a:spcPts val="0"/>
              </a:spcAft>
              <a:buSzPts val="2800"/>
              <a:buFont typeface="Arial Narrow"/>
              <a:buAutoNum type="arabicPeriod"/>
            </a:pPr>
            <a:r>
              <a:rPr lang="en-US" sz="2100" dirty="0">
                <a:solidFill>
                  <a:schemeClr val="dk1"/>
                </a:solidFill>
                <a:latin typeface="Arial Narrow"/>
                <a:ea typeface="Arial Narrow"/>
                <a:cs typeface="Arial Narrow"/>
                <a:sym typeface="Arial Narrow"/>
              </a:rPr>
              <a:t>sgrgrg</a:t>
            </a:r>
            <a:endParaRPr sz="2100" dirty="0">
              <a:solidFill>
                <a:schemeClr val="dk1"/>
              </a:solidFill>
              <a:latin typeface="Arial Narrow"/>
              <a:ea typeface="Arial Narrow"/>
              <a:cs typeface="Arial Narrow"/>
              <a:sym typeface="Arial Narrow"/>
            </a:endParaRPr>
          </a:p>
          <a:p>
            <a:pPr marL="342900" lvl="0" indent="-304800" rtl="0">
              <a:lnSpc>
                <a:spcPct val="90000"/>
              </a:lnSpc>
              <a:spcBef>
                <a:spcPts val="0"/>
              </a:spcBef>
              <a:spcAft>
                <a:spcPts val="0"/>
              </a:spcAft>
              <a:buClr>
                <a:schemeClr val="dk1"/>
              </a:buClr>
              <a:buSzPts val="2800"/>
              <a:buFont typeface="Arial Narrow"/>
              <a:buAutoNum type="arabicPeriod"/>
            </a:pPr>
            <a:endParaRPr sz="2100"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4291952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8"/>
        <p:cNvGrpSpPr/>
        <p:nvPr/>
      </p:nvGrpSpPr>
      <p:grpSpPr>
        <a:xfrm>
          <a:off x="0" y="0"/>
          <a:ext cx="0" cy="0"/>
          <a:chOff x="0" y="0"/>
          <a:chExt cx="0" cy="0"/>
        </a:xfrm>
      </p:grpSpPr>
      <p:sp>
        <p:nvSpPr>
          <p:cNvPr id="79" name="Google Shape;79;p13"/>
          <p:cNvSpPr txBox="1">
            <a:spLocks noGrp="1"/>
          </p:cNvSpPr>
          <p:nvPr>
            <p:ph type="body" idx="1"/>
          </p:nvPr>
        </p:nvSpPr>
        <p:spPr>
          <a:xfrm>
            <a:off x="324633" y="2068830"/>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0" name="Google Shape;80;p13"/>
          <p:cNvSpPr txBox="1">
            <a:spLocks noGrp="1"/>
          </p:cNvSpPr>
          <p:nvPr>
            <p:ph type="body" idx="2"/>
          </p:nvPr>
        </p:nvSpPr>
        <p:spPr>
          <a:xfrm>
            <a:off x="324633" y="2505076"/>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1" name="Google Shape;81;p13"/>
          <p:cNvSpPr/>
          <p:nvPr/>
        </p:nvSpPr>
        <p:spPr>
          <a:xfrm>
            <a:off x="0" y="5955030"/>
            <a:ext cx="9144000" cy="902970"/>
          </a:xfrm>
          <a:prstGeom prst="rect">
            <a:avLst/>
          </a:prstGeom>
          <a:solidFill>
            <a:srgbClr val="A41E35"/>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dirty="0">
              <a:solidFill>
                <a:schemeClr val="lt1"/>
              </a:solidFill>
              <a:latin typeface="Arial"/>
              <a:ea typeface="Arial"/>
              <a:cs typeface="Arial"/>
              <a:sym typeface="Arial"/>
            </a:endParaRPr>
          </a:p>
        </p:txBody>
      </p:sp>
      <p:pic>
        <p:nvPicPr>
          <p:cNvPr id="82" name="Google Shape;82;p13"/>
          <p:cNvPicPr preferRelativeResize="0"/>
          <p:nvPr/>
        </p:nvPicPr>
        <p:blipFill rotWithShape="1">
          <a:blip r:embed="rId2">
            <a:alphaModFix/>
          </a:blip>
          <a:srcRect/>
          <a:stretch/>
        </p:blipFill>
        <p:spPr>
          <a:xfrm>
            <a:off x="247480" y="6146673"/>
            <a:ext cx="1740014" cy="519684"/>
          </a:xfrm>
          <a:prstGeom prst="rect">
            <a:avLst/>
          </a:prstGeom>
          <a:noFill/>
          <a:ln>
            <a:noFill/>
          </a:ln>
        </p:spPr>
      </p:pic>
      <p:sp>
        <p:nvSpPr>
          <p:cNvPr id="83" name="Google Shape;83;p13"/>
          <p:cNvSpPr txBox="1">
            <a:spLocks noGrp="1"/>
          </p:cNvSpPr>
          <p:nvPr>
            <p:ph type="title"/>
          </p:nvPr>
        </p:nvSpPr>
        <p:spPr>
          <a:xfrm>
            <a:off x="247480" y="556896"/>
            <a:ext cx="8616485" cy="1145222"/>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84" name="Google Shape;84;p13"/>
          <p:cNvCxnSpPr/>
          <p:nvPr/>
        </p:nvCxnSpPr>
        <p:spPr>
          <a:xfrm>
            <a:off x="324632" y="514668"/>
            <a:ext cx="391478" cy="0"/>
          </a:xfrm>
          <a:prstGeom prst="straightConnector1">
            <a:avLst/>
          </a:prstGeom>
          <a:noFill/>
          <a:ln w="63500" cap="flat" cmpd="sng">
            <a:solidFill>
              <a:srgbClr val="A41E35"/>
            </a:solidFill>
            <a:prstDash val="solid"/>
            <a:miter lim="800000"/>
            <a:headEnd type="none" w="sm" len="sm"/>
            <a:tailEnd type="none" w="sm" len="sm"/>
          </a:ln>
        </p:spPr>
      </p:cxnSp>
      <p:sp>
        <p:nvSpPr>
          <p:cNvPr id="85" name="Google Shape;85;p13"/>
          <p:cNvSpPr txBox="1">
            <a:spLocks noGrp="1"/>
          </p:cNvSpPr>
          <p:nvPr>
            <p:ph type="body" idx="3"/>
          </p:nvPr>
        </p:nvSpPr>
        <p:spPr>
          <a:xfrm>
            <a:off x="4722325" y="2068829"/>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6" name="Google Shape;86;p13"/>
          <p:cNvSpPr txBox="1">
            <a:spLocks noGrp="1"/>
          </p:cNvSpPr>
          <p:nvPr>
            <p:ph type="body" idx="4"/>
          </p:nvPr>
        </p:nvSpPr>
        <p:spPr>
          <a:xfrm>
            <a:off x="4722325" y="2505075"/>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262253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11/27/2022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rgbClr val="A41E35"/>
              </a:buClr>
              <a:buSzPts val="2800"/>
              <a:buFont typeface="Arial"/>
              <a:buChar char="•"/>
              <a:defRPr sz="2800" b="1" i="0" u="none" strike="noStrike" cap="none">
                <a:solidFill>
                  <a:schemeClr val="dk1"/>
                </a:solidFill>
                <a:latin typeface="Arial Narrow"/>
                <a:ea typeface="Arial Narrow"/>
                <a:cs typeface="Arial Narrow"/>
                <a:sym typeface="Arial Narrow"/>
              </a:defRPr>
            </a:lvl1pPr>
            <a:lvl2pPr marL="914400" marR="0" lvl="1" indent="-381000" algn="l" rtl="0">
              <a:lnSpc>
                <a:spcPct val="90000"/>
              </a:lnSpc>
              <a:spcBef>
                <a:spcPts val="500"/>
              </a:spcBef>
              <a:spcAft>
                <a:spcPts val="0"/>
              </a:spcAft>
              <a:buClr>
                <a:srgbClr val="A41E35"/>
              </a:buClr>
              <a:buSzPts val="2400"/>
              <a:buFont typeface="Arial"/>
              <a:buChar char="•"/>
              <a:defRPr sz="2400" b="1" i="0" u="none" strike="noStrike" cap="none">
                <a:solidFill>
                  <a:schemeClr val="dk1"/>
                </a:solidFill>
                <a:latin typeface="Arial Narrow"/>
                <a:ea typeface="Arial Narrow"/>
                <a:cs typeface="Arial Narrow"/>
                <a:sym typeface="Arial Narrow"/>
              </a:defRPr>
            </a:lvl2pPr>
            <a:lvl3pPr marL="1371600" marR="0" lvl="2" indent="-355600" algn="l" rtl="0">
              <a:lnSpc>
                <a:spcPct val="90000"/>
              </a:lnSpc>
              <a:spcBef>
                <a:spcPts val="500"/>
              </a:spcBef>
              <a:spcAft>
                <a:spcPts val="0"/>
              </a:spcAft>
              <a:buClr>
                <a:srgbClr val="A41E35"/>
              </a:buClr>
              <a:buSzPts val="2000"/>
              <a:buFont typeface="Arial"/>
              <a:buChar char="•"/>
              <a:defRPr sz="2000" b="1" i="0" u="none" strike="noStrike" cap="none">
                <a:solidFill>
                  <a:schemeClr val="dk1"/>
                </a:solidFill>
                <a:latin typeface="Arial Narrow"/>
                <a:ea typeface="Arial Narrow"/>
                <a:cs typeface="Arial Narrow"/>
                <a:sym typeface="Arial Narrow"/>
              </a:defRPr>
            </a:lvl3pPr>
            <a:lvl4pPr marL="1828800" marR="0" lvl="3"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4pPr>
            <a:lvl5pPr marL="2286000" marR="0" lvl="4"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888888"/>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888888"/>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888888"/>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888888"/>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888888"/>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888888"/>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888888"/>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888888"/>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888888"/>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342454063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8" Type="http://schemas.openxmlformats.org/officeDocument/2006/relationships/hyperlink" Target="http://www.superfreshfood.com/my+Rewards_application.as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ctrTitle"/>
          </p:nvPr>
        </p:nvSpPr>
        <p:spPr>
          <a:xfrm>
            <a:off x="894932" y="2296956"/>
            <a:ext cx="7392901" cy="1183725"/>
          </a:xfrm>
          <a:prstGeom prst="rect">
            <a:avLst/>
          </a:prstGeom>
          <a:noFill/>
          <a:ln>
            <a:noFill/>
          </a:ln>
        </p:spPr>
        <p:txBody>
          <a:bodyPr spcFirstLastPara="1" wrap="square" lIns="68569" tIns="34275" rIns="68569" bIns="34275" anchor="b" anchorCtr="0">
            <a:noAutofit/>
          </a:bodyPr>
          <a:lstStyle/>
          <a:p>
            <a:r>
              <a:rPr lang="en-US" dirty="0">
                <a:latin typeface="Garamond"/>
              </a:rPr>
              <a:t>MIS2502: Data and Analytics</a:t>
            </a:r>
            <a:endParaRPr lang="en-US">
              <a:latin typeface="Garamond"/>
            </a:endParaRPr>
          </a:p>
        </p:txBody>
      </p:sp>
      <p:sp>
        <p:nvSpPr>
          <p:cNvPr id="7" name="Rectangle 6"/>
          <p:cNvSpPr/>
          <p:nvPr/>
        </p:nvSpPr>
        <p:spPr>
          <a:xfrm>
            <a:off x="3879228" y="4805791"/>
            <a:ext cx="1385454" cy="8035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Tree>
    <p:extLst>
      <p:ext uri="{BB962C8B-B14F-4D97-AF65-F5344CB8AC3E}">
        <p14:creationId xmlns:p14="http://schemas.microsoft.com/office/powerpoint/2010/main" val="237241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a:t>
            </a:r>
            <a:r>
              <a:rPr lang="en-US" b="1" dirty="0"/>
              <a:t> </a:t>
            </a:r>
            <a:r>
              <a:rPr lang="en-US" dirty="0"/>
              <a:t>(s)</a:t>
            </a:r>
          </a:p>
        </p:txBody>
      </p:sp>
      <p:sp>
        <p:nvSpPr>
          <p:cNvPr id="3" name="Content Placeholder 2"/>
          <p:cNvSpPr>
            <a:spLocks noGrp="1"/>
          </p:cNvSpPr>
          <p:nvPr>
            <p:ph idx="1"/>
          </p:nvPr>
        </p:nvSpPr>
        <p:spPr>
          <a:xfrm>
            <a:off x="0" y="1181100"/>
            <a:ext cx="8530917" cy="5372100"/>
          </a:xfrm>
        </p:spPr>
        <p:txBody>
          <a:bodyPr>
            <a:normAutofit/>
          </a:bodyPr>
          <a:lstStyle/>
          <a:p>
            <a:r>
              <a:rPr lang="en-US" sz="2800" b="1" dirty="0"/>
              <a:t>Support (s)</a:t>
            </a:r>
          </a:p>
          <a:p>
            <a:pPr lvl="1"/>
            <a:r>
              <a:rPr lang="en-US" sz="2400" b="1" dirty="0"/>
              <a:t>Fraction</a:t>
            </a:r>
            <a:r>
              <a:rPr lang="en-US" sz="2400" dirty="0"/>
              <a:t> of transactions that </a:t>
            </a:r>
          </a:p>
          <a:p>
            <a:pPr marL="457200" lvl="1" indent="0">
              <a:buNone/>
            </a:pPr>
            <a:r>
              <a:rPr lang="en-US" sz="2400" dirty="0"/>
              <a:t>    contain all items in the </a:t>
            </a:r>
            <a:r>
              <a:rPr lang="en-US" sz="2400" dirty="0" err="1"/>
              <a:t>itemset</a:t>
            </a:r>
            <a:endParaRPr lang="en-US" sz="2400" dirty="0">
              <a:sym typeface="Symbol" pitchFamily="18" charset="2"/>
            </a:endParaRPr>
          </a:p>
          <a:p>
            <a:pPr lvl="1"/>
            <a:endParaRPr lang="en-US" sz="2400" dirty="0">
              <a:sym typeface="Symbol" pitchFamily="18" charset="2"/>
            </a:endParaRPr>
          </a:p>
          <a:p>
            <a:pPr lvl="1"/>
            <a:r>
              <a:rPr lang="en-US" sz="2400" dirty="0">
                <a:sym typeface="Symbol" pitchFamily="18" charset="2"/>
              </a:rPr>
              <a:t>s({</a:t>
            </a:r>
            <a:r>
              <a:rPr lang="en-US" sz="2400" dirty="0">
                <a:solidFill>
                  <a:srgbClr val="FF0000"/>
                </a:solidFill>
                <a:sym typeface="Symbol" pitchFamily="18" charset="2"/>
              </a:rPr>
              <a:t>Milk, Diapers</a:t>
            </a:r>
            <a:r>
              <a:rPr lang="en-US" sz="2400" dirty="0">
                <a:sym typeface="Symbol" pitchFamily="18" charset="2"/>
              </a:rPr>
              <a:t>, </a:t>
            </a:r>
            <a:r>
              <a:rPr lang="en-US" sz="2400" dirty="0">
                <a:solidFill>
                  <a:srgbClr val="00B050"/>
                </a:solidFill>
                <a:sym typeface="Symbol" pitchFamily="18" charset="2"/>
              </a:rPr>
              <a:t>Beer</a:t>
            </a:r>
            <a:r>
              <a:rPr lang="en-US" sz="2400" dirty="0">
                <a:sym typeface="Symbol" pitchFamily="18" charset="2"/>
              </a:rPr>
              <a:t>}) </a:t>
            </a:r>
          </a:p>
          <a:p>
            <a:pPr lvl="1"/>
            <a:endParaRPr lang="en-US" sz="2000" dirty="0">
              <a:sym typeface="Symbol" pitchFamily="18" charset="2"/>
            </a:endParaRPr>
          </a:p>
          <a:p>
            <a:pPr marL="457200" lvl="1" indent="0">
              <a:buNone/>
            </a:pPr>
            <a:r>
              <a:rPr lang="en-US" sz="2400" dirty="0">
                <a:sym typeface="Symbol" pitchFamily="18" charset="2"/>
              </a:rPr>
              <a:t>	= </a:t>
            </a:r>
            <a:r>
              <a:rPr lang="en-US" sz="2400" b="1" dirty="0">
                <a:latin typeface="Arial" charset="0"/>
                <a:sym typeface="Symbol" pitchFamily="18" charset="2"/>
              </a:rPr>
              <a:t></a:t>
            </a:r>
            <a:r>
              <a:rPr lang="en-US" sz="2400" dirty="0"/>
              <a:t>{</a:t>
            </a:r>
            <a:r>
              <a:rPr lang="en-US" sz="2400" dirty="0">
                <a:solidFill>
                  <a:srgbClr val="FF0000"/>
                </a:solidFill>
              </a:rPr>
              <a:t>Milk, Diapers, </a:t>
            </a:r>
            <a:r>
              <a:rPr lang="en-US" sz="2400" dirty="0">
                <a:solidFill>
                  <a:srgbClr val="00B050"/>
                </a:solidFill>
              </a:rPr>
              <a:t>Beer</a:t>
            </a:r>
            <a:r>
              <a:rPr lang="en-US" sz="2400" dirty="0"/>
              <a:t>} /(# of transactions)</a:t>
            </a:r>
          </a:p>
          <a:p>
            <a:pPr marL="457200" lvl="1" indent="0">
              <a:buNone/>
            </a:pPr>
            <a:r>
              <a:rPr lang="en-US" sz="2400" dirty="0"/>
              <a:t>	=</a:t>
            </a:r>
            <a:r>
              <a:rPr lang="en-US" sz="2400" dirty="0">
                <a:sym typeface="Symbol" pitchFamily="18" charset="2"/>
              </a:rPr>
              <a:t>2/5 = 0.4</a:t>
            </a:r>
          </a:p>
          <a:p>
            <a:endParaRPr lang="en-US" sz="2400" dirty="0">
              <a:sym typeface="Symbol" pitchFamily="18" charset="2"/>
            </a:endParaRPr>
          </a:p>
          <a:p>
            <a:r>
              <a:rPr lang="en-US" sz="2400" dirty="0">
                <a:sym typeface="Symbol" pitchFamily="18" charset="2"/>
              </a:rPr>
              <a:t>You can calculate support for both </a:t>
            </a:r>
            <a:r>
              <a:rPr lang="en-US" sz="2400" dirty="0">
                <a:solidFill>
                  <a:srgbClr val="FF0000"/>
                </a:solidFill>
                <a:sym typeface="Symbol" pitchFamily="18" charset="2"/>
              </a:rPr>
              <a:t>X</a:t>
            </a:r>
            <a:r>
              <a:rPr lang="en-US" sz="2400" dirty="0">
                <a:sym typeface="Symbol" pitchFamily="18" charset="2"/>
              </a:rPr>
              <a:t> and </a:t>
            </a:r>
            <a:r>
              <a:rPr lang="en-US" sz="2400" dirty="0">
                <a:solidFill>
                  <a:srgbClr val="00B050"/>
                </a:solidFill>
                <a:sym typeface="Symbol" pitchFamily="18" charset="2"/>
              </a:rPr>
              <a:t>Y</a:t>
            </a:r>
            <a:r>
              <a:rPr lang="en-US" sz="2400" dirty="0">
                <a:sym typeface="Symbol" pitchFamily="18" charset="2"/>
              </a:rPr>
              <a:t> separately</a:t>
            </a:r>
          </a:p>
          <a:p>
            <a:pPr lvl="1"/>
            <a:r>
              <a:rPr lang="en-US" sz="2400" dirty="0">
                <a:sym typeface="Symbol" pitchFamily="18" charset="2"/>
              </a:rPr>
              <a:t>Support for X: s{</a:t>
            </a:r>
            <a:r>
              <a:rPr lang="en-US" sz="2400" dirty="0">
                <a:solidFill>
                  <a:srgbClr val="FF0000"/>
                </a:solidFill>
                <a:sym typeface="Symbol" pitchFamily="18" charset="2"/>
              </a:rPr>
              <a:t>Milk, Diapers</a:t>
            </a:r>
            <a:r>
              <a:rPr lang="en-US" sz="2400" dirty="0">
                <a:sym typeface="Symbol" pitchFamily="18" charset="2"/>
              </a:rPr>
              <a:t>}= ?</a:t>
            </a:r>
          </a:p>
          <a:p>
            <a:pPr lvl="1"/>
            <a:r>
              <a:rPr lang="en-US" sz="2400" dirty="0">
                <a:sym typeface="Symbol" pitchFamily="18" charset="2"/>
              </a:rPr>
              <a:t>Support for Y:  s{</a:t>
            </a:r>
            <a:r>
              <a:rPr lang="en-US" sz="2400" dirty="0">
                <a:solidFill>
                  <a:srgbClr val="00B050"/>
                </a:solidFill>
              </a:rPr>
              <a:t>Beer</a:t>
            </a:r>
            <a:r>
              <a:rPr lang="en-US" sz="2400" dirty="0">
                <a:sym typeface="Symbol" pitchFamily="18" charset="2"/>
              </a:rPr>
              <a:t>}= ?</a:t>
            </a:r>
            <a:endParaRPr lang="en-US" sz="2400" dirty="0"/>
          </a:p>
          <a:p>
            <a:endParaRPr lang="en-US" sz="2800" dirty="0"/>
          </a:p>
        </p:txBody>
      </p:sp>
      <p:graphicFrame>
        <p:nvGraphicFramePr>
          <p:cNvPr id="4" name="Content Placeholder 3"/>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1656671" y="2854910"/>
            <a:ext cx="237911" cy="133321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139082" y="3385183"/>
            <a:ext cx="114304" cy="31313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614408" y="3580197"/>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036029" y="3593068"/>
            <a:ext cx="304892" cy="369332"/>
          </a:xfrm>
          <a:prstGeom prst="rect">
            <a:avLst/>
          </a:prstGeom>
        </p:spPr>
        <p:txBody>
          <a:bodyPr wrap="none">
            <a:spAutoFit/>
          </a:bodyPr>
          <a:lstStyle/>
          <a:p>
            <a:r>
              <a:rPr lang="en-US" b="1" dirty="0">
                <a:solidFill>
                  <a:srgbClr val="00B050"/>
                </a:solidFill>
              </a:rPr>
              <a:t>Y</a:t>
            </a:r>
          </a:p>
        </p:txBody>
      </p:sp>
      <p:sp>
        <p:nvSpPr>
          <p:cNvPr id="10" name="TextBox 9"/>
          <p:cNvSpPr txBox="1"/>
          <p:nvPr/>
        </p:nvSpPr>
        <p:spPr>
          <a:xfrm>
            <a:off x="2971800" y="4347448"/>
            <a:ext cx="60650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This means 40% of the baskets contain Milk, Diapers and Beers</a:t>
            </a:r>
          </a:p>
        </p:txBody>
      </p:sp>
    </p:spTree>
    <p:extLst>
      <p:ext uri="{BB962C8B-B14F-4D97-AF65-F5344CB8AC3E}">
        <p14:creationId xmlns:p14="http://schemas.microsoft.com/office/powerpoint/2010/main" val="14055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Confidence (c)</a:t>
            </a:r>
          </a:p>
        </p:txBody>
      </p:sp>
      <p:sp>
        <p:nvSpPr>
          <p:cNvPr id="3" name="Content Placeholder 2"/>
          <p:cNvSpPr>
            <a:spLocks noGrp="1"/>
          </p:cNvSpPr>
          <p:nvPr>
            <p:ph idx="1"/>
          </p:nvPr>
        </p:nvSpPr>
        <p:spPr>
          <a:xfrm>
            <a:off x="228600" y="1173162"/>
            <a:ext cx="5257800" cy="4876800"/>
          </a:xfrm>
        </p:spPr>
        <p:txBody>
          <a:bodyPr>
            <a:normAutofit/>
          </a:bodyPr>
          <a:lstStyle/>
          <a:p>
            <a:r>
              <a:rPr lang="en-US" sz="2800" b="1" dirty="0">
                <a:latin typeface="Arial" charset="0"/>
                <a:sym typeface="Symbol" pitchFamily="18" charset="2"/>
              </a:rPr>
              <a:t>Confidence (c) </a:t>
            </a:r>
            <a:r>
              <a:rPr lang="en-US" sz="2800" dirty="0">
                <a:latin typeface="Arial" charset="0"/>
                <a:sym typeface="Symbol" pitchFamily="18" charset="2"/>
              </a:rPr>
              <a:t>is the strength of the association</a:t>
            </a:r>
          </a:p>
          <a:p>
            <a:pPr lvl="1"/>
            <a:r>
              <a:rPr lang="en-US" sz="2400" dirty="0">
                <a:latin typeface="Arial" charset="0"/>
                <a:sym typeface="Symbol" pitchFamily="18" charset="2"/>
              </a:rPr>
              <a:t>Measures how often items in Y appear in transactions that contain X</a:t>
            </a:r>
          </a:p>
          <a:p>
            <a:pPr lvl="1"/>
            <a:endParaRPr lang="en-US" dirty="0">
              <a:sym typeface="Symbol" pitchFamily="18" charset="2"/>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84547403"/>
              </p:ext>
            </p:extLst>
          </p:nvPr>
        </p:nvGraphicFramePr>
        <p:xfrm>
          <a:off x="669925" y="3556026"/>
          <a:ext cx="3902075" cy="1606550"/>
        </p:xfrm>
        <a:graphic>
          <a:graphicData uri="http://schemas.openxmlformats.org/presentationml/2006/ole">
            <mc:AlternateContent xmlns:mc="http://schemas.openxmlformats.org/markup-compatibility/2006">
              <mc:Choice xmlns:v="urn:schemas-microsoft-com:vml" Requires="v">
                <p:oleObj name="Equation" r:id="rId3" imgW="1968480" imgH="799920" progId="Equation.3">
                  <p:embed/>
                </p:oleObj>
              </mc:Choice>
              <mc:Fallback>
                <p:oleObj name="Equation" r:id="rId3" imgW="1968480" imgH="799920" progId="Equation.3">
                  <p:embed/>
                  <p:pic>
                    <p:nvPicPr>
                      <p:cNvPr id="5" name="Object 4"/>
                      <p:cNvPicPr>
                        <a:picLocks noChangeAspect="1" noChangeArrowheads="1"/>
                      </p:cNvPicPr>
                      <p:nvPr/>
                    </p:nvPicPr>
                    <p:blipFill>
                      <a:blip r:embed="rId4"/>
                      <a:srcRect/>
                      <a:stretch>
                        <a:fillRect/>
                      </a:stretch>
                    </p:blipFill>
                    <p:spPr bwMode="auto">
                      <a:xfrm>
                        <a:off x="669925" y="3556026"/>
                        <a:ext cx="3902075" cy="1606550"/>
                      </a:xfrm>
                      <a:prstGeom prst="rect">
                        <a:avLst/>
                      </a:prstGeom>
                      <a:noFill/>
                      <a:ln>
                        <a:noFill/>
                      </a:ln>
                      <a:effectLst/>
                    </p:spPr>
                  </p:pic>
                </p:oleObj>
              </mc:Fallback>
            </mc:AlternateContent>
          </a:graphicData>
        </a:graphic>
      </p:graphicFrame>
      <p:sp>
        <p:nvSpPr>
          <p:cNvPr id="6" name="Rounded Rectangle 5"/>
          <p:cNvSpPr/>
          <p:nvPr/>
        </p:nvSpPr>
        <p:spPr>
          <a:xfrm>
            <a:off x="5387340" y="4928266"/>
            <a:ext cx="3124200" cy="18843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This says 67% of the times when you have milk and diapers in the </a:t>
            </a:r>
            <a:r>
              <a:rPr lang="en-US" sz="2000" dirty="0" err="1"/>
              <a:t>itemset</a:t>
            </a:r>
            <a:r>
              <a:rPr lang="en-US" sz="2000" dirty="0"/>
              <a:t> you also have beer!</a:t>
            </a:r>
          </a:p>
        </p:txBody>
      </p:sp>
      <p:sp>
        <p:nvSpPr>
          <p:cNvPr id="7" name="TextBox 6"/>
          <p:cNvSpPr txBox="1"/>
          <p:nvPr/>
        </p:nvSpPr>
        <p:spPr>
          <a:xfrm>
            <a:off x="1028700" y="5509119"/>
            <a:ext cx="3886200" cy="111788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c must be between 0 and 1</a:t>
            </a:r>
            <a:br>
              <a:rPr lang="en-US" sz="2400" dirty="0"/>
            </a:br>
            <a:r>
              <a:rPr lang="en-US" sz="2000" dirty="0"/>
              <a:t>1 is a complete association</a:t>
            </a:r>
          </a:p>
          <a:p>
            <a:r>
              <a:rPr lang="en-US" sz="2000" dirty="0"/>
              <a:t>0 is no association</a:t>
            </a:r>
          </a:p>
        </p:txBody>
      </p:sp>
      <p:graphicFrame>
        <p:nvGraphicFramePr>
          <p:cNvPr id="8" name="Content Placeholder 3"/>
          <p:cNvGraphicFramePr>
            <a:graphicFrameLocks/>
          </p:cNvGraphicFramePr>
          <p:nvPr>
            <p:extLst>
              <p:ext uri="{D42A27DB-BD31-4B8C-83A1-F6EECF244321}">
                <p14:modId xmlns:p14="http://schemas.microsoft.com/office/powerpoint/2010/main" val="760605625"/>
              </p:ext>
            </p:extLst>
          </p:nvPr>
        </p:nvGraphicFramePr>
        <p:xfrm>
          <a:off x="5536949"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9" name="Rounded Rectangle 5"/>
          <p:cNvSpPr/>
          <p:nvPr/>
        </p:nvSpPr>
        <p:spPr>
          <a:xfrm>
            <a:off x="3200400" y="3544403"/>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total </a:t>
            </a:r>
            <a:r>
              <a:rPr lang="en-US" dirty="0" err="1"/>
              <a:t>itemset</a:t>
            </a:r>
            <a:r>
              <a:rPr lang="en-US" dirty="0"/>
              <a:t> X and Y</a:t>
            </a:r>
          </a:p>
        </p:txBody>
      </p:sp>
      <p:sp>
        <p:nvSpPr>
          <p:cNvPr id="10" name="Rounded Rectangle 6"/>
          <p:cNvSpPr/>
          <p:nvPr/>
        </p:nvSpPr>
        <p:spPr>
          <a:xfrm>
            <a:off x="3200400" y="3972489"/>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X</a:t>
            </a:r>
          </a:p>
        </p:txBody>
      </p:sp>
    </p:spTree>
    <p:extLst>
      <p:ext uri="{BB962C8B-B14F-4D97-AF65-F5344CB8AC3E}">
        <p14:creationId xmlns:p14="http://schemas.microsoft.com/office/powerpoint/2010/main" val="250844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1828800"/>
          </a:xfrm>
        </p:spPr>
        <p:txBody>
          <a:bodyPr>
            <a:normAutofit fontScale="90000"/>
          </a:bodyPr>
          <a:lstStyle/>
          <a:p>
            <a:pPr algn="l"/>
            <a:r>
              <a:rPr lang="en-US" dirty="0"/>
              <a:t>Calculating and Interpreting Confidence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07841"/>
              </p:ext>
            </p:extLst>
          </p:nvPr>
        </p:nvGraphicFramePr>
        <p:xfrm>
          <a:off x="228600" y="2566060"/>
          <a:ext cx="7239000" cy="426720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dirty="0"/>
                        <a:t>Association Rule </a:t>
                      </a:r>
                      <a:br>
                        <a:rPr lang="en-US" sz="2000" dirty="0"/>
                      </a:br>
                      <a:r>
                        <a:rPr lang="en-US" sz="2000" dirty="0"/>
                        <a:t>(</a:t>
                      </a:r>
                      <a:r>
                        <a:rPr lang="en-US" sz="2000" dirty="0" err="1"/>
                        <a:t>a</a:t>
                      </a:r>
                      <a:r>
                        <a:rPr lang="en-US" sz="2000" dirty="0" err="1">
                          <a:sym typeface="Wingdings" panose="05000000000000000000" pitchFamily="2" charset="2"/>
                        </a:rPr>
                        <a:t>b</a:t>
                      </a:r>
                      <a:r>
                        <a:rPr lang="en-US" sz="2000" dirty="0">
                          <a:sym typeface="Wingdings" panose="05000000000000000000" pitchFamily="2" charset="2"/>
                        </a:rPr>
                        <a:t>)</a:t>
                      </a:r>
                      <a:endParaRPr lang="en-US" sz="2000" dirty="0"/>
                    </a:p>
                  </a:txBody>
                  <a:tcPr/>
                </a:tc>
                <a:tc>
                  <a:txBody>
                    <a:bodyPr/>
                    <a:lstStyle/>
                    <a:p>
                      <a:r>
                        <a:rPr lang="en-US" sz="2000" dirty="0"/>
                        <a:t>Confidence </a:t>
                      </a:r>
                      <a:br>
                        <a:rPr lang="en-US" sz="2000" dirty="0"/>
                      </a:br>
                      <a:r>
                        <a:rPr lang="en-US" sz="2000" baseline="0" dirty="0"/>
                        <a:t>(</a:t>
                      </a:r>
                      <a:r>
                        <a:rPr lang="en-US" sz="2000" baseline="0" dirty="0" err="1"/>
                        <a:t>a</a:t>
                      </a:r>
                      <a:r>
                        <a:rPr lang="en-US" sz="2000" baseline="0" dirty="0" err="1">
                          <a:sym typeface="Wingdings" panose="05000000000000000000" pitchFamily="2" charset="2"/>
                        </a:rPr>
                        <a:t>b</a:t>
                      </a:r>
                      <a:r>
                        <a:rPr lang="en-US" sz="2000" baseline="0" dirty="0">
                          <a:sym typeface="Wingdings" panose="05000000000000000000" pitchFamily="2" charset="2"/>
                        </a:rPr>
                        <a:t>)</a:t>
                      </a:r>
                      <a:endParaRPr lang="en-US" sz="2000" dirty="0"/>
                    </a:p>
                  </a:txBody>
                  <a:tcPr/>
                </a:tc>
                <a:tc>
                  <a:txBody>
                    <a:bodyPr/>
                    <a:lstStyle/>
                    <a:p>
                      <a:pPr algn="ctr"/>
                      <a:r>
                        <a:rPr lang="en-US" sz="2000" dirty="0"/>
                        <a:t>What it</a:t>
                      </a:r>
                      <a:r>
                        <a:rPr lang="en-US" sz="2000" baseline="0" dirty="0"/>
                        <a:t> </a:t>
                      </a:r>
                      <a:br>
                        <a:rPr lang="en-US" sz="2000" baseline="0" dirty="0"/>
                      </a:br>
                      <a:r>
                        <a:rPr lang="en-US" sz="2000" baseline="0" dirty="0"/>
                        <a:t>means</a:t>
                      </a:r>
                      <a:endParaRPr lang="en-US" sz="2000" dirty="0"/>
                    </a:p>
                  </a:txBody>
                  <a:tcPr/>
                </a:tc>
                <a:extLst>
                  <a:ext uri="{0D108BD9-81ED-4DB2-BD59-A6C34878D82A}">
                    <a16:rowId xmlns:a16="http://schemas.microsoft.com/office/drawing/2014/main" val="10000"/>
                  </a:ext>
                </a:extLst>
              </a:tr>
              <a:tr h="370840">
                <a:tc>
                  <a:txBody>
                    <a:bodyPr/>
                    <a:lstStyle/>
                    <a:p>
                      <a:r>
                        <a:rPr lang="en-US" sz="2000" dirty="0"/>
                        <a:t>{</a:t>
                      </a:r>
                      <a:r>
                        <a:rPr lang="en-US" sz="2000" dirty="0" err="1"/>
                        <a:t>Milk,Diapers</a:t>
                      </a:r>
                      <a:r>
                        <a:rPr lang="en-US" sz="2000" dirty="0"/>
                        <a:t>} </a:t>
                      </a:r>
                      <a:r>
                        <a:rPr lang="en-US" sz="2000" dirty="0">
                          <a:sym typeface="Symbol" pitchFamily="18" charset="2"/>
                        </a:rPr>
                        <a:t></a:t>
                      </a:r>
                      <a:r>
                        <a:rPr lang="en-US" sz="2000" dirty="0"/>
                        <a:t> {Beer}</a:t>
                      </a:r>
                    </a:p>
                  </a:txBody>
                  <a:tcPr/>
                </a:tc>
                <a:tc>
                  <a:txBody>
                    <a:bodyPr/>
                    <a:lstStyle/>
                    <a:p>
                      <a:r>
                        <a:rPr lang="en-US" sz="2000" dirty="0"/>
                        <a:t>0.4/0.6 = 2/3=</a:t>
                      </a:r>
                    </a:p>
                    <a:p>
                      <a:r>
                        <a:rPr lang="en-US" sz="2000" dirty="0"/>
                        <a:t>0.67</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3 baskets have milk and diapers</a:t>
                      </a:r>
                    </a:p>
                    <a:p>
                      <a:pPr marL="342900" indent="-342900">
                        <a:buFont typeface="Arial" panose="020B0604020202020204" pitchFamily="34" charset="0"/>
                        <a:buChar char="•"/>
                      </a:pPr>
                      <a:r>
                        <a:rPr lang="en-US" sz="1800" baseline="0" dirty="0"/>
                        <a:t>So, 67% of the baskets with milk and diapers also have beer</a:t>
                      </a:r>
                      <a:endParaRPr lang="en-US" sz="1800" dirty="0"/>
                    </a:p>
                  </a:txBody>
                  <a:tcPr/>
                </a:tc>
                <a:extLst>
                  <a:ext uri="{0D108BD9-81ED-4DB2-BD59-A6C34878D82A}">
                    <a16:rowId xmlns:a16="http://schemas.microsoft.com/office/drawing/2014/main" val="10001"/>
                  </a:ext>
                </a:extLst>
              </a:tr>
              <a:tr h="370840">
                <a:tc>
                  <a:txBody>
                    <a:bodyPr/>
                    <a:lstStyle/>
                    <a:p>
                      <a:r>
                        <a:rPr lang="en-US" sz="2000" dirty="0"/>
                        <a:t>{</a:t>
                      </a:r>
                      <a:r>
                        <a:rPr lang="en-US" sz="2000" dirty="0" err="1"/>
                        <a:t>Milk,Beer</a:t>
                      </a:r>
                      <a:r>
                        <a:rPr lang="en-US" sz="2000" dirty="0"/>
                        <a:t>} </a:t>
                      </a:r>
                      <a:r>
                        <a:rPr lang="en-US" sz="2000" dirty="0">
                          <a:sym typeface="Symbol" pitchFamily="18" charset="2"/>
                        </a:rPr>
                        <a:t> </a:t>
                      </a:r>
                      <a:r>
                        <a:rPr lang="en-US" sz="2000" dirty="0"/>
                        <a:t>{Diapers} </a:t>
                      </a:r>
                    </a:p>
                  </a:txBody>
                  <a:tcPr/>
                </a:tc>
                <a:tc>
                  <a:txBody>
                    <a:bodyPr/>
                    <a:lstStyle/>
                    <a:p>
                      <a:r>
                        <a:rPr lang="en-US" sz="2000" dirty="0"/>
                        <a:t>0.4/0.4 =</a:t>
                      </a:r>
                    </a:p>
                    <a:p>
                      <a:r>
                        <a:rPr lang="en-US" sz="2000" dirty="0"/>
                        <a:t>2/2=</a:t>
                      </a:r>
                    </a:p>
                    <a:p>
                      <a:r>
                        <a:rPr lang="en-US" sz="2000" dirty="0"/>
                        <a:t>1.0</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2 baskets have milk and beer</a:t>
                      </a:r>
                    </a:p>
                    <a:p>
                      <a:pPr marL="342900" indent="-342900">
                        <a:buFont typeface="Arial" panose="020B0604020202020204" pitchFamily="34" charset="0"/>
                        <a:buChar char="•"/>
                      </a:pPr>
                      <a:r>
                        <a:rPr lang="en-US" sz="1800" baseline="0" dirty="0"/>
                        <a:t>So, 100% of the baskets with milk and beer also have diapers</a:t>
                      </a:r>
                      <a:endParaRPr lang="en-US" sz="1800" dirty="0"/>
                    </a:p>
                  </a:txBody>
                  <a:tcPr/>
                </a:tc>
                <a:extLst>
                  <a:ext uri="{0D108BD9-81ED-4DB2-BD59-A6C34878D82A}">
                    <a16:rowId xmlns:a16="http://schemas.microsoft.com/office/drawing/2014/main" val="10002"/>
                  </a:ext>
                </a:extLst>
              </a:tr>
              <a:tr h="370840">
                <a:tc>
                  <a:txBody>
                    <a:bodyPr/>
                    <a:lstStyle/>
                    <a:p>
                      <a:r>
                        <a:rPr lang="en-US" sz="2000" dirty="0"/>
                        <a:t>{Milk} </a:t>
                      </a:r>
                      <a:r>
                        <a:rPr lang="en-US" sz="2000" dirty="0">
                          <a:sym typeface="Symbol" pitchFamily="18" charset="2"/>
                        </a:rPr>
                        <a:t> </a:t>
                      </a:r>
                      <a:r>
                        <a:rPr lang="en-US" sz="2000" dirty="0"/>
                        <a:t>{</a:t>
                      </a:r>
                      <a:r>
                        <a:rPr lang="en-US" sz="2000" dirty="0" err="1"/>
                        <a:t>Diapers,Beer</a:t>
                      </a:r>
                      <a:r>
                        <a:rPr lang="en-US" sz="2000" dirty="0"/>
                        <a:t>} </a:t>
                      </a:r>
                    </a:p>
                  </a:txBody>
                  <a:tcPr/>
                </a:tc>
                <a:tc>
                  <a:txBody>
                    <a:bodyPr/>
                    <a:lstStyle/>
                    <a:p>
                      <a:r>
                        <a:rPr lang="en-US" sz="2000" dirty="0"/>
                        <a:t>0.4/0.8 =</a:t>
                      </a:r>
                    </a:p>
                    <a:p>
                      <a:r>
                        <a:rPr lang="en-US" sz="2000" dirty="0"/>
                        <a:t>2/4 =</a:t>
                      </a:r>
                    </a:p>
                    <a:p>
                      <a:r>
                        <a:rPr lang="en-US" sz="2000" dirty="0"/>
                        <a:t>0.5</a:t>
                      </a:r>
                    </a:p>
                  </a:txBody>
                  <a:tcPr/>
                </a:tc>
                <a:tc>
                  <a:txBody>
                    <a:bodyPr/>
                    <a:lstStyle/>
                    <a:p>
                      <a:pPr marL="285750" indent="-285750">
                        <a:buFont typeface="Arial" panose="020B0604020202020204" pitchFamily="34" charset="0"/>
                        <a:buChar char="•"/>
                      </a:pPr>
                      <a:r>
                        <a:rPr lang="en-US" sz="1800" kern="1200" dirty="0">
                          <a:solidFill>
                            <a:schemeClr val="dk1"/>
                          </a:solidFill>
                          <a:latin typeface="+mn-lt"/>
                          <a:ea typeface="+mn-ea"/>
                          <a:cs typeface="+mn-cs"/>
                        </a:rPr>
                        <a:t>2 baskets have milk, diapers, beer</a:t>
                      </a:r>
                    </a:p>
                    <a:p>
                      <a:pPr marL="285750" indent="-285750">
                        <a:buFont typeface="Arial" panose="020B0604020202020204" pitchFamily="34" charset="0"/>
                        <a:buChar char="•"/>
                      </a:pPr>
                      <a:r>
                        <a:rPr lang="en-US" sz="1800" kern="1200" dirty="0">
                          <a:solidFill>
                            <a:schemeClr val="dk1"/>
                          </a:solidFill>
                          <a:latin typeface="+mn-lt"/>
                          <a:ea typeface="+mn-ea"/>
                          <a:cs typeface="+mn-cs"/>
                        </a:rPr>
                        <a:t>4 baskets have milk</a:t>
                      </a:r>
                    </a:p>
                    <a:p>
                      <a:pPr marL="285750" indent="-285750">
                        <a:buFont typeface="Arial" panose="020B0604020202020204" pitchFamily="34" charset="0"/>
                        <a:buChar char="•"/>
                      </a:pPr>
                      <a:r>
                        <a:rPr lang="en-US" sz="1800" kern="1200" dirty="0">
                          <a:solidFill>
                            <a:schemeClr val="dk1"/>
                          </a:solidFill>
                          <a:latin typeface="+mn-lt"/>
                          <a:ea typeface="+mn-ea"/>
                          <a:cs typeface="+mn-cs"/>
                        </a:rPr>
                        <a:t>So, 50% of the baskets with milk also have diapers and beer</a:t>
                      </a:r>
                    </a:p>
                  </a:txBody>
                  <a:tcPr/>
                </a:tc>
                <a:extLst>
                  <a:ext uri="{0D108BD9-81ED-4DB2-BD59-A6C34878D82A}">
                    <a16:rowId xmlns:a16="http://schemas.microsoft.com/office/drawing/2014/main" val="10003"/>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18472"/>
              </p:ext>
            </p:extLst>
          </p:nvPr>
        </p:nvGraphicFramePr>
        <p:xfrm>
          <a:off x="5029200" y="3048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021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But don’t blindly follow the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554551"/>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9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a:t>
            </a:r>
          </a:p>
        </p:txBody>
      </p:sp>
      <p:sp>
        <p:nvSpPr>
          <p:cNvPr id="3" name="Content Placeholder 2"/>
          <p:cNvSpPr>
            <a:spLocks noGrp="1"/>
          </p:cNvSpPr>
          <p:nvPr>
            <p:ph idx="1"/>
          </p:nvPr>
        </p:nvSpPr>
        <p:spPr>
          <a:xfrm>
            <a:off x="457200" y="1341437"/>
            <a:ext cx="8229600" cy="4906963"/>
          </a:xfrm>
        </p:spPr>
        <p:txBody>
          <a:bodyPr>
            <a:normAutofit/>
          </a:bodyPr>
          <a:lstStyle/>
          <a:p>
            <a:pPr marL="0" indent="0">
              <a:buNone/>
            </a:pPr>
            <a:r>
              <a:rPr lang="en-US" dirty="0"/>
              <a:t>Takes into account how co-occurrence differs from what is expected by chance</a:t>
            </a:r>
          </a:p>
          <a:p>
            <a:pPr lvl="1"/>
            <a:r>
              <a:rPr lang="en-US" dirty="0"/>
              <a:t>i.e., if items were selected independently from one another</a:t>
            </a:r>
          </a:p>
          <a:p>
            <a:pPr lvl="1"/>
            <a:endParaRPr lang="en-US" dirty="0"/>
          </a:p>
          <a:p>
            <a:pPr marL="0" indent="0">
              <a:buNone/>
            </a:pPr>
            <a:br>
              <a:rPr lang="en-US" dirty="0"/>
            </a:br>
            <a:br>
              <a:rPr lang="en-US" dirty="0"/>
            </a:br>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2883606"/>
              </p:ext>
            </p:extLst>
          </p:nvPr>
        </p:nvGraphicFramePr>
        <p:xfrm>
          <a:off x="240347" y="3953669"/>
          <a:ext cx="4179253" cy="1037597"/>
        </p:xfrm>
        <a:graphic>
          <a:graphicData uri="http://schemas.openxmlformats.org/presentationml/2006/ole">
            <mc:AlternateContent xmlns:mc="http://schemas.openxmlformats.org/markup-compatibility/2006">
              <mc:Choice xmlns:v="urn:schemas-microsoft-com:vml" Requires="v">
                <p:oleObj name="Equation" r:id="rId3" imgW="1434960" imgH="355320" progId="Equation.3">
                  <p:embed/>
                </p:oleObj>
              </mc:Choice>
              <mc:Fallback>
                <p:oleObj name="Equation" r:id="rId3" imgW="1434960" imgH="355320" progId="Equation.3">
                  <p:embed/>
                  <p:pic>
                    <p:nvPicPr>
                      <p:cNvPr id="4" name="Object 3"/>
                      <p:cNvPicPr>
                        <a:picLocks noChangeAspect="1" noChangeArrowheads="1"/>
                      </p:cNvPicPr>
                      <p:nvPr/>
                    </p:nvPicPr>
                    <p:blipFill>
                      <a:blip r:embed="rId4"/>
                      <a:srcRect/>
                      <a:stretch>
                        <a:fillRect/>
                      </a:stretch>
                    </p:blipFill>
                    <p:spPr bwMode="auto">
                      <a:xfrm>
                        <a:off x="240347" y="3953669"/>
                        <a:ext cx="4179253" cy="1037597"/>
                      </a:xfrm>
                      <a:prstGeom prst="rect">
                        <a:avLst/>
                      </a:prstGeom>
                      <a:noFill/>
                      <a:ln>
                        <a:noFill/>
                      </a:ln>
                      <a:effectLst/>
                    </p:spPr>
                  </p:pic>
                </p:oleObj>
              </mc:Fallback>
            </mc:AlternateContent>
          </a:graphicData>
        </a:graphic>
      </p:graphicFrame>
      <p:sp>
        <p:nvSpPr>
          <p:cNvPr id="5" name="Rounded Rectangle 4"/>
          <p:cNvSpPr/>
          <p:nvPr/>
        </p:nvSpPr>
        <p:spPr>
          <a:xfrm>
            <a:off x="4572000" y="38862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total </a:t>
            </a:r>
            <a:r>
              <a:rPr lang="en-US" sz="2000" dirty="0" err="1"/>
              <a:t>itemset</a:t>
            </a:r>
            <a:r>
              <a:rPr lang="en-US" sz="2000" dirty="0"/>
              <a:t> X and Y</a:t>
            </a:r>
          </a:p>
        </p:txBody>
      </p:sp>
      <p:sp>
        <p:nvSpPr>
          <p:cNvPr id="6" name="Rounded Rectangle 5"/>
          <p:cNvSpPr/>
          <p:nvPr/>
        </p:nvSpPr>
        <p:spPr>
          <a:xfrm>
            <a:off x="4572000" y="45720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X times support for Y</a:t>
            </a:r>
          </a:p>
        </p:txBody>
      </p:sp>
    </p:spTree>
    <p:extLst>
      <p:ext uri="{BB962C8B-B14F-4D97-AF65-F5344CB8AC3E}">
        <p14:creationId xmlns:p14="http://schemas.microsoft.com/office/powerpoint/2010/main" val="68462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Lift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295400"/>
                <a:ext cx="8229600" cy="3290291"/>
              </a:xfrm>
            </p:spPr>
            <p:txBody>
              <a:bodyPr>
                <a:normAutofit/>
              </a:bodyPr>
              <a:lstStyle/>
              <a:p>
                <a:pPr marL="342900" lvl="2" indent="-342900"/>
                <a:r>
                  <a:rPr lang="en-US" dirty="0"/>
                  <a:t>Recall that</a:t>
                </a:r>
                <a14:m>
                  <m:oMath xmlns:m="http://schemas.openxmlformats.org/officeDocument/2006/math">
                    <m:r>
                      <a:rPr lang="en-US" b="0" i="0" smtClean="0">
                        <a:latin typeface="Cambria Math"/>
                      </a:rPr>
                      <m:t> </m:t>
                    </m:r>
                    <m:r>
                      <a:rPr lang="en-US" i="1">
                        <a:latin typeface="Cambria Math"/>
                      </a:rPr>
                      <m:t>𝑐</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r>
                      <a:rPr lang="en-US" i="1">
                        <a:latin typeface="Cambria Math"/>
                        <a:ea typeface="Cambria Math"/>
                      </a:rPr>
                      <m:t>=</m:t>
                    </m:r>
                    <m:f>
                      <m:fPr>
                        <m:ctrlPr>
                          <a:rPr lang="en-US" i="1">
                            <a:latin typeface="Cambria Math" panose="02040503050406030204" pitchFamily="18" charset="0"/>
                            <a:ea typeface="Cambria Math"/>
                          </a:rPr>
                        </m:ctrlPr>
                      </m:fPr>
                      <m:num>
                        <m:r>
                          <a:rPr lang="en-US" i="1">
                            <a:latin typeface="Cambria Math"/>
                          </a:rPr>
                          <m:t>𝑠</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num>
                      <m:den>
                        <m:r>
                          <a:rPr lang="en-US" i="1">
                            <a:latin typeface="Cambria Math"/>
                            <a:ea typeface="Cambria Math"/>
                          </a:rPr>
                          <m:t>𝑠</m:t>
                        </m:r>
                        <m:r>
                          <a:rPr lang="en-US" i="1">
                            <a:latin typeface="Cambria Math"/>
                            <a:ea typeface="Cambria Math"/>
                          </a:rPr>
                          <m:t>(</m:t>
                        </m:r>
                        <m:r>
                          <a:rPr lang="en-US" i="1">
                            <a:latin typeface="Cambria Math"/>
                            <a:ea typeface="Cambria Math"/>
                          </a:rPr>
                          <m:t>𝑋</m:t>
                        </m:r>
                        <m:r>
                          <a:rPr lang="en-US" i="1">
                            <a:latin typeface="Cambria Math"/>
                            <a:ea typeface="Cambria Math"/>
                          </a:rPr>
                          <m:t>)</m:t>
                        </m:r>
                      </m:den>
                    </m:f>
                  </m:oMath>
                </a14:m>
                <a:endParaRPr lang="en-US" dirty="0"/>
              </a:p>
              <a:p>
                <a:r>
                  <a:rPr lang="en-US" sz="2400" dirty="0"/>
                  <a:t>Thus, we can re-write Lift as</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𝐿𝑖𝑓𝑡</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r>
                        <a:rPr lang="en-US" sz="2000" b="0" i="1" smtClean="0">
                          <a:latin typeface="Cambria Math"/>
                          <a:ea typeface="Cambria Math"/>
                        </a:rPr>
                        <m:t>=</m:t>
                      </m:r>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r>
                            <a:rPr lang="en-US" sz="2000" b="0" i="1" smtClean="0">
                              <a:latin typeface="Cambria Math" panose="02040503050406030204" pitchFamily="18" charset="0"/>
                              <a:ea typeface="Cambria Math"/>
                            </a:rPr>
                            <m:t>∗</m:t>
                          </m:r>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panose="02040503050406030204" pitchFamily="18" charset="0"/>
                          <a:ea typeface="Cambria Math"/>
                        </a:rPr>
                        <m:t>=</m:t>
                      </m:r>
                      <m:f>
                        <m:fPr>
                          <m:ctrlPr>
                            <a:rPr lang="en-US" sz="2000" b="0" i="1" smtClean="0">
                              <a:latin typeface="Cambria Math" panose="02040503050406030204" pitchFamily="18" charset="0"/>
                              <a:ea typeface="Cambria Math"/>
                            </a:rPr>
                          </m:ctrlPr>
                        </m:fPr>
                        <m:num>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den>
                          </m:f>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𝑐</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b="0" i="1" smtClean="0">
                              <a:latin typeface="Cambria Math"/>
                              <a:ea typeface="Cambria Math"/>
                            </a:rPr>
                            <m:t>𝑆</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𝑌</m:t>
                              </m:r>
                            </m:e>
                          </m:d>
                        </m:den>
                      </m:f>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295400"/>
                <a:ext cx="8229600" cy="3290291"/>
              </a:xfrm>
              <a:blipFill>
                <a:blip r:embed="rId3"/>
                <a:stretch>
                  <a:fillRect l="-10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6800" y="3352800"/>
                <a:ext cx="7391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14:m>
                  <m:oMath xmlns:m="http://schemas.openxmlformats.org/officeDocument/2006/math">
                    <m:r>
                      <a:rPr lang="en-US" sz="2000" b="0" i="1">
                        <a:latin typeface="Cambria Math" panose="02040503050406030204" pitchFamily="18" charset="0"/>
                        <a:ea typeface="Cambria Math"/>
                      </a:rPr>
                      <m:t>𝑐</m:t>
                    </m:r>
                    <m:d>
                      <m:dPr>
                        <m:ctrlPr>
                          <a:rPr lang="en-US" sz="200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ea typeface="Cambria Math"/>
                          </a:rPr>
                          <m:t>→</m:t>
                        </m:r>
                        <m:r>
                          <a:rPr lang="en-US" sz="2000" b="0" i="1">
                            <a:latin typeface="Cambria Math" panose="02040503050406030204" pitchFamily="18" charset="0"/>
                            <a:ea typeface="Cambria Math"/>
                          </a:rPr>
                          <m:t>𝑌</m:t>
                        </m:r>
                      </m:e>
                    </m:d>
                  </m:oMath>
                </a14:m>
                <a:r>
                  <a:rPr lang="en-US" sz="2000" dirty="0">
                    <a:latin typeface="+mj-lt"/>
                    <a:sym typeface="Symbol" pitchFamily="18" charset="2"/>
                  </a:rPr>
                  <a:t>: how often items in Y appear in transactions that contain X</a:t>
                </a:r>
              </a:p>
              <a:p>
                <a14:m>
                  <m:oMath xmlns:m="http://schemas.openxmlformats.org/officeDocument/2006/math">
                    <m:r>
                      <a:rPr lang="en-US" sz="2000" i="1">
                        <a:latin typeface="Cambria Math"/>
                        <a:ea typeface="Cambria Math"/>
                      </a:rPr>
                      <m:t>𝑆</m:t>
                    </m:r>
                    <m:r>
                      <a:rPr lang="en-US" sz="2000" i="1">
                        <a:latin typeface="Cambria Math"/>
                        <a:ea typeface="Cambria Math"/>
                      </a:rPr>
                      <m:t>(</m:t>
                    </m:r>
                    <m:r>
                      <a:rPr lang="en-US" sz="2000" i="1">
                        <a:latin typeface="Cambria Math"/>
                        <a:ea typeface="Cambria Math"/>
                      </a:rPr>
                      <m:t>𝑌</m:t>
                    </m:r>
                    <m:r>
                      <a:rPr lang="en-US" sz="2000" i="1">
                        <a:latin typeface="Cambria Math"/>
                        <a:ea typeface="Cambria Math"/>
                      </a:rPr>
                      <m:t>)</m:t>
                    </m:r>
                  </m:oMath>
                </a14:m>
                <a:r>
                  <a:rPr lang="en-US" sz="2000" dirty="0"/>
                  <a:t>: </a:t>
                </a:r>
                <a:r>
                  <a:rPr lang="en-US" sz="2000" dirty="0">
                    <a:latin typeface="+mj-lt"/>
                    <a:sym typeface="Symbol" pitchFamily="18" charset="2"/>
                  </a:rPr>
                  <a:t>how often items in Y appear in all transactions</a:t>
                </a:r>
              </a:p>
            </p:txBody>
          </p:sp>
        </mc:Choice>
        <mc:Fallback xmlns="">
          <p:sp>
            <p:nvSpPr>
              <p:cNvPr id="8" name="Rectangle 7"/>
              <p:cNvSpPr>
                <a:spLocks noRot="1" noChangeAspect="1" noMove="1" noResize="1" noEditPoints="1" noAdjustHandles="1" noChangeArrowheads="1" noChangeShapeType="1" noTextEdit="1"/>
              </p:cNvSpPr>
              <p:nvPr/>
            </p:nvSpPr>
            <p:spPr>
              <a:xfrm>
                <a:off x="1066800" y="3352800"/>
                <a:ext cx="7391400"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370840">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more likely than what you would expect by chance (</a:t>
                          </a:r>
                          <a14:m>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𝐜</m:t>
                                  </m:r>
                                  <m:d>
                                    <m:dPr>
                                      <m:ctrlPr>
                                        <a:rPr lang="en-US" sz="2000" i="1">
                                          <a:latin typeface="Cambria Math" panose="02040503050406030204" pitchFamily="18" charset="0"/>
                                        </a:rPr>
                                      </m:ctrlPr>
                                    </m:dPr>
                                    <m:e>
                                      <m:r>
                                        <a:rPr lang="en-US" sz="2000">
                                          <a:latin typeface="Cambria Math" panose="02040503050406030204" pitchFamily="18" charset="0"/>
                                        </a:rPr>
                                        <m:t>𝐗</m:t>
                                      </m:r>
                                      <m:r>
                                        <a:rPr lang="en-US" sz="2000">
                                          <a:latin typeface="Cambria Math" panose="02040503050406030204" pitchFamily="18" charset="0"/>
                                        </a:rPr>
                                        <m:t>→</m:t>
                                      </m:r>
                                      <m:r>
                                        <a:rPr lang="en-US" sz="2000">
                                          <a:latin typeface="Cambria Math" panose="02040503050406030204" pitchFamily="18" charset="0"/>
                                        </a:rPr>
                                        <m:t>𝐘</m:t>
                                      </m:r>
                                    </m:e>
                                  </m:d>
                                </m:num>
                                <m:den>
                                  <m:r>
                                    <a:rPr lang="en-US" sz="2000">
                                      <a:latin typeface="Cambria Math" panose="02040503050406030204" pitchFamily="18" charset="0"/>
                                    </a:rPr>
                                    <m:t>𝐬</m:t>
                                  </m:r>
                                  <m:d>
                                    <m:dPr>
                                      <m:ctrlPr>
                                        <a:rPr lang="en-US" sz="2000" i="1">
                                          <a:latin typeface="Cambria Math" panose="02040503050406030204" pitchFamily="18" charset="0"/>
                                        </a:rPr>
                                      </m:ctrlPr>
                                    </m:dPr>
                                    <m:e>
                                      <m:r>
                                        <a:rPr lang="en-US" sz="2000">
                                          <a:latin typeface="Cambria Math" panose="02040503050406030204" pitchFamily="18" charset="0"/>
                                        </a:rPr>
                                        <m:t>𝐘</m:t>
                                      </m:r>
                                    </m:e>
                                  </m:d>
                                </m:den>
                              </m:f>
                              <m:r>
                                <a:rPr lang="en-US" sz="2000">
                                  <a:latin typeface="Cambria Math" panose="02040503050406030204" pitchFamily="18" charset="0"/>
                                </a:rPr>
                                <m:t>&gt;</m:t>
                              </m:r>
                              <m:r>
                                <a:rPr lang="en-US" sz="2000">
                                  <a:latin typeface="Cambria Math" panose="02040503050406030204" pitchFamily="18" charset="0"/>
                                </a:rPr>
                                <m:t>𝟏</m:t>
                              </m:r>
                            </m:oMath>
                          </a14:m>
                          <a:r>
                            <a:rPr lang="en-US" sz="2000" dirty="0"/>
                            <a: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226432"/>
                      </a:ext>
                    </a:extLst>
                  </a:tr>
                  <a:tr h="3708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3708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881825">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1592" t="-4828" r="-169" b="-171034"/>
                          </a:stretch>
                        </a:blipFill>
                      </a:tcPr>
                    </a:tc>
                    <a:extLst>
                      <a:ext uri="{0D108BD9-81ED-4DB2-BD59-A6C34878D82A}">
                        <a16:rowId xmlns:a16="http://schemas.microsoft.com/office/drawing/2014/main" val="833226432"/>
                      </a:ext>
                    </a:extLst>
                  </a:tr>
                  <a:tr h="7010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7010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Fallback>
      </mc:AlternateContent>
    </p:spTree>
    <p:extLst>
      <p:ext uri="{BB962C8B-B14F-4D97-AF65-F5344CB8AC3E}">
        <p14:creationId xmlns:p14="http://schemas.microsoft.com/office/powerpoint/2010/main" val="257487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 Example</a:t>
            </a:r>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r>
              <a:rPr lang="en-US" dirty="0"/>
              <a:t>What’s the lift for the rule:</a:t>
            </a:r>
            <a:br>
              <a:rPr lang="en-US" dirty="0"/>
            </a:br>
            <a:r>
              <a:rPr lang="en-US" dirty="0"/>
              <a:t>{Milk, </a:t>
            </a:r>
            <a:r>
              <a:rPr lang="en-US" dirty="0">
                <a:latin typeface="+mj-lt"/>
              </a:rPr>
              <a:t>Diapers} </a:t>
            </a:r>
            <a:r>
              <a:rPr lang="en-US" dirty="0">
                <a:latin typeface="+mj-lt"/>
                <a:sym typeface="Symbol" pitchFamily="18" charset="2"/>
              </a:rPr>
              <a:t> {Beer}</a:t>
            </a:r>
          </a:p>
          <a:p>
            <a:endParaRPr lang="en-US" dirty="0">
              <a:latin typeface="Arial" charset="0"/>
              <a:sym typeface="Symbol" pitchFamily="18" charset="2"/>
            </a:endParaRPr>
          </a:p>
          <a:p>
            <a:r>
              <a:rPr lang="en-US" dirty="0"/>
              <a:t>So 	X = {Milk, Diapers} </a:t>
            </a:r>
            <a:br>
              <a:rPr lang="en-US" dirty="0"/>
            </a:br>
            <a:r>
              <a:rPr lang="en-US" dirty="0"/>
              <a:t>	Y = {Beer}</a:t>
            </a:r>
            <a:br>
              <a:rPr lang="en-US" dirty="0"/>
            </a:br>
            <a:br>
              <a:rPr lang="en-US" dirty="0"/>
            </a:br>
            <a:r>
              <a:rPr lang="en-US" dirty="0"/>
              <a:t>s({Milk, Diapers} </a:t>
            </a:r>
            <a:r>
              <a:rPr lang="en-US" dirty="0">
                <a:sym typeface="Symbol" pitchFamily="18" charset="2"/>
              </a:rPr>
              <a:t> {Beer}</a:t>
            </a:r>
            <a:r>
              <a:rPr lang="en-US" dirty="0"/>
              <a:t>) = 2/5 = 0.4</a:t>
            </a:r>
            <a:br>
              <a:rPr lang="en-US" dirty="0"/>
            </a:br>
            <a:r>
              <a:rPr lang="en-US" dirty="0"/>
              <a:t>s({Milk, Diapers}) = 3/5 = 0.6</a:t>
            </a:r>
            <a:br>
              <a:rPr lang="en-US" dirty="0"/>
            </a:br>
            <a:r>
              <a:rPr lang="en-US" dirty="0"/>
              <a:t>s({Beer}) = 3/5 = 0.6</a:t>
            </a:r>
            <a:br>
              <a:rPr lang="en-US" dirty="0"/>
            </a:br>
            <a:br>
              <a:rPr lang="en-US" dirty="0"/>
            </a:br>
            <a:r>
              <a:rPr lang="en-US" dirty="0"/>
              <a:t>So </a:t>
            </a:r>
          </a:p>
        </p:txBody>
      </p:sp>
      <p:graphicFrame>
        <p:nvGraphicFramePr>
          <p:cNvPr id="5" name="Object 4"/>
          <p:cNvGraphicFramePr>
            <a:graphicFrameLocks noChangeAspect="1"/>
          </p:cNvGraphicFramePr>
          <p:nvPr>
            <p:extLst>
              <p:ext uri="{D42A27DB-BD31-4B8C-83A1-F6EECF244321}">
                <p14:modId xmlns:p14="http://schemas.microsoft.com/office/powerpoint/2010/main" val="1708954775"/>
              </p:ext>
            </p:extLst>
          </p:nvPr>
        </p:nvGraphicFramePr>
        <p:xfrm>
          <a:off x="293688" y="5989638"/>
          <a:ext cx="8256587" cy="944562"/>
        </p:xfrm>
        <a:graphic>
          <a:graphicData uri="http://schemas.openxmlformats.org/presentationml/2006/ole">
            <mc:AlternateContent xmlns:mc="http://schemas.openxmlformats.org/markup-compatibility/2006">
              <mc:Choice xmlns:v="urn:schemas-microsoft-com:vml" Requires="v">
                <p:oleObj name="Equation" r:id="rId3" imgW="3454200" imgH="393480" progId="Equation.3">
                  <p:embed/>
                </p:oleObj>
              </mc:Choice>
              <mc:Fallback>
                <p:oleObj name="Equation" r:id="rId3" imgW="3454200" imgH="393480" progId="Equation.3">
                  <p:embed/>
                  <p:pic>
                    <p:nvPicPr>
                      <p:cNvPr id="5" name="Object 4"/>
                      <p:cNvPicPr>
                        <a:picLocks noChangeAspect="1" noChangeArrowheads="1"/>
                      </p:cNvPicPr>
                      <p:nvPr/>
                    </p:nvPicPr>
                    <p:blipFill>
                      <a:blip r:embed="rId4"/>
                      <a:srcRect/>
                      <a:stretch>
                        <a:fillRect/>
                      </a:stretch>
                    </p:blipFill>
                    <p:spPr bwMode="auto">
                      <a:xfrm>
                        <a:off x="293688" y="5989638"/>
                        <a:ext cx="8256587" cy="944562"/>
                      </a:xfrm>
                      <a:prstGeom prst="rect">
                        <a:avLst/>
                      </a:prstGeom>
                      <a:noFill/>
                      <a:ln>
                        <a:noFill/>
                      </a:ln>
                      <a:effectLst/>
                    </p:spPr>
                  </p:pic>
                </p:oleObj>
              </mc:Fallback>
            </mc:AlternateContent>
          </a:graphicData>
        </a:graphic>
      </p:graphicFrame>
      <p:sp>
        <p:nvSpPr>
          <p:cNvPr id="6" name="Rounded Rectangle 5"/>
          <p:cNvSpPr/>
          <p:nvPr/>
        </p:nvSpPr>
        <p:spPr>
          <a:xfrm>
            <a:off x="6324600" y="3352800"/>
            <a:ext cx="2743200" cy="251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a:t>When Lift &gt; 1, the occurrence of </a:t>
            </a:r>
            <a:br>
              <a:rPr lang="en-US" sz="2000" b="1" dirty="0"/>
            </a:br>
            <a:r>
              <a:rPr lang="en-US" sz="2000" b="1" dirty="0"/>
              <a:t>X</a:t>
            </a:r>
            <a:r>
              <a:rPr lang="en-US" sz="2000" b="1" dirty="0">
                <a:latin typeface="Arial" charset="0"/>
                <a:sym typeface="Symbol" pitchFamily="18" charset="2"/>
              </a:rPr>
              <a:t>  </a:t>
            </a:r>
            <a:r>
              <a:rPr lang="en-US" sz="2000" b="1" dirty="0"/>
              <a:t>Y together is more likely than what you would expect by chance</a:t>
            </a:r>
          </a:p>
        </p:txBody>
      </p:sp>
      <p:graphicFrame>
        <p:nvGraphicFramePr>
          <p:cNvPr id="7" name="Content Placeholder 3"/>
          <p:cNvGraphicFramePr>
            <a:graphicFrameLocks/>
          </p:cNvGraphicFramePr>
          <p:nvPr>
            <p:extLst>
              <p:ext uri="{D42A27DB-BD31-4B8C-83A1-F6EECF244321}">
                <p14:modId xmlns:p14="http://schemas.microsoft.com/office/powerpoint/2010/main" val="1211685124"/>
              </p:ext>
            </p:extLst>
          </p:nvPr>
        </p:nvGraphicFramePr>
        <p:xfrm>
          <a:off x="5029200" y="9906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01417297"/>
              </p:ext>
            </p:extLst>
          </p:nvPr>
        </p:nvGraphicFramePr>
        <p:xfrm>
          <a:off x="1600200" y="5257800"/>
          <a:ext cx="3286125" cy="815975"/>
        </p:xfrm>
        <a:graphic>
          <a:graphicData uri="http://schemas.openxmlformats.org/presentationml/2006/ole">
            <mc:AlternateContent xmlns:mc="http://schemas.openxmlformats.org/markup-compatibility/2006">
              <mc:Choice xmlns:v="urn:schemas-microsoft-com:vml" Requires="v">
                <p:oleObj name="Equation" r:id="rId5" imgW="1434960" imgH="355320" progId="Equation.3">
                  <p:embed/>
                </p:oleObj>
              </mc:Choice>
              <mc:Fallback>
                <p:oleObj name="Equation" r:id="rId5" imgW="1434960" imgH="355320" progId="Equation.3">
                  <p:embed/>
                  <p:pic>
                    <p:nvPicPr>
                      <p:cNvPr id="9" name="Object 8"/>
                      <p:cNvPicPr>
                        <a:picLocks noChangeAspect="1" noChangeArrowheads="1"/>
                      </p:cNvPicPr>
                      <p:nvPr/>
                    </p:nvPicPr>
                    <p:blipFill>
                      <a:blip r:embed="rId6"/>
                      <a:srcRect/>
                      <a:stretch>
                        <a:fillRect/>
                      </a:stretch>
                    </p:blipFill>
                    <p:spPr bwMode="auto">
                      <a:xfrm>
                        <a:off x="1600200" y="5257800"/>
                        <a:ext cx="3286125"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8392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1143000"/>
          </a:xfrm>
        </p:spPr>
        <p:txBody>
          <a:bodyPr/>
          <a:lstStyle/>
          <a:p>
            <a:r>
              <a:rPr lang="en-US" dirty="0"/>
              <a:t>Another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623723"/>
              </p:ext>
            </p:extLst>
          </p:nvPr>
        </p:nvGraphicFramePr>
        <p:xfrm>
          <a:off x="0" y="1018720"/>
          <a:ext cx="6177148" cy="2103120"/>
        </p:xfrm>
        <a:graphic>
          <a:graphicData uri="http://schemas.openxmlformats.org/drawingml/2006/table">
            <a:tbl>
              <a:tblPr firstRow="1" bandRow="1">
                <a:tableStyleId>{2D5ABB26-0587-4C30-8999-92F81FD0307C}</a:tableStyleId>
              </a:tblPr>
              <a:tblGrid>
                <a:gridCol w="1715875">
                  <a:extLst>
                    <a:ext uri="{9D8B030D-6E8A-4147-A177-3AD203B41FA5}">
                      <a16:colId xmlns:a16="http://schemas.microsoft.com/office/drawing/2014/main" val="20000"/>
                    </a:ext>
                  </a:extLst>
                </a:gridCol>
                <a:gridCol w="1372699">
                  <a:extLst>
                    <a:ext uri="{9D8B030D-6E8A-4147-A177-3AD203B41FA5}">
                      <a16:colId xmlns:a16="http://schemas.microsoft.com/office/drawing/2014/main" val="20001"/>
                    </a:ext>
                  </a:extLst>
                </a:gridCol>
                <a:gridCol w="1544287">
                  <a:extLst>
                    <a:ext uri="{9D8B030D-6E8A-4147-A177-3AD203B41FA5}">
                      <a16:colId xmlns:a16="http://schemas.microsoft.com/office/drawing/2014/main" val="20002"/>
                    </a:ext>
                  </a:extLst>
                </a:gridCol>
                <a:gridCol w="1544287">
                  <a:extLst>
                    <a:ext uri="{9D8B030D-6E8A-4147-A177-3AD203B41FA5}">
                      <a16:colId xmlns:a16="http://schemas.microsoft.com/office/drawing/2014/main" val="20003"/>
                    </a:ext>
                  </a:extLst>
                </a:gridCol>
              </a:tblGrid>
              <a:tr h="370840">
                <a:tc>
                  <a:txBody>
                    <a:bodyPr/>
                    <a:lstStyle/>
                    <a:p>
                      <a:endParaRPr lang="en-US" sz="2000" dirty="0"/>
                    </a:p>
                  </a:txBody>
                  <a:tcPr/>
                </a:tc>
                <a:tc gridSpan="3">
                  <a:txBody>
                    <a:bodyPr/>
                    <a:lstStyle/>
                    <a:p>
                      <a:pPr algn="ctr"/>
                      <a:r>
                        <a:rPr lang="en-US" sz="2800" b="1" dirty="0">
                          <a:solidFill>
                            <a:srgbClr val="C00000"/>
                          </a:solidFill>
                        </a:rPr>
                        <a:t>Netflix</a:t>
                      </a:r>
                      <a:endParaRPr lang="en-US" sz="2000" b="1" dirty="0">
                        <a:solidFill>
                          <a:srgbClr val="C0000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pPr algn="ctr"/>
                      <a:r>
                        <a:rPr lang="en-US" sz="2800" b="1" dirty="0">
                          <a:solidFill>
                            <a:srgbClr val="C00000"/>
                          </a:solidFill>
                        </a:rPr>
                        <a:t>Cable</a:t>
                      </a:r>
                      <a:br>
                        <a:rPr lang="en-US" sz="2800" b="1" baseline="0" dirty="0">
                          <a:solidFill>
                            <a:srgbClr val="C00000"/>
                          </a:solidFill>
                        </a:rPr>
                      </a:br>
                      <a:r>
                        <a:rPr lang="en-US" sz="2800" b="1" dirty="0">
                          <a:solidFill>
                            <a:srgbClr val="C00000"/>
                          </a:solidFill>
                        </a:rPr>
                        <a:t>TV</a:t>
                      </a:r>
                    </a:p>
                  </a:txBody>
                  <a:tcPr anchor="ctr">
                    <a:lnR w="12700" cap="flat" cmpd="sng" algn="ctr">
                      <a:solidFill>
                        <a:schemeClr val="tx1"/>
                      </a:solidFill>
                      <a:prstDash val="solid"/>
                      <a:round/>
                      <a:headEnd type="none" w="med" len="med"/>
                      <a:tailEnd type="none" w="med" len="med"/>
                    </a:lnR>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dirty="0">
                          <a:solidFill>
                            <a:schemeClr val="tx1"/>
                          </a:solidFill>
                          <a:latin typeface="+mn-lt"/>
                          <a:ea typeface="+mn-ea"/>
                          <a:cs typeface="+mn-cs"/>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ounded Rectangle 4"/>
          <p:cNvSpPr/>
          <p:nvPr/>
        </p:nvSpPr>
        <p:spPr>
          <a:xfrm>
            <a:off x="6443353" y="1445159"/>
            <a:ext cx="2585852" cy="194828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What is the effect of Netflix on Cable TV?</a:t>
            </a:r>
            <a:br>
              <a:rPr lang="en-US" sz="2400" dirty="0"/>
            </a:br>
            <a:r>
              <a:rPr lang="en-US" sz="2400" dirty="0"/>
              <a:t>(Netflix </a:t>
            </a:r>
            <a:r>
              <a:rPr lang="en-US" sz="2400" dirty="0">
                <a:sym typeface="Wingdings" panose="05000000000000000000" pitchFamily="2" charset="2"/>
              </a:rPr>
              <a:t> </a:t>
            </a:r>
            <a:r>
              <a:rPr lang="en-US" sz="2400" dirty="0" err="1">
                <a:sym typeface="Wingdings" panose="05000000000000000000" pitchFamily="2" charset="2"/>
              </a:rPr>
              <a:t>CableTV</a:t>
            </a:r>
            <a:r>
              <a:rPr lang="en-US" sz="2400" dirty="0">
                <a:sym typeface="Wingdings" panose="05000000000000000000" pitchFamily="2" charset="2"/>
              </a:rPr>
              <a:t>)</a:t>
            </a:r>
            <a:endParaRPr lang="en-US" sz="2400" dirty="0"/>
          </a:p>
        </p:txBody>
      </p:sp>
      <p:sp>
        <p:nvSpPr>
          <p:cNvPr id="6" name="TextBox 5"/>
          <p:cNvSpPr txBox="1"/>
          <p:nvPr/>
        </p:nvSpPr>
        <p:spPr>
          <a:xfrm>
            <a:off x="217071" y="3041210"/>
            <a:ext cx="8280477" cy="1938992"/>
          </a:xfrm>
          <a:prstGeom prst="rect">
            <a:avLst/>
          </a:prstGeom>
          <a:noFill/>
        </p:spPr>
        <p:txBody>
          <a:bodyPr wrap="square" rtlCol="0">
            <a:spAutoFit/>
          </a:bodyPr>
          <a:lstStyle/>
          <a:p>
            <a:r>
              <a:rPr lang="en-US" sz="2400" dirty="0"/>
              <a:t>Total = 200 + 3800 + 8000 + 1000 = 13000</a:t>
            </a:r>
          </a:p>
          <a:p>
            <a:endParaRPr lang="en-US" sz="2400" dirty="0"/>
          </a:p>
          <a:p>
            <a:r>
              <a:rPr lang="en-US" sz="2400" dirty="0"/>
              <a:t>People with </a:t>
            </a:r>
            <a:r>
              <a:rPr lang="en-US" sz="2400" b="1" dirty="0">
                <a:solidFill>
                  <a:schemeClr val="tx2"/>
                </a:solidFill>
              </a:rPr>
              <a:t>both services </a:t>
            </a:r>
            <a:r>
              <a:rPr lang="en-US" sz="2400" dirty="0"/>
              <a:t>	</a:t>
            </a:r>
            <a:r>
              <a:rPr lang="en-US" sz="2400" dirty="0">
                <a:sym typeface="Wingdings" pitchFamily="2" charset="2"/>
              </a:rPr>
              <a:t>= 1000/13000                7.7%</a:t>
            </a:r>
          </a:p>
          <a:p>
            <a:r>
              <a:rPr lang="en-US" sz="2400" dirty="0">
                <a:sym typeface="Wingdings" pitchFamily="2" charset="2"/>
              </a:rPr>
              <a:t>People with </a:t>
            </a:r>
            <a:r>
              <a:rPr lang="en-US" sz="2400" b="1" dirty="0">
                <a:solidFill>
                  <a:srgbClr val="C00000"/>
                </a:solidFill>
                <a:sym typeface="Wingdings" pitchFamily="2" charset="2"/>
              </a:rPr>
              <a:t>Cable TV 	</a:t>
            </a:r>
            <a:r>
              <a:rPr lang="en-US" sz="2400" dirty="0">
                <a:sym typeface="Wingdings" pitchFamily="2" charset="2"/>
              </a:rPr>
              <a:t>	= (8000+1000)/13000  69.2%</a:t>
            </a:r>
          </a:p>
          <a:p>
            <a:r>
              <a:rPr lang="en-US" sz="2400" dirty="0">
                <a:sym typeface="Wingdings" pitchFamily="2" charset="2"/>
              </a:rPr>
              <a:t>People with </a:t>
            </a:r>
            <a:r>
              <a:rPr lang="en-US" sz="2400" b="1" dirty="0">
                <a:solidFill>
                  <a:srgbClr val="C00000"/>
                </a:solidFill>
                <a:sym typeface="Wingdings" pitchFamily="2" charset="2"/>
              </a:rPr>
              <a:t>Netflix</a:t>
            </a:r>
            <a:r>
              <a:rPr lang="en-US" sz="2400" dirty="0">
                <a:solidFill>
                  <a:srgbClr val="C00000"/>
                </a:solidFill>
                <a:sym typeface="Wingdings" pitchFamily="2" charset="2"/>
              </a:rPr>
              <a:t> </a:t>
            </a:r>
            <a:r>
              <a:rPr lang="en-US" sz="2400" dirty="0">
                <a:sym typeface="Wingdings" pitchFamily="2" charset="2"/>
              </a:rPr>
              <a:t>		= (3800+1000)/13000  36.9%</a:t>
            </a:r>
          </a:p>
        </p:txBody>
      </p:sp>
      <mc:AlternateContent xmlns:mc="http://schemas.openxmlformats.org/markup-compatibility/2006" xmlns:a14="http://schemas.microsoft.com/office/drawing/2010/main">
        <mc:Choice Requires="a14">
          <p:sp>
            <p:nvSpPr>
              <p:cNvPr id="7" name="Object 6"/>
              <p:cNvSpPr txBox="1"/>
              <p:nvPr/>
            </p:nvSpPr>
            <p:spPr bwMode="auto">
              <a:xfrm>
                <a:off x="1447800" y="5008078"/>
                <a:ext cx="8802687" cy="13192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200" i="1" smtClean="0">
                          <a:solidFill>
                            <a:srgbClr val="000000"/>
                          </a:solidFill>
                          <a:latin typeface="Cambria Math" panose="02040503050406030204" pitchFamily="18" charset="0"/>
                        </a:rPr>
                        <m:t>𝐿𝑖𝑓𝑡</m:t>
                      </m:r>
                      <m:d>
                        <m:dPr>
                          <m:ctrlPr>
                            <a:rPr lang="en-US" sz="2200" i="1" smtClean="0">
                              <a:solidFill>
                                <a:srgbClr val="000000"/>
                              </a:solidFill>
                              <a:latin typeface="Cambria Math" panose="02040503050406030204" pitchFamily="18" charset="0"/>
                            </a:rPr>
                          </m:ctrlPr>
                        </m:dPr>
                        <m:e>
                          <m:r>
                            <m:rPr>
                              <m:nor/>
                            </m:rPr>
                            <a:rPr lang="en-US" sz="2200" i="0">
                              <a:solidFill>
                                <a:srgbClr val="000000"/>
                              </a:solidFill>
                              <a:latin typeface="Cambria Math" panose="02040503050406030204" pitchFamily="18" charset="0"/>
                            </a:rPr>
                            <m:t>Netflix</m:t>
                          </m:r>
                          <m:r>
                            <a:rPr lang="en-US" sz="2200" i="1">
                              <a:solidFill>
                                <a:srgbClr val="000000"/>
                              </a:solidFill>
                              <a:latin typeface="Cambria Math" panose="02040503050406030204" pitchFamily="18" charset="0"/>
                            </a:rPr>
                            <m:t>→</m:t>
                          </m:r>
                          <m:r>
                            <m:rPr>
                              <m:nor/>
                            </m:rPr>
                            <a:rPr lang="en-US" sz="2200" i="0">
                              <a:solidFill>
                                <a:srgbClr val="000000"/>
                              </a:solidFill>
                              <a:latin typeface="Cambria Math" panose="02040503050406030204" pitchFamily="18" charset="0"/>
                            </a:rPr>
                            <m:t>CableTV</m:t>
                          </m:r>
                        </m:e>
                      </m:d>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0.69</m:t>
                          </m:r>
                          <m:r>
                            <a:rPr lang="en-US" sz="2200" b="0" i="1" smtClean="0">
                              <a:solidFill>
                                <a:srgbClr val="000000"/>
                              </a:solidFill>
                              <a:latin typeface="Cambria Math" panose="02040503050406030204" pitchFamily="18" charset="0"/>
                            </a:rPr>
                            <m:t>2</m:t>
                          </m:r>
                          <m:r>
                            <a:rPr lang="en-US" sz="2200" i="1">
                              <a:solidFill>
                                <a:srgbClr val="000000"/>
                              </a:solidFill>
                              <a:latin typeface="Cambria Math" panose="02040503050406030204" pitchFamily="18" charset="0"/>
                            </a:rPr>
                            <m:t>∗0.3</m:t>
                          </m:r>
                          <m:r>
                            <a:rPr lang="en-US" sz="2200" b="0" i="1" smtClean="0">
                              <a:solidFill>
                                <a:srgbClr val="000000"/>
                              </a:solidFill>
                              <a:latin typeface="Cambria Math" panose="02040503050406030204" pitchFamily="18" charset="0"/>
                            </a:rPr>
                            <m:t>69</m:t>
                          </m:r>
                        </m:den>
                      </m:f>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num>
                        <m:den>
                          <m:r>
                            <a:rPr lang="en-US" sz="2200" i="1">
                              <a:solidFill>
                                <a:srgbClr val="000000"/>
                              </a:solidFill>
                              <a:latin typeface="Cambria Math" panose="02040503050406030204" pitchFamily="18" charset="0"/>
                            </a:rPr>
                            <m:t>0.24</m:t>
                          </m:r>
                        </m:den>
                      </m:f>
                      <m:r>
                        <a:rPr lang="en-US" sz="2200" i="1">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30%</m:t>
                      </m:r>
                    </m:oMath>
                  </m:oMathPara>
                </a14:m>
                <a:endParaRPr lang="en-US" sz="2200" dirty="0"/>
              </a:p>
            </p:txBody>
          </p:sp>
        </mc:Choice>
        <mc:Fallback xmlns="">
          <p:sp>
            <p:nvSpPr>
              <p:cNvPr id="7" name="Object 6"/>
              <p:cNvSpPr txBox="1">
                <a:spLocks noRot="1" noChangeAspect="1" noMove="1" noResize="1" noEditPoints="1" noAdjustHandles="1" noChangeArrowheads="1" noChangeShapeType="1" noTextEdit="1"/>
              </p:cNvSpPr>
              <p:nvPr/>
            </p:nvSpPr>
            <p:spPr bwMode="auto">
              <a:xfrm>
                <a:off x="1447800" y="5008078"/>
                <a:ext cx="8802687" cy="1319212"/>
              </a:xfrm>
              <a:prstGeom prst="rect">
                <a:avLst/>
              </a:prstGeom>
              <a:blipFill>
                <a:blip r:embed="rId3"/>
                <a:stretch>
                  <a:fillRect/>
                </a:stretch>
              </a:blipFill>
              <a:ln>
                <a:noFill/>
              </a:ln>
              <a:effectLst/>
            </p:spPr>
            <p:txBody>
              <a:bodyPr/>
              <a:lstStyle/>
              <a:p>
                <a:r>
                  <a:rPr lang="en-US">
                    <a:noFill/>
                  </a:rPr>
                  <a:t> </a:t>
                </a:r>
              </a:p>
            </p:txBody>
          </p:sp>
        </mc:Fallback>
      </mc:AlternateContent>
      <p:sp>
        <p:nvSpPr>
          <p:cNvPr id="8" name="Rounded Rectangle 7"/>
          <p:cNvSpPr/>
          <p:nvPr/>
        </p:nvSpPr>
        <p:spPr>
          <a:xfrm>
            <a:off x="983976" y="5877339"/>
            <a:ext cx="7391400" cy="8380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Having one negatively affects the purchase of the other </a:t>
            </a:r>
            <a:br>
              <a:rPr lang="en-US" sz="2000" dirty="0"/>
            </a:br>
            <a:r>
              <a:rPr lang="en-US" sz="2000" dirty="0"/>
              <a:t>(lift &lt; 1)</a:t>
            </a:r>
          </a:p>
        </p:txBody>
      </p:sp>
    </p:spTree>
    <p:extLst>
      <p:ext uri="{BB962C8B-B14F-4D97-AF65-F5344CB8AC3E}">
        <p14:creationId xmlns:p14="http://schemas.microsoft.com/office/powerpoint/2010/main" val="426379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the rules</a:t>
            </a: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dirty="0"/>
              <a:t>We know how to calculate the measures for each rule</a:t>
            </a:r>
          </a:p>
          <a:p>
            <a:pPr lvl="1"/>
            <a:r>
              <a:rPr lang="en-US" dirty="0"/>
              <a:t>Support</a:t>
            </a:r>
          </a:p>
          <a:p>
            <a:pPr lvl="1"/>
            <a:r>
              <a:rPr lang="en-US" dirty="0"/>
              <a:t>Confidence</a:t>
            </a:r>
          </a:p>
          <a:p>
            <a:pPr lvl="1"/>
            <a:r>
              <a:rPr lang="en-US" dirty="0"/>
              <a:t>Lift</a:t>
            </a:r>
          </a:p>
          <a:p>
            <a:pPr lvl="1"/>
            <a:endParaRPr lang="en-US" dirty="0"/>
          </a:p>
          <a:p>
            <a:r>
              <a:rPr lang="en-US" dirty="0"/>
              <a:t>Then we set up </a:t>
            </a:r>
            <a:r>
              <a:rPr lang="en-US" b="1" dirty="0"/>
              <a:t>thresholds</a:t>
            </a:r>
            <a:r>
              <a:rPr lang="en-US" dirty="0"/>
              <a:t> for the minimum rule strength we want to accept</a:t>
            </a:r>
          </a:p>
          <a:p>
            <a:endParaRPr lang="en-US" dirty="0"/>
          </a:p>
          <a:p>
            <a:pPr lvl="1"/>
            <a:endParaRPr lang="en-US" dirty="0"/>
          </a:p>
        </p:txBody>
      </p:sp>
      <p:graphicFrame>
        <p:nvGraphicFramePr>
          <p:cNvPr id="4" name="Diagram 3"/>
          <p:cNvGraphicFramePr/>
          <p:nvPr>
            <p:extLst>
              <p:ext uri="{D42A27DB-BD31-4B8C-83A1-F6EECF244321}">
                <p14:modId xmlns:p14="http://schemas.microsoft.com/office/powerpoint/2010/main" val="2399656869"/>
              </p:ext>
            </p:extLst>
          </p:nvPr>
        </p:nvGraphicFramePr>
        <p:xfrm>
          <a:off x="5105400" y="1447800"/>
          <a:ext cx="3657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56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you are confident in a rule, take action</a:t>
            </a:r>
          </a:p>
        </p:txBody>
      </p:sp>
      <p:sp>
        <p:nvSpPr>
          <p:cNvPr id="3" name="Content Placeholder 2"/>
          <p:cNvSpPr>
            <a:spLocks noGrp="1"/>
          </p:cNvSpPr>
          <p:nvPr>
            <p:ph idx="1"/>
          </p:nvPr>
        </p:nvSpPr>
        <p:spPr>
          <a:xfrm>
            <a:off x="457200" y="1600200"/>
            <a:ext cx="8229600" cy="533400"/>
          </a:xfrm>
        </p:spPr>
        <p:txBody>
          <a:bodyPr>
            <a:noAutofit/>
          </a:bodyPr>
          <a:lstStyle/>
          <a:p>
            <a:pPr marL="0" indent="0" algn="ctr">
              <a:buNone/>
            </a:pPr>
            <a:r>
              <a:rPr lang="en-US" sz="3600" dirty="0"/>
              <a:t>{Diapers}</a:t>
            </a:r>
            <a:r>
              <a:rPr lang="en-US" sz="3600" dirty="0">
                <a:latin typeface="Arial" charset="0"/>
                <a:sym typeface="Symbol" pitchFamily="18" charset="2"/>
              </a:rPr>
              <a:t> </a:t>
            </a:r>
            <a:r>
              <a:rPr lang="en-US" sz="3600" dirty="0">
                <a:latin typeface="+mj-lt"/>
                <a:sym typeface="Symbol" pitchFamily="18" charset="2"/>
              </a:rPr>
              <a:t> {Beer}</a:t>
            </a:r>
          </a:p>
        </p:txBody>
      </p:sp>
      <p:graphicFrame>
        <p:nvGraphicFramePr>
          <p:cNvPr id="4" name="Diagram 3"/>
          <p:cNvGraphicFramePr/>
          <p:nvPr>
            <p:extLst>
              <p:ext uri="{D42A27DB-BD31-4B8C-83A1-F6EECF244321}">
                <p14:modId xmlns:p14="http://schemas.microsoft.com/office/powerpoint/2010/main" val="3921307999"/>
              </p:ext>
            </p:extLst>
          </p:nvPr>
        </p:nvGraphicFramePr>
        <p:xfrm>
          <a:off x="381000" y="2819399"/>
          <a:ext cx="5105400" cy="3686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590798"/>
            <a:ext cx="3478213" cy="3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9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1E35"/>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54342" y="4191000"/>
            <a:ext cx="8235225" cy="827400"/>
          </a:xfrm>
          <a:ln>
            <a:noFill/>
          </a:ln>
        </p:spPr>
        <p:txBody>
          <a:bodyPr/>
          <a:lstStyle/>
          <a:p>
            <a:r>
              <a:rPr lang="en-US" sz="1850" dirty="0"/>
              <a:t>Fall 2022</a:t>
            </a:r>
            <a:endParaRPr lang="en-US" dirty="0"/>
          </a:p>
        </p:txBody>
      </p:sp>
      <p:sp>
        <p:nvSpPr>
          <p:cNvPr id="7" name="Rectangle 6"/>
          <p:cNvSpPr/>
          <p:nvPr/>
        </p:nvSpPr>
        <p:spPr>
          <a:xfrm>
            <a:off x="3879227" y="4671836"/>
            <a:ext cx="1385454" cy="8726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
        <p:nvSpPr>
          <p:cNvPr id="9" name="Subtitle 2">
            <a:extLst>
              <a:ext uri="{FF2B5EF4-FFF2-40B4-BE49-F238E27FC236}">
                <a16:creationId xmlns:a16="http://schemas.microsoft.com/office/drawing/2014/main" id="{F4F1C8CC-3439-96FC-6FCD-AF256EB1A0C7}"/>
              </a:ext>
            </a:extLst>
          </p:cNvPr>
          <p:cNvSpPr txBox="1">
            <a:spLocks/>
          </p:cNvSpPr>
          <p:nvPr/>
        </p:nvSpPr>
        <p:spPr>
          <a:xfrm>
            <a:off x="1327104" y="5715000"/>
            <a:ext cx="6489700" cy="9906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L="914400" marR="0" lvl="1" indent="-381000"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371600" marR="0" lvl="2" indent="-355600"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828800" marR="0" lvl="3"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2286000" marR="0" lvl="4"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743200" marR="0" lvl="5"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L="3200400" marR="0" lvl="6"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L="3657600" marR="0" lvl="7"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L="4114800" marR="0" lvl="8"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pPr marL="457200" marR="0" lvl="0" indent="-406400" algn="ctr" defTabSz="914400" rtl="0" eaLnBrk="1" fontAlgn="auto" latinLnBrk="0" hangingPunct="1">
              <a:lnSpc>
                <a:spcPct val="90000"/>
              </a:lnSpc>
              <a:spcBef>
                <a:spcPts val="750"/>
              </a:spcBef>
              <a:spcAft>
                <a:spcPts val="0"/>
              </a:spcAft>
              <a:buClr>
                <a:srgbClr val="A41E35"/>
              </a:buClr>
              <a:buSzPts val="2500"/>
              <a:buFont typeface="Arial"/>
              <a:buNone/>
              <a:tabLst/>
              <a:defRPr/>
            </a:pPr>
            <a: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t>Leila Hosseini</a:t>
            </a:r>
            <a:b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Leila.hosseini@temple.edu</a:t>
            </a:r>
            <a:b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http://community.mis.temple.edu/leila</a:t>
            </a:r>
          </a:p>
        </p:txBody>
      </p:sp>
      <p:sp>
        <p:nvSpPr>
          <p:cNvPr id="3" name="Title 2">
            <a:extLst>
              <a:ext uri="{FF2B5EF4-FFF2-40B4-BE49-F238E27FC236}">
                <a16:creationId xmlns:a16="http://schemas.microsoft.com/office/drawing/2014/main" id="{F981364A-CCA5-33CA-0FFD-F2DA3E3D64E9}"/>
              </a:ext>
            </a:extLst>
          </p:cNvPr>
          <p:cNvSpPr>
            <a:spLocks noGrp="1"/>
          </p:cNvSpPr>
          <p:nvPr>
            <p:ph type="ctrTitle"/>
          </p:nvPr>
        </p:nvSpPr>
        <p:spPr>
          <a:xfrm>
            <a:off x="533400" y="1880005"/>
            <a:ext cx="8235225" cy="1578300"/>
          </a:xfrm>
        </p:spPr>
        <p:txBody>
          <a:bodyPr/>
          <a:lstStyle/>
          <a:p>
            <a:r>
              <a:rPr lang="en-US" dirty="0"/>
              <a:t>Association Rule Mining</a:t>
            </a:r>
          </a:p>
        </p:txBody>
      </p:sp>
    </p:spTree>
    <p:extLst>
      <p:ext uri="{BB962C8B-B14F-4D97-AF65-F5344CB8AC3E}">
        <p14:creationId xmlns:p14="http://schemas.microsoft.com/office/powerpoint/2010/main" val="297496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0"/>
            <a:r>
              <a:rPr lang="en-US" dirty="0"/>
              <a:t>Support, confidence, and lift</a:t>
            </a:r>
          </a:p>
          <a:p>
            <a:pPr lvl="1"/>
            <a:r>
              <a:rPr lang="en-US" dirty="0"/>
              <a:t>Explain what each means</a:t>
            </a:r>
          </a:p>
          <a:p>
            <a:pPr lvl="2"/>
            <a:r>
              <a:rPr lang="en-US" dirty="0"/>
              <a:t>Can you have high confidence and low lift? </a:t>
            </a:r>
          </a:p>
          <a:p>
            <a:pPr lvl="1"/>
            <a:r>
              <a:rPr lang="en-US" dirty="0"/>
              <a:t>How to compute</a:t>
            </a:r>
          </a:p>
          <a:p>
            <a:endParaRPr lang="en-US" dirty="0"/>
          </a:p>
          <a:p>
            <a:r>
              <a:rPr lang="en-US" dirty="0"/>
              <a:t>In-Class Activity:</a:t>
            </a:r>
          </a:p>
          <a:p>
            <a:pPr lvl="1"/>
            <a:r>
              <a:rPr lang="en-US" dirty="0"/>
              <a:t>Part 1: Computing Confidence, Support, and Lift </a:t>
            </a:r>
          </a:p>
          <a:p>
            <a:pPr lvl="1"/>
            <a:r>
              <a:rPr lang="en-US" dirty="0"/>
              <a:t>Part 2: Association Rule Mining Using R</a:t>
            </a:r>
          </a:p>
        </p:txBody>
      </p:sp>
    </p:spTree>
    <p:extLst>
      <p:ext uri="{BB962C8B-B14F-4D97-AF65-F5344CB8AC3E}">
        <p14:creationId xmlns:p14="http://schemas.microsoft.com/office/powerpoint/2010/main" val="48975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775"/>
            <a:ext cx="8763000" cy="1771775"/>
          </a:xfrm>
        </p:spPr>
        <p:txBody>
          <a:bodyPr>
            <a:normAutofit/>
          </a:bodyPr>
          <a:lstStyle/>
          <a:p>
            <a:pPr lvl="0"/>
            <a:r>
              <a:rPr lang="en-US" dirty="0"/>
              <a:t>Support </a:t>
            </a:r>
          </a:p>
          <a:p>
            <a:pPr lvl="1"/>
            <a:r>
              <a:rPr lang="en-US" sz="2400" dirty="0"/>
              <a:t>Fraction of transactions that contain all items</a:t>
            </a:r>
            <a:endParaRPr lang="en-US" sz="2400" dirty="0">
              <a:sym typeface="Symbol" pitchFamily="18" charset="2"/>
            </a:endParaRPr>
          </a:p>
          <a:p>
            <a:pPr marL="0" lvl="0" indent="0">
              <a:buNone/>
            </a:pPr>
            <a:endParaRPr lang="en-US" sz="4500" dirty="0"/>
          </a:p>
        </p:txBody>
      </p:sp>
      <mc:AlternateContent xmlns:mc="http://schemas.openxmlformats.org/markup-compatibility/2006" xmlns:a14="http://schemas.microsoft.com/office/drawing/2010/main">
        <mc:Choice Requires="a14">
          <p:sp>
            <p:nvSpPr>
              <p:cNvPr id="5" name="Rectangle 4"/>
              <p:cNvSpPr/>
              <p:nvPr/>
            </p:nvSpPr>
            <p:spPr>
              <a:xfrm>
                <a:off x="1676400" y="5443163"/>
                <a:ext cx="6477000" cy="10829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𝐿𝑖𝑓𝑡</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r>
                            <a:rPr lang="en-US" sz="2200" i="1">
                              <a:latin typeface="Cambria Math" panose="02040503050406030204" pitchFamily="18" charset="0"/>
                              <a:ea typeface="Cambria Math"/>
                            </a:rPr>
                            <m:t>∗</m:t>
                          </m:r>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panose="02040503050406030204" pitchFamily="18" charset="0"/>
                          <a:ea typeface="Cambria Math"/>
                        </a:rPr>
                        <m:t>=</m:t>
                      </m:r>
                      <m:f>
                        <m:fPr>
                          <m:ctrlPr>
                            <a:rPr lang="en-US" sz="2200" i="1">
                              <a:latin typeface="Cambria Math" panose="02040503050406030204" pitchFamily="18" charset="0"/>
                              <a:ea typeface="Cambria Math"/>
                            </a:rPr>
                          </m:ctrlPr>
                        </m:fPr>
                        <m:num>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den>
                          </m:f>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ea typeface="Cambria Math"/>
                            </a:rPr>
                            <m:t>𝑐</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1676400" y="5443163"/>
                <a:ext cx="6477000" cy="1082925"/>
              </a:xfrm>
              <a:prstGeom prst="rect">
                <a:avLst/>
              </a:prstGeom>
              <a:blipFill>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525508273"/>
              </p:ext>
            </p:extLst>
          </p:nvPr>
        </p:nvGraphicFramePr>
        <p:xfrm>
          <a:off x="1114425" y="3727450"/>
          <a:ext cx="7599363" cy="723900"/>
        </p:xfrm>
        <a:graphic>
          <a:graphicData uri="http://schemas.openxmlformats.org/presentationml/2006/ole">
            <mc:AlternateContent xmlns:mc="http://schemas.openxmlformats.org/markup-compatibility/2006">
              <mc:Choice xmlns:v="urn:schemas-microsoft-com:vml" Requires="v">
                <p:oleObj name="Equation" r:id="rId4" imgW="4228920" imgH="419040" progId="Equation.3">
                  <p:embed/>
                </p:oleObj>
              </mc:Choice>
              <mc:Fallback>
                <p:oleObj name="Equation" r:id="rId4" imgW="4228920" imgH="419040" progId="Equation.3">
                  <p:embed/>
                  <p:pic>
                    <p:nvPicPr>
                      <p:cNvPr id="6" name="Object 5"/>
                      <p:cNvPicPr>
                        <a:picLocks noChangeAspect="1" noChangeArrowheads="1"/>
                      </p:cNvPicPr>
                      <p:nvPr/>
                    </p:nvPicPr>
                    <p:blipFill>
                      <a:blip r:embed="rId5"/>
                      <a:srcRect/>
                      <a:stretch>
                        <a:fillRect/>
                      </a:stretch>
                    </p:blipFill>
                    <p:spPr bwMode="auto">
                      <a:xfrm>
                        <a:off x="1114425" y="3727450"/>
                        <a:ext cx="7599363" cy="7239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487540"/>
              </p:ext>
            </p:extLst>
          </p:nvPr>
        </p:nvGraphicFramePr>
        <p:xfrm>
          <a:off x="1589088" y="1390650"/>
          <a:ext cx="3554412" cy="723900"/>
        </p:xfrm>
        <a:graphic>
          <a:graphicData uri="http://schemas.openxmlformats.org/presentationml/2006/ole">
            <mc:AlternateContent xmlns:mc="http://schemas.openxmlformats.org/markup-compatibility/2006">
              <mc:Choice xmlns:v="urn:schemas-microsoft-com:vml" Requires="v">
                <p:oleObj name="Equation" r:id="rId6" imgW="2108160" imgH="419040" progId="Equation.3">
                  <p:embed/>
                </p:oleObj>
              </mc:Choice>
              <mc:Fallback>
                <p:oleObj name="Equation" r:id="rId6" imgW="2108160" imgH="419040" progId="Equation.3">
                  <p:embed/>
                  <p:pic>
                    <p:nvPicPr>
                      <p:cNvPr id="8" name="Object 7"/>
                      <p:cNvPicPr>
                        <a:picLocks noChangeAspect="1" noChangeArrowheads="1"/>
                      </p:cNvPicPr>
                      <p:nvPr/>
                    </p:nvPicPr>
                    <p:blipFill>
                      <a:blip r:embed="rId7"/>
                      <a:srcRect/>
                      <a:stretch>
                        <a:fillRect/>
                      </a:stretch>
                    </p:blipFill>
                    <p:spPr bwMode="auto">
                      <a:xfrm>
                        <a:off x="1589088" y="1390650"/>
                        <a:ext cx="3554412" cy="723900"/>
                      </a:xfrm>
                      <a:prstGeom prst="rect">
                        <a:avLst/>
                      </a:prstGeom>
                      <a:noFill/>
                    </p:spPr>
                  </p:pic>
                </p:oleObj>
              </mc:Fallback>
            </mc:AlternateContent>
          </a:graphicData>
        </a:graphic>
      </p:graphicFrame>
      <p:sp>
        <p:nvSpPr>
          <p:cNvPr id="7" name="Content Placeholder 2"/>
          <p:cNvSpPr txBox="1">
            <a:spLocks/>
          </p:cNvSpPr>
          <p:nvPr/>
        </p:nvSpPr>
        <p:spPr>
          <a:xfrm>
            <a:off x="457200" y="1533463"/>
            <a:ext cx="87630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4500" dirty="0"/>
          </a:p>
          <a:p>
            <a:r>
              <a:rPr lang="en-US" dirty="0"/>
              <a:t>Confidence</a:t>
            </a:r>
          </a:p>
          <a:p>
            <a:pPr lvl="1"/>
            <a:r>
              <a:rPr lang="en-US" sz="2400" dirty="0"/>
              <a:t>Measures how often items in Y appear in transactions that contain X</a:t>
            </a:r>
          </a:p>
          <a:p>
            <a:pPr marL="0" indent="0">
              <a:buFont typeface="Arial" pitchFamily="34" charset="0"/>
              <a:buNone/>
            </a:pPr>
            <a:endParaRPr lang="en-US" sz="4000" dirty="0"/>
          </a:p>
        </p:txBody>
      </p:sp>
      <p:sp>
        <p:nvSpPr>
          <p:cNvPr id="9" name="Content Placeholder 2"/>
          <p:cNvSpPr txBox="1">
            <a:spLocks/>
          </p:cNvSpPr>
          <p:nvPr/>
        </p:nvSpPr>
        <p:spPr>
          <a:xfrm>
            <a:off x="457200" y="4427983"/>
            <a:ext cx="8763000" cy="1385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Lift</a:t>
            </a:r>
          </a:p>
          <a:p>
            <a:pPr lvl="1"/>
            <a:r>
              <a:rPr lang="en-US" sz="2400" dirty="0"/>
              <a:t>How co-occurrence differs from what is expected by chance</a:t>
            </a:r>
          </a:p>
        </p:txBody>
      </p:sp>
    </p:spTree>
    <p:extLst>
      <p:ext uri="{BB962C8B-B14F-4D97-AF65-F5344CB8AC3E}">
        <p14:creationId xmlns:p14="http://schemas.microsoft.com/office/powerpoint/2010/main" val="176672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31" y="304800"/>
            <a:ext cx="8229600" cy="1143000"/>
          </a:xfrm>
        </p:spPr>
        <p:txBody>
          <a:bodyPr/>
          <a:lstStyle/>
          <a:p>
            <a:pPr algn="l"/>
            <a:r>
              <a:rPr lang="en-US" dirty="0"/>
              <a:t>Association Rule 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507153"/>
              </p:ext>
            </p:extLst>
          </p:nvPr>
        </p:nvGraphicFramePr>
        <p:xfrm>
          <a:off x="314131" y="1502229"/>
          <a:ext cx="4800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my+REWARDS CARD Applicatio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567" y="1524000"/>
            <a:ext cx="376843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a:t>Case 1: </a:t>
            </a:r>
            <a:r>
              <a:rPr lang="en-US" spc="-25" dirty="0"/>
              <a:t>Amazon Recommender System</a:t>
            </a:r>
            <a:endParaRPr lang="en-US" dirty="0"/>
          </a:p>
        </p:txBody>
      </p:sp>
      <p:sp>
        <p:nvSpPr>
          <p:cNvPr id="4" name="object 3">
            <a:extLst>
              <a:ext uri="{FF2B5EF4-FFF2-40B4-BE49-F238E27FC236}">
                <a16:creationId xmlns:a16="http://schemas.microsoft.com/office/drawing/2014/main" id="{D6666282-A375-467E-9985-E9C6AAA16F5F}"/>
              </a:ext>
            </a:extLst>
          </p:cNvPr>
          <p:cNvSpPr/>
          <p:nvPr/>
        </p:nvSpPr>
        <p:spPr>
          <a:xfrm>
            <a:off x="546697" y="1508574"/>
            <a:ext cx="4055120" cy="163910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92C98B92-165A-44ED-92FB-CC25D252989E}"/>
              </a:ext>
            </a:extLst>
          </p:cNvPr>
          <p:cNvSpPr/>
          <p:nvPr/>
        </p:nvSpPr>
        <p:spPr>
          <a:xfrm>
            <a:off x="3981928" y="3465014"/>
            <a:ext cx="4247672" cy="2402386"/>
          </a:xfrm>
          <a:prstGeom prst="rect">
            <a:avLst/>
          </a:prstGeom>
          <a:blipFill>
            <a:blip r:embed="rId4"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5">
            <a:extLst>
              <a:ext uri="{FF2B5EF4-FFF2-40B4-BE49-F238E27FC236}">
                <a16:creationId xmlns:a16="http://schemas.microsoft.com/office/drawing/2014/main" id="{3EFDAE26-9787-4F46-A578-6FB88B3C17B3}"/>
              </a:ext>
            </a:extLst>
          </p:cNvPr>
          <p:cNvSpPr txBox="1"/>
          <p:nvPr/>
        </p:nvSpPr>
        <p:spPr>
          <a:xfrm>
            <a:off x="1251393" y="6223829"/>
            <a:ext cx="6859288" cy="319959"/>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95"/>
              </a:spcBef>
            </a:pPr>
            <a:r>
              <a:rPr sz="2000" spc="-40" dirty="0">
                <a:latin typeface="Arial"/>
                <a:cs typeface="Arial"/>
              </a:rPr>
              <a:t>Figure</a:t>
            </a:r>
            <a:r>
              <a:rPr lang="en-US" sz="2000" spc="-40" dirty="0">
                <a:latin typeface="Arial"/>
                <a:cs typeface="Arial"/>
              </a:rPr>
              <a:t>: </a:t>
            </a:r>
            <a:r>
              <a:rPr sz="2000" spc="-50" dirty="0">
                <a:latin typeface="Arial"/>
                <a:cs typeface="Arial"/>
              </a:rPr>
              <a:t>Amazon recommendations </a:t>
            </a:r>
            <a:r>
              <a:rPr sz="2000" spc="-35" dirty="0">
                <a:latin typeface="Arial"/>
                <a:cs typeface="Arial"/>
              </a:rPr>
              <a:t>while </a:t>
            </a:r>
            <a:r>
              <a:rPr sz="2000" spc="-40" dirty="0">
                <a:latin typeface="Arial"/>
                <a:cs typeface="Arial"/>
              </a:rPr>
              <a:t>viewing </a:t>
            </a:r>
            <a:r>
              <a:rPr sz="2000" spc="-80" dirty="0">
                <a:latin typeface="Arial"/>
                <a:cs typeface="Arial"/>
              </a:rPr>
              <a:t>a</a:t>
            </a:r>
            <a:r>
              <a:rPr sz="2000" spc="25" dirty="0">
                <a:latin typeface="Arial"/>
                <a:cs typeface="Arial"/>
              </a:rPr>
              <a:t> </a:t>
            </a:r>
            <a:r>
              <a:rPr sz="2000" spc="-30" dirty="0">
                <a:latin typeface="Arial"/>
                <a:cs typeface="Arial"/>
              </a:rPr>
              <a:t>book</a:t>
            </a:r>
            <a:endParaRPr sz="2000" dirty="0">
              <a:latin typeface="Arial"/>
              <a:cs typeface="Arial"/>
            </a:endParaRPr>
          </a:p>
        </p:txBody>
      </p:sp>
    </p:spTree>
    <p:extLst>
      <p:ext uri="{BB962C8B-B14F-4D97-AF65-F5344CB8AC3E}">
        <p14:creationId xmlns:p14="http://schemas.microsoft.com/office/powerpoint/2010/main" val="4993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6594B4-B0B2-4C9F-817E-1E549F739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88030"/>
            <a:ext cx="3429000" cy="3188970"/>
          </a:xfrm>
          <a:prstGeom prst="rect">
            <a:avLst/>
          </a:prstGeom>
        </p:spPr>
      </p:pic>
      <p:sp>
        <p:nvSpPr>
          <p:cNvPr id="2" name="Title 1"/>
          <p:cNvSpPr>
            <a:spLocks noGrp="1"/>
          </p:cNvSpPr>
          <p:nvPr>
            <p:ph type="title"/>
          </p:nvPr>
        </p:nvSpPr>
        <p:spPr>
          <a:xfrm>
            <a:off x="0" y="304800"/>
            <a:ext cx="9220200" cy="1066800"/>
          </a:xfrm>
        </p:spPr>
        <p:txBody>
          <a:bodyPr>
            <a:normAutofit fontScale="90000"/>
          </a:bodyPr>
          <a:lstStyle/>
          <a:p>
            <a:r>
              <a:rPr lang="en-US" dirty="0"/>
              <a:t>Case 2: </a:t>
            </a:r>
            <a:r>
              <a:rPr lang="en-US" spc="-25" dirty="0"/>
              <a:t>The parable of the beer and diapers</a:t>
            </a:r>
            <a:endParaRPr lang="en-US" dirty="0"/>
          </a:p>
        </p:txBody>
      </p:sp>
      <p:sp>
        <p:nvSpPr>
          <p:cNvPr id="5" name="Rectangle 4">
            <a:extLst>
              <a:ext uri="{FF2B5EF4-FFF2-40B4-BE49-F238E27FC236}">
                <a16:creationId xmlns:a16="http://schemas.microsoft.com/office/drawing/2014/main" id="{27ED5639-3D87-4C06-9703-CDF0C06175E3}"/>
              </a:ext>
            </a:extLst>
          </p:cNvPr>
          <p:cNvSpPr/>
          <p:nvPr/>
        </p:nvSpPr>
        <p:spPr>
          <a:xfrm>
            <a:off x="457200" y="1981200"/>
            <a:ext cx="8382000" cy="1631216"/>
          </a:xfrm>
          <a:prstGeom prst="rect">
            <a:avLst/>
          </a:prstGeom>
        </p:spPr>
        <p:txBody>
          <a:bodyPr wrap="square">
            <a:spAutoFit/>
          </a:bodyPr>
          <a:lstStyle/>
          <a:p>
            <a:r>
              <a:rPr lang="en-US" sz="2000" dirty="0">
                <a:solidFill>
                  <a:srgbClr val="000000"/>
                </a:solidFill>
                <a:latin typeface="Arimo"/>
              </a:rPr>
              <a:t>Some time ago, one retail store decided to combine the data from its loyalty card system with that from its point of sale systems. The former provided the store with demographic data about its customers, the latter told it where, when and what those customers bought.</a:t>
            </a:r>
          </a:p>
          <a:p>
            <a:endParaRPr lang="en-US" sz="2000" dirty="0">
              <a:solidFill>
                <a:srgbClr val="000000"/>
              </a:solidFill>
              <a:latin typeface="Arimo"/>
            </a:endParaRPr>
          </a:p>
        </p:txBody>
      </p:sp>
      <p:sp>
        <p:nvSpPr>
          <p:cNvPr id="7" name="Rectangle 6">
            <a:extLst>
              <a:ext uri="{FF2B5EF4-FFF2-40B4-BE49-F238E27FC236}">
                <a16:creationId xmlns:a16="http://schemas.microsoft.com/office/drawing/2014/main" id="{E6A9A72D-57AB-4824-AED5-7D8675F1543E}"/>
              </a:ext>
            </a:extLst>
          </p:cNvPr>
          <p:cNvSpPr/>
          <p:nvPr/>
        </p:nvSpPr>
        <p:spPr>
          <a:xfrm>
            <a:off x="228600" y="1424513"/>
            <a:ext cx="4626459" cy="430887"/>
          </a:xfrm>
          <a:prstGeom prst="rect">
            <a:avLst/>
          </a:prstGeom>
        </p:spPr>
        <p:txBody>
          <a:bodyPr wrap="none">
            <a:spAutoFit/>
          </a:bodyPr>
          <a:lstStyle/>
          <a:p>
            <a:r>
              <a:rPr lang="en-US" sz="2200" dirty="0">
                <a:solidFill>
                  <a:srgbClr val="000000"/>
                </a:solidFill>
                <a:latin typeface="Arimo"/>
              </a:rPr>
              <a:t>It goes (with minor variations) like this:</a:t>
            </a:r>
            <a:endParaRPr lang="en-US" sz="2200" dirty="0"/>
          </a:p>
        </p:txBody>
      </p:sp>
      <p:sp>
        <p:nvSpPr>
          <p:cNvPr id="3" name="Rectangle 2">
            <a:extLst>
              <a:ext uri="{FF2B5EF4-FFF2-40B4-BE49-F238E27FC236}">
                <a16:creationId xmlns:a16="http://schemas.microsoft.com/office/drawing/2014/main" id="{55A94950-6FCC-4E06-B7F7-0EFE9C289F8F}"/>
              </a:ext>
            </a:extLst>
          </p:cNvPr>
          <p:cNvSpPr/>
          <p:nvPr/>
        </p:nvSpPr>
        <p:spPr>
          <a:xfrm>
            <a:off x="429039" y="5245930"/>
            <a:ext cx="5632174" cy="1323439"/>
          </a:xfrm>
          <a:prstGeom prst="rect">
            <a:avLst/>
          </a:prstGeom>
        </p:spPr>
        <p:txBody>
          <a:bodyPr wrap="square">
            <a:spAutoFit/>
          </a:bodyPr>
          <a:lstStyle/>
          <a:p>
            <a:r>
              <a:rPr lang="en-US" sz="2000" dirty="0"/>
              <a:t>On Friday afternoons, young </a:t>
            </a:r>
            <a:r>
              <a:rPr lang="en-US" sz="2000" dirty="0">
                <a:solidFill>
                  <a:srgbClr val="000000"/>
                </a:solidFill>
                <a:latin typeface="Arimo"/>
              </a:rPr>
              <a:t>American</a:t>
            </a:r>
            <a:r>
              <a:rPr lang="en-US" sz="2000" dirty="0"/>
              <a:t> males </a:t>
            </a:r>
            <a:r>
              <a:rPr lang="en-US" sz="2000" b="1" u="sng" dirty="0"/>
              <a:t>who buy diapers also have a predisposition to buy beer</a:t>
            </a:r>
            <a:r>
              <a:rPr lang="en-US" sz="2000" dirty="0"/>
              <a:t>. No one had predicted that result, so no one would ever have even asked the question in the first place.</a:t>
            </a:r>
          </a:p>
        </p:txBody>
      </p:sp>
      <p:sp>
        <p:nvSpPr>
          <p:cNvPr id="4" name="Rectangle 3">
            <a:extLst>
              <a:ext uri="{FF2B5EF4-FFF2-40B4-BE49-F238E27FC236}">
                <a16:creationId xmlns:a16="http://schemas.microsoft.com/office/drawing/2014/main" id="{CC144652-E9F3-4F73-B11A-D5FB53B85963}"/>
              </a:ext>
            </a:extLst>
          </p:cNvPr>
          <p:cNvSpPr/>
          <p:nvPr/>
        </p:nvSpPr>
        <p:spPr>
          <a:xfrm>
            <a:off x="463826" y="3334793"/>
            <a:ext cx="5562600" cy="1631216"/>
          </a:xfrm>
          <a:prstGeom prst="rect">
            <a:avLst/>
          </a:prstGeom>
        </p:spPr>
        <p:txBody>
          <a:bodyPr wrap="square">
            <a:spAutoFit/>
          </a:bodyPr>
          <a:lstStyle/>
          <a:p>
            <a:r>
              <a:rPr lang="en-US" sz="2000" dirty="0">
                <a:solidFill>
                  <a:srgbClr val="000000"/>
                </a:solidFill>
                <a:latin typeface="Arimo"/>
              </a:rPr>
              <a:t>Once combined, the data was mined extensively and many correlations appeared. Some of these were obvious; people who buy gin are also likely to buy tonic. However, one correlation stood out like a sore thumb because it was so unexpected.</a:t>
            </a:r>
          </a:p>
        </p:txBody>
      </p:sp>
    </p:spTree>
    <p:extLst>
      <p:ext uri="{BB962C8B-B14F-4D97-AF65-F5344CB8AC3E}">
        <p14:creationId xmlns:p14="http://schemas.microsoft.com/office/powerpoint/2010/main" val="156467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3" name="TextBox 2"/>
          <p:cNvSpPr txBox="1"/>
          <p:nvPr/>
        </p:nvSpPr>
        <p:spPr>
          <a:xfrm>
            <a:off x="1600200" y="4572000"/>
            <a:ext cx="6737083"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solidFill>
                  <a:schemeClr val="tx1"/>
                </a:solidFill>
              </a:rPr>
              <a:t>We usually start from a data set like this – with baskets of transactions</a:t>
            </a:r>
          </a:p>
          <a:p>
            <a:endParaRPr lang="en-US" sz="2400" dirty="0">
              <a:solidFill>
                <a:schemeClr val="tx1"/>
              </a:solidFill>
            </a:endParaRPr>
          </a:p>
          <a:p>
            <a:r>
              <a:rPr lang="en-US" sz="2400" dirty="0">
                <a:solidFill>
                  <a:schemeClr val="tx1"/>
                </a:solidFill>
              </a:rPr>
              <a:t>And the idea is to find </a:t>
            </a:r>
            <a:r>
              <a:rPr lang="en-US" sz="2400" b="1" dirty="0">
                <a:solidFill>
                  <a:schemeClr val="tx1"/>
                </a:solidFill>
              </a:rPr>
              <a:t>associations between products</a:t>
            </a:r>
          </a:p>
        </p:txBody>
      </p:sp>
    </p:spTree>
    <p:extLst>
      <p:ext uri="{BB962C8B-B14F-4D97-AF65-F5344CB8AC3E}">
        <p14:creationId xmlns:p14="http://schemas.microsoft.com/office/powerpoint/2010/main" val="115078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018670"/>
              </p:ext>
            </p:extLst>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Text Box 6"/>
          <p:cNvSpPr txBox="1">
            <a:spLocks noChangeArrowheads="1"/>
          </p:cNvSpPr>
          <p:nvPr/>
        </p:nvSpPr>
        <p:spPr bwMode="auto">
          <a:xfrm>
            <a:off x="381000" y="5020506"/>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r" eaLnBrk="1" hangingPunct="1">
              <a:spcBef>
                <a:spcPct val="50000"/>
              </a:spcBef>
            </a:pPr>
            <a:r>
              <a:rPr lang="en-US" sz="2400" dirty="0">
                <a:latin typeface="+mj-lt"/>
              </a:rPr>
              <a:t>Association Rules from these transactions</a:t>
            </a:r>
          </a:p>
        </p:txBody>
      </p:sp>
      <p:sp>
        <p:nvSpPr>
          <p:cNvPr id="6" name="Text Box 7"/>
          <p:cNvSpPr txBox="1">
            <a:spLocks noChangeArrowheads="1"/>
          </p:cNvSpPr>
          <p:nvPr/>
        </p:nvSpPr>
        <p:spPr bwMode="auto">
          <a:xfrm>
            <a:off x="4114800" y="4356871"/>
            <a:ext cx="3733801" cy="2400657"/>
          </a:xfrm>
          <a:prstGeom prst="rect">
            <a:avLst/>
          </a:prstGeom>
          <a:solidFill>
            <a:schemeClr val="accent1">
              <a:lumMod val="20000"/>
              <a:lumOff val="80000"/>
            </a:schemeClr>
          </a:solidFill>
          <a:ln w="12700">
            <a:solidFill>
              <a:srgbClr val="000000"/>
            </a:solidFill>
            <a:miter lim="800000"/>
            <a:headEnd/>
            <a:tailEnd/>
          </a:ln>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ctr" eaLnBrk="1" hangingPunct="1"/>
            <a:r>
              <a:rPr lang="en-US" sz="2000" dirty="0">
                <a:latin typeface="+mj-lt"/>
              </a:rPr>
              <a:t>X</a:t>
            </a:r>
            <a:r>
              <a:rPr lang="en-US" sz="2000" dirty="0">
                <a:latin typeface="+mj-lt"/>
                <a:sym typeface="Symbol" pitchFamily="18" charset="2"/>
              </a:rPr>
              <a:t>  Y </a:t>
            </a:r>
            <a:br>
              <a:rPr lang="en-US" sz="2000" dirty="0">
                <a:latin typeface="+mj-lt"/>
                <a:sym typeface="Symbol" pitchFamily="18" charset="2"/>
              </a:rPr>
            </a:br>
            <a:r>
              <a:rPr lang="en-US" sz="2000" dirty="0">
                <a:latin typeface="+mj-lt"/>
                <a:sym typeface="Symbol" pitchFamily="18" charset="2"/>
              </a:rPr>
              <a:t>(antecedent  consequent)</a:t>
            </a:r>
          </a:p>
          <a:p>
            <a:pPr algn="ctr" eaLnBrk="1" hangingPunct="1"/>
            <a:r>
              <a:rPr lang="en-US" sz="2000" dirty="0">
                <a:latin typeface="+mj-lt"/>
                <a:sym typeface="Symbol" pitchFamily="18" charset="2"/>
              </a:rPr>
              <a:t>(aka LHS</a:t>
            </a:r>
            <a:r>
              <a:rPr lang="en-US" sz="2000" dirty="0">
                <a:sym typeface="Symbol" pitchFamily="18" charset="2"/>
              </a:rPr>
              <a:t> </a:t>
            </a:r>
            <a:r>
              <a:rPr lang="en-US" sz="2000" dirty="0">
                <a:latin typeface="+mj-lt"/>
                <a:sym typeface="Symbol" pitchFamily="18" charset="2"/>
              </a:rPr>
              <a:t>RHS)</a:t>
            </a:r>
          </a:p>
          <a:p>
            <a:pPr algn="ctr" eaLnBrk="1" hangingPunct="1">
              <a:spcBef>
                <a:spcPct val="50000"/>
              </a:spcBef>
            </a:pPr>
            <a:r>
              <a:rPr lang="en-US" sz="2000" b="0" dirty="0">
                <a:latin typeface="+mj-lt"/>
              </a:rPr>
              <a:t>{Diapers} </a:t>
            </a:r>
            <a:r>
              <a:rPr lang="en-US" sz="2000" b="0" dirty="0">
                <a:latin typeface="+mj-lt"/>
                <a:sym typeface="Symbol" pitchFamily="18" charset="2"/>
              </a:rPr>
              <a:t> {Beer},</a:t>
            </a:r>
            <a:br>
              <a:rPr lang="en-US" sz="2000" b="0" dirty="0">
                <a:latin typeface="+mj-lt"/>
                <a:sym typeface="Symbol" pitchFamily="18" charset="2"/>
              </a:rPr>
            </a:br>
            <a:r>
              <a:rPr lang="en-US" sz="2000" b="0" dirty="0">
                <a:latin typeface="+mj-lt"/>
                <a:sym typeface="Symbol" pitchFamily="18" charset="2"/>
              </a:rPr>
              <a:t>{Milk, Bread}  {Diapers} </a:t>
            </a:r>
            <a:br>
              <a:rPr lang="en-US" sz="2000" b="0" dirty="0">
                <a:latin typeface="+mj-lt"/>
                <a:sym typeface="Symbol" pitchFamily="18" charset="2"/>
              </a:rPr>
            </a:br>
            <a:r>
              <a:rPr lang="en-US" sz="2000" b="0" dirty="0">
                <a:latin typeface="+mj-lt"/>
                <a:sym typeface="Symbol" pitchFamily="18" charset="2"/>
              </a:rPr>
              <a:t>{Beer, Bread}  {Milk},</a:t>
            </a:r>
            <a:br>
              <a:rPr lang="en-US" sz="2000" b="0" dirty="0">
                <a:latin typeface="+mj-lt"/>
                <a:sym typeface="Symbol" pitchFamily="18" charset="2"/>
              </a:rPr>
            </a:br>
            <a:r>
              <a:rPr lang="en-US" sz="2000" b="0" dirty="0">
                <a:latin typeface="+mj-lt"/>
                <a:sym typeface="Symbol" pitchFamily="18" charset="2"/>
              </a:rPr>
              <a:t>{Bread}  {Milk, Diapers}</a:t>
            </a:r>
          </a:p>
        </p:txBody>
      </p:sp>
    </p:spTree>
    <p:extLst>
      <p:ext uri="{BB962C8B-B14F-4D97-AF65-F5344CB8AC3E}">
        <p14:creationId xmlns:p14="http://schemas.microsoft.com/office/powerpoint/2010/main" val="389405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Core idea: The </a:t>
            </a:r>
            <a:r>
              <a:rPr lang="en-US" dirty="0" err="1"/>
              <a:t>itemset</a:t>
            </a:r>
            <a:endParaRPr lang="en-US" dirty="0"/>
          </a:p>
        </p:txBody>
      </p:sp>
      <p:sp>
        <p:nvSpPr>
          <p:cNvPr id="3" name="Content Placeholder 2"/>
          <p:cNvSpPr>
            <a:spLocks noGrp="1"/>
          </p:cNvSpPr>
          <p:nvPr>
            <p:ph idx="1"/>
          </p:nvPr>
        </p:nvSpPr>
        <p:spPr>
          <a:xfrm>
            <a:off x="457200" y="1600200"/>
            <a:ext cx="6172200" cy="5181600"/>
          </a:xfrm>
        </p:spPr>
        <p:txBody>
          <a:bodyPr>
            <a:normAutofit lnSpcReduction="10000"/>
          </a:bodyPr>
          <a:lstStyle/>
          <a:p>
            <a:pPr marL="0" indent="0">
              <a:buNone/>
            </a:pPr>
            <a:r>
              <a:rPr lang="en-US" b="1" dirty="0" err="1"/>
              <a:t>Itemset</a:t>
            </a:r>
            <a:br>
              <a:rPr lang="en-US" b="1" dirty="0"/>
            </a:br>
            <a:r>
              <a:rPr lang="en-US" b="1" dirty="0"/>
              <a:t>	</a:t>
            </a:r>
            <a:r>
              <a:rPr lang="en-US" dirty="0"/>
              <a:t>A group of items of interest</a:t>
            </a:r>
            <a:br>
              <a:rPr lang="en-US" dirty="0"/>
            </a:br>
            <a:r>
              <a:rPr lang="en-US" dirty="0"/>
              <a:t>	{Milk, Diapers, Beer}</a:t>
            </a:r>
          </a:p>
          <a:p>
            <a:endParaRPr lang="en-US" dirty="0"/>
          </a:p>
          <a:p>
            <a:pPr marL="0" indent="0">
              <a:buNone/>
            </a:pPr>
            <a:r>
              <a:rPr lang="en-US" b="1" dirty="0">
                <a:latin typeface="+mj-lt"/>
              </a:rPr>
              <a:t>Association rules </a:t>
            </a:r>
            <a:r>
              <a:rPr lang="en-US" dirty="0">
                <a:latin typeface="+mj-lt"/>
              </a:rPr>
              <a:t>express relationships between </a:t>
            </a:r>
            <a:r>
              <a:rPr lang="en-US" dirty="0" err="1">
                <a:latin typeface="+mj-lt"/>
              </a:rPr>
              <a:t>itemsets</a:t>
            </a:r>
            <a:endParaRPr lang="en-US" dirty="0">
              <a:latin typeface="+mj-lt"/>
            </a:endParaRPr>
          </a:p>
          <a:p>
            <a:pPr marL="457200" lvl="1" indent="0">
              <a:buNone/>
            </a:pPr>
            <a:r>
              <a:rPr lang="en-US" dirty="0">
                <a:latin typeface="+mj-lt"/>
              </a:rPr>
              <a:t>	X </a:t>
            </a:r>
            <a:r>
              <a:rPr lang="en-US" dirty="0">
                <a:latin typeface="+mj-lt"/>
                <a:sym typeface="Symbol" pitchFamily="18" charset="2"/>
              </a:rPr>
              <a:t> Y</a:t>
            </a:r>
            <a:br>
              <a:rPr lang="en-US" dirty="0">
                <a:latin typeface="+mj-lt"/>
                <a:sym typeface="Symbol" pitchFamily="18" charset="2"/>
              </a:rPr>
            </a:br>
            <a:r>
              <a:rPr lang="en-US" dirty="0">
                <a:latin typeface="+mj-lt"/>
              </a:rPr>
              <a:t>	{</a:t>
            </a:r>
            <a:r>
              <a:rPr lang="en-US" dirty="0">
                <a:solidFill>
                  <a:srgbClr val="FF0000"/>
                </a:solidFill>
              </a:rPr>
              <a:t>Milk, Diapers</a:t>
            </a:r>
            <a:r>
              <a:rPr lang="en-US" dirty="0">
                <a:latin typeface="+mj-lt"/>
              </a:rPr>
              <a:t>} </a:t>
            </a:r>
            <a:r>
              <a:rPr lang="en-US" dirty="0">
                <a:latin typeface="+mj-lt"/>
                <a:sym typeface="Symbol" pitchFamily="18" charset="2"/>
              </a:rPr>
              <a:t> {</a:t>
            </a:r>
            <a:r>
              <a:rPr lang="en-US" dirty="0">
                <a:solidFill>
                  <a:srgbClr val="00B050"/>
                </a:solidFill>
                <a:sym typeface="Symbol" pitchFamily="18" charset="2"/>
              </a:rPr>
              <a:t>Beer</a:t>
            </a:r>
            <a:r>
              <a:rPr lang="en-US" dirty="0">
                <a:latin typeface="+mj-lt"/>
                <a:sym typeface="Symbol" pitchFamily="18" charset="2"/>
              </a:rPr>
              <a:t>}</a:t>
            </a:r>
            <a:br>
              <a:rPr lang="en-US" dirty="0">
                <a:latin typeface="+mj-lt"/>
                <a:sym typeface="Symbol" pitchFamily="18" charset="2"/>
              </a:rPr>
            </a:br>
            <a:br>
              <a:rPr lang="en-US" dirty="0">
                <a:latin typeface="+mj-lt"/>
                <a:sym typeface="Symbol" pitchFamily="18" charset="2"/>
              </a:rPr>
            </a:br>
            <a:r>
              <a:rPr lang="en-US" dirty="0">
                <a:solidFill>
                  <a:schemeClr val="accent2"/>
                </a:solidFill>
                <a:latin typeface="+mj-lt"/>
                <a:sym typeface="Symbol" pitchFamily="18" charset="2"/>
              </a:rPr>
              <a:t>“when you have milk and diapers, 	you are also likely to have beer”</a:t>
            </a:r>
          </a:p>
          <a:p>
            <a:pPr lvl="1"/>
            <a:endParaRPr lang="en-US" dirty="0">
              <a:latin typeface="Arial" charset="0"/>
              <a:sym typeface="Symbol" pitchFamily="18" charset="2"/>
            </a:endParaRPr>
          </a:p>
        </p:txBody>
      </p:sp>
      <p:graphicFrame>
        <p:nvGraphicFramePr>
          <p:cNvPr id="4" name="Content Placeholder 3"/>
          <p:cNvGraphicFramePr>
            <a:graphicFrameLocks/>
          </p:cNvGraphicFramePr>
          <p:nvPr>
            <p:extLst>
              <p:ext uri="{D42A27DB-BD31-4B8C-83A1-F6EECF244321}">
                <p14:modId xmlns:p14="http://schemas.microsoft.com/office/powerpoint/2010/main" val="1900394089"/>
              </p:ext>
            </p:extLst>
          </p:nvPr>
        </p:nvGraphicFramePr>
        <p:xfrm>
          <a:off x="5943600" y="3276600"/>
          <a:ext cx="2944178" cy="1676400"/>
        </p:xfrm>
        <a:graphic>
          <a:graphicData uri="http://schemas.openxmlformats.org/drawingml/2006/table">
            <a:tbl>
              <a:tblPr firstRow="1" bandRow="1">
                <a:tableStyleId>{10A1B5D5-9B99-4C35-A422-299274C87663}</a:tableStyleId>
              </a:tblPr>
              <a:tblGrid>
                <a:gridCol w="948134">
                  <a:extLst>
                    <a:ext uri="{9D8B030D-6E8A-4147-A177-3AD203B41FA5}">
                      <a16:colId xmlns:a16="http://schemas.microsoft.com/office/drawing/2014/main" val="20000"/>
                    </a:ext>
                  </a:extLst>
                </a:gridCol>
                <a:gridCol w="1996044">
                  <a:extLst>
                    <a:ext uri="{9D8B030D-6E8A-4147-A177-3AD203B41FA5}">
                      <a16:colId xmlns:a16="http://schemas.microsoft.com/office/drawing/2014/main" val="20001"/>
                    </a:ext>
                  </a:extLst>
                </a:gridCol>
              </a:tblGrid>
              <a:tr h="304800">
                <a:tc>
                  <a:txBody>
                    <a:bodyPr/>
                    <a:lstStyle/>
                    <a:p>
                      <a:pPr algn="ctr"/>
                      <a:r>
                        <a:rPr lang="en-US" sz="1200" dirty="0"/>
                        <a:t>Basket</a:t>
                      </a:r>
                    </a:p>
                  </a:txBody>
                  <a:tcPr/>
                </a:tc>
                <a:tc>
                  <a:txBody>
                    <a:bodyPr/>
                    <a:lstStyle/>
                    <a:p>
                      <a:pPr algn="ctr"/>
                      <a:r>
                        <a:rPr lang="en-US" sz="1200" dirty="0"/>
                        <a:t>Items</a:t>
                      </a:r>
                    </a:p>
                  </a:txBody>
                  <a:tcPr/>
                </a:tc>
                <a:extLst>
                  <a:ext uri="{0D108BD9-81ED-4DB2-BD59-A6C34878D82A}">
                    <a16:rowId xmlns:a16="http://schemas.microsoft.com/office/drawing/2014/main" val="10000"/>
                  </a:ext>
                </a:extLst>
              </a:tr>
              <a:tr h="152400">
                <a:tc>
                  <a:txBody>
                    <a:bodyPr/>
                    <a:lstStyle/>
                    <a:p>
                      <a:pPr algn="ctr"/>
                      <a:r>
                        <a:rPr lang="en-US" sz="1200" dirty="0"/>
                        <a:t>1</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0">
                <a:tc>
                  <a:txBody>
                    <a:bodyPr/>
                    <a:lstStyle/>
                    <a:p>
                      <a:pPr algn="ctr"/>
                      <a:r>
                        <a:rPr lang="en-US" sz="1200" dirty="0"/>
                        <a:t>2</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Diapers, Beer, Eggs</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137160">
                <a:tc>
                  <a:txBody>
                    <a:bodyPr/>
                    <a:lstStyle/>
                    <a:p>
                      <a:pPr algn="ctr"/>
                      <a:r>
                        <a:rPr lang="en-US" sz="1200" dirty="0"/>
                        <a:t>3</a:t>
                      </a:r>
                    </a:p>
                  </a:txBody>
                  <a:tcPr/>
                </a:tc>
                <a:tc>
                  <a:txBody>
                    <a:bodyPr/>
                    <a:lstStyle/>
                    <a:p>
                      <a:pPr marL="0" marR="0" algn="l" defTabSz="914400" rtl="0" eaLnBrk="1" latinLnBrk="0" hangingPunct="1">
                        <a:spcBef>
                          <a:spcPts val="0"/>
                        </a:spcBef>
                        <a:spcAft>
                          <a:spcPts val="0"/>
                        </a:spcAft>
                      </a:pPr>
                      <a:r>
                        <a:rPr lang="en-US" sz="1200" kern="1200" dirty="0"/>
                        <a:t>Milk, Diapers, Beer</a:t>
                      </a:r>
                      <a:r>
                        <a:rPr lang="en-US" sz="1200" kern="1200"/>
                        <a:t>,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0">
                <a:tc>
                  <a:txBody>
                    <a:bodyPr/>
                    <a:lstStyle/>
                    <a:p>
                      <a:pPr algn="ctr"/>
                      <a:r>
                        <a:rPr lang="en-US" sz="1200" dirty="0"/>
                        <a:t>4</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 Diapers, Beer</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121920">
                <a:tc>
                  <a:txBody>
                    <a:bodyPr/>
                    <a:lstStyle/>
                    <a:p>
                      <a:pPr algn="ctr"/>
                      <a:r>
                        <a:rPr lang="en-US" sz="1200" dirty="0"/>
                        <a:t>5</a:t>
                      </a:r>
                    </a:p>
                  </a:txBody>
                  <a:tcPr/>
                </a:tc>
                <a:tc>
                  <a:txBody>
                    <a:bodyPr/>
                    <a:lstStyle/>
                    <a:p>
                      <a:pPr marL="0" marR="0" algn="l" defTabSz="914400" rtl="0" eaLnBrk="1" latinLnBrk="0" hangingPunct="1">
                        <a:spcBef>
                          <a:spcPts val="0"/>
                        </a:spcBef>
                        <a:spcAft>
                          <a:spcPts val="0"/>
                        </a:spcAft>
                      </a:pPr>
                      <a:r>
                        <a:rPr lang="en-US" sz="1200" kern="1200" dirty="0"/>
                        <a:t>Bread, Milk, Diapers,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000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Count </a:t>
            </a:r>
            <a:r>
              <a:rPr lang="en-US" b="1" dirty="0"/>
              <a:t> </a:t>
            </a:r>
            <a:r>
              <a:rPr lang="en-US" dirty="0"/>
              <a:t>(</a:t>
            </a:r>
            <a:r>
              <a:rPr lang="en-US" dirty="0">
                <a:latin typeface="Arial" charset="0"/>
                <a:sym typeface="Symbol" pitchFamily="18" charset="2"/>
              </a:rPr>
              <a:t>)</a:t>
            </a:r>
            <a:r>
              <a:rPr lang="en-US" dirty="0"/>
              <a:t> </a:t>
            </a:r>
          </a:p>
        </p:txBody>
      </p:sp>
      <p:sp>
        <p:nvSpPr>
          <p:cNvPr id="3" name="Content Placeholder 2"/>
          <p:cNvSpPr>
            <a:spLocks noGrp="1"/>
          </p:cNvSpPr>
          <p:nvPr>
            <p:ph idx="1"/>
          </p:nvPr>
        </p:nvSpPr>
        <p:spPr>
          <a:xfrm>
            <a:off x="152400" y="1295400"/>
            <a:ext cx="5257800" cy="5562600"/>
          </a:xfrm>
        </p:spPr>
        <p:txBody>
          <a:bodyPr>
            <a:normAutofit lnSpcReduction="10000"/>
          </a:bodyPr>
          <a:lstStyle/>
          <a:p>
            <a:r>
              <a:rPr lang="en-US" b="1" dirty="0"/>
              <a:t>Support count </a:t>
            </a:r>
            <a:r>
              <a:rPr lang="en-US" dirty="0"/>
              <a:t>(</a:t>
            </a:r>
            <a:r>
              <a:rPr lang="en-US" b="1" dirty="0">
                <a:latin typeface="Arial" charset="0"/>
                <a:sym typeface="Symbol" pitchFamily="18" charset="2"/>
              </a:rPr>
              <a:t></a:t>
            </a:r>
            <a:r>
              <a:rPr lang="en-US" dirty="0">
                <a:latin typeface="Arial" charset="0"/>
                <a:sym typeface="Symbol" pitchFamily="18" charset="2"/>
              </a:rPr>
              <a:t>)</a:t>
            </a:r>
          </a:p>
          <a:p>
            <a:pPr lvl="1"/>
            <a:r>
              <a:rPr lang="en-US" dirty="0">
                <a:latin typeface="Arial" charset="0"/>
                <a:sym typeface="Symbol" pitchFamily="18" charset="2"/>
              </a:rPr>
              <a:t>In how many baskets does the </a:t>
            </a:r>
            <a:r>
              <a:rPr lang="en-US" dirty="0" err="1">
                <a:latin typeface="Arial" charset="0"/>
                <a:sym typeface="Symbol" pitchFamily="18" charset="2"/>
              </a:rPr>
              <a:t>itemset</a:t>
            </a:r>
            <a:r>
              <a:rPr lang="en-US" dirty="0">
                <a:latin typeface="Arial" charset="0"/>
                <a:sym typeface="Symbol" pitchFamily="18" charset="2"/>
              </a:rPr>
              <a:t> appear?</a:t>
            </a:r>
          </a:p>
          <a:p>
            <a:pPr lvl="1"/>
            <a:r>
              <a:rPr lang="en-US" b="1" dirty="0">
                <a:latin typeface="Arial" charset="0"/>
                <a:sym typeface="Symbol" pitchFamily="18" charset="2"/>
              </a:rPr>
              <a:t></a:t>
            </a:r>
            <a:r>
              <a:rPr lang="en-US" dirty="0"/>
              <a:t>{</a:t>
            </a:r>
            <a:r>
              <a:rPr lang="en-US" dirty="0">
                <a:solidFill>
                  <a:srgbClr val="FF0000"/>
                </a:solidFill>
              </a:rPr>
              <a:t>Milk, Diapers, </a:t>
            </a:r>
            <a:r>
              <a:rPr lang="en-US" dirty="0">
                <a:solidFill>
                  <a:srgbClr val="00B050"/>
                </a:solidFill>
              </a:rPr>
              <a:t>Beer</a:t>
            </a:r>
            <a:r>
              <a:rPr lang="en-US" dirty="0"/>
              <a:t>} = 2 </a:t>
            </a:r>
          </a:p>
          <a:p>
            <a:pPr marL="457200" lvl="1" indent="0">
              <a:buNone/>
            </a:pPr>
            <a:r>
              <a:rPr lang="en-US" dirty="0"/>
              <a:t>  </a:t>
            </a:r>
            <a:br>
              <a:rPr lang="en-US" dirty="0"/>
            </a:br>
            <a:r>
              <a:rPr lang="en-US" dirty="0"/>
              <a:t>     (i.e., in baskets 3 and 4)</a:t>
            </a:r>
          </a:p>
          <a:p>
            <a:pPr lvl="1"/>
            <a:endParaRPr lang="en-US" dirty="0"/>
          </a:p>
          <a:p>
            <a:r>
              <a:rPr lang="en-US" dirty="0"/>
              <a:t>You can calculate support count for both </a:t>
            </a:r>
            <a:r>
              <a:rPr lang="en-US" sz="2800" dirty="0">
                <a:solidFill>
                  <a:srgbClr val="FF0000"/>
                </a:solidFill>
              </a:rPr>
              <a:t>X</a:t>
            </a:r>
            <a:r>
              <a:rPr lang="en-US" dirty="0"/>
              <a:t> and </a:t>
            </a:r>
            <a:r>
              <a:rPr lang="en-US" sz="2800" dirty="0">
                <a:solidFill>
                  <a:srgbClr val="00B050"/>
                </a:solidFill>
              </a:rPr>
              <a:t>Y</a:t>
            </a:r>
            <a:r>
              <a:rPr lang="en-US" dirty="0"/>
              <a:t> separately</a:t>
            </a:r>
          </a:p>
          <a:p>
            <a:pPr lvl="1"/>
            <a:r>
              <a:rPr lang="en-US" b="1" dirty="0">
                <a:latin typeface="Arial" charset="0"/>
                <a:sym typeface="Symbol" pitchFamily="18" charset="2"/>
              </a:rPr>
              <a:t></a:t>
            </a:r>
            <a:r>
              <a:rPr lang="en-US" dirty="0"/>
              <a:t>{</a:t>
            </a:r>
            <a:r>
              <a:rPr lang="en-US" dirty="0">
                <a:solidFill>
                  <a:srgbClr val="FF0000"/>
                </a:solidFill>
              </a:rPr>
              <a:t>Milk, Diapers</a:t>
            </a:r>
            <a:r>
              <a:rPr lang="en-US" dirty="0"/>
              <a:t>} = ?</a:t>
            </a:r>
          </a:p>
          <a:p>
            <a:pPr lvl="1"/>
            <a:r>
              <a:rPr lang="en-US" b="1" dirty="0">
                <a:latin typeface="Arial" charset="0"/>
                <a:sym typeface="Symbol" pitchFamily="18" charset="2"/>
              </a:rPr>
              <a:t></a:t>
            </a:r>
            <a:r>
              <a:rPr lang="en-US" dirty="0"/>
              <a:t>{</a:t>
            </a:r>
            <a:r>
              <a:rPr lang="en-US" dirty="0">
                <a:solidFill>
                  <a:srgbClr val="00B050"/>
                </a:solidFill>
              </a:rPr>
              <a:t>Beer</a:t>
            </a:r>
            <a:r>
              <a:rPr lang="en-US" dirty="0"/>
              <a:t>} = ?</a:t>
            </a:r>
          </a:p>
          <a:p>
            <a:pPr lvl="1"/>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09357611"/>
              </p:ext>
            </p:extLst>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2097598" y="2443608"/>
            <a:ext cx="118660" cy="157065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624849" y="2950719"/>
            <a:ext cx="118661" cy="55643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020956" y="3283906"/>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541552" y="3288268"/>
            <a:ext cx="304892" cy="369332"/>
          </a:xfrm>
          <a:prstGeom prst="rect">
            <a:avLst/>
          </a:prstGeom>
        </p:spPr>
        <p:txBody>
          <a:bodyPr wrap="none">
            <a:spAutoFit/>
          </a:bodyPr>
          <a:lstStyle/>
          <a:p>
            <a:r>
              <a:rPr lang="en-US" b="1" dirty="0">
                <a:solidFill>
                  <a:srgbClr val="00B050"/>
                </a:solidFill>
              </a:rPr>
              <a:t>Y</a:t>
            </a:r>
          </a:p>
        </p:txBody>
      </p:sp>
      <p:graphicFrame>
        <p:nvGraphicFramePr>
          <p:cNvPr id="9" name="Diagram 8"/>
          <p:cNvGraphicFramePr/>
          <p:nvPr>
            <p:extLst>
              <p:ext uri="{D42A27DB-BD31-4B8C-83A1-F6EECF244321}">
                <p14:modId xmlns:p14="http://schemas.microsoft.com/office/powerpoint/2010/main" val="1275530528"/>
              </p:ext>
            </p:extLst>
          </p:nvPr>
        </p:nvGraphicFramePr>
        <p:xfrm>
          <a:off x="5638800" y="3886200"/>
          <a:ext cx="2922238" cy="2775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92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13177</TotalTime>
  <Words>1746</Words>
  <Application>Microsoft Office PowerPoint</Application>
  <PresentationFormat>On-screen Show (4:3)</PresentationFormat>
  <Paragraphs>296</Paragraphs>
  <Slides>21</Slides>
  <Notes>20</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4" baseType="lpstr">
      <vt:lpstr>Arial</vt:lpstr>
      <vt:lpstr>Arial Black</vt:lpstr>
      <vt:lpstr>Arial Narrow</vt:lpstr>
      <vt:lpstr>Arimo</vt:lpstr>
      <vt:lpstr>Calibri</vt:lpstr>
      <vt:lpstr>Cambria Math</vt:lpstr>
      <vt:lpstr>Garamond</vt:lpstr>
      <vt:lpstr>Georgia</vt:lpstr>
      <vt:lpstr>Symbol</vt:lpstr>
      <vt:lpstr>Wingdings</vt:lpstr>
      <vt:lpstr>Office Theme</vt:lpstr>
      <vt:lpstr>1_Office Theme</vt:lpstr>
      <vt:lpstr>Equation</vt:lpstr>
      <vt:lpstr>MIS2502: Data and Analytics</vt:lpstr>
      <vt:lpstr>Association Rule Mining</vt:lpstr>
      <vt:lpstr>Association Rule Mining</vt:lpstr>
      <vt:lpstr>Case 1: Amazon Recommender System</vt:lpstr>
      <vt:lpstr>Case 2: The parable of the beer and diapers</vt:lpstr>
      <vt:lpstr>Market-Basket Transactions</vt:lpstr>
      <vt:lpstr>Market-Basket Transactions</vt:lpstr>
      <vt:lpstr>Core idea: The itemset</vt:lpstr>
      <vt:lpstr>Support Count  () </vt:lpstr>
      <vt:lpstr>Support  (s)</vt:lpstr>
      <vt:lpstr>Confidence (c)</vt:lpstr>
      <vt:lpstr>Calculating and Interpreting Confidence</vt:lpstr>
      <vt:lpstr>But don’t blindly follow the numbers</vt:lpstr>
      <vt:lpstr>Lift</vt:lpstr>
      <vt:lpstr>What does the Lift mean?</vt:lpstr>
      <vt:lpstr>Lift Example</vt:lpstr>
      <vt:lpstr>Another example</vt:lpstr>
      <vt:lpstr>Selecting the rules</vt:lpstr>
      <vt:lpstr>Once you are confident in a rule, take action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
  <cp:lastModifiedBy>Leila Hosseini</cp:lastModifiedBy>
  <cp:revision>216</cp:revision>
  <dcterms:created xsi:type="dcterms:W3CDTF">2011-09-06T14:24:06Z</dcterms:created>
  <dcterms:modified xsi:type="dcterms:W3CDTF">2022-11-27T23:24:11Z</dcterms:modified>
</cp:coreProperties>
</file>