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  <p:sldMasterId id="2147484032" r:id="rId2"/>
  </p:sldMasterIdLst>
  <p:notesMasterIdLst>
    <p:notesMasterId r:id="rId32"/>
  </p:notesMasterIdLst>
  <p:sldIdLst>
    <p:sldId id="395" r:id="rId3"/>
    <p:sldId id="396" r:id="rId4"/>
    <p:sldId id="383" r:id="rId5"/>
    <p:sldId id="372" r:id="rId6"/>
    <p:sldId id="260" r:id="rId7"/>
    <p:sldId id="371" r:id="rId8"/>
    <p:sldId id="382" r:id="rId9"/>
    <p:sldId id="268" r:id="rId10"/>
    <p:sldId id="362" r:id="rId11"/>
    <p:sldId id="373" r:id="rId12"/>
    <p:sldId id="357" r:id="rId13"/>
    <p:sldId id="363" r:id="rId14"/>
    <p:sldId id="386" r:id="rId15"/>
    <p:sldId id="393" r:id="rId16"/>
    <p:sldId id="378" r:id="rId17"/>
    <p:sldId id="375" r:id="rId18"/>
    <p:sldId id="384" r:id="rId19"/>
    <p:sldId id="385" r:id="rId20"/>
    <p:sldId id="376" r:id="rId21"/>
    <p:sldId id="379" r:id="rId22"/>
    <p:sldId id="387" r:id="rId23"/>
    <p:sldId id="390" r:id="rId24"/>
    <p:sldId id="314" r:id="rId25"/>
    <p:sldId id="389" r:id="rId26"/>
    <p:sldId id="391" r:id="rId27"/>
    <p:sldId id="388" r:id="rId28"/>
    <p:sldId id="392" r:id="rId29"/>
    <p:sldId id="394" r:id="rId30"/>
    <p:sldId id="331" r:id="rId3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BBBB7A-66E9-4849-8A60-D06BACB7103D}" v="3" dt="2023-03-01T16:43:04.4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6" autoAdjust="0"/>
    <p:restoredTop sz="94796" autoAdjust="0"/>
  </p:normalViewPr>
  <p:slideViewPr>
    <p:cSldViewPr>
      <p:cViewPr varScale="1">
        <p:scale>
          <a:sx n="159" d="100"/>
          <a:sy n="159" d="100"/>
        </p:scale>
        <p:origin x="2118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la Hosseini" userId="a3ffd976-44bc-4d8c-adf8-8096c7da1f0c" providerId="ADAL" clId="{33BBBB7A-66E9-4849-8A60-D06BACB7103D}"/>
    <pc:docChg chg="undo custSel addSld delSld modSld">
      <pc:chgData name="Leila Hosseini" userId="a3ffd976-44bc-4d8c-adf8-8096c7da1f0c" providerId="ADAL" clId="{33BBBB7A-66E9-4849-8A60-D06BACB7103D}" dt="2023-03-01T20:25:18.301" v="7"/>
      <pc:docMkLst>
        <pc:docMk/>
      </pc:docMkLst>
      <pc:sldChg chg="modSp mod">
        <pc:chgData name="Leila Hosseini" userId="a3ffd976-44bc-4d8c-adf8-8096c7da1f0c" providerId="ADAL" clId="{33BBBB7A-66E9-4849-8A60-D06BACB7103D}" dt="2023-03-01T20:25:18.301" v="7"/>
        <pc:sldMkLst>
          <pc:docMk/>
          <pc:sldMk cId="436877945" sldId="357"/>
        </pc:sldMkLst>
        <pc:spChg chg="mod">
          <ac:chgData name="Leila Hosseini" userId="a3ffd976-44bc-4d8c-adf8-8096c7da1f0c" providerId="ADAL" clId="{33BBBB7A-66E9-4849-8A60-D06BACB7103D}" dt="2023-03-01T20:25:18.301" v="7"/>
          <ac:spMkLst>
            <pc:docMk/>
            <pc:sldMk cId="436877945" sldId="357"/>
            <ac:spMk id="7" creationId="{00000000-0000-0000-0000-000000000000}"/>
          </ac:spMkLst>
        </pc:spChg>
      </pc:sldChg>
      <pc:sldChg chg="del">
        <pc:chgData name="Leila Hosseini" userId="a3ffd976-44bc-4d8c-adf8-8096c7da1f0c" providerId="ADAL" clId="{33BBBB7A-66E9-4849-8A60-D06BACB7103D}" dt="2023-03-01T16:43:16.659" v="6" actId="47"/>
        <pc:sldMkLst>
          <pc:docMk/>
          <pc:sldMk cId="786831734" sldId="364"/>
        </pc:sldMkLst>
      </pc:sldChg>
      <pc:sldChg chg="add del">
        <pc:chgData name="Leila Hosseini" userId="a3ffd976-44bc-4d8c-adf8-8096c7da1f0c" providerId="ADAL" clId="{33BBBB7A-66E9-4849-8A60-D06BACB7103D}" dt="2023-03-01T16:43:04.442" v="2"/>
        <pc:sldMkLst>
          <pc:docMk/>
          <pc:sldMk cId="2372411595" sldId="395"/>
        </pc:sldMkLst>
      </pc:sldChg>
      <pc:sldChg chg="modSp add del mod setBg">
        <pc:chgData name="Leila Hosseini" userId="a3ffd976-44bc-4d8c-adf8-8096c7da1f0c" providerId="ADAL" clId="{33BBBB7A-66E9-4849-8A60-D06BACB7103D}" dt="2023-03-01T16:43:14.237" v="5"/>
        <pc:sldMkLst>
          <pc:docMk/>
          <pc:sldMk cId="2974965864" sldId="396"/>
        </pc:sldMkLst>
        <pc:spChg chg="mod">
          <ac:chgData name="Leila Hosseini" userId="a3ffd976-44bc-4d8c-adf8-8096c7da1f0c" providerId="ADAL" clId="{33BBBB7A-66E9-4849-8A60-D06BACB7103D}" dt="2023-03-01T16:43:14.237" v="5"/>
          <ac:spMkLst>
            <pc:docMk/>
            <pc:sldMk cId="2974965864" sldId="396"/>
            <ac:spMk id="3" creationId="{F981364A-CCA5-33CA-0FFD-F2DA3E3D64E9}"/>
          </ac:spMkLst>
        </pc:spChg>
      </pc:sldChg>
    </pc:docChg>
  </pc:docChgLst>
  <pc:docChgLst>
    <pc:chgData name="Leila Hosseini" userId="a3ffd976-44bc-4d8c-adf8-8096c7da1f0c" providerId="ADAL" clId="{69168582-F40B-4F81-ACF9-DA835BB3F009}"/>
    <pc:docChg chg="undo custSel modSld">
      <pc:chgData name="Leila Hosseini" userId="a3ffd976-44bc-4d8c-adf8-8096c7da1f0c" providerId="ADAL" clId="{69168582-F40B-4F81-ACF9-DA835BB3F009}" dt="2022-10-04T23:18:07.223" v="158"/>
      <pc:docMkLst>
        <pc:docMk/>
      </pc:docMkLst>
      <pc:sldChg chg="addSp delSp modSp mod">
        <pc:chgData name="Leila Hosseini" userId="a3ffd976-44bc-4d8c-adf8-8096c7da1f0c" providerId="ADAL" clId="{69168582-F40B-4F81-ACF9-DA835BB3F009}" dt="2022-10-04T22:16:58.957" v="25" actId="13900"/>
        <pc:sldMkLst>
          <pc:docMk/>
          <pc:sldMk cId="4206066121" sldId="260"/>
        </pc:sldMkLst>
        <pc:spChg chg="del mod">
          <ac:chgData name="Leila Hosseini" userId="a3ffd976-44bc-4d8c-adf8-8096c7da1f0c" providerId="ADAL" clId="{69168582-F40B-4F81-ACF9-DA835BB3F009}" dt="2022-10-04T22:15:21.233" v="9" actId="478"/>
          <ac:spMkLst>
            <pc:docMk/>
            <pc:sldMk cId="4206066121" sldId="260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2:15:26.136" v="12"/>
          <ac:spMkLst>
            <pc:docMk/>
            <pc:sldMk cId="4206066121" sldId="260"/>
            <ac:spMk id="3" creationId="{9EC797C7-D551-5334-8ECF-869815224F7D}"/>
          </ac:spMkLst>
        </pc:spChg>
        <pc:spChg chg="mod">
          <ac:chgData name="Leila Hosseini" userId="a3ffd976-44bc-4d8c-adf8-8096c7da1f0c" providerId="ADAL" clId="{69168582-F40B-4F81-ACF9-DA835BB3F009}" dt="2022-10-04T22:16:58.957" v="25" actId="13900"/>
          <ac:spMkLst>
            <pc:docMk/>
            <pc:sldMk cId="4206066121" sldId="260"/>
            <ac:spMk id="5" creationId="{00000000-0000-0000-0000-000000000000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2:18:41.652" v="46" actId="27636"/>
        <pc:sldMkLst>
          <pc:docMk/>
          <pc:sldMk cId="1778953497" sldId="268"/>
        </pc:sldMkLst>
        <pc:spChg chg="del mod">
          <ac:chgData name="Leila Hosseini" userId="a3ffd976-44bc-4d8c-adf8-8096c7da1f0c" providerId="ADAL" clId="{69168582-F40B-4F81-ACF9-DA835BB3F009}" dt="2022-10-04T22:17:52.624" v="35" actId="478"/>
          <ac:spMkLst>
            <pc:docMk/>
            <pc:sldMk cId="1778953497" sldId="268"/>
            <ac:spMk id="2" creationId="{00000000-0000-0000-0000-000000000000}"/>
          </ac:spMkLst>
        </pc:spChg>
        <pc:spChg chg="mod">
          <ac:chgData name="Leila Hosseini" userId="a3ffd976-44bc-4d8c-adf8-8096c7da1f0c" providerId="ADAL" clId="{69168582-F40B-4F81-ACF9-DA835BB3F009}" dt="2022-10-04T22:18:41.652" v="46" actId="27636"/>
          <ac:spMkLst>
            <pc:docMk/>
            <pc:sldMk cId="1778953497" sldId="268"/>
            <ac:spMk id="3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2:17:57.681" v="37" actId="14100"/>
          <ac:spMkLst>
            <pc:docMk/>
            <pc:sldMk cId="1778953497" sldId="268"/>
            <ac:spMk id="4" creationId="{8EBB542E-A676-1DE4-E704-267671D2A481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3:17:04.623" v="134"/>
        <pc:sldMkLst>
          <pc:docMk/>
          <pc:sldMk cId="3732634864" sldId="314"/>
        </pc:sldMkLst>
        <pc:spChg chg="add mod">
          <ac:chgData name="Leila Hosseini" userId="a3ffd976-44bc-4d8c-adf8-8096c7da1f0c" providerId="ADAL" clId="{69168582-F40B-4F81-ACF9-DA835BB3F009}" dt="2022-10-04T23:17:04.623" v="134"/>
          <ac:spMkLst>
            <pc:docMk/>
            <pc:sldMk cId="3732634864" sldId="314"/>
            <ac:spMk id="2" creationId="{22EC2FE7-2ECA-C7FA-FA8D-3D96BF449EDB}"/>
          </ac:spMkLst>
        </pc:spChg>
        <pc:spChg chg="del mod">
          <ac:chgData name="Leila Hosseini" userId="a3ffd976-44bc-4d8c-adf8-8096c7da1f0c" providerId="ADAL" clId="{69168582-F40B-4F81-ACF9-DA835BB3F009}" dt="2022-10-04T23:17:02.681" v="133" actId="478"/>
          <ac:spMkLst>
            <pc:docMk/>
            <pc:sldMk cId="3732634864" sldId="314"/>
            <ac:spMk id="16" creationId="{00000000-0000-0000-0000-000000000000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2:53:55.587" v="65"/>
        <pc:sldMkLst>
          <pc:docMk/>
          <pc:sldMk cId="436877945" sldId="357"/>
        </pc:sldMkLst>
        <pc:spChg chg="del mod">
          <ac:chgData name="Leila Hosseini" userId="a3ffd976-44bc-4d8c-adf8-8096c7da1f0c" providerId="ADAL" clId="{69168582-F40B-4F81-ACF9-DA835BB3F009}" dt="2022-10-04T22:53:52.484" v="64" actId="478"/>
          <ac:spMkLst>
            <pc:docMk/>
            <pc:sldMk cId="436877945" sldId="357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2:53:55.587" v="65"/>
          <ac:spMkLst>
            <pc:docMk/>
            <pc:sldMk cId="436877945" sldId="357"/>
            <ac:spMk id="3" creationId="{E926D95B-9C33-08FE-9C71-673A68AC11DC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2:31:54.335" v="53" actId="1076"/>
        <pc:sldMkLst>
          <pc:docMk/>
          <pc:sldMk cId="983201859" sldId="362"/>
        </pc:sldMkLst>
        <pc:spChg chg="del mod">
          <ac:chgData name="Leila Hosseini" userId="a3ffd976-44bc-4d8c-adf8-8096c7da1f0c" providerId="ADAL" clId="{69168582-F40B-4F81-ACF9-DA835BB3F009}" dt="2022-10-04T22:31:45.648" v="50" actId="478"/>
          <ac:spMkLst>
            <pc:docMk/>
            <pc:sldMk cId="983201859" sldId="362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2:31:48.481" v="51"/>
          <ac:spMkLst>
            <pc:docMk/>
            <pc:sldMk cId="983201859" sldId="362"/>
            <ac:spMk id="4" creationId="{F558ED24-354B-BCA4-A034-D1B67F66608B}"/>
          </ac:spMkLst>
        </pc:spChg>
        <pc:spChg chg="mod">
          <ac:chgData name="Leila Hosseini" userId="a3ffd976-44bc-4d8c-adf8-8096c7da1f0c" providerId="ADAL" clId="{69168582-F40B-4F81-ACF9-DA835BB3F009}" dt="2022-10-04T22:31:52.159" v="52" actId="1076"/>
          <ac:spMkLst>
            <pc:docMk/>
            <pc:sldMk cId="983201859" sldId="362"/>
            <ac:spMk id="7" creationId="{00000000-0000-0000-0000-000000000000}"/>
          </ac:spMkLst>
        </pc:spChg>
        <pc:picChg chg="mod">
          <ac:chgData name="Leila Hosseini" userId="a3ffd976-44bc-4d8c-adf8-8096c7da1f0c" providerId="ADAL" clId="{69168582-F40B-4F81-ACF9-DA835BB3F009}" dt="2022-10-04T22:31:54.335" v="53" actId="1076"/>
          <ac:picMkLst>
            <pc:docMk/>
            <pc:sldMk cId="983201859" sldId="362"/>
            <ac:picMk id="3" creationId="{00000000-0000-0000-0000-000000000000}"/>
          </ac:picMkLst>
        </pc:picChg>
      </pc:sldChg>
      <pc:sldChg chg="addSp delSp modSp mod">
        <pc:chgData name="Leila Hosseini" userId="a3ffd976-44bc-4d8c-adf8-8096c7da1f0c" providerId="ADAL" clId="{69168582-F40B-4F81-ACF9-DA835BB3F009}" dt="2022-10-04T22:54:21.724" v="72" actId="1076"/>
        <pc:sldMkLst>
          <pc:docMk/>
          <pc:sldMk cId="3369997253" sldId="363"/>
        </pc:sldMkLst>
        <pc:spChg chg="del mod">
          <ac:chgData name="Leila Hosseini" userId="a3ffd976-44bc-4d8c-adf8-8096c7da1f0c" providerId="ADAL" clId="{69168582-F40B-4F81-ACF9-DA835BB3F009}" dt="2022-10-04T22:54:13.284" v="69" actId="478"/>
          <ac:spMkLst>
            <pc:docMk/>
            <pc:sldMk cId="3369997253" sldId="363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2:54:21.724" v="72" actId="1076"/>
          <ac:spMkLst>
            <pc:docMk/>
            <pc:sldMk cId="3369997253" sldId="363"/>
            <ac:spMk id="3" creationId="{BAF99640-1D01-27DB-E285-4F6878C798E3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2:16:52.673" v="24" actId="1076"/>
        <pc:sldMkLst>
          <pc:docMk/>
          <pc:sldMk cId="3199821933" sldId="371"/>
        </pc:sldMkLst>
        <pc:spChg chg="del mod">
          <ac:chgData name="Leila Hosseini" userId="a3ffd976-44bc-4d8c-adf8-8096c7da1f0c" providerId="ADAL" clId="{69168582-F40B-4F81-ACF9-DA835BB3F009}" dt="2022-10-04T22:16:01.953" v="17" actId="478"/>
          <ac:spMkLst>
            <pc:docMk/>
            <pc:sldMk cId="3199821933" sldId="371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2:16:06.109" v="20"/>
          <ac:spMkLst>
            <pc:docMk/>
            <pc:sldMk cId="3199821933" sldId="371"/>
            <ac:spMk id="3" creationId="{1D54F2FF-7A21-F4F2-8C76-31C928E736F2}"/>
          </ac:spMkLst>
        </pc:spChg>
        <pc:spChg chg="mod">
          <ac:chgData name="Leila Hosseini" userId="a3ffd976-44bc-4d8c-adf8-8096c7da1f0c" providerId="ADAL" clId="{69168582-F40B-4F81-ACF9-DA835BB3F009}" dt="2022-10-04T22:16:52.673" v="24" actId="1076"/>
          <ac:spMkLst>
            <pc:docMk/>
            <pc:sldMk cId="3199821933" sldId="371"/>
            <ac:spMk id="5" creationId="{00000000-0000-0000-0000-000000000000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2:15:08.177" v="5" actId="1076"/>
        <pc:sldMkLst>
          <pc:docMk/>
          <pc:sldMk cId="2127979434" sldId="372"/>
        </pc:sldMkLst>
        <pc:spChg chg="del mod">
          <ac:chgData name="Leila Hosseini" userId="a3ffd976-44bc-4d8c-adf8-8096c7da1f0c" providerId="ADAL" clId="{69168582-F40B-4F81-ACF9-DA835BB3F009}" dt="2022-10-04T22:14:58.793" v="3" actId="478"/>
          <ac:spMkLst>
            <pc:docMk/>
            <pc:sldMk cId="2127979434" sldId="372"/>
            <ac:spMk id="2" creationId="{00000000-0000-0000-0000-000000000000}"/>
          </ac:spMkLst>
        </pc:spChg>
        <pc:spChg chg="mod">
          <ac:chgData name="Leila Hosseini" userId="a3ffd976-44bc-4d8c-adf8-8096c7da1f0c" providerId="ADAL" clId="{69168582-F40B-4F81-ACF9-DA835BB3F009}" dt="2022-10-04T22:15:08.177" v="5" actId="1076"/>
          <ac:spMkLst>
            <pc:docMk/>
            <pc:sldMk cId="2127979434" sldId="372"/>
            <ac:spMk id="5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2:15:01.350" v="4"/>
          <ac:spMkLst>
            <pc:docMk/>
            <pc:sldMk cId="2127979434" sldId="372"/>
            <ac:spMk id="11" creationId="{1EA032A7-83D1-5D41-EA61-9277E1D013F9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2:33:47.857" v="60"/>
        <pc:sldMkLst>
          <pc:docMk/>
          <pc:sldMk cId="2677593610" sldId="373"/>
        </pc:sldMkLst>
        <pc:spChg chg="del mod">
          <ac:chgData name="Leila Hosseini" userId="a3ffd976-44bc-4d8c-adf8-8096c7da1f0c" providerId="ADAL" clId="{69168582-F40B-4F81-ACF9-DA835BB3F009}" dt="2022-10-04T22:33:42.693" v="58" actId="478"/>
          <ac:spMkLst>
            <pc:docMk/>
            <pc:sldMk cId="2677593610" sldId="373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2:33:47.857" v="60"/>
          <ac:spMkLst>
            <pc:docMk/>
            <pc:sldMk cId="2677593610" sldId="373"/>
            <ac:spMk id="5" creationId="{3CB58C53-4E67-F719-A354-31CB0836A37C}"/>
          </ac:spMkLst>
        </pc:spChg>
        <pc:spChg chg="add del mod">
          <ac:chgData name="Leila Hosseini" userId="a3ffd976-44bc-4d8c-adf8-8096c7da1f0c" providerId="ADAL" clId="{69168582-F40B-4F81-ACF9-DA835BB3F009}" dt="2022-10-04T22:33:45.482" v="59" actId="478"/>
          <ac:spMkLst>
            <pc:docMk/>
            <pc:sldMk cId="2677593610" sldId="373"/>
            <ac:spMk id="7" creationId="{8C39BB93-1DA3-415C-A6E7-97D689371C91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3:14:42.926" v="95"/>
        <pc:sldMkLst>
          <pc:docMk/>
          <pc:sldMk cId="2770633948" sldId="375"/>
        </pc:sldMkLst>
        <pc:spChg chg="del mod">
          <ac:chgData name="Leila Hosseini" userId="a3ffd976-44bc-4d8c-adf8-8096c7da1f0c" providerId="ADAL" clId="{69168582-F40B-4F81-ACF9-DA835BB3F009}" dt="2022-10-04T23:14:40.961" v="94" actId="478"/>
          <ac:spMkLst>
            <pc:docMk/>
            <pc:sldMk cId="2770633948" sldId="375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3:14:42.926" v="95"/>
          <ac:spMkLst>
            <pc:docMk/>
            <pc:sldMk cId="2770633948" sldId="375"/>
            <ac:spMk id="4" creationId="{29CC5EFC-85DF-E756-9989-CDF17FB93782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3:16:04.161" v="111" actId="14100"/>
        <pc:sldMkLst>
          <pc:docMk/>
          <pc:sldMk cId="2372488723" sldId="376"/>
        </pc:sldMkLst>
        <pc:spChg chg="del mod">
          <ac:chgData name="Leila Hosseini" userId="a3ffd976-44bc-4d8c-adf8-8096c7da1f0c" providerId="ADAL" clId="{69168582-F40B-4F81-ACF9-DA835BB3F009}" dt="2022-10-04T23:15:59.778" v="109" actId="478"/>
          <ac:spMkLst>
            <pc:docMk/>
            <pc:sldMk cId="2372488723" sldId="376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3:16:04.161" v="111" actId="14100"/>
          <ac:spMkLst>
            <pc:docMk/>
            <pc:sldMk cId="2372488723" sldId="376"/>
            <ac:spMk id="4" creationId="{4CF7EFA0-519E-E929-40F8-222E67C1D1D3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3:14:23.104" v="90"/>
        <pc:sldMkLst>
          <pc:docMk/>
          <pc:sldMk cId="998538783" sldId="378"/>
        </pc:sldMkLst>
        <pc:spChg chg="del mod">
          <ac:chgData name="Leila Hosseini" userId="a3ffd976-44bc-4d8c-adf8-8096c7da1f0c" providerId="ADAL" clId="{69168582-F40B-4F81-ACF9-DA835BB3F009}" dt="2022-10-04T23:14:20.698" v="89" actId="478"/>
          <ac:spMkLst>
            <pc:docMk/>
            <pc:sldMk cId="998538783" sldId="378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3:14:23.104" v="90"/>
          <ac:spMkLst>
            <pc:docMk/>
            <pc:sldMk cId="998538783" sldId="378"/>
            <ac:spMk id="5" creationId="{6FA51F91-CE7F-B117-80CD-CB41B1EE5281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3:16:20.238" v="116"/>
        <pc:sldMkLst>
          <pc:docMk/>
          <pc:sldMk cId="1398566096" sldId="379"/>
        </pc:sldMkLst>
        <pc:spChg chg="add mod">
          <ac:chgData name="Leila Hosseini" userId="a3ffd976-44bc-4d8c-adf8-8096c7da1f0c" providerId="ADAL" clId="{69168582-F40B-4F81-ACF9-DA835BB3F009}" dt="2022-10-04T23:16:20.238" v="116"/>
          <ac:spMkLst>
            <pc:docMk/>
            <pc:sldMk cId="1398566096" sldId="379"/>
            <ac:spMk id="2" creationId="{30105887-D109-080C-1CA1-3625E68C838C}"/>
          </ac:spMkLst>
        </pc:spChg>
        <pc:spChg chg="del mod">
          <ac:chgData name="Leila Hosseini" userId="a3ffd976-44bc-4d8c-adf8-8096c7da1f0c" providerId="ADAL" clId="{69168582-F40B-4F81-ACF9-DA835BB3F009}" dt="2022-10-04T23:16:17.785" v="115" actId="478"/>
          <ac:spMkLst>
            <pc:docMk/>
            <pc:sldMk cId="1398566096" sldId="379"/>
            <ac:spMk id="21" creationId="{00000000-0000-0000-0000-000000000000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2:17:27.209" v="31" actId="1076"/>
        <pc:sldMkLst>
          <pc:docMk/>
          <pc:sldMk cId="3157129301" sldId="382"/>
        </pc:sldMkLst>
        <pc:spChg chg="del mod">
          <ac:chgData name="Leila Hosseini" userId="a3ffd976-44bc-4d8c-adf8-8096c7da1f0c" providerId="ADAL" clId="{69168582-F40B-4F81-ACF9-DA835BB3F009}" dt="2022-10-04T22:17:21.113" v="29" actId="478"/>
          <ac:spMkLst>
            <pc:docMk/>
            <pc:sldMk cId="3157129301" sldId="382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2:17:27.209" v="31" actId="1076"/>
          <ac:spMkLst>
            <pc:docMk/>
            <pc:sldMk cId="3157129301" sldId="382"/>
            <ac:spMk id="3" creationId="{609B2D4D-1BB6-3503-DA47-42808F035171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3:14:56.505" v="100"/>
        <pc:sldMkLst>
          <pc:docMk/>
          <pc:sldMk cId="2979307687" sldId="384"/>
        </pc:sldMkLst>
        <pc:spChg chg="del mod">
          <ac:chgData name="Leila Hosseini" userId="a3ffd976-44bc-4d8c-adf8-8096c7da1f0c" providerId="ADAL" clId="{69168582-F40B-4F81-ACF9-DA835BB3F009}" dt="2022-10-04T23:14:54.073" v="99" actId="478"/>
          <ac:spMkLst>
            <pc:docMk/>
            <pc:sldMk cId="2979307687" sldId="384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3:14:56.505" v="100"/>
          <ac:spMkLst>
            <pc:docMk/>
            <pc:sldMk cId="2979307687" sldId="384"/>
            <ac:spMk id="4" creationId="{3ED1E536-D109-849F-7CE3-40C61CE34A22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3:15:46.246" v="105"/>
        <pc:sldMkLst>
          <pc:docMk/>
          <pc:sldMk cId="2202759917" sldId="385"/>
        </pc:sldMkLst>
        <pc:spChg chg="del mod">
          <ac:chgData name="Leila Hosseini" userId="a3ffd976-44bc-4d8c-adf8-8096c7da1f0c" providerId="ADAL" clId="{69168582-F40B-4F81-ACF9-DA835BB3F009}" dt="2022-10-04T23:15:44.226" v="104" actId="478"/>
          <ac:spMkLst>
            <pc:docMk/>
            <pc:sldMk cId="2202759917" sldId="385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3:15:46.246" v="105"/>
          <ac:spMkLst>
            <pc:docMk/>
            <pc:sldMk cId="2202759917" sldId="385"/>
            <ac:spMk id="3" creationId="{7526AA62-7495-B0AD-3845-EBD9DE85ACAD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3:13:36.250" v="79" actId="1076"/>
        <pc:sldMkLst>
          <pc:docMk/>
          <pc:sldMk cId="2231267754" sldId="386"/>
        </pc:sldMkLst>
        <pc:spChg chg="del mod">
          <ac:chgData name="Leila Hosseini" userId="a3ffd976-44bc-4d8c-adf8-8096c7da1f0c" providerId="ADAL" clId="{69168582-F40B-4F81-ACF9-DA835BB3F009}" dt="2022-10-04T23:13:28.697" v="76" actId="478"/>
          <ac:spMkLst>
            <pc:docMk/>
            <pc:sldMk cId="2231267754" sldId="386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3:13:36.250" v="79" actId="1076"/>
          <ac:spMkLst>
            <pc:docMk/>
            <pc:sldMk cId="2231267754" sldId="386"/>
            <ac:spMk id="3" creationId="{05161E5C-B179-70BA-2E6C-4A16436826CF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3:16:39.177" v="122" actId="14100"/>
        <pc:sldMkLst>
          <pc:docMk/>
          <pc:sldMk cId="566414267" sldId="387"/>
        </pc:sldMkLst>
        <pc:spChg chg="del mod">
          <ac:chgData name="Leila Hosseini" userId="a3ffd976-44bc-4d8c-adf8-8096c7da1f0c" providerId="ADAL" clId="{69168582-F40B-4F81-ACF9-DA835BB3F009}" dt="2022-10-04T23:16:34.273" v="120" actId="478"/>
          <ac:spMkLst>
            <pc:docMk/>
            <pc:sldMk cId="566414267" sldId="387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3:16:39.177" v="122" actId="14100"/>
          <ac:spMkLst>
            <pc:docMk/>
            <pc:sldMk cId="566414267" sldId="387"/>
            <ac:spMk id="3" creationId="{1755B069-C928-22F7-D553-02E2152EAE06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3:17:42.761" v="148" actId="14100"/>
        <pc:sldMkLst>
          <pc:docMk/>
          <pc:sldMk cId="2037352903" sldId="388"/>
        </pc:sldMkLst>
        <pc:spChg chg="del mod">
          <ac:chgData name="Leila Hosseini" userId="a3ffd976-44bc-4d8c-adf8-8096c7da1f0c" providerId="ADAL" clId="{69168582-F40B-4F81-ACF9-DA835BB3F009}" dt="2022-10-04T23:17:38.993" v="146" actId="478"/>
          <ac:spMkLst>
            <pc:docMk/>
            <pc:sldMk cId="2037352903" sldId="388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3:17:42.761" v="148" actId="14100"/>
          <ac:spMkLst>
            <pc:docMk/>
            <pc:sldMk cId="2037352903" sldId="388"/>
            <ac:spMk id="3" creationId="{D988618E-2963-C810-500A-D9A0D19C93B0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3:17:12.506" v="137" actId="478"/>
        <pc:sldMkLst>
          <pc:docMk/>
          <pc:sldMk cId="84222795" sldId="389"/>
        </pc:sldMkLst>
        <pc:spChg chg="add del mod">
          <ac:chgData name="Leila Hosseini" userId="a3ffd976-44bc-4d8c-adf8-8096c7da1f0c" providerId="ADAL" clId="{69168582-F40B-4F81-ACF9-DA835BB3F009}" dt="2022-10-04T23:17:12.506" v="137" actId="478"/>
          <ac:spMkLst>
            <pc:docMk/>
            <pc:sldMk cId="84222795" sldId="389"/>
            <ac:spMk id="3" creationId="{26C89CE0-29F6-E6E8-C971-7F6D36A8FB14}"/>
          </ac:spMkLst>
        </pc:spChg>
        <pc:spChg chg="add mod">
          <ac:chgData name="Leila Hosseini" userId="a3ffd976-44bc-4d8c-adf8-8096c7da1f0c" providerId="ADAL" clId="{69168582-F40B-4F81-ACF9-DA835BB3F009}" dt="2022-10-04T23:17:10.493" v="136"/>
          <ac:spMkLst>
            <pc:docMk/>
            <pc:sldMk cId="84222795" sldId="389"/>
            <ac:spMk id="4" creationId="{D19648A7-89FD-6741-C950-22C9F555CAB5}"/>
          </ac:spMkLst>
        </pc:spChg>
        <pc:spChg chg="del">
          <ac:chgData name="Leila Hosseini" userId="a3ffd976-44bc-4d8c-adf8-8096c7da1f0c" providerId="ADAL" clId="{69168582-F40B-4F81-ACF9-DA835BB3F009}" dt="2022-10-04T23:17:09.525" v="135" actId="478"/>
          <ac:spMkLst>
            <pc:docMk/>
            <pc:sldMk cId="84222795" sldId="389"/>
            <ac:spMk id="16" creationId="{00000000-0000-0000-0000-000000000000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3:16:53.719" v="129"/>
        <pc:sldMkLst>
          <pc:docMk/>
          <pc:sldMk cId="4075437920" sldId="390"/>
        </pc:sldMkLst>
        <pc:spChg chg="del mod">
          <ac:chgData name="Leila Hosseini" userId="a3ffd976-44bc-4d8c-adf8-8096c7da1f0c" providerId="ADAL" clId="{69168582-F40B-4F81-ACF9-DA835BB3F009}" dt="2022-10-04T23:16:50.025" v="126" actId="478"/>
          <ac:spMkLst>
            <pc:docMk/>
            <pc:sldMk cId="4075437920" sldId="390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3:16:53.719" v="129"/>
          <ac:spMkLst>
            <pc:docMk/>
            <pc:sldMk cId="4075437920" sldId="390"/>
            <ac:spMk id="3" creationId="{04BC1BCA-A098-4B24-04D3-01EAABDEBD67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3:17:24.503" v="142"/>
        <pc:sldMkLst>
          <pc:docMk/>
          <pc:sldMk cId="2806740026" sldId="391"/>
        </pc:sldMkLst>
        <pc:spChg chg="add mod">
          <ac:chgData name="Leila Hosseini" userId="a3ffd976-44bc-4d8c-adf8-8096c7da1f0c" providerId="ADAL" clId="{69168582-F40B-4F81-ACF9-DA835BB3F009}" dt="2022-10-04T23:17:24.503" v="142"/>
          <ac:spMkLst>
            <pc:docMk/>
            <pc:sldMk cId="2806740026" sldId="391"/>
            <ac:spMk id="2" creationId="{DB286263-E577-B544-B6B4-EF9B77B3A6DD}"/>
          </ac:spMkLst>
        </pc:spChg>
        <pc:spChg chg="del mod">
          <ac:chgData name="Leila Hosseini" userId="a3ffd976-44bc-4d8c-adf8-8096c7da1f0c" providerId="ADAL" clId="{69168582-F40B-4F81-ACF9-DA835BB3F009}" dt="2022-10-04T23:17:22.409" v="141" actId="478"/>
          <ac:spMkLst>
            <pc:docMk/>
            <pc:sldMk cId="2806740026" sldId="391"/>
            <ac:spMk id="16" creationId="{00000000-0000-0000-0000-000000000000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3:17:54.809" v="153"/>
        <pc:sldMkLst>
          <pc:docMk/>
          <pc:sldMk cId="1048437979" sldId="392"/>
        </pc:sldMkLst>
        <pc:spChg chg="del mod">
          <ac:chgData name="Leila Hosseini" userId="a3ffd976-44bc-4d8c-adf8-8096c7da1f0c" providerId="ADAL" clId="{69168582-F40B-4F81-ACF9-DA835BB3F009}" dt="2022-10-04T23:17:52.593" v="152" actId="478"/>
          <ac:spMkLst>
            <pc:docMk/>
            <pc:sldMk cId="1048437979" sldId="392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3:17:54.809" v="153"/>
          <ac:spMkLst>
            <pc:docMk/>
            <pc:sldMk cId="1048437979" sldId="392"/>
            <ac:spMk id="4" creationId="{4A9015EF-F17A-8C00-50D1-6FC9B66F8BD2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3:13:51.073" v="85" actId="14100"/>
        <pc:sldMkLst>
          <pc:docMk/>
          <pc:sldMk cId="3984889039" sldId="393"/>
        </pc:sldMkLst>
        <pc:spChg chg="del mod">
          <ac:chgData name="Leila Hosseini" userId="a3ffd976-44bc-4d8c-adf8-8096c7da1f0c" providerId="ADAL" clId="{69168582-F40B-4F81-ACF9-DA835BB3F009}" dt="2022-10-04T23:13:46.898" v="83" actId="478"/>
          <ac:spMkLst>
            <pc:docMk/>
            <pc:sldMk cId="3984889039" sldId="393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3:13:51.073" v="85" actId="14100"/>
          <ac:spMkLst>
            <pc:docMk/>
            <pc:sldMk cId="3984889039" sldId="393"/>
            <ac:spMk id="3" creationId="{7BEEB06D-B266-964C-4969-A4F783CF31E7}"/>
          </ac:spMkLst>
        </pc:spChg>
      </pc:sldChg>
      <pc:sldChg chg="addSp delSp modSp mod">
        <pc:chgData name="Leila Hosseini" userId="a3ffd976-44bc-4d8c-adf8-8096c7da1f0c" providerId="ADAL" clId="{69168582-F40B-4F81-ACF9-DA835BB3F009}" dt="2022-10-04T23:18:07.223" v="158"/>
        <pc:sldMkLst>
          <pc:docMk/>
          <pc:sldMk cId="3557536670" sldId="394"/>
        </pc:sldMkLst>
        <pc:spChg chg="del mod">
          <ac:chgData name="Leila Hosseini" userId="a3ffd976-44bc-4d8c-adf8-8096c7da1f0c" providerId="ADAL" clId="{69168582-F40B-4F81-ACF9-DA835BB3F009}" dt="2022-10-04T23:18:05.417" v="157" actId="478"/>
          <ac:spMkLst>
            <pc:docMk/>
            <pc:sldMk cId="3557536670" sldId="394"/>
            <ac:spMk id="2" creationId="{00000000-0000-0000-0000-000000000000}"/>
          </ac:spMkLst>
        </pc:spChg>
        <pc:spChg chg="add mod">
          <ac:chgData name="Leila Hosseini" userId="a3ffd976-44bc-4d8c-adf8-8096c7da1f0c" providerId="ADAL" clId="{69168582-F40B-4F81-ACF9-DA835BB3F009}" dt="2022-10-04T23:18:07.223" v="158"/>
          <ac:spMkLst>
            <pc:docMk/>
            <pc:sldMk cId="3557536670" sldId="394"/>
            <ac:spMk id="3" creationId="{53815301-AD76-42AA-2A1E-587DD0C5396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DA453-4B35-4D48-8C01-1344CE9804FC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3BD02-EBE3-4C41-957E-C15D27EBA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8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710248" y="4518203"/>
            <a:ext cx="5681980" cy="369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47093" rIns="94213" bIns="47093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101" name="Google Shape;101;p1:notes"/>
          <p:cNvSpPr txBox="1">
            <a:spLocks noGrp="1"/>
          </p:cNvSpPr>
          <p:nvPr>
            <p:ph type="sldNum" idx="12"/>
          </p:nvPr>
        </p:nvSpPr>
        <p:spPr>
          <a:xfrm>
            <a:off x="4023093" y="8917423"/>
            <a:ext cx="3077739" cy="471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47093" rIns="94213" bIns="47093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619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34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72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072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147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16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571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36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8275" y="1173163"/>
            <a:ext cx="4225925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355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49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35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53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60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14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93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75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rgbClr val="222222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454343" y="4367848"/>
            <a:ext cx="8235225" cy="8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454343" y="2343151"/>
            <a:ext cx="8235225" cy="15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 Narrow"/>
              <a:buNone/>
              <a:defRPr sz="45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146675"/>
            <a:ext cx="2057400" cy="57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146675"/>
            <a:ext cx="3086100" cy="57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pic>
        <p:nvPicPr>
          <p:cNvPr id="20" name="Google Shape;20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51856" y="972829"/>
            <a:ext cx="2040289" cy="609366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cxnSp>
        <p:nvCxnSpPr>
          <p:cNvPr id="22" name="Google Shape;22;p2"/>
          <p:cNvCxnSpPr/>
          <p:nvPr/>
        </p:nvCxnSpPr>
        <p:spPr>
          <a:xfrm>
            <a:off x="4074750" y="4081463"/>
            <a:ext cx="994500" cy="0"/>
          </a:xfrm>
          <a:prstGeom prst="straightConnector1">
            <a:avLst/>
          </a:prstGeom>
          <a:noFill/>
          <a:ln w="635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105810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bg>
      <p:bgPr>
        <a:solidFill>
          <a:srgbClr val="A41E35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sp>
        <p:nvSpPr>
          <p:cNvPr id="25" name="Google Shape;25;p3"/>
          <p:cNvSpPr txBox="1">
            <a:spLocks noGrp="1"/>
          </p:cNvSpPr>
          <p:nvPr>
            <p:ph type="subTitle" idx="1"/>
          </p:nvPr>
        </p:nvSpPr>
        <p:spPr>
          <a:xfrm>
            <a:off x="454343" y="4367848"/>
            <a:ext cx="8235225" cy="82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ctrTitle"/>
          </p:nvPr>
        </p:nvSpPr>
        <p:spPr>
          <a:xfrm>
            <a:off x="454343" y="2343151"/>
            <a:ext cx="8235225" cy="157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Arial Narrow"/>
              <a:buNone/>
              <a:defRPr sz="54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cxnSp>
        <p:nvCxnSpPr>
          <p:cNvPr id="27" name="Google Shape;27;p3"/>
          <p:cNvCxnSpPr/>
          <p:nvPr/>
        </p:nvCxnSpPr>
        <p:spPr>
          <a:xfrm>
            <a:off x="4074750" y="4058603"/>
            <a:ext cx="994500" cy="0"/>
          </a:xfrm>
          <a:prstGeom prst="straightConnector1">
            <a:avLst/>
          </a:prstGeom>
          <a:noFill/>
          <a:ln w="635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826163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numbered list">
  <p:cSld name="Title and numbered lis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247479" y="556896"/>
            <a:ext cx="8616375" cy="11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  <p:sp>
        <p:nvSpPr>
          <p:cNvPr id="44" name="Google Shape;44;p6"/>
          <p:cNvSpPr txBox="1"/>
          <p:nvPr/>
        </p:nvSpPr>
        <p:spPr>
          <a:xfrm>
            <a:off x="324632" y="6146674"/>
            <a:ext cx="3086100" cy="5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b="1" i="0" u="none" strike="noStrike" cap="none" dirty="0">
              <a:solidFill>
                <a:srgbClr val="BFBFB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5" name="Google Shape;45;p6"/>
          <p:cNvSpPr txBox="1"/>
          <p:nvPr/>
        </p:nvSpPr>
        <p:spPr>
          <a:xfrm>
            <a:off x="247478" y="1825625"/>
            <a:ext cx="8616375" cy="366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342900" marR="0" lvl="0" indent="-304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AutoNum type="arabicPeriod"/>
            </a:pPr>
            <a:r>
              <a:rPr lang="en-US" sz="2100" dirty="0">
                <a:latin typeface="Arial Narrow"/>
                <a:ea typeface="Arial Narrow"/>
                <a:cs typeface="Arial Narrow"/>
                <a:sym typeface="Arial Narrow"/>
              </a:rPr>
              <a:t>sgrgrg</a:t>
            </a:r>
            <a:endParaRPr sz="2100" dirty="0"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lvl="0" indent="-3048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 Narrow"/>
              <a:buAutoNum type="arabicPeriod"/>
            </a:pPr>
            <a:r>
              <a:rPr lang="en-US" sz="21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sgrgrg</a:t>
            </a:r>
            <a:endParaRPr sz="21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342900" lvl="0" indent="-30480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AutoNum type="arabicPeriod"/>
            </a:pPr>
            <a:endParaRPr sz="2100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340989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body" idx="1"/>
          </p:nvPr>
        </p:nvSpPr>
        <p:spPr>
          <a:xfrm>
            <a:off x="324633" y="2068830"/>
            <a:ext cx="4141640" cy="43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rgbClr val="A41E35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2"/>
          </p:nvPr>
        </p:nvSpPr>
        <p:spPr>
          <a:xfrm>
            <a:off x="324633" y="2505076"/>
            <a:ext cx="4141640" cy="316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342900" marR="0" lvl="0" indent="-304800" algn="l" rtl="0">
              <a:lnSpc>
                <a:spcPct val="125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1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28575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26670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0" y="5955030"/>
            <a:ext cx="9144000" cy="902970"/>
          </a:xfrm>
          <a:prstGeom prst="rect">
            <a:avLst/>
          </a:prstGeom>
          <a:solidFill>
            <a:srgbClr val="A41E35"/>
          </a:soli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2" name="Google Shape;82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47480" y="6146673"/>
            <a:ext cx="1740014" cy="519684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247480" y="556896"/>
            <a:ext cx="8616485" cy="1145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350"/>
            </a:lvl9pPr>
          </a:lstStyle>
          <a:p>
            <a:endParaRPr/>
          </a:p>
        </p:txBody>
      </p:sp>
      <p:cxnSp>
        <p:nvCxnSpPr>
          <p:cNvPr id="84" name="Google Shape;84;p13"/>
          <p:cNvCxnSpPr/>
          <p:nvPr/>
        </p:nvCxnSpPr>
        <p:spPr>
          <a:xfrm>
            <a:off x="324632" y="514668"/>
            <a:ext cx="391478" cy="0"/>
          </a:xfrm>
          <a:prstGeom prst="straightConnector1">
            <a:avLst/>
          </a:prstGeom>
          <a:noFill/>
          <a:ln w="63500" cap="flat" cmpd="sng">
            <a:solidFill>
              <a:srgbClr val="A41E3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5" name="Google Shape;85;p13"/>
          <p:cNvSpPr txBox="1">
            <a:spLocks noGrp="1"/>
          </p:cNvSpPr>
          <p:nvPr>
            <p:ph type="body" idx="3"/>
          </p:nvPr>
        </p:nvSpPr>
        <p:spPr>
          <a:xfrm>
            <a:off x="4722325" y="2068829"/>
            <a:ext cx="4141640" cy="436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34290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rgbClr val="A41E35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4"/>
          </p:nvPr>
        </p:nvSpPr>
        <p:spPr>
          <a:xfrm>
            <a:off x="4722325" y="2505075"/>
            <a:ext cx="4141640" cy="3164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342900" marR="0" lvl="0" indent="-304800" algn="l" rtl="0">
              <a:lnSpc>
                <a:spcPct val="125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1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685800" marR="0" lvl="1" indent="-28575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028700" marR="0" lvl="2" indent="-266700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371600" marR="0" lvl="3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1714500" marR="0" lvl="4" indent="-257175" algn="l" rtl="0">
              <a:lnSpc>
                <a:spcPct val="125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057400" marR="0" lvl="5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5717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6806564" y="6146674"/>
            <a:ext cx="2057400" cy="574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3100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5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9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9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2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0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6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4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Arial"/>
              <a:buChar char="•"/>
              <a:defRPr sz="2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2400"/>
              <a:buFont typeface="Arial"/>
              <a:buChar char="•"/>
              <a:defRPr sz="24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Char char="•"/>
              <a:defRPr sz="20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Char char="•"/>
              <a:defRPr sz="18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879342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9.emf"/><Relationship Id="rId7" Type="http://schemas.openxmlformats.org/officeDocument/2006/relationships/image" Target="../media/image1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Relationship Id="rId9" Type="http://schemas.openxmlformats.org/officeDocument/2006/relationships/image" Target="../media/image1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ctrTitle"/>
          </p:nvPr>
        </p:nvSpPr>
        <p:spPr>
          <a:xfrm>
            <a:off x="894932" y="2296956"/>
            <a:ext cx="7392901" cy="118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r>
              <a:rPr lang="en-US" dirty="0">
                <a:latin typeface="Garamond"/>
              </a:rPr>
              <a:t>MIS2502: Data and Analytics</a:t>
            </a:r>
            <a:endParaRPr lang="en-US">
              <a:latin typeface="Garamond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79228" y="4805791"/>
            <a:ext cx="1385454" cy="8035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F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MIS</a:t>
            </a:r>
          </a:p>
        </p:txBody>
      </p:sp>
    </p:spTree>
    <p:extLst>
      <p:ext uri="{BB962C8B-B14F-4D97-AF65-F5344CB8AC3E}">
        <p14:creationId xmlns:p14="http://schemas.microsoft.com/office/powerpoint/2010/main" val="2372411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14400" y="1143000"/>
            <a:ext cx="7467600" cy="2590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914400" y="990600"/>
            <a:ext cx="7467600" cy="399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Database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91953" y="1676400"/>
            <a:ext cx="28956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491953" y="1524000"/>
            <a:ext cx="2895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Collection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876800" y="1676400"/>
            <a:ext cx="28956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876800" y="1524000"/>
            <a:ext cx="2895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Collection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911053" y="1981200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911053" y="2514600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911053" y="3048000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301953" y="1981200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01953" y="2514600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448330"/>
              </p:ext>
            </p:extLst>
          </p:nvPr>
        </p:nvGraphicFramePr>
        <p:xfrm>
          <a:off x="1600200" y="3907536"/>
          <a:ext cx="6096000" cy="286512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RDBMS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MongoDB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Database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Database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92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Column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kern="1200" baseline="0" dirty="0"/>
                        <a:t>Embedded Document</a:t>
                      </a:r>
                    </a:p>
                    <a:p>
                      <a:pPr algn="ctr"/>
                      <a:r>
                        <a:rPr lang="en-US" sz="1800" u="none" strike="noStrike" kern="1200" baseline="0" dirty="0"/>
                        <a:t>Linking across Document</a:t>
                      </a:r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433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Foreign Key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Reference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</a:tbl>
          </a:graphicData>
        </a:graphic>
      </p:graphicFrame>
      <p:sp>
        <p:nvSpPr>
          <p:cNvPr id="5" name="Title 2">
            <a:extLst>
              <a:ext uri="{FF2B5EF4-FFF2-40B4-BE49-F238E27FC236}">
                <a16:creationId xmlns:a16="http://schemas.microsoft.com/office/drawing/2014/main" id="{3CB58C53-4E67-F719-A354-31CB0836A37C}"/>
              </a:ext>
            </a:extLst>
          </p:cNvPr>
          <p:cNvSpPr txBox="1">
            <a:spLocks/>
          </p:cNvSpPr>
          <p:nvPr/>
        </p:nvSpPr>
        <p:spPr>
          <a:xfrm>
            <a:off x="304800" y="178554"/>
            <a:ext cx="65532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MongoDB Database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77593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304800" y="1214735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Before you open the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compass, copy the connection string below: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822" y="3132574"/>
            <a:ext cx="5374911" cy="354497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62068"/>
            <a:ext cx="5267325" cy="14573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5526" y="4378973"/>
            <a:ext cx="2938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yes and type in your username and password.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4800" y="5181600"/>
            <a:ext cx="29382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use the same username and password you used to connect MySQL.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1804766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mongodb+srv</a:t>
            </a:r>
            <a:r>
              <a:rPr lang="en-US" dirty="0"/>
              <a:t>://</a:t>
            </a:r>
            <a:r>
              <a:rPr lang="en-US" b="1" dirty="0"/>
              <a:t>username</a:t>
            </a:r>
            <a:r>
              <a:rPr lang="en-US" dirty="0"/>
              <a:t>:</a:t>
            </a:r>
            <a:r>
              <a:rPr lang="en-US" b="1" dirty="0"/>
              <a:t>password</a:t>
            </a:r>
            <a:r>
              <a:rPr lang="en-US" dirty="0"/>
              <a:t>@</a:t>
            </a:r>
            <a:r>
              <a:rPr lang="en-US" b="1" i="0" dirty="0">
                <a:solidFill>
                  <a:srgbClr val="242424"/>
                </a:solidFill>
                <a:effectLst/>
                <a:latin typeface="Calibri" panose="020F0502020204030204" pitchFamily="34" charset="0"/>
              </a:rPr>
              <a:t>cluster0.sm5q4j0.mongodb.net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/test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26D95B-9C33-08FE-9C71-673A68AC11DC}"/>
              </a:ext>
            </a:extLst>
          </p:cNvPr>
          <p:cNvSpPr txBox="1">
            <a:spLocks/>
          </p:cNvSpPr>
          <p:nvPr/>
        </p:nvSpPr>
        <p:spPr>
          <a:xfrm>
            <a:off x="304800" y="178554"/>
            <a:ext cx="65532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Connecting to a MongoDB Server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36877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78932"/>
            <a:ext cx="4724400" cy="5580437"/>
          </a:xfrm>
          <a:prstGeom prst="rect">
            <a:avLst/>
          </a:prstGeom>
        </p:spPr>
      </p:pic>
      <p:sp>
        <p:nvSpPr>
          <p:cNvPr id="17" name="Right Brace 16"/>
          <p:cNvSpPr/>
          <p:nvPr/>
        </p:nvSpPr>
        <p:spPr>
          <a:xfrm>
            <a:off x="5562600" y="4724400"/>
            <a:ext cx="304800" cy="101033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991225" y="4846931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object</a:t>
            </a:r>
          </a:p>
        </p:txBody>
      </p:sp>
      <p:sp>
        <p:nvSpPr>
          <p:cNvPr id="19" name="Right Brace 18"/>
          <p:cNvSpPr/>
          <p:nvPr/>
        </p:nvSpPr>
        <p:spPr>
          <a:xfrm>
            <a:off x="5562600" y="2560778"/>
            <a:ext cx="304800" cy="140352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962650" y="2939372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array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6096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inherit"/>
              </a:rPr>
              <a:t>salesdb.sales</a:t>
            </a:r>
            <a:endParaRPr lang="en-US" dirty="0">
              <a:latin typeface="inheri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AF99640-1D01-27DB-E285-4F6878C798E3}"/>
              </a:ext>
            </a:extLst>
          </p:cNvPr>
          <p:cNvSpPr txBox="1">
            <a:spLocks/>
          </p:cNvSpPr>
          <p:nvPr/>
        </p:nvSpPr>
        <p:spPr>
          <a:xfrm>
            <a:off x="304800" y="76200"/>
            <a:ext cx="32766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Dataset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369997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87324" y="1025673"/>
            <a:ext cx="79819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494747"/>
                </a:solidFill>
                <a:latin typeface="Akzidenz"/>
              </a:rPr>
              <a:t>Aggregation tap allows us to create pipeline stages, which specifies multiple stages of queries, to return a subset of documents from collection.</a:t>
            </a:r>
            <a:endParaRPr lang="en-US" sz="2400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32A169D-7483-4F45-9155-214AE0693A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188" y="2230715"/>
            <a:ext cx="6935724" cy="417155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26BEE8B-498F-4241-A486-55C9AD1E79CC}"/>
              </a:ext>
            </a:extLst>
          </p:cNvPr>
          <p:cNvSpPr/>
          <p:nvPr/>
        </p:nvSpPr>
        <p:spPr>
          <a:xfrm>
            <a:off x="1295400" y="5029200"/>
            <a:ext cx="12954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B391258-8F76-4832-8720-F815EA2F6B55}"/>
              </a:ext>
            </a:extLst>
          </p:cNvPr>
          <p:cNvSpPr/>
          <p:nvPr/>
        </p:nvSpPr>
        <p:spPr>
          <a:xfrm>
            <a:off x="3424962" y="5029200"/>
            <a:ext cx="318265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1017EE-1846-4E15-9178-AB95CC32D724}"/>
              </a:ext>
            </a:extLst>
          </p:cNvPr>
          <p:cNvSpPr txBox="1"/>
          <p:nvPr/>
        </p:nvSpPr>
        <p:spPr>
          <a:xfrm>
            <a:off x="726210" y="4572000"/>
            <a:ext cx="2176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Select a type of stage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DEB37A-9673-4B38-A81E-EE7585F1C5EF}"/>
              </a:ext>
            </a:extLst>
          </p:cNvPr>
          <p:cNvSpPr txBox="1"/>
          <p:nvPr/>
        </p:nvSpPr>
        <p:spPr>
          <a:xfrm>
            <a:off x="3200400" y="5410200"/>
            <a:ext cx="1726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Add a new stage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161E5C-B179-70BA-2E6C-4A16436826CF}"/>
              </a:ext>
            </a:extLst>
          </p:cNvPr>
          <p:cNvSpPr txBox="1">
            <a:spLocks/>
          </p:cNvSpPr>
          <p:nvPr/>
        </p:nvSpPr>
        <p:spPr>
          <a:xfrm>
            <a:off x="304800" y="274181"/>
            <a:ext cx="48768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Aggregation Tab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231267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066800" y="1219200"/>
          <a:ext cx="7010400" cy="24384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MySQL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MongoDB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</a:t>
                      </a:r>
                      <a:r>
                        <a:rPr lang="en-US" baseline="0" dirty="0"/>
                        <a:t>match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  <a:r>
                        <a:rPr lang="en-US" baseline="0" dirty="0"/>
                        <a:t> BY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$group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 BY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$sort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$limit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SELECT expressions FROM..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$project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96484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90600" y="4445675"/>
            <a:ext cx="3581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dirty="0" err="1"/>
              <a:t>purchaseMethod</a:t>
            </a:r>
            <a:r>
              <a:rPr lang="en-US" dirty="0"/>
              <a:t>, sum(price) as </a:t>
            </a:r>
            <a:r>
              <a:rPr lang="en-US" dirty="0" err="1"/>
              <a:t>totalprice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 </a:t>
            </a:r>
            <a:r>
              <a:rPr lang="en-US" dirty="0" err="1"/>
              <a:t>salesDB.sales</a:t>
            </a:r>
            <a:endParaRPr lang="en-US" dirty="0"/>
          </a:p>
          <a:p>
            <a:r>
              <a:rPr lang="en-US" b="1" dirty="0"/>
              <a:t>WHERE</a:t>
            </a:r>
            <a:r>
              <a:rPr lang="en-US" dirty="0"/>
              <a:t> </a:t>
            </a:r>
            <a:r>
              <a:rPr lang="en-US" dirty="0" err="1"/>
              <a:t>couponUsed</a:t>
            </a:r>
            <a:r>
              <a:rPr lang="en-US" dirty="0"/>
              <a:t> = FALSE</a:t>
            </a:r>
          </a:p>
          <a:p>
            <a:r>
              <a:rPr lang="en-US" b="1" dirty="0"/>
              <a:t>GROUP BY</a:t>
            </a:r>
            <a:r>
              <a:rPr lang="en-US" dirty="0"/>
              <a:t> </a:t>
            </a:r>
            <a:r>
              <a:rPr lang="en-US" dirty="0" err="1"/>
              <a:t>purchaseMethod</a:t>
            </a:r>
            <a:endParaRPr lang="en-US" dirty="0"/>
          </a:p>
          <a:p>
            <a:r>
              <a:rPr lang="en-US" b="1" dirty="0"/>
              <a:t>ORDER BY</a:t>
            </a:r>
            <a:r>
              <a:rPr lang="en-US" dirty="0"/>
              <a:t> sum(price) ASC</a:t>
            </a:r>
          </a:p>
          <a:p>
            <a:r>
              <a:rPr lang="en-US" b="1" dirty="0"/>
              <a:t>LIMIT</a:t>
            </a:r>
            <a:r>
              <a:rPr lang="en-US" dirty="0"/>
              <a:t> 2;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76800" y="4445675"/>
            <a:ext cx="388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db.sales.aggregate</a:t>
            </a:r>
            <a:r>
              <a:rPr lang="en-US" dirty="0"/>
              <a:t>(</a:t>
            </a:r>
          </a:p>
          <a:p>
            <a:r>
              <a:rPr lang="en-US" dirty="0"/>
              <a:t>[   { $match: { </a:t>
            </a:r>
            <a:r>
              <a:rPr lang="en-US" dirty="0" err="1"/>
              <a:t>couponUsed</a:t>
            </a:r>
            <a:r>
              <a:rPr lang="en-US" dirty="0"/>
              <a:t>: FALSE }}, </a:t>
            </a:r>
          </a:p>
          <a:p>
            <a:r>
              <a:rPr lang="en-US" dirty="0"/>
              <a:t>    { $group: { _id: "$</a:t>
            </a:r>
            <a:r>
              <a:rPr lang="en-US" dirty="0" err="1"/>
              <a:t>purchaseMethod</a:t>
            </a:r>
            <a:r>
              <a:rPr lang="en-US" dirty="0"/>
              <a:t>",</a:t>
            </a:r>
          </a:p>
          <a:p>
            <a:r>
              <a:rPr lang="en-US" dirty="0"/>
              <a:t>     </a:t>
            </a:r>
            <a:r>
              <a:rPr lang="en-US" dirty="0" err="1"/>
              <a:t>totalprice</a:t>
            </a:r>
            <a:r>
              <a:rPr lang="en-US" dirty="0"/>
              <a:t>: { $sum: "$price" }}}, </a:t>
            </a:r>
          </a:p>
          <a:p>
            <a:r>
              <a:rPr lang="en-US" dirty="0"/>
              <a:t>    { $sort: { </a:t>
            </a:r>
            <a:r>
              <a:rPr lang="en-US" dirty="0" err="1"/>
              <a:t>totalprice</a:t>
            </a:r>
            <a:r>
              <a:rPr lang="en-US" dirty="0"/>
              <a:t>: 1 }}, </a:t>
            </a:r>
          </a:p>
          <a:p>
            <a:r>
              <a:rPr lang="en-US" dirty="0"/>
              <a:t>    { $limit: 2 }</a:t>
            </a:r>
          </a:p>
          <a:p>
            <a:r>
              <a:rPr lang="en-US" dirty="0"/>
              <a:t>])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F38B382-A386-4C69-B4E1-CE3EE0129D69}"/>
              </a:ext>
            </a:extLst>
          </p:cNvPr>
          <p:cNvSpPr/>
          <p:nvPr/>
        </p:nvSpPr>
        <p:spPr>
          <a:xfrm>
            <a:off x="267222" y="3883938"/>
            <a:ext cx="1886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Example..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EEB06D-B266-964C-4969-A4F783CF31E7}"/>
              </a:ext>
            </a:extLst>
          </p:cNvPr>
          <p:cNvSpPr txBox="1">
            <a:spLocks/>
          </p:cNvSpPr>
          <p:nvPr/>
        </p:nvSpPr>
        <p:spPr>
          <a:xfrm>
            <a:off x="304800" y="274181"/>
            <a:ext cx="66294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MySQL vs MongoDB Query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984889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0486" y="1295400"/>
            <a:ext cx="81011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Select </a:t>
            </a:r>
            <a:r>
              <a:rPr lang="en-US" sz="2800" dirty="0">
                <a:solidFill>
                  <a:srgbClr val="C00000"/>
                </a:solidFill>
              </a:rPr>
              <a:t>$project</a:t>
            </a:r>
            <a:r>
              <a:rPr lang="en-US" sz="2800" dirty="0"/>
              <a:t> stage and copy the following expression into the panel: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2971800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operation corresponds to the following SQL statement: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73506" y="4058572"/>
            <a:ext cx="788944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items, </a:t>
            </a:r>
            <a:r>
              <a:rPr lang="en-US" sz="2600" dirty="0" err="1">
                <a:solidFill>
                  <a:srgbClr val="00B050"/>
                </a:solidFill>
              </a:rPr>
              <a:t>storeLocation</a:t>
            </a:r>
            <a:r>
              <a:rPr lang="en-US" sz="2600" dirty="0">
                <a:solidFill>
                  <a:srgbClr val="00B050"/>
                </a:solidFill>
              </a:rPr>
              <a:t>, customer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;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90600" y="2362200"/>
            <a:ext cx="75461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$project:   {   items: 1,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1, customer: 1   }</a:t>
            </a:r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81BC3ABB-52C1-4806-9A08-6D29E4BDCDE5}"/>
              </a:ext>
            </a:extLst>
          </p:cNvPr>
          <p:cNvSpPr/>
          <p:nvPr/>
        </p:nvSpPr>
        <p:spPr>
          <a:xfrm>
            <a:off x="990599" y="5084995"/>
            <a:ext cx="7344699" cy="108720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 _id field is, by default, included in the output documents. You can remove by setting the field to 0.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99933" y="6339938"/>
            <a:ext cx="5410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Ref: https://docs.atlas.mongodb.com/data-explorer/cloud-agg-pipeline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6FA51F91-CE7F-B117-80CD-CB41B1EE5281}"/>
              </a:ext>
            </a:extLst>
          </p:cNvPr>
          <p:cNvSpPr txBox="1">
            <a:spLocks/>
          </p:cNvSpPr>
          <p:nvPr/>
        </p:nvSpPr>
        <p:spPr>
          <a:xfrm>
            <a:off x="304800" y="274181"/>
            <a:ext cx="66294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Return the Specified Fields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998538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6250" y="1241956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$match</a:t>
            </a:r>
            <a:r>
              <a:rPr lang="en-US" sz="2800" dirty="0"/>
              <a:t> stage filters the documents to pass only the  </a:t>
            </a:r>
          </a:p>
          <a:p>
            <a:r>
              <a:rPr lang="en-US" sz="2800" dirty="0"/>
              <a:t>     documents that match the specified condition(s)</a:t>
            </a:r>
          </a:p>
        </p:txBody>
      </p:sp>
      <p:sp>
        <p:nvSpPr>
          <p:cNvPr id="6" name="Rectangle 5"/>
          <p:cNvSpPr/>
          <p:nvPr/>
        </p:nvSpPr>
        <p:spPr>
          <a:xfrm>
            <a:off x="504140" y="3352800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below code corresponds to the following SQL statement: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90599" y="5881810"/>
            <a:ext cx="7344699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$match work as WHERE statement in a SQL query.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90599" y="4309690"/>
            <a:ext cx="509133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  {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"Seattle"}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25957" y="4897352"/>
            <a:ext cx="788944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items, </a:t>
            </a:r>
            <a:r>
              <a:rPr lang="en-US" sz="2600" dirty="0" err="1">
                <a:solidFill>
                  <a:srgbClr val="00B050"/>
                </a:solidFill>
              </a:rPr>
              <a:t>storeLocation</a:t>
            </a:r>
            <a:r>
              <a:rPr lang="en-US" sz="2600" dirty="0">
                <a:solidFill>
                  <a:srgbClr val="00B050"/>
                </a:solidFill>
              </a:rPr>
              <a:t>, customer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WHERE </a:t>
            </a:r>
            <a:r>
              <a:rPr lang="en-US" sz="2600" dirty="0" err="1">
                <a:solidFill>
                  <a:srgbClr val="00B050"/>
                </a:solidFill>
              </a:rPr>
              <a:t>storeLocation</a:t>
            </a:r>
            <a:r>
              <a:rPr lang="en-US" sz="2600" dirty="0">
                <a:solidFill>
                  <a:srgbClr val="00B050"/>
                </a:solidFill>
              </a:rPr>
              <a:t> = “Seattle”;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03056" y="2784157"/>
            <a:ext cx="641214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$match:   {  field1: value1, ... }</a:t>
            </a:r>
            <a:endParaRPr lang="en-US" sz="2600" dirty="0"/>
          </a:p>
        </p:txBody>
      </p:sp>
      <p:sp>
        <p:nvSpPr>
          <p:cNvPr id="19" name="Rectangle 18"/>
          <p:cNvSpPr/>
          <p:nvPr/>
        </p:nvSpPr>
        <p:spPr>
          <a:xfrm>
            <a:off x="487504" y="2305087"/>
            <a:ext cx="16809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 Syntax :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29CC5EFC-85DF-E756-9989-CDF17FB93782}"/>
              </a:ext>
            </a:extLst>
          </p:cNvPr>
          <p:cNvSpPr txBox="1">
            <a:spLocks/>
          </p:cNvSpPr>
          <p:nvPr/>
        </p:nvSpPr>
        <p:spPr>
          <a:xfrm>
            <a:off x="304800" y="274181"/>
            <a:ext cx="66294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Specify Equality Condition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70633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22" y="3172531"/>
            <a:ext cx="8096250" cy="82348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E592EB9-F189-494C-9BC5-FFC155E611E3}"/>
              </a:ext>
            </a:extLst>
          </p:cNvPr>
          <p:cNvSpPr/>
          <p:nvPr/>
        </p:nvSpPr>
        <p:spPr>
          <a:xfrm>
            <a:off x="540486" y="990600"/>
            <a:ext cx="8101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Compass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4CADFEE-3021-4CF1-9248-84BB179880D0}"/>
              </a:ext>
            </a:extLst>
          </p:cNvPr>
          <p:cNvSpPr/>
          <p:nvPr/>
        </p:nvSpPr>
        <p:spPr>
          <a:xfrm>
            <a:off x="540486" y="2514600"/>
            <a:ext cx="8101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MongoDB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3B5329-F007-4D7F-9AF0-6CE210651984}"/>
              </a:ext>
            </a:extLst>
          </p:cNvPr>
          <p:cNvSpPr/>
          <p:nvPr/>
        </p:nvSpPr>
        <p:spPr>
          <a:xfrm>
            <a:off x="637022" y="4827345"/>
            <a:ext cx="837049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>
                <a:solidFill>
                  <a:srgbClr val="0070C0"/>
                </a:solidFill>
              </a:rPr>
              <a:t>db.sales.aggregate</a:t>
            </a:r>
            <a:r>
              <a:rPr lang="en-US" sz="2600" dirty="0">
                <a:solidFill>
                  <a:srgbClr val="0070C0"/>
                </a:solidFill>
              </a:rPr>
              <a:t>{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[{ $project: {items: 1,storeLocation:1,customer:1}},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{ $match: {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"Seattle"}}]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}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25CDDA-FA59-479E-85EB-515ADD1608DB}"/>
              </a:ext>
            </a:extLst>
          </p:cNvPr>
          <p:cNvSpPr/>
          <p:nvPr/>
        </p:nvSpPr>
        <p:spPr>
          <a:xfrm>
            <a:off x="912095" y="1496110"/>
            <a:ext cx="75461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$project:   { items: 1,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1, customer: 1   }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BF9DC-ABDC-4558-B931-528F5E6ED8AA}"/>
              </a:ext>
            </a:extLst>
          </p:cNvPr>
          <p:cNvSpPr/>
          <p:nvPr/>
        </p:nvSpPr>
        <p:spPr>
          <a:xfrm>
            <a:off x="912095" y="1933158"/>
            <a:ext cx="508491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  {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"Seattle"}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6BEE8B-498F-4241-A486-55C9AD1E79CC}"/>
              </a:ext>
            </a:extLst>
          </p:cNvPr>
          <p:cNvSpPr/>
          <p:nvPr/>
        </p:nvSpPr>
        <p:spPr>
          <a:xfrm>
            <a:off x="3886200" y="3518208"/>
            <a:ext cx="654493" cy="3142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3B5329-F007-4D7F-9AF0-6CE210651984}"/>
              </a:ext>
            </a:extLst>
          </p:cNvPr>
          <p:cNvSpPr/>
          <p:nvPr/>
        </p:nvSpPr>
        <p:spPr>
          <a:xfrm>
            <a:off x="773506" y="4152759"/>
            <a:ext cx="837049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Click </a:t>
            </a:r>
            <a:r>
              <a:rPr lang="en-US" sz="2600" dirty="0">
                <a:solidFill>
                  <a:srgbClr val="C00000"/>
                </a:solidFill>
              </a:rPr>
              <a:t>Export To Language</a:t>
            </a:r>
            <a:r>
              <a:rPr lang="en-US" sz="2600" dirty="0"/>
              <a:t> to see the code.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3ED1E536-D109-849F-7CE3-40C61CE34A22}"/>
              </a:ext>
            </a:extLst>
          </p:cNvPr>
          <p:cNvSpPr txBox="1">
            <a:spLocks/>
          </p:cNvSpPr>
          <p:nvPr/>
        </p:nvSpPr>
        <p:spPr>
          <a:xfrm>
            <a:off x="304800" y="274181"/>
            <a:ext cx="66294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Compass vs MongoDB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979307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E592EB9-F189-494C-9BC5-FFC155E611E3}"/>
              </a:ext>
            </a:extLst>
          </p:cNvPr>
          <p:cNvSpPr/>
          <p:nvPr/>
        </p:nvSpPr>
        <p:spPr>
          <a:xfrm>
            <a:off x="540486" y="1524000"/>
            <a:ext cx="810112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happens when we type in the following code? What happens when we switch the order of $project and $match?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D88E33-E99A-4DBB-B516-6311D68538B0}"/>
              </a:ext>
            </a:extLst>
          </p:cNvPr>
          <p:cNvSpPr/>
          <p:nvPr/>
        </p:nvSpPr>
        <p:spPr>
          <a:xfrm>
            <a:off x="990600" y="2971800"/>
            <a:ext cx="506266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 project:   {  items: 1, customer: 1  }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D9BDFC-B4DB-4A84-BA0D-56BF73D51544}"/>
              </a:ext>
            </a:extLst>
          </p:cNvPr>
          <p:cNvSpPr/>
          <p:nvPr/>
        </p:nvSpPr>
        <p:spPr>
          <a:xfrm>
            <a:off x="990600" y="3429000"/>
            <a:ext cx="532376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 match:    {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“Seattle”  }</a:t>
            </a:r>
          </a:p>
        </p:txBody>
      </p:sp>
      <p:sp>
        <p:nvSpPr>
          <p:cNvPr id="18" name="Rounded Rectangle 8">
            <a:extLst>
              <a:ext uri="{FF2B5EF4-FFF2-40B4-BE49-F238E27FC236}">
                <a16:creationId xmlns:a16="http://schemas.microsoft.com/office/drawing/2014/main" id="{E1791FF3-819A-42A2-B8B7-7ABC5BC189F4}"/>
              </a:ext>
            </a:extLst>
          </p:cNvPr>
          <p:cNvSpPr/>
          <p:nvPr/>
        </p:nvSpPr>
        <p:spPr>
          <a:xfrm>
            <a:off x="899650" y="4378642"/>
            <a:ext cx="7344699" cy="164115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Unlike SQL, in the aggregation pipeline, each stage transforms the documents as they pass through the pipeline. Therefore, order matters!!!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26AA62-7495-B0AD-3845-EBD9DE85ACAD}"/>
              </a:ext>
            </a:extLst>
          </p:cNvPr>
          <p:cNvSpPr txBox="1">
            <a:spLocks/>
          </p:cNvSpPr>
          <p:nvPr/>
        </p:nvSpPr>
        <p:spPr>
          <a:xfrm>
            <a:off x="304800" y="274181"/>
            <a:ext cx="66294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Does order matter?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202759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47800" y="3210580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corresponds to the following SQL statement: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66800" y="2767964"/>
            <a:ext cx="470417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  {  price:  {  $</a:t>
            </a:r>
            <a:r>
              <a:rPr lang="en-US" sz="2600" dirty="0" err="1">
                <a:solidFill>
                  <a:srgbClr val="0070C0"/>
                </a:solidFill>
              </a:rPr>
              <a:t>gt</a:t>
            </a:r>
            <a:r>
              <a:rPr lang="en-US" sz="2600" dirty="0">
                <a:solidFill>
                  <a:srgbClr val="0070C0"/>
                </a:solidFill>
              </a:rPr>
              <a:t>: 200  } 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11140" y="3886200"/>
            <a:ext cx="755643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* FROM MIS2502.sales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                             WHERE price &gt; 200;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70359" y="1547664"/>
            <a:ext cx="75972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$match:   { field1: { operator1: value1 }, ... }</a:t>
            </a:r>
            <a:endParaRPr lang="en-US" sz="2600" dirty="0"/>
          </a:p>
        </p:txBody>
      </p:sp>
      <p:sp>
        <p:nvSpPr>
          <p:cNvPr id="15" name="Rectangle 14"/>
          <p:cNvSpPr/>
          <p:nvPr/>
        </p:nvSpPr>
        <p:spPr>
          <a:xfrm>
            <a:off x="429768" y="99060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60523F9-A3B2-4547-A372-97C7E69D08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706518"/>
              </p:ext>
            </p:extLst>
          </p:nvPr>
        </p:nvGraphicFramePr>
        <p:xfrm>
          <a:off x="870358" y="5010000"/>
          <a:ext cx="720684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042">
                  <a:extLst>
                    <a:ext uri="{9D8B030D-6E8A-4147-A177-3AD203B41FA5}">
                      <a16:colId xmlns:a16="http://schemas.microsoft.com/office/drawing/2014/main" val="65248016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52265646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831349760"/>
                    </a:ext>
                  </a:extLst>
                </a:gridCol>
                <a:gridCol w="2362199">
                  <a:extLst>
                    <a:ext uri="{9D8B030D-6E8A-4147-A177-3AD203B41FA5}">
                      <a16:colId xmlns:a16="http://schemas.microsoft.com/office/drawing/2014/main" val="1783190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31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$eq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equal 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less than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93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</a:t>
                      </a:r>
                      <a:r>
                        <a:rPr lang="en-US" dirty="0" err="1"/>
                        <a:t>gt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greater than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less than or equal to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79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</a:t>
                      </a:r>
                      <a:r>
                        <a:rPr lang="en-US" dirty="0" err="1"/>
                        <a:t>gte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greater than or equal 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equal to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23807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25734" y="2274698"/>
            <a:ext cx="6941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For example,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4CF7EFA0-519E-E929-40F8-222E67C1D1D3}"/>
              </a:ext>
            </a:extLst>
          </p:cNvPr>
          <p:cNvSpPr txBox="1">
            <a:spLocks/>
          </p:cNvSpPr>
          <p:nvPr/>
        </p:nvSpPr>
        <p:spPr>
          <a:xfrm>
            <a:off x="304800" y="274181"/>
            <a:ext cx="759722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Specify Conditions Using Operators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37248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41E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4342" y="4191000"/>
            <a:ext cx="8235225" cy="827400"/>
          </a:xfrm>
          <a:ln>
            <a:noFill/>
          </a:ln>
        </p:spPr>
        <p:txBody>
          <a:bodyPr/>
          <a:lstStyle/>
          <a:p>
            <a:r>
              <a:rPr lang="en-US" sz="1850"/>
              <a:t>Spring 2023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79227" y="4671836"/>
            <a:ext cx="1385454" cy="8726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F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O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MIS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4F1C8CC-3439-96FC-6FCD-AF256EB1A0C7}"/>
              </a:ext>
            </a:extLst>
          </p:cNvPr>
          <p:cNvSpPr txBox="1">
            <a:spLocks/>
          </p:cNvSpPr>
          <p:nvPr/>
        </p:nvSpPr>
        <p:spPr>
          <a:xfrm>
            <a:off x="1327104" y="5715000"/>
            <a:ext cx="64897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defRPr sz="1875" b="0" i="0" u="none" strike="noStrike" cap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20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A41E35"/>
              </a:buClr>
              <a:buSzPts val="16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marR="0" lvl="0" indent="-406400" algn="ctr" defTabSz="9144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A41E35"/>
              </a:buClr>
              <a:buSzPts val="2500"/>
              <a:buFont typeface="Arial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Leila Hosseini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</a:b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Leila.hosseini@temple.edu</a:t>
            </a:r>
            <a:b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</a:b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aramond" panose="02020404030301010803" pitchFamily="18" charset="0"/>
                <a:sym typeface="Georgia"/>
              </a:rPr>
              <a:t>http://community.mis.temple.edu/leila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981364A-CCA5-33CA-0FFD-F2DA3E3D64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NoSQL </a:t>
            </a:r>
            <a:br>
              <a:rPr lang="en-US" dirty="0"/>
            </a:br>
            <a:r>
              <a:rPr lang="en-US" dirty="0"/>
              <a:t>Part 1: Basic Queries</a:t>
            </a:r>
          </a:p>
        </p:txBody>
      </p:sp>
    </p:spTree>
    <p:extLst>
      <p:ext uri="{BB962C8B-B14F-4D97-AF65-F5344CB8AC3E}">
        <p14:creationId xmlns:p14="http://schemas.microsoft.com/office/powerpoint/2010/main" val="2974965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457200" y="2326303"/>
            <a:ext cx="84163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C00000"/>
                </a:solidFill>
              </a:rPr>
              <a:t>$and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and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C00000"/>
                </a:solidFill>
              </a:rPr>
              <a:t>$or</a:t>
            </a:r>
            <a:r>
              <a:rPr lang="en-US" altLang="en-US" sz="2800" dirty="0"/>
              <a:t> operator performs a logical operation on an array of two or more &lt;conditions&gt;. </a:t>
            </a:r>
            <a:endParaRPr lang="en-US" sz="2800" dirty="0"/>
          </a:p>
        </p:txBody>
      </p:sp>
      <p:sp>
        <p:nvSpPr>
          <p:cNvPr id="23" name="Rectangle 22"/>
          <p:cNvSpPr/>
          <p:nvPr/>
        </p:nvSpPr>
        <p:spPr>
          <a:xfrm>
            <a:off x="580101" y="4572000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operation corresponds to the following SQL statement: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62000" y="3429000"/>
            <a:ext cx="825909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{ $and: [{ price: { $</a:t>
            </a:r>
            <a:r>
              <a:rPr lang="en-US" sz="2600" dirty="0" err="1">
                <a:solidFill>
                  <a:srgbClr val="0070C0"/>
                </a:solidFill>
              </a:rPr>
              <a:t>gt</a:t>
            </a:r>
            <a:r>
              <a:rPr lang="en-US" sz="2600" dirty="0">
                <a:solidFill>
                  <a:srgbClr val="0070C0"/>
                </a:solidFill>
              </a:rPr>
              <a:t>: 180} } 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        {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"Seattle"}]}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77065" y="5547955"/>
            <a:ext cx="755643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* 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WHERE price &gt; 180 AND </a:t>
            </a:r>
            <a:r>
              <a:rPr lang="en-US" sz="2600" dirty="0" err="1">
                <a:solidFill>
                  <a:srgbClr val="00B050"/>
                </a:solidFill>
              </a:rPr>
              <a:t>storeLocation</a:t>
            </a:r>
            <a:r>
              <a:rPr lang="en-US" sz="2600" dirty="0">
                <a:solidFill>
                  <a:srgbClr val="00B050"/>
                </a:solidFill>
              </a:rPr>
              <a:t> = “Seattle”;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20A941-B93C-439A-85BC-294E549C7B9A}"/>
              </a:ext>
            </a:extLst>
          </p:cNvPr>
          <p:cNvSpPr/>
          <p:nvPr/>
        </p:nvSpPr>
        <p:spPr>
          <a:xfrm>
            <a:off x="634279" y="1629697"/>
            <a:ext cx="850972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$match: { $and(or) : [ { condition1 }, { condition2 } , …} ] }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F38B382-A386-4C69-B4E1-CE3EE0129D69}"/>
              </a:ext>
            </a:extLst>
          </p:cNvPr>
          <p:cNvSpPr/>
          <p:nvPr/>
        </p:nvSpPr>
        <p:spPr>
          <a:xfrm>
            <a:off x="429768" y="106680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30105887-D109-080C-1CA1-3625E68C838C}"/>
              </a:ext>
            </a:extLst>
          </p:cNvPr>
          <p:cNvSpPr txBox="1">
            <a:spLocks/>
          </p:cNvSpPr>
          <p:nvPr/>
        </p:nvSpPr>
        <p:spPr>
          <a:xfrm>
            <a:off x="304800" y="274181"/>
            <a:ext cx="759722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AND </a:t>
            </a:r>
            <a:r>
              <a:rPr lang="en-US" dirty="0" err="1"/>
              <a:t>and</a:t>
            </a:r>
            <a:r>
              <a:rPr lang="en-US" dirty="0"/>
              <a:t> OR Conditions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3985660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80101" y="3165157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operation corresponds to the following SQL statement: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06314" y="2317804"/>
            <a:ext cx="249619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$sort:  { price: 1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77065" y="4308157"/>
            <a:ext cx="755643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* 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ORDER By price ASC;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12498D-C6D7-43F9-B82C-EB0A627915EC}"/>
              </a:ext>
            </a:extLst>
          </p:cNvPr>
          <p:cNvSpPr/>
          <p:nvPr/>
        </p:nvSpPr>
        <p:spPr>
          <a:xfrm>
            <a:off x="646775" y="1114425"/>
            <a:ext cx="81257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Using </a:t>
            </a:r>
            <a:r>
              <a:rPr lang="en-US" sz="2800" dirty="0">
                <a:solidFill>
                  <a:srgbClr val="C00000"/>
                </a:solidFill>
              </a:rPr>
              <a:t>$sort</a:t>
            </a:r>
            <a:r>
              <a:rPr lang="en-US" sz="2800" dirty="0"/>
              <a:t> stage, we can specify the sort order of the returned documents.</a:t>
            </a:r>
          </a:p>
        </p:txBody>
      </p:sp>
      <p:sp>
        <p:nvSpPr>
          <p:cNvPr id="16" name="Rounded Rectangle 8">
            <a:extLst>
              <a:ext uri="{FF2B5EF4-FFF2-40B4-BE49-F238E27FC236}">
                <a16:creationId xmlns:a16="http://schemas.microsoft.com/office/drawing/2014/main" id="{EFFA1485-B480-4497-B4E5-0405459C9674}"/>
              </a:ext>
            </a:extLst>
          </p:cNvPr>
          <p:cNvSpPr/>
          <p:nvPr/>
        </p:nvSpPr>
        <p:spPr>
          <a:xfrm>
            <a:off x="877065" y="5281635"/>
            <a:ext cx="7344699" cy="100329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We can set the field to 1 (-1), to specify ascending (descending) order for a field,.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55B069-C928-22F7-D553-02E2152EAE06}"/>
              </a:ext>
            </a:extLst>
          </p:cNvPr>
          <p:cNvSpPr txBox="1">
            <a:spLocks/>
          </p:cNvSpPr>
          <p:nvPr/>
        </p:nvSpPr>
        <p:spPr>
          <a:xfrm>
            <a:off x="304800" y="274181"/>
            <a:ext cx="44958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Sort Results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5664142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80101" y="3165157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operation corresponds to the following SQL statement: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06314" y="2317804"/>
            <a:ext cx="13708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$limit:  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77065" y="4308157"/>
            <a:ext cx="755643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* 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LIMIT 3;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12498D-C6D7-43F9-B82C-EB0A627915EC}"/>
              </a:ext>
            </a:extLst>
          </p:cNvPr>
          <p:cNvSpPr/>
          <p:nvPr/>
        </p:nvSpPr>
        <p:spPr>
          <a:xfrm>
            <a:off x="646775" y="1114425"/>
            <a:ext cx="81257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Using </a:t>
            </a:r>
            <a:r>
              <a:rPr lang="en-US" sz="2800" dirty="0">
                <a:solidFill>
                  <a:srgbClr val="C00000"/>
                </a:solidFill>
              </a:rPr>
              <a:t>$limit</a:t>
            </a:r>
            <a:r>
              <a:rPr lang="en-US" sz="2800" dirty="0"/>
              <a:t> stage, we can specify the number of the returned documents.</a:t>
            </a:r>
          </a:p>
        </p:txBody>
      </p:sp>
      <p:sp>
        <p:nvSpPr>
          <p:cNvPr id="16" name="Rounded Rectangle 8">
            <a:extLst>
              <a:ext uri="{FF2B5EF4-FFF2-40B4-BE49-F238E27FC236}">
                <a16:creationId xmlns:a16="http://schemas.microsoft.com/office/drawing/2014/main" id="{EFFA1485-B480-4497-B4E5-0405459C9674}"/>
              </a:ext>
            </a:extLst>
          </p:cNvPr>
          <p:cNvSpPr/>
          <p:nvPr/>
        </p:nvSpPr>
        <p:spPr>
          <a:xfrm>
            <a:off x="877065" y="5281635"/>
            <a:ext cx="7344699" cy="100329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So, what may happen if we put $limit on the first stage?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BC1BCA-A098-4B24-04D3-01EAABDEBD67}"/>
              </a:ext>
            </a:extLst>
          </p:cNvPr>
          <p:cNvSpPr txBox="1">
            <a:spLocks/>
          </p:cNvSpPr>
          <p:nvPr/>
        </p:nvSpPr>
        <p:spPr>
          <a:xfrm>
            <a:off x="304800" y="274181"/>
            <a:ext cx="44958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Limit Results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75437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306128" y="4800600"/>
            <a:ext cx="8868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     corresponds to the following SQL statement: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70358" y="5321477"/>
            <a:ext cx="755643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</a:t>
            </a:r>
            <a:r>
              <a:rPr lang="en-US" sz="2600" dirty="0" err="1">
                <a:solidFill>
                  <a:srgbClr val="00B050"/>
                </a:solidFill>
              </a:rPr>
              <a:t>purchaseMethod</a:t>
            </a:r>
            <a:r>
              <a:rPr lang="en-US" sz="2600" dirty="0">
                <a:solidFill>
                  <a:srgbClr val="00B050"/>
                </a:solidFill>
              </a:rPr>
              <a:t>, sum(price) as </a:t>
            </a:r>
            <a:r>
              <a:rPr lang="en-US" sz="2600" dirty="0" err="1">
                <a:solidFill>
                  <a:srgbClr val="00B050"/>
                </a:solidFill>
              </a:rPr>
              <a:t>totalprice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Group by </a:t>
            </a:r>
            <a:r>
              <a:rPr lang="en-US" sz="2600" dirty="0" err="1">
                <a:solidFill>
                  <a:srgbClr val="00B050"/>
                </a:solidFill>
              </a:rPr>
              <a:t>purchaseMethod</a:t>
            </a:r>
            <a:r>
              <a:rPr lang="en-US" sz="2600" dirty="0">
                <a:solidFill>
                  <a:srgbClr val="00B050"/>
                </a:solidFill>
              </a:rPr>
              <a:t>;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D20A941-B93C-439A-85BC-294E549C7B9A}"/>
              </a:ext>
            </a:extLst>
          </p:cNvPr>
          <p:cNvSpPr/>
          <p:nvPr/>
        </p:nvSpPr>
        <p:spPr>
          <a:xfrm>
            <a:off x="870358" y="2993648"/>
            <a:ext cx="774024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$group: { _id: expression, </a:t>
            </a:r>
            <a:br>
              <a:rPr lang="en-US" sz="2600" dirty="0">
                <a:solidFill>
                  <a:srgbClr val="C00000"/>
                </a:solidFill>
              </a:rPr>
            </a:br>
            <a:r>
              <a:rPr lang="en-US" sz="2600" dirty="0">
                <a:solidFill>
                  <a:srgbClr val="C00000"/>
                </a:solidFill>
              </a:rPr>
              <a:t>                 field1: {accumulator1:expression1}, ... }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F38B382-A386-4C69-B4E1-CE3EE0129D69}"/>
              </a:ext>
            </a:extLst>
          </p:cNvPr>
          <p:cNvSpPr/>
          <p:nvPr/>
        </p:nvSpPr>
        <p:spPr>
          <a:xfrm>
            <a:off x="429768" y="2436584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7200" y="1066800"/>
            <a:ext cx="841637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C00000"/>
                </a:solidFill>
              </a:rPr>
              <a:t>$group</a:t>
            </a:r>
            <a:r>
              <a:rPr lang="en-US" altLang="en-US" sz="2800" dirty="0"/>
              <a:t> documents by some specified expression and outputs to the next stage a document for each distinct grouping</a:t>
            </a:r>
            <a:endParaRPr lang="en-US" sz="2800" dirty="0"/>
          </a:p>
        </p:txBody>
      </p:sp>
      <p:sp>
        <p:nvSpPr>
          <p:cNvPr id="24" name="Rectangle 23"/>
          <p:cNvSpPr/>
          <p:nvPr/>
        </p:nvSpPr>
        <p:spPr>
          <a:xfrm>
            <a:off x="609600" y="3927157"/>
            <a:ext cx="5576270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$group:  { _id: "$</a:t>
            </a:r>
            <a:r>
              <a:rPr lang="en-US" sz="2600" dirty="0" err="1">
                <a:solidFill>
                  <a:srgbClr val="0070C0"/>
                </a:solidFill>
              </a:rPr>
              <a:t>purchaseMethod</a:t>
            </a:r>
            <a:r>
              <a:rPr lang="en-US" sz="2600" dirty="0">
                <a:solidFill>
                  <a:srgbClr val="0070C0"/>
                </a:solidFill>
              </a:rPr>
              <a:t>",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totalprice</a:t>
            </a:r>
            <a:r>
              <a:rPr lang="en-US" sz="2600" dirty="0">
                <a:solidFill>
                  <a:srgbClr val="0070C0"/>
                </a:solidFill>
              </a:rPr>
              <a:t>: { $sum: "$price"}  }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22EC2FE7-2ECA-C7FA-FA8D-3D96BF449EDB}"/>
              </a:ext>
            </a:extLst>
          </p:cNvPr>
          <p:cNvSpPr txBox="1">
            <a:spLocks/>
          </p:cNvSpPr>
          <p:nvPr/>
        </p:nvSpPr>
        <p:spPr>
          <a:xfrm>
            <a:off x="304800" y="274181"/>
            <a:ext cx="44958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Aggregation 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732634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76200" y="4266188"/>
            <a:ext cx="8868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     corresponds to the following SQL statement: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7200" y="1219200"/>
            <a:ext cx="84163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/>
              <a:t>Similar to </a:t>
            </a:r>
            <a:r>
              <a:rPr lang="en-US" altLang="en-US" sz="2800" dirty="0">
                <a:solidFill>
                  <a:srgbClr val="C00000"/>
                </a:solidFill>
              </a:rPr>
              <a:t>GROUP BY</a:t>
            </a:r>
            <a:r>
              <a:rPr lang="en-US" altLang="en-US" sz="2800" dirty="0"/>
              <a:t> in SQL, the output documents can contain computed filed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77065" y="2173307"/>
            <a:ext cx="5404749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$group:  { _id: "$</a:t>
            </a:r>
            <a:r>
              <a:rPr lang="en-US" sz="2600" dirty="0" err="1">
                <a:solidFill>
                  <a:srgbClr val="0070C0"/>
                </a:solidFill>
              </a:rPr>
              <a:t>purchaseMethod</a:t>
            </a:r>
            <a:r>
              <a:rPr lang="en-US" sz="2600" dirty="0">
                <a:solidFill>
                  <a:srgbClr val="0070C0"/>
                </a:solidFill>
              </a:rPr>
              <a:t>",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totalprice</a:t>
            </a:r>
            <a:r>
              <a:rPr lang="en-US" sz="2600" dirty="0">
                <a:solidFill>
                  <a:srgbClr val="0070C0"/>
                </a:solidFill>
              </a:rPr>
              <a:t>: { $sum: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avgprice</a:t>
            </a:r>
            <a:r>
              <a:rPr lang="en-US" sz="2600" dirty="0">
                <a:solidFill>
                  <a:srgbClr val="0070C0"/>
                </a:solidFill>
              </a:rPr>
              <a:t>: { $</a:t>
            </a:r>
            <a:r>
              <a:rPr lang="en-US" sz="2600" dirty="0" err="1">
                <a:solidFill>
                  <a:srgbClr val="0070C0"/>
                </a:solidFill>
              </a:rPr>
              <a:t>avg</a:t>
            </a:r>
            <a:r>
              <a:rPr lang="en-US" sz="2600" dirty="0">
                <a:solidFill>
                  <a:srgbClr val="0070C0"/>
                </a:solidFill>
              </a:rPr>
              <a:t>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maxprice</a:t>
            </a:r>
            <a:r>
              <a:rPr lang="en-US" sz="2600" dirty="0">
                <a:solidFill>
                  <a:srgbClr val="0070C0"/>
                </a:solidFill>
              </a:rPr>
              <a:t>: { $max: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number: { $sum:1} }</a:t>
            </a:r>
          </a:p>
        </p:txBody>
      </p:sp>
      <p:sp>
        <p:nvSpPr>
          <p:cNvPr id="9" name="Rectangle 8"/>
          <p:cNvSpPr/>
          <p:nvPr/>
        </p:nvSpPr>
        <p:spPr>
          <a:xfrm>
            <a:off x="990600" y="4712374"/>
            <a:ext cx="755643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</a:t>
            </a:r>
            <a:r>
              <a:rPr lang="en-US" sz="2600" dirty="0" err="1">
                <a:solidFill>
                  <a:srgbClr val="00B050"/>
                </a:solidFill>
              </a:rPr>
              <a:t>purchaseMethod</a:t>
            </a:r>
            <a:r>
              <a:rPr lang="en-US" sz="2600" dirty="0">
                <a:solidFill>
                  <a:srgbClr val="00B050"/>
                </a:solidFill>
              </a:rPr>
              <a:t>, sum(price) as </a:t>
            </a:r>
            <a:r>
              <a:rPr lang="en-US" sz="2600" dirty="0" err="1">
                <a:solidFill>
                  <a:srgbClr val="00B050"/>
                </a:solidFill>
              </a:rPr>
              <a:t>totalprice</a:t>
            </a:r>
            <a:r>
              <a:rPr lang="en-US" sz="2600" dirty="0">
                <a:solidFill>
                  <a:srgbClr val="00B050"/>
                </a:solidFill>
              </a:rPr>
              <a:t>, </a:t>
            </a:r>
          </a:p>
          <a:p>
            <a:r>
              <a:rPr lang="en-US" sz="2600" dirty="0" err="1">
                <a:solidFill>
                  <a:srgbClr val="00B050"/>
                </a:solidFill>
              </a:rPr>
              <a:t>avg</a:t>
            </a:r>
            <a:r>
              <a:rPr lang="en-US" sz="2600" dirty="0">
                <a:solidFill>
                  <a:srgbClr val="00B050"/>
                </a:solidFill>
              </a:rPr>
              <a:t>(price) as </a:t>
            </a:r>
            <a:r>
              <a:rPr lang="en-US" sz="2600" dirty="0" err="1">
                <a:solidFill>
                  <a:srgbClr val="00B050"/>
                </a:solidFill>
              </a:rPr>
              <a:t>avgprice</a:t>
            </a:r>
            <a:r>
              <a:rPr lang="en-US" sz="2600" dirty="0">
                <a:solidFill>
                  <a:srgbClr val="00B050"/>
                </a:solidFill>
              </a:rPr>
              <a:t>, max(price) as </a:t>
            </a:r>
            <a:r>
              <a:rPr lang="en-US" sz="2600" dirty="0" err="1">
                <a:solidFill>
                  <a:srgbClr val="00B050"/>
                </a:solidFill>
              </a:rPr>
              <a:t>maxprice</a:t>
            </a:r>
            <a:r>
              <a:rPr lang="en-US" sz="2600" dirty="0">
                <a:solidFill>
                  <a:srgbClr val="00B050"/>
                </a:solidFill>
              </a:rPr>
              <a:t>, count(price) as number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Group by </a:t>
            </a:r>
            <a:r>
              <a:rPr lang="en-US" sz="2600" dirty="0" err="1">
                <a:solidFill>
                  <a:srgbClr val="00B050"/>
                </a:solidFill>
              </a:rPr>
              <a:t>purchaseMethod</a:t>
            </a:r>
            <a:r>
              <a:rPr lang="en-US" sz="2600" dirty="0">
                <a:solidFill>
                  <a:srgbClr val="00B050"/>
                </a:solidFill>
              </a:rPr>
              <a:t>;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998720" y="5638800"/>
            <a:ext cx="4114800" cy="103511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In $group, we use </a:t>
            </a:r>
            <a:r>
              <a:rPr lang="en-US" sz="2000" b="1" dirty="0">
                <a:solidFill>
                  <a:srgbClr val="FFFF00"/>
                </a:solidFill>
              </a:rPr>
              <a:t>$sum: 1</a:t>
            </a:r>
            <a:r>
              <a:rPr lang="en-US" sz="2000" dirty="0">
                <a:solidFill>
                  <a:schemeClr val="bg1"/>
                </a:solidFill>
              </a:rPr>
              <a:t> to count the number of documents.</a:t>
            </a:r>
          </a:p>
        </p:txBody>
      </p:sp>
      <p:sp>
        <p:nvSpPr>
          <p:cNvPr id="12" name="Freeform 11"/>
          <p:cNvSpPr/>
          <p:nvPr/>
        </p:nvSpPr>
        <p:spPr>
          <a:xfrm rot="16818508" flipH="1">
            <a:off x="5857137" y="3144287"/>
            <a:ext cx="1092736" cy="3302255"/>
          </a:xfrm>
          <a:custGeom>
            <a:avLst/>
            <a:gdLst>
              <a:gd name="connsiteX0" fmla="*/ 494684 w 494684"/>
              <a:gd name="connsiteY0" fmla="*/ 866899 h 866899"/>
              <a:gd name="connsiteX1" fmla="*/ 43422 w 494684"/>
              <a:gd name="connsiteY1" fmla="*/ 676894 h 866899"/>
              <a:gd name="connsiteX2" fmla="*/ 43422 w 494684"/>
              <a:gd name="connsiteY2" fmla="*/ 0 h 86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684" h="866899">
                <a:moveTo>
                  <a:pt x="494684" y="866899"/>
                </a:moveTo>
                <a:cubicBezTo>
                  <a:pt x="306658" y="844138"/>
                  <a:pt x="118632" y="821377"/>
                  <a:pt x="43422" y="676894"/>
                </a:cubicBezTo>
                <a:cubicBezTo>
                  <a:pt x="-31788" y="532411"/>
                  <a:pt x="5817" y="266205"/>
                  <a:pt x="43422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rot="18573717">
            <a:off x="4400599" y="5619680"/>
            <a:ext cx="373699" cy="758206"/>
          </a:xfrm>
          <a:custGeom>
            <a:avLst/>
            <a:gdLst>
              <a:gd name="connsiteX0" fmla="*/ 494684 w 494684"/>
              <a:gd name="connsiteY0" fmla="*/ 866899 h 866899"/>
              <a:gd name="connsiteX1" fmla="*/ 43422 w 494684"/>
              <a:gd name="connsiteY1" fmla="*/ 676894 h 866899"/>
              <a:gd name="connsiteX2" fmla="*/ 43422 w 494684"/>
              <a:gd name="connsiteY2" fmla="*/ 0 h 86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684" h="866899">
                <a:moveTo>
                  <a:pt x="494684" y="866899"/>
                </a:moveTo>
                <a:cubicBezTo>
                  <a:pt x="306658" y="844138"/>
                  <a:pt x="118632" y="821377"/>
                  <a:pt x="43422" y="676894"/>
                </a:cubicBezTo>
                <a:cubicBezTo>
                  <a:pt x="-31788" y="532411"/>
                  <a:pt x="5817" y="266205"/>
                  <a:pt x="43422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D19648A7-89FD-6741-C950-22C9F555CAB5}"/>
              </a:ext>
            </a:extLst>
          </p:cNvPr>
          <p:cNvSpPr txBox="1">
            <a:spLocks/>
          </p:cNvSpPr>
          <p:nvPr/>
        </p:nvSpPr>
        <p:spPr>
          <a:xfrm>
            <a:off x="304800" y="274181"/>
            <a:ext cx="44958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Aggregation 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4222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76201" y="4814352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     corresponds to the following SQL statement: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7200" y="1219200"/>
            <a:ext cx="841637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Grouping _id with null will calculate the total price and the average quantity as well as counts for all documents in the collection.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2604195"/>
            <a:ext cx="5404749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$group:  { _id: </a:t>
            </a:r>
            <a:r>
              <a:rPr lang="en-US" sz="2600" b="1" dirty="0">
                <a:solidFill>
                  <a:srgbClr val="0070C0"/>
                </a:solidFill>
              </a:rPr>
              <a:t>null</a:t>
            </a:r>
            <a:r>
              <a:rPr lang="en-US" sz="2600" dirty="0">
                <a:solidFill>
                  <a:srgbClr val="0070C0"/>
                </a:solidFill>
              </a:rPr>
              <a:t>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totalprice</a:t>
            </a:r>
            <a:r>
              <a:rPr lang="en-US" sz="2600" dirty="0">
                <a:solidFill>
                  <a:srgbClr val="0070C0"/>
                </a:solidFill>
              </a:rPr>
              <a:t>: { $sum: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avgprice</a:t>
            </a:r>
            <a:r>
              <a:rPr lang="en-US" sz="2600" dirty="0">
                <a:solidFill>
                  <a:srgbClr val="0070C0"/>
                </a:solidFill>
              </a:rPr>
              <a:t>: { $</a:t>
            </a:r>
            <a:r>
              <a:rPr lang="en-US" sz="2600" dirty="0" err="1">
                <a:solidFill>
                  <a:srgbClr val="0070C0"/>
                </a:solidFill>
              </a:rPr>
              <a:t>avg</a:t>
            </a:r>
            <a:r>
              <a:rPr lang="en-US" sz="2600" dirty="0">
                <a:solidFill>
                  <a:srgbClr val="0070C0"/>
                </a:solidFill>
              </a:rPr>
              <a:t>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maxprice</a:t>
            </a:r>
            <a:r>
              <a:rPr lang="en-US" sz="2600" dirty="0">
                <a:solidFill>
                  <a:srgbClr val="0070C0"/>
                </a:solidFill>
              </a:rPr>
              <a:t>: { $max: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number: { $sum:1} }</a:t>
            </a:r>
          </a:p>
        </p:txBody>
      </p:sp>
      <p:sp>
        <p:nvSpPr>
          <p:cNvPr id="9" name="Rectangle 8"/>
          <p:cNvSpPr/>
          <p:nvPr/>
        </p:nvSpPr>
        <p:spPr>
          <a:xfrm>
            <a:off x="990600" y="5260538"/>
            <a:ext cx="755643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sum(price) as </a:t>
            </a:r>
            <a:r>
              <a:rPr lang="en-US" sz="2600" dirty="0" err="1">
                <a:solidFill>
                  <a:srgbClr val="00B050"/>
                </a:solidFill>
              </a:rPr>
              <a:t>totalprice</a:t>
            </a:r>
            <a:r>
              <a:rPr lang="en-US" sz="2600" dirty="0">
                <a:solidFill>
                  <a:srgbClr val="00B050"/>
                </a:solidFill>
              </a:rPr>
              <a:t>, </a:t>
            </a:r>
            <a:r>
              <a:rPr lang="en-US" sz="2600" dirty="0" err="1">
                <a:solidFill>
                  <a:srgbClr val="00B050"/>
                </a:solidFill>
              </a:rPr>
              <a:t>avg</a:t>
            </a:r>
            <a:r>
              <a:rPr lang="en-US" sz="2600" dirty="0">
                <a:solidFill>
                  <a:srgbClr val="00B050"/>
                </a:solidFill>
              </a:rPr>
              <a:t>(price) as </a:t>
            </a:r>
            <a:r>
              <a:rPr lang="en-US" sz="2600" dirty="0" err="1">
                <a:solidFill>
                  <a:srgbClr val="00B050"/>
                </a:solidFill>
              </a:rPr>
              <a:t>avgprice</a:t>
            </a:r>
            <a:r>
              <a:rPr lang="en-US" sz="2600" dirty="0">
                <a:solidFill>
                  <a:srgbClr val="00B050"/>
                </a:solidFill>
              </a:rPr>
              <a:t>, max(price) as </a:t>
            </a:r>
            <a:r>
              <a:rPr lang="en-US" sz="2600" dirty="0" err="1">
                <a:solidFill>
                  <a:srgbClr val="00B050"/>
                </a:solidFill>
              </a:rPr>
              <a:t>maxprice</a:t>
            </a:r>
            <a:r>
              <a:rPr lang="en-US" sz="2600" dirty="0">
                <a:solidFill>
                  <a:srgbClr val="00B050"/>
                </a:solidFill>
              </a:rPr>
              <a:t>, count(price) as number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;</a:t>
            </a:r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DB286263-E577-B544-B6B4-EF9B77B3A6DD}"/>
              </a:ext>
            </a:extLst>
          </p:cNvPr>
          <p:cNvSpPr txBox="1">
            <a:spLocks/>
          </p:cNvSpPr>
          <p:nvPr/>
        </p:nvSpPr>
        <p:spPr>
          <a:xfrm>
            <a:off x="304800" y="274181"/>
            <a:ext cx="44958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Group by null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8067400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553261"/>
              </p:ext>
            </p:extLst>
          </p:nvPr>
        </p:nvGraphicFramePr>
        <p:xfrm>
          <a:off x="1066800" y="1219200"/>
          <a:ext cx="7010400" cy="24384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MySQL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MongoDB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</a:t>
                      </a:r>
                      <a:r>
                        <a:rPr lang="en-US" baseline="0" dirty="0"/>
                        <a:t>match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  <a:r>
                        <a:rPr lang="en-US" baseline="0" dirty="0"/>
                        <a:t> BY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$group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 BY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$sort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$limit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SELECT expressions FROM..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$project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96484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90600" y="4445675"/>
            <a:ext cx="3581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dirty="0" err="1"/>
              <a:t>purchaseMethod</a:t>
            </a:r>
            <a:r>
              <a:rPr lang="en-US" dirty="0"/>
              <a:t>, sum(price) as </a:t>
            </a:r>
            <a:r>
              <a:rPr lang="en-US" dirty="0" err="1"/>
              <a:t>totalprice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 </a:t>
            </a:r>
            <a:r>
              <a:rPr lang="en-US" dirty="0" err="1"/>
              <a:t>salesDB.sales</a:t>
            </a:r>
            <a:endParaRPr lang="en-US" dirty="0"/>
          </a:p>
          <a:p>
            <a:r>
              <a:rPr lang="en-US" b="1" dirty="0"/>
              <a:t>WHERE</a:t>
            </a:r>
            <a:r>
              <a:rPr lang="en-US" dirty="0"/>
              <a:t> </a:t>
            </a:r>
            <a:r>
              <a:rPr lang="en-US" dirty="0" err="1"/>
              <a:t>couponUsed</a:t>
            </a:r>
            <a:r>
              <a:rPr lang="en-US" dirty="0"/>
              <a:t> = FALSE</a:t>
            </a:r>
          </a:p>
          <a:p>
            <a:r>
              <a:rPr lang="en-US" b="1" dirty="0"/>
              <a:t>GROUP BY</a:t>
            </a:r>
            <a:r>
              <a:rPr lang="en-US" dirty="0"/>
              <a:t> </a:t>
            </a:r>
            <a:r>
              <a:rPr lang="en-US" dirty="0" err="1"/>
              <a:t>purchaseMethod</a:t>
            </a:r>
            <a:endParaRPr lang="en-US" dirty="0"/>
          </a:p>
          <a:p>
            <a:r>
              <a:rPr lang="en-US" b="1" dirty="0"/>
              <a:t>ORDER BY</a:t>
            </a:r>
            <a:r>
              <a:rPr lang="en-US" dirty="0"/>
              <a:t> sum(price) ASC</a:t>
            </a:r>
          </a:p>
          <a:p>
            <a:r>
              <a:rPr lang="en-US" b="1" dirty="0"/>
              <a:t>LIMIT</a:t>
            </a:r>
            <a:r>
              <a:rPr lang="en-US" dirty="0"/>
              <a:t> 2;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76800" y="4445675"/>
            <a:ext cx="388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db.sales.aggregate</a:t>
            </a:r>
            <a:r>
              <a:rPr lang="en-US" dirty="0"/>
              <a:t>(</a:t>
            </a:r>
          </a:p>
          <a:p>
            <a:r>
              <a:rPr lang="en-US" dirty="0"/>
              <a:t>[   { $match: { </a:t>
            </a:r>
            <a:r>
              <a:rPr lang="en-US" dirty="0" err="1"/>
              <a:t>couponUsed</a:t>
            </a:r>
            <a:r>
              <a:rPr lang="en-US" dirty="0"/>
              <a:t>: FALSE }}, </a:t>
            </a:r>
          </a:p>
          <a:p>
            <a:r>
              <a:rPr lang="en-US" dirty="0"/>
              <a:t>    { $group: { _id: "$</a:t>
            </a:r>
            <a:r>
              <a:rPr lang="en-US" dirty="0" err="1"/>
              <a:t>purchaseMethod</a:t>
            </a:r>
            <a:r>
              <a:rPr lang="en-US" dirty="0"/>
              <a:t>",</a:t>
            </a:r>
          </a:p>
          <a:p>
            <a:r>
              <a:rPr lang="en-US" dirty="0"/>
              <a:t>     </a:t>
            </a:r>
            <a:r>
              <a:rPr lang="en-US" dirty="0" err="1"/>
              <a:t>totalprice</a:t>
            </a:r>
            <a:r>
              <a:rPr lang="en-US" dirty="0"/>
              <a:t>: { $sum: "$price" }}}, </a:t>
            </a:r>
          </a:p>
          <a:p>
            <a:r>
              <a:rPr lang="en-US" dirty="0"/>
              <a:t>    { $sort: { </a:t>
            </a:r>
            <a:r>
              <a:rPr lang="en-US" dirty="0" err="1"/>
              <a:t>totalprice</a:t>
            </a:r>
            <a:r>
              <a:rPr lang="en-US" dirty="0"/>
              <a:t>: 1 }}, </a:t>
            </a:r>
          </a:p>
          <a:p>
            <a:r>
              <a:rPr lang="en-US" dirty="0"/>
              <a:t>    { $limit: 2 }</a:t>
            </a:r>
          </a:p>
          <a:p>
            <a:r>
              <a:rPr lang="en-US" dirty="0"/>
              <a:t>])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F38B382-A386-4C69-B4E1-CE3EE0129D69}"/>
              </a:ext>
            </a:extLst>
          </p:cNvPr>
          <p:cNvSpPr/>
          <p:nvPr/>
        </p:nvSpPr>
        <p:spPr>
          <a:xfrm>
            <a:off x="267222" y="3883938"/>
            <a:ext cx="1886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Example..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988618E-2963-C810-500A-D9A0D19C93B0}"/>
              </a:ext>
            </a:extLst>
          </p:cNvPr>
          <p:cNvSpPr txBox="1">
            <a:spLocks/>
          </p:cNvSpPr>
          <p:nvPr/>
        </p:nvSpPr>
        <p:spPr>
          <a:xfrm>
            <a:off x="304800" y="274181"/>
            <a:ext cx="54102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MySQL vs MongoDB Query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0373529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Given a semi structured database, we now should be able to create a NoSQL statement to answer a question</a:t>
            </a:r>
          </a:p>
          <a:p>
            <a:endParaRPr lang="en-US" dirty="0"/>
          </a:p>
          <a:p>
            <a:pPr lvl="0"/>
            <a:r>
              <a:rPr lang="en-US" dirty="0"/>
              <a:t>Understand how each stage in aggregation tap works and the relationship with SQL keywords</a:t>
            </a:r>
          </a:p>
          <a:p>
            <a:pPr lvl="1"/>
            <a:r>
              <a:rPr lang="en-US" dirty="0"/>
              <a:t>$project</a:t>
            </a:r>
          </a:p>
          <a:p>
            <a:pPr lvl="1"/>
            <a:r>
              <a:rPr lang="en-US" dirty="0"/>
              <a:t>$match</a:t>
            </a:r>
          </a:p>
          <a:p>
            <a:pPr lvl="1"/>
            <a:r>
              <a:rPr lang="en-US" dirty="0"/>
              <a:t>$sort</a:t>
            </a:r>
          </a:p>
          <a:p>
            <a:pPr lvl="1"/>
            <a:r>
              <a:rPr lang="en-US" dirty="0"/>
              <a:t>$limit</a:t>
            </a:r>
          </a:p>
          <a:p>
            <a:pPr lvl="1"/>
            <a:r>
              <a:rPr lang="en-US" dirty="0"/>
              <a:t>$group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4A9015EF-F17A-8C00-50D1-6FC9B66F8BD2}"/>
              </a:ext>
            </a:extLst>
          </p:cNvPr>
          <p:cNvSpPr txBox="1">
            <a:spLocks/>
          </p:cNvSpPr>
          <p:nvPr/>
        </p:nvSpPr>
        <p:spPr>
          <a:xfrm>
            <a:off x="304800" y="274181"/>
            <a:ext cx="54102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Summary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0484379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11ADF6C-EAE6-4AC2-8923-9CD07F9B9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145669"/>
              </p:ext>
            </p:extLst>
          </p:nvPr>
        </p:nvGraphicFramePr>
        <p:xfrm>
          <a:off x="677849" y="1171495"/>
          <a:ext cx="7696200" cy="3053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00">
                  <a:extLst>
                    <a:ext uri="{9D8B030D-6E8A-4147-A177-3AD203B41FA5}">
                      <a16:colId xmlns:a16="http://schemas.microsoft.com/office/drawing/2014/main" val="2213391744"/>
                    </a:ext>
                  </a:extLst>
                </a:gridCol>
                <a:gridCol w="3848100">
                  <a:extLst>
                    <a:ext uri="{9D8B030D-6E8A-4147-A177-3AD203B41FA5}">
                      <a16:colId xmlns:a16="http://schemas.microsoft.com/office/drawing/2014/main" val="4252348937"/>
                    </a:ext>
                  </a:extLst>
                </a:gridCol>
              </a:tblGrid>
              <a:tr h="581105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  </a:t>
                      </a:r>
                      <a:r>
                        <a:rPr lang="en-US" sz="3600" dirty="0"/>
                        <a:t>KEY              :             Value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457720"/>
                  </a:ext>
                </a:extLst>
              </a:tr>
              <a:tr h="74436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Field name</a:t>
                      </a:r>
                    </a:p>
                    <a:p>
                      <a:pPr algn="ctr"/>
                      <a:r>
                        <a:rPr lang="en-US" sz="2200" dirty="0"/>
                        <a:t>(e.g., customer)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Numeric value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7655433"/>
                  </a:ext>
                </a:extLst>
              </a:tr>
              <a:tr h="7633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“Field name with dot notation”</a:t>
                      </a:r>
                    </a:p>
                    <a:p>
                      <a:pPr algn="ctr"/>
                      <a:r>
                        <a:rPr lang="en-US" sz="2200" dirty="0"/>
                        <a:t>(e.g., “customer.name”)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“String value”</a:t>
                      </a:r>
                    </a:p>
                    <a:p>
                      <a:pPr algn="ctr"/>
                      <a:r>
                        <a:rPr lang="en-US" sz="2200" dirty="0"/>
                        <a:t>(e.g., “Seattle”)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5729568"/>
                  </a:ext>
                </a:extLst>
              </a:tr>
              <a:tr h="82707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$accumulator/operator</a:t>
                      </a:r>
                    </a:p>
                    <a:p>
                      <a:pPr algn="ctr"/>
                      <a:r>
                        <a:rPr lang="en-US" sz="2200" dirty="0"/>
                        <a:t>(e.g., $sum, $</a:t>
                      </a:r>
                      <a:r>
                        <a:rPr lang="en-US" sz="2200" dirty="0" err="1"/>
                        <a:t>gt</a:t>
                      </a:r>
                      <a:r>
                        <a:rPr lang="en-US" sz="22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“$Field name”</a:t>
                      </a:r>
                    </a:p>
                    <a:p>
                      <a:pPr algn="ctr"/>
                      <a:r>
                        <a:rPr lang="en-US" sz="2200" dirty="0"/>
                        <a:t>(e.g., “$customer”)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9000363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24C2FA5D-C6B6-487F-BC24-981A5570F533}"/>
              </a:ext>
            </a:extLst>
          </p:cNvPr>
          <p:cNvSpPr/>
          <p:nvPr/>
        </p:nvSpPr>
        <p:spPr>
          <a:xfrm>
            <a:off x="990600" y="5881997"/>
            <a:ext cx="5576270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$group:  { _id: "$</a:t>
            </a:r>
            <a:r>
              <a:rPr lang="en-US" sz="2600" dirty="0" err="1">
                <a:solidFill>
                  <a:srgbClr val="0070C0"/>
                </a:solidFill>
              </a:rPr>
              <a:t>purchaseMethod</a:t>
            </a:r>
            <a:r>
              <a:rPr lang="en-US" sz="2600" dirty="0">
                <a:solidFill>
                  <a:srgbClr val="0070C0"/>
                </a:solidFill>
              </a:rPr>
              <a:t>",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totalprice</a:t>
            </a:r>
            <a:r>
              <a:rPr lang="en-US" sz="2600" dirty="0">
                <a:solidFill>
                  <a:srgbClr val="0070C0"/>
                </a:solidFill>
              </a:rPr>
              <a:t>: { $sum: "$price"}  }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3E3032-5746-4B9B-AD43-3F8932F72629}"/>
              </a:ext>
            </a:extLst>
          </p:cNvPr>
          <p:cNvSpPr/>
          <p:nvPr/>
        </p:nvSpPr>
        <p:spPr>
          <a:xfrm>
            <a:off x="990601" y="4989445"/>
            <a:ext cx="6858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{ $and: [{ price: { $</a:t>
            </a:r>
            <a:r>
              <a:rPr lang="en-US" sz="2600" dirty="0" err="1">
                <a:solidFill>
                  <a:srgbClr val="0070C0"/>
                </a:solidFill>
              </a:rPr>
              <a:t>gt</a:t>
            </a:r>
            <a:r>
              <a:rPr lang="en-US" sz="2600" dirty="0">
                <a:solidFill>
                  <a:srgbClr val="0070C0"/>
                </a:solidFill>
              </a:rPr>
              <a:t>: 180} } 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        {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"Seattle"}]}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1D14B7-D9E7-420B-9B33-8DF6D3C81EE0}"/>
              </a:ext>
            </a:extLst>
          </p:cNvPr>
          <p:cNvSpPr/>
          <p:nvPr/>
        </p:nvSpPr>
        <p:spPr>
          <a:xfrm>
            <a:off x="990600" y="4405023"/>
            <a:ext cx="75461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$project:   {   items: 1,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1, customer: 1   }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815301-AD76-42AA-2A1E-587DD0C5396D}"/>
              </a:ext>
            </a:extLst>
          </p:cNvPr>
          <p:cNvSpPr txBox="1">
            <a:spLocks/>
          </p:cNvSpPr>
          <p:nvPr/>
        </p:nvSpPr>
        <p:spPr>
          <a:xfrm>
            <a:off x="304800" y="274181"/>
            <a:ext cx="54102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/>
              <a:t>Syntax for MongoDB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557536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</a:t>
            </a:r>
            <a:r>
              <a:rPr lang="en-US"/>
              <a:t>Activity #6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23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96946" y="1295400"/>
            <a:ext cx="1850552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510" y="45682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81" y="3673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Where we are…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2373424" y="21336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5269024" y="21336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636" y="52348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4" y="52512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24" y="47244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700" y="48745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024" y="51421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154224" y="28891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6967752" y="28906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02224" y="28891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1177725" y="21336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81738" y="21336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69224" y="21336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104305" y="1015148"/>
            <a:ext cx="2235833" cy="76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Now we’re here…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21024" y="3849469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 in a relational or </a:t>
            </a:r>
            <a:r>
              <a:rPr lang="en-US" b="1" u="sng" dirty="0"/>
              <a:t>NoSQL</a:t>
            </a:r>
            <a:r>
              <a:rPr lang="en-US" dirty="0"/>
              <a:t> database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67360" y="3860300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</p:spTree>
    <p:extLst>
      <p:ext uri="{BB962C8B-B14F-4D97-AF65-F5344CB8AC3E}">
        <p14:creationId xmlns:p14="http://schemas.microsoft.com/office/powerpoint/2010/main" val="2051635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6140" y="1231451"/>
            <a:ext cx="86868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Stands for “Not Only SQL”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Non-relational data storage systems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Supports unstructured format (no fixed schema)</a:t>
            </a:r>
          </a:p>
          <a:p>
            <a:pPr>
              <a:spcBef>
                <a:spcPct val="20000"/>
              </a:spcBef>
            </a:pPr>
            <a:endParaRPr lang="en-US" sz="3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892391"/>
            <a:ext cx="932400" cy="777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5114940"/>
            <a:ext cx="2680650" cy="7581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8400" y="3829506"/>
            <a:ext cx="2340843" cy="8063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1800" y="5301600"/>
            <a:ext cx="2356982" cy="114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0831" y="3682336"/>
            <a:ext cx="2097900" cy="5054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91332" y="4483162"/>
            <a:ext cx="1518507" cy="10108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0550" y="5905746"/>
            <a:ext cx="2620800" cy="721277"/>
          </a:xfrm>
          <a:prstGeom prst="rect">
            <a:avLst/>
          </a:prstGeom>
        </p:spPr>
      </p:pic>
      <p:sp>
        <p:nvSpPr>
          <p:cNvPr id="11" name="Title 2">
            <a:extLst>
              <a:ext uri="{FF2B5EF4-FFF2-40B4-BE49-F238E27FC236}">
                <a16:creationId xmlns:a16="http://schemas.microsoft.com/office/drawing/2014/main" id="{1EA032A7-83D1-5D41-EA61-9277E1D013F9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What is NoSQL?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27979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6140" y="1371600"/>
            <a:ext cx="86868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Relational Databases – popular and commonly used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Minimize redundancy </a:t>
            </a:r>
          </a:p>
          <a:p>
            <a:pPr lvl="1" algn="just"/>
            <a:r>
              <a:rPr lang="en-US" sz="3200" dirty="0"/>
              <a:t>	- Reduce errors</a:t>
            </a:r>
          </a:p>
          <a:p>
            <a:pPr lvl="1" algn="just"/>
            <a:r>
              <a:rPr lang="en-US" sz="3200" dirty="0"/>
              <a:t>	- Less space required</a:t>
            </a:r>
            <a:endParaRPr lang="en-US" sz="3000" dirty="0"/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Supports Joins</a:t>
            </a:r>
          </a:p>
          <a:p>
            <a:pPr marL="914400" lvl="1" indent="-457200" algn="just">
              <a:spcBef>
                <a:spcPct val="20000"/>
              </a:spcBef>
              <a:buFontTx/>
              <a:buChar char="-"/>
            </a:pPr>
            <a:r>
              <a:rPr lang="en-US" sz="3000" dirty="0"/>
              <a:t>across multiple tables allowing for </a:t>
            </a:r>
            <a:r>
              <a:rPr lang="en-US" sz="3000" dirty="0">
                <a:solidFill>
                  <a:srgbClr val="C00000"/>
                </a:solidFill>
              </a:rPr>
              <a:t>normalized</a:t>
            </a:r>
            <a:r>
              <a:rPr lang="en-US" sz="3000" dirty="0"/>
              <a:t> </a:t>
            </a:r>
          </a:p>
          <a:p>
            <a:pPr lvl="1" algn="just">
              <a:spcBef>
                <a:spcPct val="20000"/>
              </a:spcBef>
            </a:pPr>
            <a:r>
              <a:rPr lang="en-US" sz="3000" dirty="0"/>
              <a:t>     forms of data to be stored </a:t>
            </a:r>
            <a:r>
              <a:rPr lang="en-US" sz="3000" dirty="0">
                <a:solidFill>
                  <a:srgbClr val="C00000"/>
                </a:solidFill>
              </a:rPr>
              <a:t>once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C797C7-D551-5334-8ECF-869815224F7D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Why RDBMS?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06066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8119" y="1295400"/>
            <a:ext cx="841667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Supports </a:t>
            </a:r>
            <a:r>
              <a:rPr lang="en-US" sz="3000" dirty="0">
                <a:solidFill>
                  <a:srgbClr val="C00000"/>
                </a:solidFill>
              </a:rPr>
              <a:t>semi-structured (unstructured) data</a:t>
            </a:r>
          </a:p>
          <a:p>
            <a:pPr marL="914400" lvl="1" indent="-457200" algn="just">
              <a:spcBef>
                <a:spcPct val="20000"/>
              </a:spcBef>
              <a:buFontTx/>
              <a:buChar char="-"/>
            </a:pPr>
            <a:r>
              <a:rPr lang="en-US" sz="3000" dirty="0"/>
              <a:t>Unique data type extensions can be easily</a:t>
            </a:r>
            <a:br>
              <a:rPr lang="en-US" sz="3000" dirty="0"/>
            </a:br>
            <a:r>
              <a:rPr lang="en-US" sz="3000" dirty="0"/>
              <a:t>integrated into existing collections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Handling “Big” data with better performance </a:t>
            </a:r>
          </a:p>
          <a:p>
            <a:pPr marL="914400" lvl="1" indent="-457200" algn="just">
              <a:spcBef>
                <a:spcPct val="20000"/>
              </a:spcBef>
              <a:buFontTx/>
              <a:buChar char="-"/>
            </a:pPr>
            <a:r>
              <a:rPr lang="en-US" sz="3000" dirty="0"/>
              <a:t>RDBMS normalization and joins are powerful, but add up in cost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Operational issues (scale, performance and availability)</a:t>
            </a:r>
          </a:p>
          <a:p>
            <a:pPr algn="just">
              <a:spcBef>
                <a:spcPct val="20000"/>
              </a:spcBef>
            </a:pPr>
            <a:endParaRPr lang="en-US" sz="3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54F2FF-7A21-F4F2-8C76-31C928E736F2}"/>
              </a:ext>
            </a:extLst>
          </p:cNvPr>
          <p:cNvSpPr txBox="1">
            <a:spLocks/>
          </p:cNvSpPr>
          <p:nvPr/>
        </p:nvSpPr>
        <p:spPr>
          <a:xfrm>
            <a:off x="276140" y="318798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Why NoSQL?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99821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04148"/>
              </p:ext>
            </p:extLst>
          </p:nvPr>
        </p:nvGraphicFramePr>
        <p:xfrm>
          <a:off x="1066800" y="1752600"/>
          <a:ext cx="7010400" cy="3658626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RDBMS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NoSQL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695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Pre-defined</a:t>
                      </a:r>
                      <a:r>
                        <a:rPr lang="en-US" baseline="0" dirty="0"/>
                        <a:t> schema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Flexible schema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96104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is distributed</a:t>
                      </a:r>
                      <a:r>
                        <a:rPr lang="en-US" baseline="0" dirty="0"/>
                        <a:t> across multiple tables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is typically nested</a:t>
                      </a:r>
                      <a:r>
                        <a:rPr lang="en-US" baseline="0" dirty="0"/>
                        <a:t> in a few collection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695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Based</a:t>
                      </a:r>
                      <a:r>
                        <a:rPr lang="en-US" baseline="0" dirty="0"/>
                        <a:t> on relations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(Very few) relations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6959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 good for hierarchical 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Best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fit for hierarchical work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609B2D4D-1BB6-3503-DA47-42808F035171}"/>
              </a:ext>
            </a:extLst>
          </p:cNvPr>
          <p:cNvSpPr txBox="1">
            <a:spLocks/>
          </p:cNvSpPr>
          <p:nvPr/>
        </p:nvSpPr>
        <p:spPr>
          <a:xfrm>
            <a:off x="304800" y="381000"/>
            <a:ext cx="574366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RDBMS vs. NoSQL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57129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811" y="1219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3400" dirty="0"/>
              <a:t>Nature of data </a:t>
            </a:r>
          </a:p>
          <a:p>
            <a:pPr lvl="1" algn="just"/>
            <a:r>
              <a:rPr lang="en-US" sz="3000" dirty="0"/>
              <a:t>Row/column (structured)</a:t>
            </a:r>
          </a:p>
          <a:p>
            <a:pPr lvl="1" algn="just"/>
            <a:r>
              <a:rPr lang="en-US" sz="3000" dirty="0"/>
              <a:t>Unstructured, complex which needs nesting</a:t>
            </a:r>
            <a:endParaRPr lang="en-US" sz="3400" dirty="0"/>
          </a:p>
          <a:p>
            <a:pPr algn="just"/>
            <a:r>
              <a:rPr lang="en-US" sz="3400" dirty="0"/>
              <a:t>Schema</a:t>
            </a:r>
          </a:p>
          <a:p>
            <a:pPr lvl="1" algn="just"/>
            <a:r>
              <a:rPr lang="en-US" sz="3000" dirty="0"/>
              <a:t>Static: RDBMS, </a:t>
            </a:r>
          </a:p>
          <a:p>
            <a:pPr lvl="1" algn="just"/>
            <a:r>
              <a:rPr lang="en-US" sz="3000" dirty="0"/>
              <a:t>Dynamic: NoSQL</a:t>
            </a:r>
            <a:endParaRPr lang="en-US" sz="3400" dirty="0"/>
          </a:p>
          <a:p>
            <a:pPr algn="just"/>
            <a:r>
              <a:rPr lang="en-US" sz="3400" dirty="0"/>
              <a:t>Self-contained: NoSQL, Joins: RDBMS</a:t>
            </a:r>
          </a:p>
          <a:p>
            <a:pPr algn="just"/>
            <a:r>
              <a:rPr lang="en-US" sz="3400" dirty="0"/>
              <a:t>Flexibility of query </a:t>
            </a:r>
          </a:p>
          <a:p>
            <a:pPr lvl="1" algn="just"/>
            <a:r>
              <a:rPr lang="en-US" sz="3000" dirty="0"/>
              <a:t>RDBMS: Joins allow for flexibility</a:t>
            </a:r>
          </a:p>
          <a:p>
            <a:pPr lvl="1" algn="just"/>
            <a:r>
              <a:rPr lang="en-US" sz="3000" dirty="0"/>
              <a:t>NoSQL: Duplication of data, implement joins if necessary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8EBB542E-A676-1DE4-E704-267671D2A481}"/>
              </a:ext>
            </a:extLst>
          </p:cNvPr>
          <p:cNvSpPr txBox="1">
            <a:spLocks/>
          </p:cNvSpPr>
          <p:nvPr/>
        </p:nvSpPr>
        <p:spPr>
          <a:xfrm>
            <a:off x="304800" y="381000"/>
            <a:ext cx="65532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NoSQL vs RDBMS – How to pick?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78953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239000" cy="3810000"/>
          </a:xfrm>
        </p:spPr>
        <p:txBody>
          <a:bodyPr>
            <a:normAutofit/>
          </a:bodyPr>
          <a:lstStyle/>
          <a:p>
            <a:r>
              <a:rPr lang="en-US" dirty="0"/>
              <a:t>MongoDB is </a:t>
            </a:r>
          </a:p>
          <a:p>
            <a:pPr lvl="1"/>
            <a:r>
              <a:rPr lang="en-US" dirty="0"/>
              <a:t>Created by 10gen </a:t>
            </a:r>
          </a:p>
          <a:p>
            <a:pPr marL="457200" lvl="1" indent="0">
              <a:buNone/>
            </a:pPr>
            <a:r>
              <a:rPr lang="en-US" dirty="0"/>
              <a:t>    (term coined from hu</a:t>
            </a:r>
            <a:r>
              <a:rPr lang="en-US" b="1" dirty="0">
                <a:solidFill>
                  <a:srgbClr val="C00000"/>
                </a:solidFill>
              </a:rPr>
              <a:t>mongo</a:t>
            </a:r>
            <a:r>
              <a:rPr lang="en-US" dirty="0"/>
              <a:t>us)</a:t>
            </a:r>
          </a:p>
          <a:p>
            <a:pPr lvl="1"/>
            <a:r>
              <a:rPr lang="en-US" dirty="0"/>
              <a:t>an open source, document-oriented database design </a:t>
            </a:r>
          </a:p>
          <a:p>
            <a:pPr lvl="1"/>
            <a:r>
              <a:rPr lang="en-US" dirty="0"/>
              <a:t>stores BSON (JSON-like) documents</a:t>
            </a:r>
          </a:p>
          <a:p>
            <a:pPr lvl="1"/>
            <a:r>
              <a:rPr lang="en-US" dirty="0"/>
              <a:t>Schema-less</a:t>
            </a:r>
          </a:p>
          <a:p>
            <a:pPr lvl="1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079" y="1524000"/>
            <a:ext cx="3352800" cy="910755"/>
          </a:xfrm>
          <a:prstGeom prst="rect">
            <a:avLst/>
          </a:prstGeom>
        </p:spPr>
      </p:pic>
      <p:sp>
        <p:nvSpPr>
          <p:cNvPr id="4" name="Title 2">
            <a:extLst>
              <a:ext uri="{FF2B5EF4-FFF2-40B4-BE49-F238E27FC236}">
                <a16:creationId xmlns:a16="http://schemas.microsoft.com/office/drawing/2014/main" id="{F558ED24-354B-BCA4-A034-D1B67F66608B}"/>
              </a:ext>
            </a:extLst>
          </p:cNvPr>
          <p:cNvSpPr txBox="1">
            <a:spLocks/>
          </p:cNvSpPr>
          <p:nvPr/>
        </p:nvSpPr>
        <p:spPr>
          <a:xfrm>
            <a:off x="304800" y="381000"/>
            <a:ext cx="6553200" cy="5572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/>
              <a:buNone/>
              <a:defRPr sz="33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4400"/>
              <a:buFont typeface="Georgia"/>
              <a:buNone/>
              <a:tabLst/>
              <a:defRPr/>
            </a:pPr>
            <a:r>
              <a:rPr lang="en-US" dirty="0"/>
              <a:t>What is MongoDB?</a:t>
            </a:r>
            <a:endParaRPr kumimoji="0" lang="en-US" sz="3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 pitchFamily="18" charset="0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983201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77272</TotalTime>
  <Words>1850</Words>
  <Application>Microsoft Office PowerPoint</Application>
  <PresentationFormat>On-screen Show (4:3)</PresentationFormat>
  <Paragraphs>319</Paragraphs>
  <Slides>29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Akzidenz</vt:lpstr>
      <vt:lpstr>Arial</vt:lpstr>
      <vt:lpstr>Arial Black</vt:lpstr>
      <vt:lpstr>Arial Narrow</vt:lpstr>
      <vt:lpstr>Calibri</vt:lpstr>
      <vt:lpstr>Garamond</vt:lpstr>
      <vt:lpstr>Georgia</vt:lpstr>
      <vt:lpstr>inherit</vt:lpstr>
      <vt:lpstr>Office Theme</vt:lpstr>
      <vt:lpstr>1_Office Theme</vt:lpstr>
      <vt:lpstr>MIS2502: Data and Analytics</vt:lpstr>
      <vt:lpstr>NoSQL  Part 1: Basic Queries</vt:lpstr>
      <vt:lpstr>Where we are…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 Class Activity #6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Leila Hosseini</cp:lastModifiedBy>
  <cp:revision>1202</cp:revision>
  <cp:lastPrinted>2011-06-28T14:45:53Z</cp:lastPrinted>
  <dcterms:created xsi:type="dcterms:W3CDTF">2011-06-28T13:08:25Z</dcterms:created>
  <dcterms:modified xsi:type="dcterms:W3CDTF">2023-03-01T20:25:23Z</dcterms:modified>
</cp:coreProperties>
</file>