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389" r:id="rId3"/>
    <p:sldId id="388" r:id="rId4"/>
    <p:sldId id="293" r:id="rId5"/>
    <p:sldId id="308" r:id="rId6"/>
    <p:sldId id="262" r:id="rId7"/>
    <p:sldId id="263" r:id="rId8"/>
    <p:sldId id="264" r:id="rId9"/>
    <p:sldId id="265" r:id="rId10"/>
    <p:sldId id="266" r:id="rId11"/>
    <p:sldId id="321" r:id="rId12"/>
    <p:sldId id="312" r:id="rId13"/>
    <p:sldId id="313" r:id="rId14"/>
    <p:sldId id="315" r:id="rId15"/>
    <p:sldId id="268" r:id="rId16"/>
    <p:sldId id="269" r:id="rId17"/>
    <p:sldId id="317" r:id="rId18"/>
    <p:sldId id="316" r:id="rId19"/>
    <p:sldId id="318" r:id="rId20"/>
    <p:sldId id="320" r:id="rId21"/>
    <p:sldId id="322" r:id="rId22"/>
    <p:sldId id="323" r:id="rId23"/>
    <p:sldId id="324" r:id="rId24"/>
    <p:sldId id="272" r:id="rId25"/>
    <p:sldId id="273" r:id="rId26"/>
    <p:sldId id="276" r:id="rId27"/>
    <p:sldId id="277" r:id="rId28"/>
    <p:sldId id="279" r:id="rId29"/>
    <p:sldId id="325" r:id="rId30"/>
    <p:sldId id="280" r:id="rId31"/>
    <p:sldId id="281" r:id="rId32"/>
    <p:sldId id="282" r:id="rId33"/>
    <p:sldId id="284" r:id="rId34"/>
    <p:sldId id="303" r:id="rId35"/>
    <p:sldId id="327" r:id="rId36"/>
    <p:sldId id="304" r:id="rId37"/>
    <p:sldId id="328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796" autoAdjust="0"/>
  </p:normalViewPr>
  <p:slideViewPr>
    <p:cSldViewPr>
      <p:cViewPr varScale="1">
        <p:scale>
          <a:sx n="162" d="100"/>
          <a:sy n="162" d="100"/>
        </p:scale>
        <p:origin x="244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D8E7D607-89AF-4A41-B0CA-8726C77CB5D6}"/>
    <pc:docChg chg="custSel delSld modSld">
      <pc:chgData name="Leila Hosseini" userId="a3ffd976-44bc-4d8c-adf8-8096c7da1f0c" providerId="ADAL" clId="{D8E7D607-89AF-4A41-B0CA-8726C77CB5D6}" dt="2023-03-21T20:24:37.253" v="14" actId="47"/>
      <pc:docMkLst>
        <pc:docMk/>
      </pc:docMkLst>
      <pc:sldChg chg="delSp del mod">
        <pc:chgData name="Leila Hosseini" userId="a3ffd976-44bc-4d8c-adf8-8096c7da1f0c" providerId="ADAL" clId="{D8E7D607-89AF-4A41-B0CA-8726C77CB5D6}" dt="2023-03-21T20:24:37.253" v="14" actId="47"/>
        <pc:sldMkLst>
          <pc:docMk/>
          <pc:sldMk cId="1369341707" sldId="326"/>
        </pc:sldMkLst>
        <pc:spChg chg="del">
          <ac:chgData name="Leila Hosseini" userId="a3ffd976-44bc-4d8c-adf8-8096c7da1f0c" providerId="ADAL" clId="{D8E7D607-89AF-4A41-B0CA-8726C77CB5D6}" dt="2023-03-21T20:24:23.211" v="11" actId="478"/>
          <ac:spMkLst>
            <pc:docMk/>
            <pc:sldMk cId="1369341707" sldId="326"/>
            <ac:spMk id="19" creationId="{00000000-0000-0000-0000-000000000000}"/>
          </ac:spMkLst>
        </pc:spChg>
        <pc:spChg chg="del">
          <ac:chgData name="Leila Hosseini" userId="a3ffd976-44bc-4d8c-adf8-8096c7da1f0c" providerId="ADAL" clId="{D8E7D607-89AF-4A41-B0CA-8726C77CB5D6}" dt="2023-03-21T20:24:26.243" v="12" actId="478"/>
          <ac:spMkLst>
            <pc:docMk/>
            <pc:sldMk cId="1369341707" sldId="326"/>
            <ac:spMk id="20" creationId="{00000000-0000-0000-0000-000000000000}"/>
          </ac:spMkLst>
        </pc:spChg>
        <pc:spChg chg="del">
          <ac:chgData name="Leila Hosseini" userId="a3ffd976-44bc-4d8c-adf8-8096c7da1f0c" providerId="ADAL" clId="{D8E7D607-89AF-4A41-B0CA-8726C77CB5D6}" dt="2023-03-21T20:24:27.363" v="13" actId="478"/>
          <ac:spMkLst>
            <pc:docMk/>
            <pc:sldMk cId="1369341707" sldId="326"/>
            <ac:spMk id="22" creationId="{00000000-0000-0000-0000-000000000000}"/>
          </ac:spMkLst>
        </pc:spChg>
      </pc:sldChg>
      <pc:sldChg chg="modSp mod">
        <pc:chgData name="Leila Hosseini" userId="a3ffd976-44bc-4d8c-adf8-8096c7da1f0c" providerId="ADAL" clId="{D8E7D607-89AF-4A41-B0CA-8726C77CB5D6}" dt="2023-03-21T20:24:03.362" v="10" actId="20577"/>
        <pc:sldMkLst>
          <pc:docMk/>
          <pc:sldMk cId="2974965864" sldId="388"/>
        </pc:sldMkLst>
        <pc:spChg chg="mod">
          <ac:chgData name="Leila Hosseini" userId="a3ffd976-44bc-4d8c-adf8-8096c7da1f0c" providerId="ADAL" clId="{D8E7D607-89AF-4A41-B0CA-8726C77CB5D6}" dt="2023-03-21T20:24:03.362" v="10" actId="20577"/>
          <ac:spMkLst>
            <pc:docMk/>
            <pc:sldMk cId="2974965864" sldId="388"/>
            <ac:spMk id="6" creationId="{00000000-0000-0000-0000-000000000000}"/>
          </ac:spMkLst>
        </pc:spChg>
      </pc:sldChg>
    </pc:docChg>
  </pc:docChgLst>
  <pc:docChgLst>
    <pc:chgData name="Leila Hosseini" userId="a3ffd976-44bc-4d8c-adf8-8096c7da1f0c" providerId="ADAL" clId="{8A4DCBFC-A9C3-4B2D-A0E9-42E8C14941FF}"/>
    <pc:docChg chg="undo custSel addSld delSld modSld">
      <pc:chgData name="Leila Hosseini" userId="a3ffd976-44bc-4d8c-adf8-8096c7da1f0c" providerId="ADAL" clId="{8A4DCBFC-A9C3-4B2D-A0E9-42E8C14941FF}" dt="2022-10-20T17:41:50.949" v="6" actId="47"/>
      <pc:docMkLst>
        <pc:docMk/>
      </pc:docMkLst>
      <pc:sldChg chg="del">
        <pc:chgData name="Leila Hosseini" userId="a3ffd976-44bc-4d8c-adf8-8096c7da1f0c" providerId="ADAL" clId="{8A4DCBFC-A9C3-4B2D-A0E9-42E8C14941FF}" dt="2022-10-20T17:41:50.949" v="6" actId="47"/>
        <pc:sldMkLst>
          <pc:docMk/>
          <pc:sldMk cId="3766687661" sldId="329"/>
        </pc:sldMkLst>
      </pc:sldChg>
      <pc:sldChg chg="modSp add del mod setBg">
        <pc:chgData name="Leila Hosseini" userId="a3ffd976-44bc-4d8c-adf8-8096c7da1f0c" providerId="ADAL" clId="{8A4DCBFC-A9C3-4B2D-A0E9-42E8C14941FF}" dt="2022-10-20T17:41:48.883" v="5"/>
        <pc:sldMkLst>
          <pc:docMk/>
          <pc:sldMk cId="2974965864" sldId="388"/>
        </pc:sldMkLst>
        <pc:spChg chg="mod">
          <ac:chgData name="Leila Hosseini" userId="a3ffd976-44bc-4d8c-adf8-8096c7da1f0c" providerId="ADAL" clId="{8A4DCBFC-A9C3-4B2D-A0E9-42E8C14941FF}" dt="2022-10-20T17:41:48.883" v="5"/>
          <ac:spMkLst>
            <pc:docMk/>
            <pc:sldMk cId="2974965864" sldId="388"/>
            <ac:spMk id="3" creationId="{F981364A-CCA5-33CA-0FFD-F2DA3E3D64E9}"/>
          </ac:spMkLst>
        </pc:spChg>
      </pc:sldChg>
      <pc:sldChg chg="add del">
        <pc:chgData name="Leila Hosseini" userId="a3ffd976-44bc-4d8c-adf8-8096c7da1f0c" providerId="ADAL" clId="{8A4DCBFC-A9C3-4B2D-A0E9-42E8C14941FF}" dt="2022-10-20T17:41:38.058" v="2"/>
        <pc:sldMkLst>
          <pc:docMk/>
          <pc:sldMk cId="2372411595" sldId="3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F907-2FE2-4565-B186-6B4251FAD66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93B43F-4DEA-4D4D-B02C-262972F95C3B}">
      <dgm:prSet phldrT="[Text]" custT="1"/>
      <dgm:spPr/>
      <dgm:t>
        <a:bodyPr/>
        <a:lstStyle/>
        <a:p>
          <a:r>
            <a:rPr lang="en-US" sz="2400" dirty="0"/>
            <a:t>Provide clear understanding of patterns in data</a:t>
          </a:r>
        </a:p>
      </dgm:t>
    </dgm:pt>
    <dgm:pt modelId="{E1E4BB9E-C8DA-4654-A481-8AFF15050790}" type="parTrans" cxnId="{8A4CAD28-2D4F-4638-8671-6980AEC61E40}">
      <dgm:prSet/>
      <dgm:spPr/>
      <dgm:t>
        <a:bodyPr/>
        <a:lstStyle/>
        <a:p>
          <a:endParaRPr lang="en-US" sz="2400"/>
        </a:p>
      </dgm:t>
    </dgm:pt>
    <dgm:pt modelId="{24D1CC43-0D60-46E7-A5B6-3FFB7A166DB6}" type="sibTrans" cxnId="{8A4CAD28-2D4F-4638-8671-6980AEC61E40}">
      <dgm:prSet/>
      <dgm:spPr/>
      <dgm:t>
        <a:bodyPr/>
        <a:lstStyle/>
        <a:p>
          <a:endParaRPr lang="en-US" sz="2400"/>
        </a:p>
      </dgm:t>
    </dgm:pt>
    <dgm:pt modelId="{8437BAEF-6D28-433C-B190-46BD23FA90F4}">
      <dgm:prSet phldrT="[Text]" custT="1"/>
      <dgm:spPr/>
      <dgm:t>
        <a:bodyPr/>
        <a:lstStyle/>
        <a:p>
          <a:r>
            <a:rPr lang="en-US" sz="2400" dirty="0"/>
            <a:t>Detect hidden structures in data</a:t>
          </a:r>
        </a:p>
      </dgm:t>
    </dgm:pt>
    <dgm:pt modelId="{A02D70E1-2FA5-4692-805F-2CC0B907BB74}" type="parTrans" cxnId="{5DA03503-99D9-4936-B2D7-455AD7A11CA9}">
      <dgm:prSet/>
      <dgm:spPr/>
      <dgm:t>
        <a:bodyPr/>
        <a:lstStyle/>
        <a:p>
          <a:endParaRPr lang="en-US" sz="2400"/>
        </a:p>
      </dgm:t>
    </dgm:pt>
    <dgm:pt modelId="{A763EA55-C288-4575-BD6D-AC21231B8B7D}" type="sibTrans" cxnId="{5DA03503-99D9-4936-B2D7-455AD7A11CA9}">
      <dgm:prSet/>
      <dgm:spPr/>
      <dgm:t>
        <a:bodyPr/>
        <a:lstStyle/>
        <a:p>
          <a:endParaRPr lang="en-US" sz="2400"/>
        </a:p>
      </dgm:t>
    </dgm:pt>
    <dgm:pt modelId="{D775D357-BF2D-4653-86C5-0CF88B0F700F}">
      <dgm:prSet custT="1"/>
      <dgm:spPr/>
      <dgm:t>
        <a:bodyPr/>
        <a:lstStyle/>
        <a:p>
          <a:r>
            <a:rPr lang="en-US" sz="2400" dirty="0"/>
            <a:t>Condense information</a:t>
          </a:r>
        </a:p>
      </dgm:t>
    </dgm:pt>
    <dgm:pt modelId="{C16CE4D9-71FD-41C4-8750-2FCDDEDF2D69}" type="parTrans" cxnId="{04775785-A8C2-4B73-B5C4-5FC087564156}">
      <dgm:prSet/>
      <dgm:spPr/>
      <dgm:t>
        <a:bodyPr/>
        <a:lstStyle/>
        <a:p>
          <a:endParaRPr lang="en-US" sz="2400"/>
        </a:p>
      </dgm:t>
    </dgm:pt>
    <dgm:pt modelId="{7ADA5E33-8894-44F3-BCE8-F51392A2DFB6}" type="sibTrans" cxnId="{04775785-A8C2-4B73-B5C4-5FC087564156}">
      <dgm:prSet/>
      <dgm:spPr/>
      <dgm:t>
        <a:bodyPr/>
        <a:lstStyle/>
        <a:p>
          <a:endParaRPr lang="en-US" sz="2400"/>
        </a:p>
      </dgm:t>
    </dgm:pt>
    <dgm:pt modelId="{BA4691D7-F678-4471-9992-CE7F185490A9}" type="pres">
      <dgm:prSet presAssocID="{856CF907-2FE2-4565-B186-6B4251FAD66E}" presName="linear" presStyleCnt="0">
        <dgm:presLayoutVars>
          <dgm:animLvl val="lvl"/>
          <dgm:resizeHandles val="exact"/>
        </dgm:presLayoutVars>
      </dgm:prSet>
      <dgm:spPr/>
    </dgm:pt>
    <dgm:pt modelId="{E03EFE2A-9E69-4499-97E0-4D52E650A384}" type="pres">
      <dgm:prSet presAssocID="{BB93B43F-4DEA-4D4D-B02C-262972F95C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E56ACC-0D45-4DB7-83AD-0C5F6BEDC710}" type="pres">
      <dgm:prSet presAssocID="{24D1CC43-0D60-46E7-A5B6-3FFB7A166DB6}" presName="spacer" presStyleCnt="0"/>
      <dgm:spPr/>
    </dgm:pt>
    <dgm:pt modelId="{9594A7E1-D20D-411B-9070-20CE71A02F3A}" type="pres">
      <dgm:prSet presAssocID="{8437BAEF-6D28-433C-B190-46BD23FA9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E08BCA-2BE5-4C21-BCD6-04E003FEC726}" type="pres">
      <dgm:prSet presAssocID="{A763EA55-C288-4575-BD6D-AC21231B8B7D}" presName="spacer" presStyleCnt="0"/>
      <dgm:spPr/>
    </dgm:pt>
    <dgm:pt modelId="{4BF9ABAE-DAE1-4769-ACCF-8D0D2687C4B0}" type="pres">
      <dgm:prSet presAssocID="{D775D357-BF2D-4653-86C5-0CF88B0F7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A03503-99D9-4936-B2D7-455AD7A11CA9}" srcId="{856CF907-2FE2-4565-B186-6B4251FAD66E}" destId="{8437BAEF-6D28-433C-B190-46BD23FA90F4}" srcOrd="1" destOrd="0" parTransId="{A02D70E1-2FA5-4692-805F-2CC0B907BB74}" sibTransId="{A763EA55-C288-4575-BD6D-AC21231B8B7D}"/>
    <dgm:cxn modelId="{3F199F06-E0F3-4D76-971E-46D82489CFE3}" type="presOf" srcId="{856CF907-2FE2-4565-B186-6B4251FAD66E}" destId="{BA4691D7-F678-4471-9992-CE7F185490A9}" srcOrd="0" destOrd="0" presId="urn:microsoft.com/office/officeart/2005/8/layout/vList2"/>
    <dgm:cxn modelId="{8A4CAD28-2D4F-4638-8671-6980AEC61E40}" srcId="{856CF907-2FE2-4565-B186-6B4251FAD66E}" destId="{BB93B43F-4DEA-4D4D-B02C-262972F95C3B}" srcOrd="0" destOrd="0" parTransId="{E1E4BB9E-C8DA-4654-A481-8AFF15050790}" sibTransId="{24D1CC43-0D60-46E7-A5B6-3FFB7A166DB6}"/>
    <dgm:cxn modelId="{9D553E66-6FD6-4428-AE52-D87BB4B1B6E6}" type="presOf" srcId="{D775D357-BF2D-4653-86C5-0CF88B0F700F}" destId="{4BF9ABAE-DAE1-4769-ACCF-8D0D2687C4B0}" srcOrd="0" destOrd="0" presId="urn:microsoft.com/office/officeart/2005/8/layout/vList2"/>
    <dgm:cxn modelId="{41FCA950-516C-4F60-8D1C-58CB2CEED8DA}" type="presOf" srcId="{8437BAEF-6D28-433C-B190-46BD23FA90F4}" destId="{9594A7E1-D20D-411B-9070-20CE71A02F3A}" srcOrd="0" destOrd="0" presId="urn:microsoft.com/office/officeart/2005/8/layout/vList2"/>
    <dgm:cxn modelId="{04775785-A8C2-4B73-B5C4-5FC087564156}" srcId="{856CF907-2FE2-4565-B186-6B4251FAD66E}" destId="{D775D357-BF2D-4653-86C5-0CF88B0F700F}" srcOrd="2" destOrd="0" parTransId="{C16CE4D9-71FD-41C4-8750-2FCDDEDF2D69}" sibTransId="{7ADA5E33-8894-44F3-BCE8-F51392A2DFB6}"/>
    <dgm:cxn modelId="{21937DE7-F61A-4A1F-8B2E-91F578B55FFA}" type="presOf" srcId="{BB93B43F-4DEA-4D4D-B02C-262972F95C3B}" destId="{E03EFE2A-9E69-4499-97E0-4D52E650A384}" srcOrd="0" destOrd="0" presId="urn:microsoft.com/office/officeart/2005/8/layout/vList2"/>
    <dgm:cxn modelId="{3D43C182-FB82-4939-BBB4-6BB9C56367D9}" type="presParOf" srcId="{BA4691D7-F678-4471-9992-CE7F185490A9}" destId="{E03EFE2A-9E69-4499-97E0-4D52E650A384}" srcOrd="0" destOrd="0" presId="urn:microsoft.com/office/officeart/2005/8/layout/vList2"/>
    <dgm:cxn modelId="{8A816D62-A3CF-4DB4-ADF8-E70997DCAC50}" type="presParOf" srcId="{BA4691D7-F678-4471-9992-CE7F185490A9}" destId="{3EE56ACC-0D45-4DB7-83AD-0C5F6BEDC710}" srcOrd="1" destOrd="0" presId="urn:microsoft.com/office/officeart/2005/8/layout/vList2"/>
    <dgm:cxn modelId="{5F6660CD-A0B7-441D-87E6-3820EA800529}" type="presParOf" srcId="{BA4691D7-F678-4471-9992-CE7F185490A9}" destId="{9594A7E1-D20D-411B-9070-20CE71A02F3A}" srcOrd="2" destOrd="0" presId="urn:microsoft.com/office/officeart/2005/8/layout/vList2"/>
    <dgm:cxn modelId="{AB54B331-1D68-463E-B059-047333B5E480}" type="presParOf" srcId="{BA4691D7-F678-4471-9992-CE7F185490A9}" destId="{51E08BCA-2BE5-4C21-BCD6-04E003FEC726}" srcOrd="3" destOrd="0" presId="urn:microsoft.com/office/officeart/2005/8/layout/vList2"/>
    <dgm:cxn modelId="{4CAEFE74-D18F-4772-A1DD-1B222E788030}" type="presParOf" srcId="{BA4691D7-F678-4471-9992-CE7F185490A9}" destId="{4BF9ABAE-DAE1-4769-ACCF-8D0D2687C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/>
            <a:t>Graphics should be clear on their own</a:t>
          </a:r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/>
            <a:t>The chart should yield insight beyond the text</a:t>
          </a:r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/>
            <a:t>“If the statistics are boring, then you’ve got the wrong numbers.” </a:t>
          </a:r>
          <a:r>
            <a:rPr lang="en-US" sz="2000" dirty="0"/>
            <a:t>(</a:t>
          </a:r>
          <a:r>
            <a:rPr lang="en-US" sz="2000" dirty="0" err="1"/>
            <a:t>Tufte</a:t>
          </a:r>
          <a:r>
            <a:rPr lang="en-US" sz="2000" dirty="0"/>
            <a:t> 2009)</a:t>
          </a:r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/>
            <a:t>The depictions should enable meaningful comparison</a:t>
          </a:r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/>
            <a:t>Key concepts</a:t>
          </a:r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/>
            <a:t>Data-ink</a:t>
          </a:r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/>
            <a:t>Sometimes a table is better</a:t>
          </a:r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CBD18-8446-465F-ADEA-B05059996E70}" type="pres">
      <dgm:prSet presAssocID="{B70D6F5C-B9DA-4770-BB76-3C931B0F8594}" presName="vertOne" presStyleCnt="0"/>
      <dgm:spPr/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</dgm:pt>
    <dgm:pt modelId="{74C0FD6F-D5E7-401A-8084-2FCA47C0D1F6}" type="pres">
      <dgm:prSet presAssocID="{B70D6F5C-B9DA-4770-BB76-3C931B0F8594}" presName="parTransOne" presStyleCnt="0"/>
      <dgm:spPr/>
    </dgm:pt>
    <dgm:pt modelId="{3EED9FEC-6CA7-40FA-8082-81534966DEDD}" type="pres">
      <dgm:prSet presAssocID="{B70D6F5C-B9DA-4770-BB76-3C931B0F8594}" presName="horzOne" presStyleCnt="0"/>
      <dgm:spPr/>
    </dgm:pt>
    <dgm:pt modelId="{324B2778-F15A-49C8-98F2-E1A892DC2B6C}" type="pres">
      <dgm:prSet presAssocID="{C93FBDC6-1707-4FE7-AA7C-D01447FE5DA4}" presName="vertTwo" presStyleCnt="0"/>
      <dgm:spPr/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</dgm:pt>
    <dgm:pt modelId="{42258259-2B48-4E4E-A7B9-9C0DCB2F368B}" type="pres">
      <dgm:prSet presAssocID="{C93FBDC6-1707-4FE7-AA7C-D01447FE5DA4}" presName="horzTwo" presStyleCnt="0"/>
      <dgm:spPr/>
    </dgm:pt>
    <dgm:pt modelId="{ED394163-1492-40AA-9264-03EEA02967E2}" type="pres">
      <dgm:prSet presAssocID="{7F3D5686-286F-435C-81FB-F7E88B136FFF}" presName="sibSpaceTwo" presStyleCnt="0"/>
      <dgm:spPr/>
    </dgm:pt>
    <dgm:pt modelId="{06EFD6E6-17C4-49F7-ACBF-8B408D532648}" type="pres">
      <dgm:prSet presAssocID="{43B58104-68DF-429F-8BDA-33BF767CA44A}" presName="vertTwo" presStyleCnt="0"/>
      <dgm:spPr/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</dgm:pt>
    <dgm:pt modelId="{3D7BB40A-921D-4349-8C2B-5C21B99DCF65}" type="pres">
      <dgm:prSet presAssocID="{43B58104-68DF-429F-8BDA-33BF767CA44A}" presName="horzTwo" presStyleCnt="0"/>
      <dgm:spPr/>
    </dgm:pt>
    <dgm:pt modelId="{0FA6D49A-41DC-4A29-8295-1C07C241CB37}" type="pres">
      <dgm:prSet presAssocID="{05866ADB-118D-438C-81B1-33B3A52731C9}" presName="sibSpaceTwo" presStyleCnt="0"/>
      <dgm:spPr/>
    </dgm:pt>
    <dgm:pt modelId="{A1D2BADB-DC44-4349-A088-BD8E0800B0E9}" type="pres">
      <dgm:prSet presAssocID="{F2F4EC40-C9B9-4727-9BB7-A52DFA83CF59}" presName="vertTwo" presStyleCnt="0"/>
      <dgm:spPr/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</dgm:pt>
    <dgm:pt modelId="{92C8EE10-E807-4BBB-8F5D-3335458819E8}" type="pres">
      <dgm:prSet presAssocID="{F2F4EC40-C9B9-4727-9BB7-A52DFA83CF59}" presName="horzTwo" presStyleCnt="0"/>
      <dgm:spPr/>
    </dgm:pt>
  </dgm:ptLst>
  <dgm:cxnLst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6F76F-B392-41AD-90A7-B3D1F6258CD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4706-4586-4CA0-B774-354C31D06B49}">
      <dgm:prSet phldrT="[Text]"/>
      <dgm:spPr/>
      <dgm:t>
        <a:bodyPr/>
        <a:lstStyle/>
        <a:p>
          <a:pPr algn="l"/>
          <a:r>
            <a:rPr lang="en-US" dirty="0"/>
            <a:t>Data Integrity/ Lie Factor</a:t>
          </a:r>
        </a:p>
      </dgm:t>
    </dgm:pt>
    <dgm:pt modelId="{8EFC1CAD-C4CF-4E15-8040-FBC31A10802C}" type="parTrans" cxnId="{853E22E6-2442-4928-A145-0BE3F7912139}">
      <dgm:prSet/>
      <dgm:spPr/>
      <dgm:t>
        <a:bodyPr/>
        <a:lstStyle/>
        <a:p>
          <a:endParaRPr lang="en-US"/>
        </a:p>
      </dgm:t>
    </dgm:pt>
    <dgm:pt modelId="{0F2931EB-66F4-4E14-BBB7-E1C27247D220}" type="sibTrans" cxnId="{853E22E6-2442-4928-A145-0BE3F7912139}">
      <dgm:prSet/>
      <dgm:spPr/>
      <dgm:t>
        <a:bodyPr/>
        <a:lstStyle/>
        <a:p>
          <a:endParaRPr lang="en-US"/>
        </a:p>
      </dgm:t>
    </dgm:pt>
    <dgm:pt modelId="{D0F19F2F-C14A-425E-9E17-4262FCA389B3}">
      <dgm:prSet phldrT="[Text]"/>
      <dgm:spPr/>
      <dgm:t>
        <a:bodyPr/>
        <a:lstStyle/>
        <a:p>
          <a:r>
            <a:rPr lang="en-US" dirty="0"/>
            <a:t>3D skews numbers, making them difficult to interpret or compare</a:t>
          </a:r>
        </a:p>
      </dgm:t>
    </dgm:pt>
    <dgm:pt modelId="{17A581E4-39ED-492A-968A-9E43A82EFBBE}" type="parTrans" cxnId="{9506DF5D-5AC3-42D2-941B-85471ECA591C}">
      <dgm:prSet/>
      <dgm:spPr/>
      <dgm:t>
        <a:bodyPr/>
        <a:lstStyle/>
        <a:p>
          <a:endParaRPr lang="en-US"/>
        </a:p>
      </dgm:t>
    </dgm:pt>
    <dgm:pt modelId="{D137A9B9-399A-466E-B098-6F9D04A86DFC}" type="sibTrans" cxnId="{9506DF5D-5AC3-42D2-941B-85471ECA591C}">
      <dgm:prSet/>
      <dgm:spPr/>
      <dgm:t>
        <a:bodyPr/>
        <a:lstStyle/>
        <a:p>
          <a:endParaRPr lang="en-US"/>
        </a:p>
      </dgm:t>
    </dgm:pt>
    <dgm:pt modelId="{997C3474-8C92-44BD-8537-6890FC2D2136}">
      <dgm:prSet phldrT="[Text]"/>
      <dgm:spPr/>
      <dgm:t>
        <a:bodyPr/>
        <a:lstStyle/>
        <a:p>
          <a:pPr algn="l"/>
          <a:r>
            <a:rPr lang="en-US" dirty="0"/>
            <a:t>Graphical Complexity</a:t>
          </a:r>
        </a:p>
      </dgm:t>
    </dgm:pt>
    <dgm:pt modelId="{CD791CC8-91A3-41E6-9AC1-CA0AA59A9A93}" type="parTrans" cxnId="{C605911A-C33D-44FE-8055-80E6741B3990}">
      <dgm:prSet/>
      <dgm:spPr/>
      <dgm:t>
        <a:bodyPr/>
        <a:lstStyle/>
        <a:p>
          <a:endParaRPr lang="en-US"/>
        </a:p>
      </dgm:t>
    </dgm:pt>
    <dgm:pt modelId="{4884C41C-1FCA-4694-9E02-99ED140D7020}" type="sibTrans" cxnId="{C605911A-C33D-44FE-8055-80E6741B3990}">
      <dgm:prSet/>
      <dgm:spPr/>
      <dgm:t>
        <a:bodyPr/>
        <a:lstStyle/>
        <a:p>
          <a:endParaRPr lang="en-US"/>
        </a:p>
      </dgm:t>
    </dgm:pt>
    <dgm:pt modelId="{664D5A3C-C35B-4CA4-BA5F-FBDDA0BDD7C0}">
      <dgm:prSet phldrT="[Text]"/>
      <dgm:spPr/>
      <dgm:t>
        <a:bodyPr/>
        <a:lstStyle/>
        <a:p>
          <a:r>
            <a:rPr lang="en-US" dirty="0"/>
            <a:t>Adding 3D to graphs introduces unnecessary chart elements like side and floor panels</a:t>
          </a:r>
        </a:p>
      </dgm:t>
    </dgm:pt>
    <dgm:pt modelId="{BB3E3CA0-A9C6-4C07-A76D-9FB5A0A3F039}" type="parTrans" cxnId="{AA5791DD-44B9-4D28-AE56-05CBF469156F}">
      <dgm:prSet/>
      <dgm:spPr/>
      <dgm:t>
        <a:bodyPr/>
        <a:lstStyle/>
        <a:p>
          <a:endParaRPr lang="en-US"/>
        </a:p>
      </dgm:t>
    </dgm:pt>
    <dgm:pt modelId="{39D81D5A-71A7-4257-A716-63C7EF531E94}" type="sibTrans" cxnId="{AA5791DD-44B9-4D28-AE56-05CBF469156F}">
      <dgm:prSet/>
      <dgm:spPr/>
      <dgm:t>
        <a:bodyPr/>
        <a:lstStyle/>
        <a:p>
          <a:endParaRPr lang="en-US"/>
        </a:p>
      </dgm:t>
    </dgm:pt>
    <dgm:pt modelId="{34B241E6-0E49-4813-AB95-51F08CEE56C3}" type="pres">
      <dgm:prSet presAssocID="{5E06F76F-B392-41AD-90A7-B3D1F6258CD5}" presName="Name0" presStyleCnt="0">
        <dgm:presLayoutVars>
          <dgm:dir/>
          <dgm:animLvl val="lvl"/>
          <dgm:resizeHandles val="exact"/>
        </dgm:presLayoutVars>
      </dgm:prSet>
      <dgm:spPr/>
    </dgm:pt>
    <dgm:pt modelId="{16A71E34-19DA-4C1C-B0D5-40C16EF1BA95}" type="pres">
      <dgm:prSet presAssocID="{339A4706-4586-4CA0-B774-354C31D06B49}" presName="linNode" presStyleCnt="0"/>
      <dgm:spPr/>
    </dgm:pt>
    <dgm:pt modelId="{5FE50283-B049-4268-8F3F-AB8A116F8D5B}" type="pres">
      <dgm:prSet presAssocID="{339A4706-4586-4CA0-B774-354C31D06B49}" presName="parTx" presStyleLbl="revTx" presStyleIdx="0" presStyleCnt="2" custScaleX="200173">
        <dgm:presLayoutVars>
          <dgm:chMax val="1"/>
          <dgm:bulletEnabled val="1"/>
        </dgm:presLayoutVars>
      </dgm:prSet>
      <dgm:spPr/>
    </dgm:pt>
    <dgm:pt modelId="{49F56045-5D40-42EC-8843-DD3D8AB5811C}" type="pres">
      <dgm:prSet presAssocID="{339A4706-4586-4CA0-B774-354C31D06B49}" presName="bracket" presStyleLbl="parChTrans1D1" presStyleIdx="0" presStyleCnt="2"/>
      <dgm:spPr/>
    </dgm:pt>
    <dgm:pt modelId="{1A747216-6049-4408-8918-EF0A38DE38CE}" type="pres">
      <dgm:prSet presAssocID="{339A4706-4586-4CA0-B774-354C31D06B49}" presName="spH" presStyleCnt="0"/>
      <dgm:spPr/>
    </dgm:pt>
    <dgm:pt modelId="{6E7FC785-8E26-43DB-A751-CD6370AC9519}" type="pres">
      <dgm:prSet presAssocID="{339A4706-4586-4CA0-B774-354C31D06B49}" presName="desTx" presStyleLbl="node1" presStyleIdx="0" presStyleCnt="2">
        <dgm:presLayoutVars>
          <dgm:bulletEnabled val="1"/>
        </dgm:presLayoutVars>
      </dgm:prSet>
      <dgm:spPr/>
    </dgm:pt>
    <dgm:pt modelId="{B5BFD89F-7283-440C-A8EE-588EF3783249}" type="pres">
      <dgm:prSet presAssocID="{0F2931EB-66F4-4E14-BBB7-E1C27247D220}" presName="spV" presStyleCnt="0"/>
      <dgm:spPr/>
    </dgm:pt>
    <dgm:pt modelId="{30BDFF86-EEA5-4F12-AB85-FDF457622791}" type="pres">
      <dgm:prSet presAssocID="{997C3474-8C92-44BD-8537-6890FC2D2136}" presName="linNode" presStyleCnt="0"/>
      <dgm:spPr/>
    </dgm:pt>
    <dgm:pt modelId="{30EA915C-1A08-4680-9EF2-A7A8F1072F41}" type="pres">
      <dgm:prSet presAssocID="{997C3474-8C92-44BD-8537-6890FC2D2136}" presName="parTx" presStyleLbl="revTx" presStyleIdx="1" presStyleCnt="2" custScaleX="200173">
        <dgm:presLayoutVars>
          <dgm:chMax val="1"/>
          <dgm:bulletEnabled val="1"/>
        </dgm:presLayoutVars>
      </dgm:prSet>
      <dgm:spPr/>
    </dgm:pt>
    <dgm:pt modelId="{CDCC9165-E1E1-4880-B515-13561B9CAFE8}" type="pres">
      <dgm:prSet presAssocID="{997C3474-8C92-44BD-8537-6890FC2D2136}" presName="bracket" presStyleLbl="parChTrans1D1" presStyleIdx="1" presStyleCnt="2"/>
      <dgm:spPr/>
    </dgm:pt>
    <dgm:pt modelId="{206877CC-2E83-457F-B582-62F1A6F54750}" type="pres">
      <dgm:prSet presAssocID="{997C3474-8C92-44BD-8537-6890FC2D2136}" presName="spH" presStyleCnt="0"/>
      <dgm:spPr/>
    </dgm:pt>
    <dgm:pt modelId="{FDB6A936-94D2-4725-BDD7-ED1BA80B285B}" type="pres">
      <dgm:prSet presAssocID="{997C3474-8C92-44BD-8537-6890FC2D213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605911A-C33D-44FE-8055-80E6741B3990}" srcId="{5E06F76F-B392-41AD-90A7-B3D1F6258CD5}" destId="{997C3474-8C92-44BD-8537-6890FC2D2136}" srcOrd="1" destOrd="0" parTransId="{CD791CC8-91A3-41E6-9AC1-CA0AA59A9A93}" sibTransId="{4884C41C-1FCA-4694-9E02-99ED140D7020}"/>
    <dgm:cxn modelId="{9506DF5D-5AC3-42D2-941B-85471ECA591C}" srcId="{339A4706-4586-4CA0-B774-354C31D06B49}" destId="{D0F19F2F-C14A-425E-9E17-4262FCA389B3}" srcOrd="0" destOrd="0" parTransId="{17A581E4-39ED-492A-968A-9E43A82EFBBE}" sibTransId="{D137A9B9-399A-466E-B098-6F9D04A86DFC}"/>
    <dgm:cxn modelId="{699A0D4A-4F09-4CCE-BEAC-719C62325CFF}" type="presOf" srcId="{D0F19F2F-C14A-425E-9E17-4262FCA389B3}" destId="{6E7FC785-8E26-43DB-A751-CD6370AC9519}" srcOrd="0" destOrd="0" presId="urn:diagrams.loki3.com/BracketList"/>
    <dgm:cxn modelId="{59FAADC6-ACC9-44CE-8405-72ED8279C6A7}" type="presOf" srcId="{997C3474-8C92-44BD-8537-6890FC2D2136}" destId="{30EA915C-1A08-4680-9EF2-A7A8F1072F41}" srcOrd="0" destOrd="0" presId="urn:diagrams.loki3.com/BracketList"/>
    <dgm:cxn modelId="{C11E02C7-C1F6-40CA-AAAD-50C4D242A6C2}" type="presOf" srcId="{664D5A3C-C35B-4CA4-BA5F-FBDDA0BDD7C0}" destId="{FDB6A936-94D2-4725-BDD7-ED1BA80B285B}" srcOrd="0" destOrd="0" presId="urn:diagrams.loki3.com/BracketList"/>
    <dgm:cxn modelId="{AA5791DD-44B9-4D28-AE56-05CBF469156F}" srcId="{997C3474-8C92-44BD-8537-6890FC2D2136}" destId="{664D5A3C-C35B-4CA4-BA5F-FBDDA0BDD7C0}" srcOrd="0" destOrd="0" parTransId="{BB3E3CA0-A9C6-4C07-A76D-9FB5A0A3F039}" sibTransId="{39D81D5A-71A7-4257-A716-63C7EF531E94}"/>
    <dgm:cxn modelId="{853E22E6-2442-4928-A145-0BE3F7912139}" srcId="{5E06F76F-B392-41AD-90A7-B3D1F6258CD5}" destId="{339A4706-4586-4CA0-B774-354C31D06B49}" srcOrd="0" destOrd="0" parTransId="{8EFC1CAD-C4CF-4E15-8040-FBC31A10802C}" sibTransId="{0F2931EB-66F4-4E14-BBB7-E1C27247D220}"/>
    <dgm:cxn modelId="{E4E77CEF-2FA0-46D2-9DD9-C81FC911B28F}" type="presOf" srcId="{339A4706-4586-4CA0-B774-354C31D06B49}" destId="{5FE50283-B049-4268-8F3F-AB8A116F8D5B}" srcOrd="0" destOrd="0" presId="urn:diagrams.loki3.com/BracketList"/>
    <dgm:cxn modelId="{D98068FB-52E7-4E08-9956-CEABD10781FB}" type="presOf" srcId="{5E06F76F-B392-41AD-90A7-B3D1F6258CD5}" destId="{34B241E6-0E49-4813-AB95-51F08CEE56C3}" srcOrd="0" destOrd="0" presId="urn:diagrams.loki3.com/BracketList"/>
    <dgm:cxn modelId="{3ACDE03F-90E0-4EF1-91EC-9A09DEFABED5}" type="presParOf" srcId="{34B241E6-0E49-4813-AB95-51F08CEE56C3}" destId="{16A71E34-19DA-4C1C-B0D5-40C16EF1BA95}" srcOrd="0" destOrd="0" presId="urn:diagrams.loki3.com/BracketList"/>
    <dgm:cxn modelId="{1F8A1F0D-413E-4AB3-979C-8602DD101A11}" type="presParOf" srcId="{16A71E34-19DA-4C1C-B0D5-40C16EF1BA95}" destId="{5FE50283-B049-4268-8F3F-AB8A116F8D5B}" srcOrd="0" destOrd="0" presId="urn:diagrams.loki3.com/BracketList"/>
    <dgm:cxn modelId="{42D42DCD-831E-4EBB-800E-DEE03CD2FD77}" type="presParOf" srcId="{16A71E34-19DA-4C1C-B0D5-40C16EF1BA95}" destId="{49F56045-5D40-42EC-8843-DD3D8AB5811C}" srcOrd="1" destOrd="0" presId="urn:diagrams.loki3.com/BracketList"/>
    <dgm:cxn modelId="{CC37F1E5-8EE3-4F3A-91A1-73F932B7D9E9}" type="presParOf" srcId="{16A71E34-19DA-4C1C-B0D5-40C16EF1BA95}" destId="{1A747216-6049-4408-8918-EF0A38DE38CE}" srcOrd="2" destOrd="0" presId="urn:diagrams.loki3.com/BracketList"/>
    <dgm:cxn modelId="{71D907BA-A451-4BA4-987D-AC81EE70D8D7}" type="presParOf" srcId="{16A71E34-19DA-4C1C-B0D5-40C16EF1BA95}" destId="{6E7FC785-8E26-43DB-A751-CD6370AC9519}" srcOrd="3" destOrd="0" presId="urn:diagrams.loki3.com/BracketList"/>
    <dgm:cxn modelId="{867C65AD-BB80-4052-B890-5B532C81CB5A}" type="presParOf" srcId="{34B241E6-0E49-4813-AB95-51F08CEE56C3}" destId="{B5BFD89F-7283-440C-A8EE-588EF3783249}" srcOrd="1" destOrd="0" presId="urn:diagrams.loki3.com/BracketList"/>
    <dgm:cxn modelId="{2E616DB3-C13E-4AD0-AB91-DE8D615B3E49}" type="presParOf" srcId="{34B241E6-0E49-4813-AB95-51F08CEE56C3}" destId="{30BDFF86-EEA5-4F12-AB85-FDF457622791}" srcOrd="2" destOrd="0" presId="urn:diagrams.loki3.com/BracketList"/>
    <dgm:cxn modelId="{BE9C6F8A-75FF-4737-ADC8-9493CEB0F2E1}" type="presParOf" srcId="{30BDFF86-EEA5-4F12-AB85-FDF457622791}" destId="{30EA915C-1A08-4680-9EF2-A7A8F1072F41}" srcOrd="0" destOrd="0" presId="urn:diagrams.loki3.com/BracketList"/>
    <dgm:cxn modelId="{46613443-E1EE-434E-A1BD-FEB724F006FC}" type="presParOf" srcId="{30BDFF86-EEA5-4F12-AB85-FDF457622791}" destId="{CDCC9165-E1E1-4880-B515-13561B9CAFE8}" srcOrd="1" destOrd="0" presId="urn:diagrams.loki3.com/BracketList"/>
    <dgm:cxn modelId="{45B57BC4-BE1E-44F2-8571-B53DEB93A2C4}" type="presParOf" srcId="{30BDFF86-EEA5-4F12-AB85-FDF457622791}" destId="{206877CC-2E83-457F-B582-62F1A6F54750}" srcOrd="2" destOrd="0" presId="urn:diagrams.loki3.com/BracketList"/>
    <dgm:cxn modelId="{70F2E9EF-7CDC-49DF-A715-D3BE60065331}" type="presParOf" srcId="{30BDFF86-EEA5-4F12-AB85-FDF457622791}" destId="{FDB6A936-94D2-4725-BDD7-ED1BA80B28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 custT="1"/>
      <dgm:spPr/>
      <dgm:t>
        <a:bodyPr/>
        <a:lstStyle/>
        <a:p>
          <a:pPr rtl="0"/>
          <a:r>
            <a:rPr lang="en-US" sz="3200" dirty="0"/>
            <a:t>Unnecessary visual clutter that doesn’t provide additional insight</a:t>
          </a:r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 sz="1600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 sz="1600"/>
        </a:p>
      </dgm:t>
    </dgm:pt>
    <dgm:pt modelId="{D3B7DA82-0685-42E1-8640-8E38FB75FC2D}">
      <dgm:prSet custT="1"/>
      <dgm:spPr/>
      <dgm:t>
        <a:bodyPr/>
        <a:lstStyle/>
        <a:p>
          <a:pPr rtl="0"/>
          <a:r>
            <a:rPr lang="en-US" sz="3200"/>
            <a:t>Distraction from the story the chart is supposed to convey</a:t>
          </a:r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 sz="1600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 sz="1600"/>
        </a:p>
      </dgm:t>
    </dgm:pt>
    <dgm:pt modelId="{3D87B478-25B9-4331-8FD6-4862DCEE691C}">
      <dgm:prSet custT="1"/>
      <dgm:spPr/>
      <dgm:t>
        <a:bodyPr/>
        <a:lstStyle/>
        <a:p>
          <a:pPr rtl="0"/>
          <a:r>
            <a:rPr lang="en-US" sz="3200"/>
            <a:t>When the data-ink ratio is low, chartjunk is likely to be high</a:t>
          </a:r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 sz="1600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 sz="1600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/>
            <a:t>Creates illusion of movement</a:t>
          </a:r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/>
            <a:t>Stands out, in a bad way</a:t>
          </a:r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253183-F022-4665-A64D-45F63A4A349A}" type="pres">
      <dgm:prSet presAssocID="{849341C6-47E6-4B4A-80B4-43A03980DD13}" presName="spacer" presStyleCnt="0"/>
      <dgm:spPr/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0C7F4E5D-B1E0-48C1-9311-B3CB594C9340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7EDDF14A-6BBB-41F7-8DC2-E0D354388505}" type="presOf" srcId="{F0216995-C19F-4CFE-8205-64A30F8C2ADD}" destId="{EF43A9CC-7C4E-4177-97D2-67A70A95A810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057BB87C-9B25-4537-8ADB-1D7FF7BEB1AB}" type="presOf" srcId="{E0555816-9651-4177-8388-B71EEE6C1244}" destId="{A3BFC2D2-8C2B-406D-8A28-222D7173EA7D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6BDEAC2-F0F2-43E0-9200-2F412F78AD4F}" type="presOf" srcId="{D9A51442-04A1-479D-8A28-60E8066B2F64}" destId="{CB10109D-5DA3-492B-8A69-F97638E4C8D8}" srcOrd="0" destOrd="0" presId="urn:microsoft.com/office/officeart/2005/8/layout/vList5"/>
    <dgm:cxn modelId="{8B75CCCE-DC52-460D-9F1C-F99ECB4CDAFB}" type="presOf" srcId="{4F6D4839-D1C2-452C-941D-76A338B7CF96}" destId="{E987B353-6E80-4B7F-988E-7EE96BABA8AB}" srcOrd="0" destOrd="0" presId="urn:microsoft.com/office/officeart/2005/8/layout/vList5"/>
    <dgm:cxn modelId="{0EC556EA-E880-44C9-A7EF-822393ED088C}" type="presOf" srcId="{0E7C8648-EA18-4B2B-9338-431AA3E577BC}" destId="{B4945C85-2F87-46CB-A9A1-5554B8F4C3CE}" srcOrd="0" destOrd="0" presId="urn:microsoft.com/office/officeart/2005/8/layout/vList5"/>
    <dgm:cxn modelId="{6CC7FAF5-F6AE-4B17-8417-B2ED2D43508F}" type="presOf" srcId="{01D72362-686F-44C7-9623-D9931FAA20F6}" destId="{1BCCA0A6-BCC1-4CDF-814D-9E5DBC484F2D}" srcOrd="0" destOrd="0" presId="urn:microsoft.com/office/officeart/2005/8/layout/vList5"/>
    <dgm:cxn modelId="{67E8C556-C80D-4C5D-98C3-49FC2A5AF483}" type="presParOf" srcId="{1BCCA0A6-BCC1-4CDF-814D-9E5DBC484F2D}" destId="{559C4271-1DAC-4C0D-9146-3EEE3D5410C3}" srcOrd="0" destOrd="0" presId="urn:microsoft.com/office/officeart/2005/8/layout/vList5"/>
    <dgm:cxn modelId="{48BD0B44-2107-429A-8802-ED9473BCE3AF}" type="presParOf" srcId="{559C4271-1DAC-4C0D-9146-3EEE3D5410C3}" destId="{E987B353-6E80-4B7F-988E-7EE96BABA8AB}" srcOrd="0" destOrd="0" presId="urn:microsoft.com/office/officeart/2005/8/layout/vList5"/>
    <dgm:cxn modelId="{1C8B17E8-6611-48C8-B33B-F27777485E7A}" type="presParOf" srcId="{559C4271-1DAC-4C0D-9146-3EEE3D5410C3}" destId="{A3BFC2D2-8C2B-406D-8A28-222D7173EA7D}" srcOrd="1" destOrd="0" presId="urn:microsoft.com/office/officeart/2005/8/layout/vList5"/>
    <dgm:cxn modelId="{46BE775E-3485-492A-9B0B-AC718BA9EB21}" type="presParOf" srcId="{1BCCA0A6-BCC1-4CDF-814D-9E5DBC484F2D}" destId="{DE1E6C20-42B4-4649-9B40-83D44698D89D}" srcOrd="1" destOrd="0" presId="urn:microsoft.com/office/officeart/2005/8/layout/vList5"/>
    <dgm:cxn modelId="{57EBCB6B-1254-4952-9723-DDCDF6F5BEE2}" type="presParOf" srcId="{1BCCA0A6-BCC1-4CDF-814D-9E5DBC484F2D}" destId="{9499075A-998E-4518-A553-FEB75D4CE2FA}" srcOrd="2" destOrd="0" presId="urn:microsoft.com/office/officeart/2005/8/layout/vList5"/>
    <dgm:cxn modelId="{05D511F1-1931-4759-AC9E-206D203E150C}" type="presParOf" srcId="{9499075A-998E-4518-A553-FEB75D4CE2FA}" destId="{2A62B8DF-F404-4D8F-8D51-A0B4C02349A0}" srcOrd="0" destOrd="0" presId="urn:microsoft.com/office/officeart/2005/8/layout/vList5"/>
    <dgm:cxn modelId="{4E501076-BA29-4479-9742-50021EF67C98}" type="presParOf" srcId="{9499075A-998E-4518-A553-FEB75D4CE2FA}" destId="{B4945C85-2F87-46CB-A9A1-5554B8F4C3CE}" srcOrd="1" destOrd="0" presId="urn:microsoft.com/office/officeart/2005/8/layout/vList5"/>
    <dgm:cxn modelId="{E1173316-4E71-45E0-9F00-84C3C7344FC1}" type="presParOf" srcId="{1BCCA0A6-BCC1-4CDF-814D-9E5DBC484F2D}" destId="{06344275-A2CC-43E4-B736-FA4A53C2322F}" srcOrd="3" destOrd="0" presId="urn:microsoft.com/office/officeart/2005/8/layout/vList5"/>
    <dgm:cxn modelId="{4ED8733A-891A-4E2A-8E0A-02C02E488B11}" type="presParOf" srcId="{1BCCA0A6-BCC1-4CDF-814D-9E5DBC484F2D}" destId="{C6411611-E9D1-43AA-AB73-2F5CF92CED71}" srcOrd="4" destOrd="0" presId="urn:microsoft.com/office/officeart/2005/8/layout/vList5"/>
    <dgm:cxn modelId="{CF8852A3-7DE1-4764-BEE1-FA42FB22B411}" type="presParOf" srcId="{C6411611-E9D1-43AA-AB73-2F5CF92CED71}" destId="{EF43A9CC-7C4E-4177-97D2-67A70A95A810}" srcOrd="0" destOrd="0" presId="urn:microsoft.com/office/officeart/2005/8/layout/vList5"/>
    <dgm:cxn modelId="{EBD9CB73-6F73-4B47-B57B-031F70C2EAB0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FE2A-9E69-4499-97E0-4D52E650A384}">
      <dsp:nvSpPr>
        <dsp:cNvPr id="0" name=""/>
        <dsp:cNvSpPr/>
      </dsp:nvSpPr>
      <dsp:spPr>
        <a:xfrm>
          <a:off x="0" y="24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clear understanding of patterns in data</a:t>
          </a:r>
        </a:p>
      </dsp:txBody>
      <dsp:txXfrm>
        <a:off x="54830" y="79211"/>
        <a:ext cx="6291140" cy="1013540"/>
      </dsp:txXfrm>
    </dsp:sp>
    <dsp:sp modelId="{9594A7E1-D20D-411B-9070-20CE71A02F3A}">
      <dsp:nvSpPr>
        <dsp:cNvPr id="0" name=""/>
        <dsp:cNvSpPr/>
      </dsp:nvSpPr>
      <dsp:spPr>
        <a:xfrm>
          <a:off x="0" y="1320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 hidden structures in data</a:t>
          </a:r>
        </a:p>
      </dsp:txBody>
      <dsp:txXfrm>
        <a:off x="54830" y="1375211"/>
        <a:ext cx="6291140" cy="1013540"/>
      </dsp:txXfrm>
    </dsp:sp>
    <dsp:sp modelId="{4BF9ABAE-DAE1-4769-ACCF-8D0D2687C4B0}">
      <dsp:nvSpPr>
        <dsp:cNvPr id="0" name=""/>
        <dsp:cNvSpPr/>
      </dsp:nvSpPr>
      <dsp:spPr>
        <a:xfrm>
          <a:off x="0" y="2616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Condense information</a:t>
          </a:r>
        </a:p>
      </dsp:txBody>
      <dsp:txXfrm>
        <a:off x="54830" y="2671211"/>
        <a:ext cx="62911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Graphics should be clear on their own</a:t>
          </a:r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depictions should enable meaningful comparison</a:t>
          </a:r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chart should yield insight beyond the text</a:t>
          </a:r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“If the statistics are boring, then you’ve got the wrong numbers.” </a:t>
          </a:r>
          <a:r>
            <a:rPr lang="en-US" sz="2000" kern="1200" dirty="0"/>
            <a:t>(</a:t>
          </a:r>
          <a:r>
            <a:rPr lang="en-US" sz="2000" kern="1200" dirty="0" err="1"/>
            <a:t>Tufte</a:t>
          </a:r>
          <a:r>
            <a:rPr lang="en-US" sz="2000" kern="1200" dirty="0"/>
            <a:t> 2009)</a:t>
          </a:r>
        </a:p>
      </dsp:txBody>
      <dsp:txXfrm>
        <a:off x="54298" y="3687862"/>
        <a:ext cx="8121004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Key concepts</a:t>
          </a:r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a table is better</a:t>
          </a:r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Data-ink</a:t>
          </a:r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0283-B049-4268-8F3F-AB8A116F8D5B}">
      <dsp:nvSpPr>
        <dsp:cNvPr id="0" name=""/>
        <dsp:cNvSpPr/>
      </dsp:nvSpPr>
      <dsp:spPr>
        <a:xfrm>
          <a:off x="4051" y="622128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Integrity/ Lie Factor</a:t>
          </a:r>
        </a:p>
      </dsp:txBody>
      <dsp:txXfrm>
        <a:off x="4051" y="622128"/>
        <a:ext cx="2893859" cy="935550"/>
      </dsp:txXfrm>
    </dsp:sp>
    <dsp:sp modelId="{49F56045-5D40-42EC-8843-DD3D8AB5811C}">
      <dsp:nvSpPr>
        <dsp:cNvPr id="0" name=""/>
        <dsp:cNvSpPr/>
      </dsp:nvSpPr>
      <dsp:spPr>
        <a:xfrm>
          <a:off x="2897910" y="388241"/>
          <a:ext cx="289135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C785-8E26-43DB-A751-CD6370AC9519}">
      <dsp:nvSpPr>
        <dsp:cNvPr id="0" name=""/>
        <dsp:cNvSpPr/>
      </dsp:nvSpPr>
      <dsp:spPr>
        <a:xfrm>
          <a:off x="3302701" y="388241"/>
          <a:ext cx="3932247" cy="1403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3D skews numbers, making them difficult to interpret or compare</a:t>
          </a:r>
        </a:p>
      </dsp:txBody>
      <dsp:txXfrm>
        <a:off x="3302701" y="388241"/>
        <a:ext cx="3932247" cy="1403325"/>
      </dsp:txXfrm>
    </dsp:sp>
    <dsp:sp modelId="{30EA915C-1A08-4680-9EF2-A7A8F1072F41}">
      <dsp:nvSpPr>
        <dsp:cNvPr id="0" name=""/>
        <dsp:cNvSpPr/>
      </dsp:nvSpPr>
      <dsp:spPr>
        <a:xfrm>
          <a:off x="4051" y="2316287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Graphical Complexity</a:t>
          </a:r>
        </a:p>
      </dsp:txBody>
      <dsp:txXfrm>
        <a:off x="4051" y="2316287"/>
        <a:ext cx="2893859" cy="935550"/>
      </dsp:txXfrm>
    </dsp:sp>
    <dsp:sp modelId="{CDCC9165-E1E1-4880-B515-13561B9CAFE8}">
      <dsp:nvSpPr>
        <dsp:cNvPr id="0" name=""/>
        <dsp:cNvSpPr/>
      </dsp:nvSpPr>
      <dsp:spPr>
        <a:xfrm>
          <a:off x="2897910" y="1892366"/>
          <a:ext cx="289135" cy="178339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A936-94D2-4725-BDD7-ED1BA80B285B}">
      <dsp:nvSpPr>
        <dsp:cNvPr id="0" name=""/>
        <dsp:cNvSpPr/>
      </dsp:nvSpPr>
      <dsp:spPr>
        <a:xfrm>
          <a:off x="3302701" y="1892366"/>
          <a:ext cx="3932247" cy="1783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Adding 3D to graphs introduces unnecessary chart elements like side and floor panels</a:t>
          </a:r>
        </a:p>
      </dsp:txBody>
      <dsp:txXfrm>
        <a:off x="3302701" y="1892366"/>
        <a:ext cx="3932247" cy="1783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83324"/>
          <a:ext cx="7924800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Unnecessary visual clutter that doesn’t provide additional insight</a:t>
          </a:r>
        </a:p>
      </dsp:txBody>
      <dsp:txXfrm>
        <a:off x="63112" y="146436"/>
        <a:ext cx="7798576" cy="1166626"/>
      </dsp:txXfrm>
    </dsp:sp>
    <dsp:sp modelId="{2FE7BE74-B1E3-45FA-9023-13028E246615}">
      <dsp:nvSpPr>
        <dsp:cNvPr id="0" name=""/>
        <dsp:cNvSpPr/>
      </dsp:nvSpPr>
      <dsp:spPr>
        <a:xfrm>
          <a:off x="0" y="1563374"/>
          <a:ext cx="7924800" cy="1292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Distraction from the story the chart is supposed to convey</a:t>
          </a:r>
        </a:p>
      </dsp:txBody>
      <dsp:txXfrm>
        <a:off x="63112" y="1626486"/>
        <a:ext cx="7798576" cy="1166626"/>
      </dsp:txXfrm>
    </dsp:sp>
    <dsp:sp modelId="{3DC46BC2-8D25-48A9-B5C0-A59D02ACE79C}">
      <dsp:nvSpPr>
        <dsp:cNvPr id="0" name=""/>
        <dsp:cNvSpPr/>
      </dsp:nvSpPr>
      <dsp:spPr>
        <a:xfrm>
          <a:off x="0" y="3043424"/>
          <a:ext cx="7924800" cy="1292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the data-ink ratio is low, chartjunk is likely to be high</a:t>
          </a:r>
        </a:p>
      </dsp:txBody>
      <dsp:txXfrm>
        <a:off x="63112" y="3106536"/>
        <a:ext cx="7798576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illusion of movement</a:t>
          </a:r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Stands out, in a bad way</a:t>
          </a:r>
        </a:p>
      </dsp:txBody>
      <dsp:txXfrm>
        <a:off x="48547" y="1151347"/>
        <a:ext cx="3255706" cy="897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D421F-28EE-4DAF-B922-8B6AB9C9DA5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9BEF0-4542-47D8-81D0-046E3489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1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45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146675"/>
            <a:ext cx="20574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146675"/>
            <a:ext cx="30861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856" y="972829"/>
            <a:ext cx="2040289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4074750" y="408146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5691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5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4074750" y="405860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7653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479" y="556896"/>
            <a:ext cx="8616375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324632" y="6146674"/>
            <a:ext cx="3086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47478" y="1825625"/>
            <a:ext cx="8616375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1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2199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4633" y="2068830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324633" y="2505076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24632" y="514668"/>
            <a:ext cx="391478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722325" y="2068829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722325" y="2505075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3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3937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7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94932" y="2296956"/>
            <a:ext cx="7392901" cy="11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>
                <a:latin typeface="Garamond"/>
              </a:rPr>
              <a:t>MIS2502: Data and Analytics</a:t>
            </a:r>
            <a:endParaRPr lang="en-US"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28" y="4805791"/>
            <a:ext cx="1385454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3724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Telling a Story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67200" cy="462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7" name="Picture 2" descr="hickey-roc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271"/>
            <a:ext cx="4106815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4505980"/>
            <a:ext cx="4523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http://fivethirtyeight.com/features/the-three-types-of-dwayne-the-rock-johnson-movies/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8D730-4DA4-42D6-86AC-87A2B68D99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07" y="5019804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Popular Girl Names in 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4816" y="6581001"/>
            <a:ext cx="731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by Reuben Fischer-Baum (http://jezebel.com/map-sixty-years-of-the-most-popular-names-for-girls-s-1443501909)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4488180"/>
          </a:xfrm>
        </p:spPr>
      </p:pic>
    </p:spTree>
    <p:extLst>
      <p:ext uri="{BB962C8B-B14F-4D97-AF65-F5344CB8AC3E}">
        <p14:creationId xmlns:p14="http://schemas.microsoft.com/office/powerpoint/2010/main" val="408482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Girls Names in Bubbling Visualization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97097" cy="4114800"/>
          </a:xfrm>
        </p:spPr>
      </p:pic>
      <p:sp>
        <p:nvSpPr>
          <p:cNvPr id="6" name="Rectangle 5"/>
          <p:cNvSpPr/>
          <p:nvPr/>
        </p:nvSpPr>
        <p:spPr>
          <a:xfrm>
            <a:off x="3233225" y="6581000"/>
            <a:ext cx="5892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http://gizmodo.com/over-100-years-of-popular-girls-names-in-one-bubbling-v-1691686567</a:t>
            </a:r>
          </a:p>
        </p:txBody>
      </p:sp>
    </p:spTree>
    <p:extLst>
      <p:ext uri="{BB962C8B-B14F-4D97-AF65-F5344CB8AC3E}">
        <p14:creationId xmlns:p14="http://schemas.microsoft.com/office/powerpoint/2010/main" val="174980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tell a good story?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086600" cy="3605308"/>
          </a:xfrm>
        </p:spPr>
      </p:pic>
      <p:sp>
        <p:nvSpPr>
          <p:cNvPr id="5" name="Rectangle 4"/>
          <p:cNvSpPr/>
          <p:nvPr/>
        </p:nvSpPr>
        <p:spPr>
          <a:xfrm>
            <a:off x="2895600" y="64770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http://gizmodo.com/8-horrible-data-visualizations-that-make-no-sense-1228022038</a:t>
            </a:r>
          </a:p>
        </p:txBody>
      </p:sp>
    </p:spTree>
    <p:extLst>
      <p:ext uri="{BB962C8B-B14F-4D97-AF65-F5344CB8AC3E}">
        <p14:creationId xmlns:p14="http://schemas.microsoft.com/office/powerpoint/2010/main" val="355050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2: The </a:t>
            </a:r>
            <a:r>
              <a:rPr lang="en-US" dirty="0"/>
              <a:t>chart should have graphical integrity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Basically, it shouldn’t “lie” (mislead the reader)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05350" y="56388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understated effect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2030" y="56388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 = exaggerated effect</a:t>
            </a:r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the “lie factor”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Reprinted from </a:t>
            </a:r>
            <a:r>
              <a:rPr lang="en-US" sz="1200" i="1" dirty="0" err="1"/>
              <a:t>Tufte</a:t>
            </a:r>
            <a:r>
              <a:rPr lang="en-US" sz="1200" i="1" dirty="0"/>
              <a:t> (2009), p. 57 &amp; p. 62</a:t>
            </a:r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46837"/>
          <a:stretch/>
        </p:blipFill>
        <p:spPr>
          <a:xfrm>
            <a:off x="487680" y="2492615"/>
            <a:ext cx="43129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scale match the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0834"/>
          <a:stretch/>
        </p:blipFill>
        <p:spPr>
          <a:xfrm>
            <a:off x="487680" y="2492615"/>
            <a:ext cx="79705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819400" y="3810"/>
            <a:ext cx="4949075" cy="6858000"/>
            <a:chOff x="3429000" y="381000"/>
            <a:chExt cx="4419600" cy="6124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"/>
              <a:ext cx="4419600" cy="6124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82863" y="7547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096" y="5394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3048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Where would the real baseline end 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</p:spTree>
    <p:extLst>
      <p:ext uri="{BB962C8B-B14F-4D97-AF65-F5344CB8AC3E}">
        <p14:creationId xmlns:p14="http://schemas.microsoft.com/office/powerpoint/2010/main" val="368019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17071"/>
          <a:stretch/>
        </p:blipFill>
        <p:spPr>
          <a:xfrm>
            <a:off x="685800" y="1524000"/>
            <a:ext cx="8343914" cy="4038600"/>
          </a:xfrm>
        </p:spPr>
      </p:pic>
      <p:sp>
        <p:nvSpPr>
          <p:cNvPr id="7" name="TextBox 6"/>
          <p:cNvSpPr txBox="1"/>
          <p:nvPr/>
        </p:nvSpPr>
        <p:spPr>
          <a:xfrm>
            <a:off x="2971800" y="2165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3484" y="1752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186" y="18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68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276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684" y="2373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7592" y="20972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453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Exaggerated Effect</a:t>
            </a:r>
          </a:p>
          <a:p>
            <a:pPr algn="ctr"/>
            <a:r>
              <a:rPr lang="en-US" sz="2400" dirty="0"/>
              <a:t>(LF&gt;1)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505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Understated Effect</a:t>
            </a:r>
          </a:p>
          <a:p>
            <a:pPr algn="ctr"/>
            <a:r>
              <a:rPr lang="en-US" sz="2400" dirty="0"/>
              <a:t>(LF&lt;1)</a:t>
            </a:r>
          </a:p>
        </p:txBody>
      </p:sp>
    </p:spTree>
    <p:extLst>
      <p:ext uri="{BB962C8B-B14F-4D97-AF65-F5344CB8AC3E}">
        <p14:creationId xmlns:p14="http://schemas.microsoft.com/office/powerpoint/2010/main" val="319048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342" y="4191000"/>
            <a:ext cx="8235225" cy="827400"/>
          </a:xfrm>
          <a:ln>
            <a:noFill/>
          </a:ln>
        </p:spPr>
        <p:txBody>
          <a:bodyPr/>
          <a:lstStyle/>
          <a:p>
            <a:r>
              <a:rPr lang="en-US" sz="1850" dirty="0"/>
              <a:t>Spring 2023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227" y="4671836"/>
            <a:ext cx="1385454" cy="872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F1C8CC-3439-96FC-6FCD-AF256EB1A0C7}"/>
              </a:ext>
            </a:extLst>
          </p:cNvPr>
          <p:cNvSpPr txBox="1">
            <a:spLocks/>
          </p:cNvSpPr>
          <p:nvPr/>
        </p:nvSpPr>
        <p:spPr>
          <a:xfrm>
            <a:off x="1327104" y="5715000"/>
            <a:ext cx="6489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 Hosseini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Leila.hosseini@temple.edu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http://community.mis.temple.edu/leila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1364A-CCA5-33CA-0FFD-F2DA3E3D6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9749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95400"/>
            <a:ext cx="7315200" cy="4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66800"/>
            <a:ext cx="7315200" cy="4596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312" y="5562600"/>
            <a:ext cx="64293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Supplier B—which </a:t>
            </a:r>
            <a:r>
              <a:rPr lang="en-US" sz="2400" i="1" dirty="0">
                <a:latin typeface="+mj-lt"/>
              </a:rPr>
              <a:t>looks </a:t>
            </a:r>
            <a:r>
              <a:rPr lang="en-US" sz="2400" dirty="0">
                <a:latin typeface="+mj-lt"/>
              </a:rPr>
              <a:t>largest, at 31%—is actually smaller than Supplier A, at 34%!</a:t>
            </a:r>
          </a:p>
        </p:txBody>
      </p:sp>
    </p:spTree>
    <p:extLst>
      <p:ext uri="{BB962C8B-B14F-4D97-AF65-F5344CB8AC3E}">
        <p14:creationId xmlns:p14="http://schemas.microsoft.com/office/powerpoint/2010/main" val="214016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used instead?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00200"/>
            <a:ext cx="6324600" cy="4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/>
              <a:t>Principle 3: The </a:t>
            </a:r>
            <a:r>
              <a:rPr lang="en-US" dirty="0"/>
              <a:t>chart should minimize graphical complexity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Generally, the simpler the better…</a:t>
            </a:r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better…?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a few data points, a table can do just as 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table carries more information in less space </a:t>
            </a:r>
            <a:br>
              <a:rPr lang="en-US" sz="2400" b="1" dirty="0"/>
            </a:br>
            <a:r>
              <a:rPr lang="en-US" sz="2400" b="1" dirty="0"/>
              <a:t>and is more precise.</a:t>
            </a:r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/>
                  <a:t>The amount of “ink” devoted to data in a chart</a:t>
                </a:r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Data-Ink ratio: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3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more non-data related ink in graphic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= 1 implies all ink devoted to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principle:</a:t>
            </a:r>
            <a:br>
              <a:rPr lang="en-US" sz="2400" dirty="0"/>
            </a:br>
            <a:r>
              <a:rPr lang="en-US" sz="2400" dirty="0"/>
              <a:t>Erase ink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conscious of data 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Lower data-ink ratio</a:t>
            </a:r>
          </a:p>
          <a:p>
            <a:pPr algn="r"/>
            <a:r>
              <a:rPr lang="en-US" dirty="0"/>
              <a:t>(worse)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Higher data-ink ratio</a:t>
            </a:r>
          </a:p>
          <a:p>
            <a:pPr algn="r"/>
            <a:r>
              <a:rPr lang="en-US" dirty="0"/>
              <a:t>(better)</a:t>
            </a:r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Charts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Evaluate this from a data-ink perspective.</a:t>
            </a:r>
          </a:p>
          <a:p>
            <a:r>
              <a:rPr lang="en-US" sz="2800" dirty="0"/>
              <a:t>How does it affect the clarity of the chart?</a:t>
            </a:r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of the golden rules of data visualization is…..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Never use 3D!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23622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</p:spTree>
    <p:extLst>
      <p:ext uri="{BB962C8B-B14F-4D97-AF65-F5344CB8AC3E}">
        <p14:creationId xmlns:p14="http://schemas.microsoft.com/office/powerpoint/2010/main" val="6124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Data Ink “gone wild”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44588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visualization?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1B61FF5-A50A-492F-82AA-58607E7BA883}"/>
              </a:ext>
            </a:extLst>
          </p:cNvPr>
          <p:cNvSpPr txBox="1"/>
          <p:nvPr/>
        </p:nvSpPr>
        <p:spPr>
          <a:xfrm>
            <a:off x="587960" y="12954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5" dirty="0">
                <a:latin typeface="Arial"/>
                <a:cs typeface="Arial"/>
              </a:rPr>
              <a:t>“Q</a:t>
            </a:r>
            <a:r>
              <a:rPr sz="2000" dirty="0">
                <a:latin typeface="Arial"/>
                <a:cs typeface="Arial"/>
              </a:rPr>
              <a:t>ui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amazing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ern-recogni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machine</a:t>
            </a:r>
            <a:r>
              <a:rPr sz="2000" spc="-5" dirty="0">
                <a:latin typeface="Arial"/>
                <a:cs typeface="Arial"/>
              </a:rPr>
              <a:t>s. T</a:t>
            </a:r>
            <a:r>
              <a:rPr sz="2000" dirty="0">
                <a:latin typeface="Arial"/>
                <a:cs typeface="Arial"/>
              </a:rPr>
              <a:t>hey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EBCA5D7-72E3-43A4-95F9-7AA1C5D27B66}"/>
              </a:ext>
            </a:extLst>
          </p:cNvPr>
          <p:cNvSpPr txBox="1"/>
          <p:nvPr/>
        </p:nvSpPr>
        <p:spPr>
          <a:xfrm>
            <a:off x="587960" y="16002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abili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recognize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ypes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56CBCCC-7750-43BA-8F16-7F49A62D4A8C}"/>
              </a:ext>
            </a:extLst>
          </p:cNvPr>
          <p:cNvSpPr txBox="1"/>
          <p:nvPr/>
        </p:nvSpPr>
        <p:spPr>
          <a:xfrm>
            <a:off x="587960" y="1905000"/>
            <a:ext cx="115093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transform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1FD46F8-81BA-45FB-9D1C-C06C20083E89}"/>
              </a:ext>
            </a:extLst>
          </p:cNvPr>
          <p:cNvSpPr txBox="1"/>
          <p:nvPr/>
        </p:nvSpPr>
        <p:spPr>
          <a:xfrm>
            <a:off x="1910347" y="1905000"/>
            <a:ext cx="6762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these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AF1E449-E11C-416B-9395-DFE8D87B5B69}"/>
              </a:ext>
            </a:extLst>
          </p:cNvPr>
          <p:cNvSpPr txBox="1"/>
          <p:nvPr/>
        </p:nvSpPr>
        <p:spPr>
          <a:xfrm>
            <a:off x="2758072" y="1905000"/>
            <a:ext cx="11715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‘recursive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B6555EE-C4B6-4C42-AF2B-3AE5544A2236}"/>
              </a:ext>
            </a:extLst>
          </p:cNvPr>
          <p:cNvSpPr txBox="1"/>
          <p:nvPr/>
        </p:nvSpPr>
        <p:spPr>
          <a:xfrm>
            <a:off x="4102685" y="1905000"/>
            <a:ext cx="15287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probabalistic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F038137-6F96-4F67-85DE-845FCD47CABE}"/>
              </a:ext>
            </a:extLst>
          </p:cNvPr>
          <p:cNvSpPr txBox="1"/>
          <p:nvPr/>
        </p:nvSpPr>
        <p:spPr>
          <a:xfrm>
            <a:off x="5799722" y="1905000"/>
            <a:ext cx="9493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45" dirty="0">
                <a:latin typeface="Arial"/>
                <a:cs typeface="Arial"/>
              </a:rPr>
              <a:t>rac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als</a:t>
            </a:r>
            <a:r>
              <a:rPr sz="2000" dirty="0">
                <a:latin typeface="Arial"/>
                <a:cs typeface="Arial"/>
              </a:rPr>
              <a:t>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473BC8B-BAD0-44F4-8815-F40A93DAB82D}"/>
              </a:ext>
            </a:extLst>
          </p:cNvPr>
          <p:cNvSpPr txBox="1"/>
          <p:nvPr/>
        </p:nvSpPr>
        <p:spPr>
          <a:xfrm>
            <a:off x="6917322" y="1905000"/>
            <a:ext cx="4540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in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A7C18E2-B5A7-42A0-AE67-3489CE85C18B}"/>
              </a:ext>
            </a:extLst>
          </p:cNvPr>
          <p:cNvSpPr txBox="1"/>
          <p:nvPr/>
        </p:nvSpPr>
        <p:spPr>
          <a:xfrm>
            <a:off x="7547560" y="1905000"/>
            <a:ext cx="111918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concre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4DE955A-08BD-485E-A545-7911642B0FAA}"/>
              </a:ext>
            </a:extLst>
          </p:cNvPr>
          <p:cNvSpPr txBox="1"/>
          <p:nvPr/>
        </p:nvSpPr>
        <p:spPr>
          <a:xfrm>
            <a:off x="587960" y="2209800"/>
            <a:ext cx="40624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ionable</a:t>
            </a:r>
            <a:r>
              <a:rPr sz="2000" spc="-5" dirty="0">
                <a:latin typeface="Arial"/>
                <a:cs typeface="Arial"/>
              </a:rPr>
              <a:t> st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”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–Dominic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Basul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17A472D-7752-44AE-94BE-648508C2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812181"/>
            <a:ext cx="71215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DEEFBD-1CF3-44D6-9CE4-A1B0FA57D4AD}"/>
              </a:ext>
            </a:extLst>
          </p:cNvPr>
          <p:cNvSpPr/>
          <p:nvPr/>
        </p:nvSpPr>
        <p:spPr>
          <a:xfrm>
            <a:off x="1150937" y="2872506"/>
            <a:ext cx="294163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8CE29-C5BF-4E76-B1B0-D2B6DCA97062}"/>
              </a:ext>
            </a:extLst>
          </p:cNvPr>
          <p:cNvSpPr/>
          <p:nvPr/>
        </p:nvSpPr>
        <p:spPr>
          <a:xfrm>
            <a:off x="909637" y="4079006"/>
            <a:ext cx="1666875" cy="1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0AC10B-8F52-4BD2-90D2-44C87C5F4101}"/>
              </a:ext>
            </a:extLst>
          </p:cNvPr>
          <p:cNvSpPr/>
          <p:nvPr/>
        </p:nvSpPr>
        <p:spPr>
          <a:xfrm>
            <a:off x="5881687" y="5014044"/>
            <a:ext cx="866775" cy="141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39ADD2EA-EC0E-4E88-9468-89D48F48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396757"/>
            <a:ext cx="7827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Ref. https://www.ted.com/talks/david_mccandless_the_beauty_of_data_visualization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Moiré effects </a:t>
            </a:r>
            <a:r>
              <a:rPr lang="en-US" sz="3200" dirty="0"/>
              <a:t>(</a:t>
            </a:r>
            <a:r>
              <a:rPr lang="en-US" sz="3200" dirty="0" err="1"/>
              <a:t>Tufte</a:t>
            </a:r>
            <a:r>
              <a:rPr lang="en-US" sz="32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Grid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examples of </a:t>
            </a:r>
            <a:r>
              <a:rPr lang="en-US" sz="2800" dirty="0" err="1"/>
              <a:t>chartjunk</a:t>
            </a:r>
            <a:r>
              <a:rPr lang="en-US" sz="2800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you do to remedy it?</a:t>
            </a:r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 Working For 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Common Chart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8" y="1177568"/>
            <a:ext cx="2626452" cy="15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2" y="1177566"/>
            <a:ext cx="2624428" cy="15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21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Bars</a:t>
            </a:r>
          </a:p>
          <a:p>
            <a:pPr algn="ctr"/>
            <a:r>
              <a:rPr lang="en-US" sz="1600" dirty="0"/>
              <a:t>(For Comparison)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223" y="2833732"/>
            <a:ext cx="223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Pie</a:t>
            </a:r>
          </a:p>
          <a:p>
            <a:pPr algn="ctr"/>
            <a:r>
              <a:rPr lang="en-US" sz="1600" dirty="0"/>
              <a:t>(For Composition)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2" y="3738514"/>
            <a:ext cx="2624428" cy="157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377" y="5386686"/>
            <a:ext cx="18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</a:p>
          <a:p>
            <a:pPr algn="ctr"/>
            <a:r>
              <a:rPr lang="en-US" sz="1600" dirty="0"/>
              <a:t>(For Evolution)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738514"/>
            <a:ext cx="2624429" cy="1577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84891" y="5380347"/>
            <a:ext cx="17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Scatterplot</a:t>
            </a:r>
          </a:p>
          <a:p>
            <a:pPr algn="ctr"/>
            <a:r>
              <a:rPr lang="en-US" sz="1600" dirty="0"/>
              <a:t>(Relationship)</a:t>
            </a:r>
          </a:p>
        </p:txBody>
      </p:sp>
      <p:pic>
        <p:nvPicPr>
          <p:cNvPr id="12" name="Picture 2" descr="States where Amazon collects sales tax (map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0791"/>
          <a:stretch/>
        </p:blipFill>
        <p:spPr bwMode="auto">
          <a:xfrm>
            <a:off x="6582937" y="2514600"/>
            <a:ext cx="2438400" cy="153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2937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</a:t>
            </a:r>
          </a:p>
          <a:p>
            <a:pPr algn="ctr"/>
            <a:r>
              <a:rPr lang="en-US" sz="1600" dirty="0"/>
              <a:t>(For Spatial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4807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Data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2996219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Use data visualization principles to assess a visualization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Tell a story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Graphical integrity (lie factor)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Minimize graphical complexity (data ink, </a:t>
            </a:r>
            <a:r>
              <a:rPr lang="en-US" dirty="0" err="1"/>
              <a:t>chartjunk</a:t>
            </a:r>
            <a:r>
              <a:rPr lang="en-US" dirty="0"/>
              <a:t>)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Explain how a visualization can be improved based on those principles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Types of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9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</a:t>
            </a:r>
            <a:r>
              <a:rPr lang="en-US"/>
              <a:t>Activity #8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Data visualization can: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4865"/>
              </p:ext>
            </p:extLst>
          </p:nvPr>
        </p:nvGraphicFramePr>
        <p:xfrm>
          <a:off x="1752600" y="1981200"/>
          <a:ext cx="6400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0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this map?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issues,” Proceedings of the 28th International Conference on Human Factors in Computing Systems.</a:t>
            </a:r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basic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1: The </a:t>
            </a:r>
            <a:r>
              <a:rPr lang="en-US" dirty="0"/>
              <a:t>chart should tell a 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tell a story?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http://www.evl.uic.edu/aej/491/week03.html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18275</TotalTime>
  <Words>1181</Words>
  <Application>Microsoft Office PowerPoint</Application>
  <PresentationFormat>On-screen Show (4:3)</PresentationFormat>
  <Paragraphs>209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Cambria Math</vt:lpstr>
      <vt:lpstr>Garamond</vt:lpstr>
      <vt:lpstr>Georgia</vt:lpstr>
      <vt:lpstr>Office Theme</vt:lpstr>
      <vt:lpstr>1_Office Theme</vt:lpstr>
      <vt:lpstr>MIS2502: Data and Analytics</vt:lpstr>
      <vt:lpstr>Principles of Data Visualization</vt:lpstr>
      <vt:lpstr>Why data visualization?</vt:lpstr>
      <vt:lpstr>Data visualization can: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Telling a Story</vt:lpstr>
      <vt:lpstr>Most Popular Girl Names in Map</vt:lpstr>
      <vt:lpstr>Popular Girls Names in Bubbling Visualization</vt:lpstr>
      <vt:lpstr>Does it tell a good story?</vt:lpstr>
      <vt:lpstr>Principle 2: The chart should have graphical integrity</vt:lpstr>
      <vt:lpstr>Examples of the “lie factor”</vt:lpstr>
      <vt:lpstr>How is this deceptive?</vt:lpstr>
      <vt:lpstr>How is this deceptive?</vt:lpstr>
      <vt:lpstr>Where would the real baseline end up?</vt:lpstr>
      <vt:lpstr>PowerPoint Presentation</vt:lpstr>
      <vt:lpstr>3D Pie Chart: which supplier is the largest?</vt:lpstr>
      <vt:lpstr>3D Pie Chart: which supplier is the largest?</vt:lpstr>
      <vt:lpstr>What can be used instead?</vt:lpstr>
      <vt:lpstr>Principle 3: The chart should minimize graphical complexity</vt:lpstr>
      <vt:lpstr>Which one is better…?</vt:lpstr>
      <vt:lpstr>Data Ink</vt:lpstr>
      <vt:lpstr>Being conscious of data ink</vt:lpstr>
      <vt:lpstr>3-D Charts</vt:lpstr>
      <vt:lpstr>One of the golden rules of data visualization is…..</vt:lpstr>
      <vt:lpstr>Chartjunk: Data Ink “gone wild”</vt:lpstr>
      <vt:lpstr>Example: Moiré effects (Tufte 2009)</vt:lpstr>
      <vt:lpstr>Example: The Grid</vt:lpstr>
      <vt:lpstr>Data Ink Working For Us</vt:lpstr>
      <vt:lpstr>PowerPoint Presentation</vt:lpstr>
      <vt:lpstr>Review: Data principles (adapted from Tufte 2009)</vt:lpstr>
      <vt:lpstr>Summary</vt:lpstr>
      <vt:lpstr>In Class Activity #8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Leila Hosseini</cp:lastModifiedBy>
  <cp:revision>309</cp:revision>
  <cp:lastPrinted>2016-03-07T18:29:26Z</cp:lastPrinted>
  <dcterms:created xsi:type="dcterms:W3CDTF">2011-09-06T14:24:06Z</dcterms:created>
  <dcterms:modified xsi:type="dcterms:W3CDTF">2023-03-21T20:24:48Z</dcterms:modified>
</cp:coreProperties>
</file>