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85" r:id="rId2"/>
    <p:sldId id="391" r:id="rId3"/>
    <p:sldId id="292" r:id="rId4"/>
    <p:sldId id="310" r:id="rId5"/>
    <p:sldId id="311" r:id="rId6"/>
    <p:sldId id="312" r:id="rId7"/>
    <p:sldId id="280" r:id="rId8"/>
    <p:sldId id="281" r:id="rId9"/>
    <p:sldId id="288" r:id="rId10"/>
    <p:sldId id="316" r:id="rId11"/>
    <p:sldId id="317" r:id="rId12"/>
    <p:sldId id="282" r:id="rId13"/>
    <p:sldId id="305" r:id="rId14"/>
    <p:sldId id="306" r:id="rId15"/>
    <p:sldId id="274" r:id="rId16"/>
    <p:sldId id="308" r:id="rId17"/>
    <p:sldId id="307" r:id="rId18"/>
    <p:sldId id="315" r:id="rId19"/>
    <p:sldId id="314" r:id="rId20"/>
    <p:sldId id="298" r:id="rId21"/>
    <p:sldId id="318" r:id="rId22"/>
    <p:sldId id="313" r:id="rId23"/>
    <p:sldId id="273" r:id="rId24"/>
    <p:sldId id="277" r:id="rId25"/>
    <p:sldId id="297" r:id="rId2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20380F-1D44-4CC8-91A7-4553D8CDD240}">
          <p14:sldIdLst>
            <p14:sldId id="385"/>
            <p14:sldId id="391"/>
            <p14:sldId id="292"/>
            <p14:sldId id="310"/>
            <p14:sldId id="311"/>
            <p14:sldId id="312"/>
            <p14:sldId id="280"/>
            <p14:sldId id="281"/>
            <p14:sldId id="288"/>
            <p14:sldId id="316"/>
            <p14:sldId id="317"/>
            <p14:sldId id="282"/>
            <p14:sldId id="305"/>
            <p14:sldId id="306"/>
            <p14:sldId id="274"/>
            <p14:sldId id="308"/>
            <p14:sldId id="307"/>
            <p14:sldId id="315"/>
            <p14:sldId id="314"/>
            <p14:sldId id="298"/>
            <p14:sldId id="318"/>
            <p14:sldId id="313"/>
          </p14:sldIdLst>
        </p14:section>
        <p14:section name="Untitled Section" id="{9FCC8C1D-680A-449B-84C1-59D53A3E095D}">
          <p14:sldIdLst>
            <p14:sldId id="273"/>
            <p14:sldId id="277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3750" autoAdjust="0"/>
  </p:normalViewPr>
  <p:slideViewPr>
    <p:cSldViewPr>
      <p:cViewPr varScale="1">
        <p:scale>
          <a:sx n="162" d="100"/>
          <a:sy n="162" d="100"/>
        </p:scale>
        <p:origin x="198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EC7D40A0-3ECB-4A10-B7A3-3CD495C6A27D}"/>
    <pc:docChg chg="undo custSel addSld delSld modSld sldOrd modSection">
      <pc:chgData name="Leila Hosseini" userId="a3ffd976-44bc-4d8c-adf8-8096c7da1f0c" providerId="ADAL" clId="{EC7D40A0-3ECB-4A10-B7A3-3CD495C6A27D}" dt="2022-10-23T22:57:00.974" v="101" actId="1076"/>
      <pc:docMkLst>
        <pc:docMk/>
      </pc:docMkLst>
      <pc:sldChg chg="del ord">
        <pc:chgData name="Leila Hosseini" userId="a3ffd976-44bc-4d8c-adf8-8096c7da1f0c" providerId="ADAL" clId="{EC7D40A0-3ECB-4A10-B7A3-3CD495C6A27D}" dt="2022-10-23T22:33:52.187" v="11" actId="47"/>
        <pc:sldMkLst>
          <pc:docMk/>
          <pc:sldMk cId="3917570233" sldId="261"/>
        </pc:sldMkLst>
      </pc:sldChg>
      <pc:sldChg chg="addSp delSp modSp mod">
        <pc:chgData name="Leila Hosseini" userId="a3ffd976-44bc-4d8c-adf8-8096c7da1f0c" providerId="ADAL" clId="{EC7D40A0-3ECB-4A10-B7A3-3CD495C6A27D}" dt="2022-10-23T22:52:46.440" v="45" actId="21"/>
        <pc:sldMkLst>
          <pc:docMk/>
          <pc:sldMk cId="370256931" sldId="288"/>
        </pc:sldMkLst>
        <pc:spChg chg="add del mod">
          <ac:chgData name="Leila Hosseini" userId="a3ffd976-44bc-4d8c-adf8-8096c7da1f0c" providerId="ADAL" clId="{EC7D40A0-3ECB-4A10-B7A3-3CD495C6A27D}" dt="2022-10-23T22:52:46.440" v="45" actId="21"/>
          <ac:spMkLst>
            <pc:docMk/>
            <pc:sldMk cId="370256931" sldId="288"/>
            <ac:spMk id="3" creationId="{31B00DFD-A6BE-BFB4-FE00-7612E332A9C6}"/>
          </ac:spMkLst>
        </pc:spChg>
        <pc:spChg chg="mod">
          <ac:chgData name="Leila Hosseini" userId="a3ffd976-44bc-4d8c-adf8-8096c7da1f0c" providerId="ADAL" clId="{EC7D40A0-3ECB-4A10-B7A3-3CD495C6A27D}" dt="2022-10-23T22:42:07.931" v="21" actId="13822"/>
          <ac:spMkLst>
            <pc:docMk/>
            <pc:sldMk cId="370256931" sldId="288"/>
            <ac:spMk id="21" creationId="{00000000-0000-0000-0000-000000000000}"/>
          </ac:spMkLst>
        </pc:spChg>
        <pc:spChg chg="mod">
          <ac:chgData name="Leila Hosseini" userId="a3ffd976-44bc-4d8c-adf8-8096c7da1f0c" providerId="ADAL" clId="{EC7D40A0-3ECB-4A10-B7A3-3CD495C6A27D}" dt="2022-10-23T22:42:11.222" v="22" actId="13822"/>
          <ac:spMkLst>
            <pc:docMk/>
            <pc:sldMk cId="370256931" sldId="288"/>
            <ac:spMk id="22" creationId="{00000000-0000-0000-0000-000000000000}"/>
          </ac:spMkLst>
        </pc:spChg>
        <pc:graphicFrameChg chg="mod">
          <ac:chgData name="Leila Hosseini" userId="a3ffd976-44bc-4d8c-adf8-8096c7da1f0c" providerId="ADAL" clId="{EC7D40A0-3ECB-4A10-B7A3-3CD495C6A27D}" dt="2022-10-23T22:41:46.590" v="13" actId="1076"/>
          <ac:graphicFrameMkLst>
            <pc:docMk/>
            <pc:sldMk cId="370256931" sldId="288"/>
            <ac:graphicFrameMk id="8" creationId="{00000000-0000-0000-0000-000000000000}"/>
          </ac:graphicFrameMkLst>
        </pc:graphicFrameChg>
      </pc:sldChg>
      <pc:sldChg chg="addSp modSp mod">
        <pc:chgData name="Leila Hosseini" userId="a3ffd976-44bc-4d8c-adf8-8096c7da1f0c" providerId="ADAL" clId="{EC7D40A0-3ECB-4A10-B7A3-3CD495C6A27D}" dt="2022-10-23T22:57:00.974" v="101" actId="1076"/>
        <pc:sldMkLst>
          <pc:docMk/>
          <pc:sldMk cId="2704208755" sldId="306"/>
        </pc:sldMkLst>
        <pc:spChg chg="add mod">
          <ac:chgData name="Leila Hosseini" userId="a3ffd976-44bc-4d8c-adf8-8096c7da1f0c" providerId="ADAL" clId="{EC7D40A0-3ECB-4A10-B7A3-3CD495C6A27D}" dt="2022-10-23T22:56:54.413" v="99" actId="1076"/>
          <ac:spMkLst>
            <pc:docMk/>
            <pc:sldMk cId="2704208755" sldId="306"/>
            <ac:spMk id="6" creationId="{E7457B78-FF4B-CE11-E0F4-264EBBE44FFF}"/>
          </ac:spMkLst>
        </pc:spChg>
        <pc:spChg chg="add mod">
          <ac:chgData name="Leila Hosseini" userId="a3ffd976-44bc-4d8c-adf8-8096c7da1f0c" providerId="ADAL" clId="{EC7D40A0-3ECB-4A10-B7A3-3CD495C6A27D}" dt="2022-10-23T22:57:00.974" v="101" actId="1076"/>
          <ac:spMkLst>
            <pc:docMk/>
            <pc:sldMk cId="2704208755" sldId="306"/>
            <ac:spMk id="8" creationId="{0D565E87-8D51-D2FD-6210-E20841DB4981}"/>
          </ac:spMkLst>
        </pc:spChg>
      </pc:sldChg>
      <pc:sldChg chg="del">
        <pc:chgData name="Leila Hosseini" userId="a3ffd976-44bc-4d8c-adf8-8096c7da1f0c" providerId="ADAL" clId="{EC7D40A0-3ECB-4A10-B7A3-3CD495C6A27D}" dt="2022-10-23T22:31:58.118" v="0" actId="47"/>
        <pc:sldMkLst>
          <pc:docMk/>
          <pc:sldMk cId="421597772" sldId="309"/>
        </pc:sldMkLst>
      </pc:sldChg>
      <pc:sldChg chg="modSp mod">
        <pc:chgData name="Leila Hosseini" userId="a3ffd976-44bc-4d8c-adf8-8096c7da1f0c" providerId="ADAL" clId="{EC7D40A0-3ECB-4A10-B7A3-3CD495C6A27D}" dt="2022-10-23T22:51:19.058" v="42" actId="13822"/>
        <pc:sldMkLst>
          <pc:docMk/>
          <pc:sldMk cId="2593882568" sldId="311"/>
        </pc:sldMkLst>
        <pc:spChg chg="mod">
          <ac:chgData name="Leila Hosseini" userId="a3ffd976-44bc-4d8c-adf8-8096c7da1f0c" providerId="ADAL" clId="{EC7D40A0-3ECB-4A10-B7A3-3CD495C6A27D}" dt="2022-10-23T22:51:19.058" v="42" actId="13822"/>
          <ac:spMkLst>
            <pc:docMk/>
            <pc:sldMk cId="2593882568" sldId="311"/>
            <ac:spMk id="8" creationId="{00000000-0000-0000-0000-000000000000}"/>
          </ac:spMkLst>
        </pc:spChg>
        <pc:spChg chg="mod">
          <ac:chgData name="Leila Hosseini" userId="a3ffd976-44bc-4d8c-adf8-8096c7da1f0c" providerId="ADAL" clId="{EC7D40A0-3ECB-4A10-B7A3-3CD495C6A27D}" dt="2022-10-23T22:51:12.093" v="40" actId="1076"/>
          <ac:spMkLst>
            <pc:docMk/>
            <pc:sldMk cId="2593882568" sldId="311"/>
            <ac:spMk id="11" creationId="{00000000-0000-0000-0000-000000000000}"/>
          </ac:spMkLst>
        </pc:spChg>
      </pc:sldChg>
      <pc:sldChg chg="addSp modSp mod">
        <pc:chgData name="Leila Hosseini" userId="a3ffd976-44bc-4d8c-adf8-8096c7da1f0c" providerId="ADAL" clId="{EC7D40A0-3ECB-4A10-B7A3-3CD495C6A27D}" dt="2022-10-23T22:43:12.084" v="35" actId="1076"/>
        <pc:sldMkLst>
          <pc:docMk/>
          <pc:sldMk cId="366714283" sldId="312"/>
        </pc:sldMkLst>
        <pc:spChg chg="add mod">
          <ac:chgData name="Leila Hosseini" userId="a3ffd976-44bc-4d8c-adf8-8096c7da1f0c" providerId="ADAL" clId="{EC7D40A0-3ECB-4A10-B7A3-3CD495C6A27D}" dt="2022-10-23T22:42:49.970" v="27" actId="207"/>
          <ac:spMkLst>
            <pc:docMk/>
            <pc:sldMk cId="366714283" sldId="312"/>
            <ac:spMk id="4" creationId="{2028EF4B-AA3C-3E2B-6716-7BB07911716F}"/>
          </ac:spMkLst>
        </pc:spChg>
        <pc:spChg chg="add mod">
          <ac:chgData name="Leila Hosseini" userId="a3ffd976-44bc-4d8c-adf8-8096c7da1f0c" providerId="ADAL" clId="{EC7D40A0-3ECB-4A10-B7A3-3CD495C6A27D}" dt="2022-10-23T22:43:12.084" v="35" actId="1076"/>
          <ac:spMkLst>
            <pc:docMk/>
            <pc:sldMk cId="366714283" sldId="312"/>
            <ac:spMk id="7" creationId="{8F6F0B9F-F05F-6CFC-8240-6179A82B7791}"/>
          </ac:spMkLst>
        </pc:spChg>
      </pc:sldChg>
      <pc:sldChg chg="modSp mod">
        <pc:chgData name="Leila Hosseini" userId="a3ffd976-44bc-4d8c-adf8-8096c7da1f0c" providerId="ADAL" clId="{EC7D40A0-3ECB-4A10-B7A3-3CD495C6A27D}" dt="2022-10-23T22:52:35.191" v="43" actId="13822"/>
        <pc:sldMkLst>
          <pc:docMk/>
          <pc:sldMk cId="19144163" sldId="316"/>
        </pc:sldMkLst>
        <pc:spChg chg="mod">
          <ac:chgData name="Leila Hosseini" userId="a3ffd976-44bc-4d8c-adf8-8096c7da1f0c" providerId="ADAL" clId="{EC7D40A0-3ECB-4A10-B7A3-3CD495C6A27D}" dt="2022-10-23T22:52:35.191" v="43" actId="13822"/>
          <ac:spMkLst>
            <pc:docMk/>
            <pc:sldMk cId="19144163" sldId="316"/>
            <ac:spMk id="5" creationId="{00000000-0000-0000-0000-000000000000}"/>
          </ac:spMkLst>
        </pc:spChg>
      </pc:sldChg>
      <pc:sldChg chg="addSp delSp modSp mod modAnim">
        <pc:chgData name="Leila Hosseini" userId="a3ffd976-44bc-4d8c-adf8-8096c7da1f0c" providerId="ADAL" clId="{EC7D40A0-3ECB-4A10-B7A3-3CD495C6A27D}" dt="2022-10-23T22:55:36.774" v="92" actId="255"/>
        <pc:sldMkLst>
          <pc:docMk/>
          <pc:sldMk cId="2555439970" sldId="317"/>
        </pc:sldMkLst>
        <pc:spChg chg="add del mod">
          <ac:chgData name="Leila Hosseini" userId="a3ffd976-44bc-4d8c-adf8-8096c7da1f0c" providerId="ADAL" clId="{EC7D40A0-3ECB-4A10-B7A3-3CD495C6A27D}" dt="2022-10-23T22:53:19.654" v="51" actId="478"/>
          <ac:spMkLst>
            <pc:docMk/>
            <pc:sldMk cId="2555439970" sldId="317"/>
            <ac:spMk id="3" creationId="{9BCC7D07-1295-0F6E-7383-F468BEE6B16A}"/>
          </ac:spMkLst>
        </pc:spChg>
        <pc:spChg chg="add del mod">
          <ac:chgData name="Leila Hosseini" userId="a3ffd976-44bc-4d8c-adf8-8096c7da1f0c" providerId="ADAL" clId="{EC7D40A0-3ECB-4A10-B7A3-3CD495C6A27D}" dt="2022-10-23T22:53:30.320" v="53"/>
          <ac:spMkLst>
            <pc:docMk/>
            <pc:sldMk cId="2555439970" sldId="317"/>
            <ac:spMk id="4" creationId="{08713C99-F52A-D6FF-CAAA-F8A52DF30B8A}"/>
          </ac:spMkLst>
        </pc:spChg>
        <pc:spChg chg="add mod">
          <ac:chgData name="Leila Hosseini" userId="a3ffd976-44bc-4d8c-adf8-8096c7da1f0c" providerId="ADAL" clId="{EC7D40A0-3ECB-4A10-B7A3-3CD495C6A27D}" dt="2022-10-23T22:53:43.781" v="55" actId="1076"/>
          <ac:spMkLst>
            <pc:docMk/>
            <pc:sldMk cId="2555439970" sldId="317"/>
            <ac:spMk id="5" creationId="{16A7EC45-BB44-AC62-1290-B072D21FC7B8}"/>
          </ac:spMkLst>
        </pc:spChg>
        <pc:spChg chg="mod">
          <ac:chgData name="Leila Hosseini" userId="a3ffd976-44bc-4d8c-adf8-8096c7da1f0c" providerId="ADAL" clId="{EC7D40A0-3ECB-4A10-B7A3-3CD495C6A27D}" dt="2022-10-23T22:54:18.789" v="69" actId="14100"/>
          <ac:spMkLst>
            <pc:docMk/>
            <pc:sldMk cId="2555439970" sldId="317"/>
            <ac:spMk id="7" creationId="{00000000-0000-0000-0000-000000000000}"/>
          </ac:spMkLst>
        </pc:spChg>
        <pc:spChg chg="add del mod">
          <ac:chgData name="Leila Hosseini" userId="a3ffd976-44bc-4d8c-adf8-8096c7da1f0c" providerId="ADAL" clId="{EC7D40A0-3ECB-4A10-B7A3-3CD495C6A27D}" dt="2022-10-23T22:54:52.949" v="73" actId="478"/>
          <ac:spMkLst>
            <pc:docMk/>
            <pc:sldMk cId="2555439970" sldId="317"/>
            <ac:spMk id="10" creationId="{88F0A767-5D87-6DBA-A874-CFDA3F9410C8}"/>
          </ac:spMkLst>
        </pc:spChg>
        <pc:spChg chg="mod">
          <ac:chgData name="Leila Hosseini" userId="a3ffd976-44bc-4d8c-adf8-8096c7da1f0c" providerId="ADAL" clId="{EC7D40A0-3ECB-4A10-B7A3-3CD495C6A27D}" dt="2022-10-23T22:55:04.405" v="82" actId="20577"/>
          <ac:spMkLst>
            <pc:docMk/>
            <pc:sldMk cId="2555439970" sldId="317"/>
            <ac:spMk id="12" creationId="{00000000-0000-0000-0000-000000000000}"/>
          </ac:spMkLst>
        </pc:spChg>
        <pc:spChg chg="add mod">
          <ac:chgData name="Leila Hosseini" userId="a3ffd976-44bc-4d8c-adf8-8096c7da1f0c" providerId="ADAL" clId="{EC7D40A0-3ECB-4A10-B7A3-3CD495C6A27D}" dt="2022-10-23T22:55:24.133" v="90" actId="14100"/>
          <ac:spMkLst>
            <pc:docMk/>
            <pc:sldMk cId="2555439970" sldId="317"/>
            <ac:spMk id="13" creationId="{312D4B9C-5464-908B-98C2-33FC8185E11F}"/>
          </ac:spMkLst>
        </pc:spChg>
        <pc:graphicFrameChg chg="mod modGraphic">
          <ac:chgData name="Leila Hosseini" userId="a3ffd976-44bc-4d8c-adf8-8096c7da1f0c" providerId="ADAL" clId="{EC7D40A0-3ECB-4A10-B7A3-3CD495C6A27D}" dt="2022-10-23T22:55:36.774" v="92" actId="255"/>
          <ac:graphicFrameMkLst>
            <pc:docMk/>
            <pc:sldMk cId="2555439970" sldId="317"/>
            <ac:graphicFrameMk id="8" creationId="{00000000-0000-0000-0000-000000000000}"/>
          </ac:graphicFrameMkLst>
        </pc:graphicFrameChg>
      </pc:sldChg>
      <pc:sldChg chg="modSp add mod">
        <pc:chgData name="Leila Hosseini" userId="a3ffd976-44bc-4d8c-adf8-8096c7da1f0c" providerId="ADAL" clId="{EC7D40A0-3ECB-4A10-B7A3-3CD495C6A27D}" dt="2022-10-23T22:32:07.504" v="4" actId="20577"/>
        <pc:sldMkLst>
          <pc:docMk/>
          <pc:sldMk cId="2799510600" sldId="385"/>
        </pc:sldMkLst>
        <pc:spChg chg="mod">
          <ac:chgData name="Leila Hosseini" userId="a3ffd976-44bc-4d8c-adf8-8096c7da1f0c" providerId="ADAL" clId="{EC7D40A0-3ECB-4A10-B7A3-3CD495C6A27D}" dt="2022-10-23T22:32:07.504" v="4" actId="20577"/>
          <ac:spMkLst>
            <pc:docMk/>
            <pc:sldMk cId="2799510600" sldId="385"/>
            <ac:spMk id="2" creationId="{00000000-0000-0000-0000-000000000000}"/>
          </ac:spMkLst>
        </pc:spChg>
      </pc:sldChg>
      <pc:sldChg chg="modSp add mod">
        <pc:chgData name="Leila Hosseini" userId="a3ffd976-44bc-4d8c-adf8-8096c7da1f0c" providerId="ADAL" clId="{EC7D40A0-3ECB-4A10-B7A3-3CD495C6A27D}" dt="2022-10-23T22:32:50.038" v="10" actId="20577"/>
        <pc:sldMkLst>
          <pc:docMk/>
          <pc:sldMk cId="592425191" sldId="391"/>
        </pc:sldMkLst>
        <pc:spChg chg="mod">
          <ac:chgData name="Leila Hosseini" userId="a3ffd976-44bc-4d8c-adf8-8096c7da1f0c" providerId="ADAL" clId="{EC7D40A0-3ECB-4A10-B7A3-3CD495C6A27D}" dt="2022-10-23T22:32:50.038" v="10" actId="20577"/>
          <ac:spMkLst>
            <pc:docMk/>
            <pc:sldMk cId="592425191" sldId="391"/>
            <ac:spMk id="3" creationId="{00000000-0000-0000-0000-000000000000}"/>
          </ac:spMkLst>
        </pc:spChg>
      </pc:sldChg>
    </pc:docChg>
  </pc:docChgLst>
  <pc:docChgLst>
    <pc:chgData name="Leila Hosseini" userId="a3ffd976-44bc-4d8c-adf8-8096c7da1f0c" providerId="ADAL" clId="{21E6464F-59D8-4157-B893-0A886CD65C54}"/>
    <pc:docChg chg="modSld">
      <pc:chgData name="Leila Hosseini" userId="a3ffd976-44bc-4d8c-adf8-8096c7da1f0c" providerId="ADAL" clId="{21E6464F-59D8-4157-B893-0A886CD65C54}" dt="2023-03-21T20:35:53.454" v="32" actId="20577"/>
      <pc:docMkLst>
        <pc:docMk/>
      </pc:docMkLst>
      <pc:sldChg chg="modSp mod">
        <pc:chgData name="Leila Hosseini" userId="a3ffd976-44bc-4d8c-adf8-8096c7da1f0c" providerId="ADAL" clId="{21E6464F-59D8-4157-B893-0A886CD65C54}" dt="2023-03-21T20:35:53.454" v="32" actId="20577"/>
        <pc:sldMkLst>
          <pc:docMk/>
          <pc:sldMk cId="592425191" sldId="391"/>
        </pc:sldMkLst>
        <pc:spChg chg="mod">
          <ac:chgData name="Leila Hosseini" userId="a3ffd976-44bc-4d8c-adf8-8096c7da1f0c" providerId="ADAL" clId="{21E6464F-59D8-4157-B893-0A886CD65C54}" dt="2023-03-21T20:35:53.454" v="32" actId="20577"/>
          <ac:spMkLst>
            <pc:docMk/>
            <pc:sldMk cId="592425191" sldId="391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0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19388.529999999995</c:v>
                </c:pt>
                <c:pt idx="3">
                  <c:v>184847.39999999997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30667.209999999995</c:v>
                </c:pt>
                <c:pt idx="8">
                  <c:v>33014.179999999993</c:v>
                </c:pt>
                <c:pt idx="9">
                  <c:v>126166.93999999999</c:v>
                </c:pt>
                <c:pt idx="10">
                  <c:v>20076.420000000002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107344.29999999999</c:v>
                </c:pt>
                <c:pt idx="14">
                  <c:v>26934.879999999997</c:v>
                </c:pt>
                <c:pt idx="15">
                  <c:v>136337.84</c:v>
                </c:pt>
                <c:pt idx="16">
                  <c:v>32755.940000000002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53469.369999999995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C-4EA7-AB46-DA22B19EBF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352462208"/>
        <c:axId val="1352462752"/>
        <c:axId val="1353743040"/>
      </c:bar3DChart>
      <c:catAx>
        <c:axId val="135246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62752"/>
        <c:crosses val="autoZero"/>
        <c:auto val="1"/>
        <c:lblAlgn val="ctr"/>
        <c:lblOffset val="100"/>
        <c:noMultiLvlLbl val="0"/>
      </c:catAx>
      <c:valAx>
        <c:axId val="1352462752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62208"/>
        <c:crosses val="autoZero"/>
        <c:crossBetween val="between"/>
      </c:valAx>
      <c:serAx>
        <c:axId val="13537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52462752"/>
        <c:crosses val="autoZero"/>
        <c:tickLblSkip val="4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 ($)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elete val="1"/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19388.529999999995</c:v>
                </c:pt>
                <c:pt idx="3">
                  <c:v>184847.39999999997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30667.209999999995</c:v>
                </c:pt>
                <c:pt idx="8">
                  <c:v>33014.179999999993</c:v>
                </c:pt>
                <c:pt idx="9">
                  <c:v>126166.93999999999</c:v>
                </c:pt>
                <c:pt idx="10">
                  <c:v>20076.420000000002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107344.29999999999</c:v>
                </c:pt>
                <c:pt idx="14">
                  <c:v>26934.879999999997</c:v>
                </c:pt>
                <c:pt idx="15">
                  <c:v>136337.84</c:v>
                </c:pt>
                <c:pt idx="16">
                  <c:v>32755.940000000002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53469.369999999995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A7-4503-BDE7-8921D51AF3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52463840"/>
        <c:axId val="1352458944"/>
      </c:barChart>
      <c:catAx>
        <c:axId val="135246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58944"/>
        <c:crosses val="autoZero"/>
        <c:auto val="1"/>
        <c:lblAlgn val="ctr"/>
        <c:lblOffset val="100"/>
        <c:noMultiLvlLbl val="0"/>
      </c:catAx>
      <c:valAx>
        <c:axId val="13524589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638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867F0-A8EE-41DE-9D1B-EA86AD36857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B16168C-2219-462B-9726-AE36E7403C60}">
      <dgm:prSet custT="1"/>
      <dgm:spPr/>
      <dgm:t>
        <a:bodyPr/>
        <a:lstStyle/>
        <a:p>
          <a:pPr rtl="0"/>
          <a:r>
            <a:rPr lang="en-US" sz="2400"/>
            <a:t>Transform data into an analysis-ready format</a:t>
          </a:r>
          <a:endParaRPr lang="en-US" sz="2400" dirty="0"/>
        </a:p>
      </dgm:t>
    </dgm:pt>
    <dgm:pt modelId="{29FF9346-E65C-42EC-BEC5-0FC1D876EC46}" type="parTrans" cxnId="{ABAF2CAF-10A1-4B64-B7D4-3193F696EEF0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4B321265-7A20-4B82-B8AB-EE9CB9205798}" type="sibTrans" cxnId="{ABAF2CAF-10A1-4B64-B7D4-3193F696EEF0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2900A92A-93F9-48D2-BC79-CFD5D68375AC}">
      <dgm:prSet custT="1"/>
      <dgm:spPr/>
      <dgm:t>
        <a:bodyPr/>
        <a:lstStyle/>
        <a:p>
          <a:pPr rtl="0"/>
          <a:r>
            <a:rPr lang="en-US" sz="2400"/>
            <a:t>Load it into the analytical data store</a:t>
          </a:r>
          <a:endParaRPr lang="en-US" sz="2400" dirty="0"/>
        </a:p>
      </dgm:t>
    </dgm:pt>
    <dgm:pt modelId="{119FF846-A32A-428A-A141-64E89A5A63D5}" type="parTrans" cxnId="{F33E1278-37FE-481C-B832-96535BF1859D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23A2A837-8978-4324-B10A-42317A80B34F}" type="sibTrans" cxnId="{F33E1278-37FE-481C-B832-96535BF1859D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60DE9AFF-A74A-48CC-AEDC-78BF6A1C744F}">
      <dgm:prSet custT="1"/>
      <dgm:spPr/>
      <dgm:t>
        <a:bodyPr/>
        <a:lstStyle/>
        <a:p>
          <a:pPr rtl="0"/>
          <a:r>
            <a:rPr lang="en-US" sz="2400" dirty="0"/>
            <a:t>Extract data from the transactional database</a:t>
          </a:r>
        </a:p>
      </dgm:t>
    </dgm:pt>
    <dgm:pt modelId="{AF06DDD3-43DB-40C5-8FF0-9F6581C96D93}" type="sibTrans" cxnId="{7BAB8AF7-B3AA-4456-B193-9087BF226378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CBF66216-F91A-4EC8-A5D2-02A44CF1840E}" type="parTrans" cxnId="{7BAB8AF7-B3AA-4456-B193-9087BF226378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9325881F-7350-454C-BE7D-21C296A4190E}" type="pres">
      <dgm:prSet presAssocID="{A95867F0-A8EE-41DE-9D1B-EA86AD368579}" presName="diagram" presStyleCnt="0">
        <dgm:presLayoutVars>
          <dgm:dir/>
          <dgm:resizeHandles val="exact"/>
        </dgm:presLayoutVars>
      </dgm:prSet>
      <dgm:spPr/>
    </dgm:pt>
    <dgm:pt modelId="{B8D3F53F-1ABA-41CF-875F-95CD68A1DBF7}" type="pres">
      <dgm:prSet presAssocID="{60DE9AFF-A74A-48CC-AEDC-78BF6A1C744F}" presName="node" presStyleLbl="node1" presStyleIdx="0" presStyleCnt="3">
        <dgm:presLayoutVars>
          <dgm:bulletEnabled val="1"/>
        </dgm:presLayoutVars>
      </dgm:prSet>
      <dgm:spPr/>
    </dgm:pt>
    <dgm:pt modelId="{2B3DD5FA-C38E-4428-92F5-FFB39FA71C3C}" type="pres">
      <dgm:prSet presAssocID="{AF06DDD3-43DB-40C5-8FF0-9F6581C96D93}" presName="sibTrans" presStyleCnt="0"/>
      <dgm:spPr/>
    </dgm:pt>
    <dgm:pt modelId="{9D36686E-5F72-4062-9463-89A9FB977097}" type="pres">
      <dgm:prSet presAssocID="{6B16168C-2219-462B-9726-AE36E7403C60}" presName="node" presStyleLbl="node1" presStyleIdx="1" presStyleCnt="3">
        <dgm:presLayoutVars>
          <dgm:bulletEnabled val="1"/>
        </dgm:presLayoutVars>
      </dgm:prSet>
      <dgm:spPr/>
    </dgm:pt>
    <dgm:pt modelId="{2CB6E443-E582-4B90-8DA6-CEBBF84B95A5}" type="pres">
      <dgm:prSet presAssocID="{4B321265-7A20-4B82-B8AB-EE9CB9205798}" presName="sibTrans" presStyleCnt="0"/>
      <dgm:spPr/>
    </dgm:pt>
    <dgm:pt modelId="{2C913EDA-B2CC-448B-8935-A0EF0B66845D}" type="pres">
      <dgm:prSet presAssocID="{2900A92A-93F9-48D2-BC79-CFD5D68375AC}" presName="node" presStyleLbl="node1" presStyleIdx="2" presStyleCnt="3">
        <dgm:presLayoutVars>
          <dgm:bulletEnabled val="1"/>
        </dgm:presLayoutVars>
      </dgm:prSet>
      <dgm:spPr/>
    </dgm:pt>
  </dgm:ptLst>
  <dgm:cxnLst>
    <dgm:cxn modelId="{1AA12D04-2817-4010-B757-8359A8ADA5A4}" type="presOf" srcId="{2900A92A-93F9-48D2-BC79-CFD5D68375AC}" destId="{2C913EDA-B2CC-448B-8935-A0EF0B66845D}" srcOrd="0" destOrd="0" presId="urn:microsoft.com/office/officeart/2005/8/layout/default"/>
    <dgm:cxn modelId="{636DE40D-3E04-4AD3-831C-7202BE1EA479}" type="presOf" srcId="{60DE9AFF-A74A-48CC-AEDC-78BF6A1C744F}" destId="{B8D3F53F-1ABA-41CF-875F-95CD68A1DBF7}" srcOrd="0" destOrd="0" presId="urn:microsoft.com/office/officeart/2005/8/layout/default"/>
    <dgm:cxn modelId="{FFD95828-3B14-4A77-ABB7-D201CBE35614}" type="presOf" srcId="{A95867F0-A8EE-41DE-9D1B-EA86AD368579}" destId="{9325881F-7350-454C-BE7D-21C296A4190E}" srcOrd="0" destOrd="0" presId="urn:microsoft.com/office/officeart/2005/8/layout/default"/>
    <dgm:cxn modelId="{F33E1278-37FE-481C-B832-96535BF1859D}" srcId="{A95867F0-A8EE-41DE-9D1B-EA86AD368579}" destId="{2900A92A-93F9-48D2-BC79-CFD5D68375AC}" srcOrd="2" destOrd="0" parTransId="{119FF846-A32A-428A-A141-64E89A5A63D5}" sibTransId="{23A2A837-8978-4324-B10A-42317A80B34F}"/>
    <dgm:cxn modelId="{ABAF2CAF-10A1-4B64-B7D4-3193F696EEF0}" srcId="{A95867F0-A8EE-41DE-9D1B-EA86AD368579}" destId="{6B16168C-2219-462B-9726-AE36E7403C60}" srcOrd="1" destOrd="0" parTransId="{29FF9346-E65C-42EC-BEC5-0FC1D876EC46}" sibTransId="{4B321265-7A20-4B82-B8AB-EE9CB9205798}"/>
    <dgm:cxn modelId="{7BAB8AF7-B3AA-4456-B193-9087BF226378}" srcId="{A95867F0-A8EE-41DE-9D1B-EA86AD368579}" destId="{60DE9AFF-A74A-48CC-AEDC-78BF6A1C744F}" srcOrd="0" destOrd="0" parTransId="{CBF66216-F91A-4EC8-A5D2-02A44CF1840E}" sibTransId="{AF06DDD3-43DB-40C5-8FF0-9F6581C96D93}"/>
    <dgm:cxn modelId="{496CB4FD-CF49-4B7F-BE1A-77E9E10C6AA3}" type="presOf" srcId="{6B16168C-2219-462B-9726-AE36E7403C60}" destId="{9D36686E-5F72-4062-9463-89A9FB977097}" srcOrd="0" destOrd="0" presId="urn:microsoft.com/office/officeart/2005/8/layout/default"/>
    <dgm:cxn modelId="{D0E6A918-A05B-44B7-A417-7B2480667DF7}" type="presParOf" srcId="{9325881F-7350-454C-BE7D-21C296A4190E}" destId="{B8D3F53F-1ABA-41CF-875F-95CD68A1DBF7}" srcOrd="0" destOrd="0" presId="urn:microsoft.com/office/officeart/2005/8/layout/default"/>
    <dgm:cxn modelId="{98CF8136-8431-4D94-B97A-24A2DA0D202A}" type="presParOf" srcId="{9325881F-7350-454C-BE7D-21C296A4190E}" destId="{2B3DD5FA-C38E-4428-92F5-FFB39FA71C3C}" srcOrd="1" destOrd="0" presId="urn:microsoft.com/office/officeart/2005/8/layout/default"/>
    <dgm:cxn modelId="{C5791D99-A88E-4A6D-990D-B8F957886DA6}" type="presParOf" srcId="{9325881F-7350-454C-BE7D-21C296A4190E}" destId="{9D36686E-5F72-4062-9463-89A9FB977097}" srcOrd="2" destOrd="0" presId="urn:microsoft.com/office/officeart/2005/8/layout/default"/>
    <dgm:cxn modelId="{92A214B3-0049-4306-8FEB-8DFB51856D44}" type="presParOf" srcId="{9325881F-7350-454C-BE7D-21C296A4190E}" destId="{2CB6E443-E582-4B90-8DA6-CEBBF84B95A5}" srcOrd="3" destOrd="0" presId="urn:microsoft.com/office/officeart/2005/8/layout/default"/>
    <dgm:cxn modelId="{69F4B144-A387-4D24-9057-F94A7BE633F3}" type="presParOf" srcId="{9325881F-7350-454C-BE7D-21C296A4190E}" destId="{2C913EDA-B2CC-448B-8935-A0EF0B66845D}" srcOrd="4" destOrd="0" presId="urn:microsoft.com/office/officeart/2005/8/layout/default"/>
  </dgm:cxnLst>
  <dgm:bg>
    <a:solidFill>
      <a:schemeClr val="tx2">
        <a:alpha val="73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3F53F-1ABA-41CF-875F-95CD68A1DBF7}">
      <dsp:nvSpPr>
        <dsp:cNvPr id="0" name=""/>
        <dsp:cNvSpPr/>
      </dsp:nvSpPr>
      <dsp:spPr>
        <a:xfrm>
          <a:off x="0" y="176212"/>
          <a:ext cx="2333625" cy="14001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Extract data from the transactional database</a:t>
          </a:r>
        </a:p>
      </dsp:txBody>
      <dsp:txXfrm>
        <a:off x="0" y="176212"/>
        <a:ext cx="2333625" cy="1400175"/>
      </dsp:txXfrm>
    </dsp:sp>
    <dsp:sp modelId="{9D36686E-5F72-4062-9463-89A9FB977097}">
      <dsp:nvSpPr>
        <dsp:cNvPr id="0" name=""/>
        <dsp:cNvSpPr/>
      </dsp:nvSpPr>
      <dsp:spPr>
        <a:xfrm>
          <a:off x="2566987" y="176212"/>
          <a:ext cx="2333625" cy="14001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Transform data into an analysis-ready format</a:t>
          </a:r>
          <a:endParaRPr lang="en-US" sz="2400" kern="1200" dirty="0"/>
        </a:p>
      </dsp:txBody>
      <dsp:txXfrm>
        <a:off x="2566987" y="176212"/>
        <a:ext cx="2333625" cy="1400175"/>
      </dsp:txXfrm>
    </dsp:sp>
    <dsp:sp modelId="{2C913EDA-B2CC-448B-8935-A0EF0B66845D}">
      <dsp:nvSpPr>
        <dsp:cNvPr id="0" name=""/>
        <dsp:cNvSpPr/>
      </dsp:nvSpPr>
      <dsp:spPr>
        <a:xfrm>
          <a:off x="5133975" y="176212"/>
          <a:ext cx="2333625" cy="14001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Load it into the analytical data store</a:t>
          </a:r>
          <a:endParaRPr lang="en-US" sz="2400" kern="1200" dirty="0"/>
        </a:p>
      </dsp:txBody>
      <dsp:txXfrm>
        <a:off x="5133975" y="176212"/>
        <a:ext cx="2333625" cy="1400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2AB6998-A1C0-4D35-80CD-5DC0B0C5ED4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08A1A3B-D247-4454-834D-A425D9F74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3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B8CCA74-8C82-46B9-AC09-598C703A054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59968C6-A297-4519-B9E6-E1001051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A4ED8-61FA-4518-9439-80585CE468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2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68C6-A297-4519-B9E6-E1001051A1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7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68C6-A297-4519-B9E6-E1001051A1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70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95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7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Review for Exam 2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2D23D-A45B-5F48-782C-9EBE5E011CE0}"/>
              </a:ext>
            </a:extLst>
          </p:cNvPr>
          <p:cNvSpPr txBox="1">
            <a:spLocks/>
          </p:cNvSpPr>
          <p:nvPr/>
        </p:nvSpPr>
        <p:spPr>
          <a:xfrm>
            <a:off x="1327150" y="49530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Leila Hosseini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51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Which German customer placed the order(s) with the highest order amount?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48200" y="2350532"/>
          <a:ext cx="395852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CustomerID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8200" y="198120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30929" y="1981200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0635" y="2326583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Down Arrow 15"/>
          <p:cNvSpPr/>
          <p:nvPr/>
        </p:nvSpPr>
        <p:spPr>
          <a:xfrm>
            <a:off x="4126129" y="3665917"/>
            <a:ext cx="304800" cy="914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10279" y="4876800"/>
          <a:ext cx="7850385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52808" y="3799951"/>
            <a:ext cx="45720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/>
              <a:t>SELECT * FROM </a:t>
            </a:r>
            <a:r>
              <a:rPr lang="en-US" dirty="0" err="1"/>
              <a:t>MyDB.Order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JOIN </a:t>
            </a:r>
            <a:r>
              <a:rPr lang="en-US" dirty="0" err="1"/>
              <a:t>MyDB.Customer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ON </a:t>
            </a:r>
            <a:r>
              <a:rPr lang="en-US" dirty="0" err="1"/>
              <a:t>Order.CustomerID</a:t>
            </a:r>
            <a:r>
              <a:rPr lang="en-US" dirty="0"/>
              <a:t>=</a:t>
            </a:r>
            <a:r>
              <a:rPr lang="en-US" dirty="0" err="1"/>
              <a:t>Customer.CustomerID</a:t>
            </a:r>
            <a:r>
              <a:rPr lang="en-US" dirty="0"/>
              <a:t>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761" y="3938451"/>
            <a:ext cx="2929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 the simple join query…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85800" y="5791200"/>
            <a:ext cx="78486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Which German customer placed the order(s) with the highest order amount?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6568539" y="3528635"/>
            <a:ext cx="2771089" cy="2288632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364534"/>
              </p:ext>
            </p:extLst>
          </p:nvPr>
        </p:nvGraphicFramePr>
        <p:xfrm>
          <a:off x="6858000" y="6096000"/>
          <a:ext cx="2286000" cy="4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err="1"/>
                        <a:t>LastName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err="1"/>
                        <a:t>FirstName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err="1"/>
                        <a:t>Futterkiste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err="1"/>
                        <a:t>Alfreds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781800" y="2971801"/>
          <a:ext cx="86629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129540" y="1676400"/>
            <a:ext cx="8229600" cy="1905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Step 1. We start by writing a </a:t>
            </a:r>
            <a:r>
              <a:rPr lang="en-US" sz="2400" dirty="0" err="1"/>
              <a:t>subselect</a:t>
            </a:r>
            <a:r>
              <a:rPr lang="en-US" sz="2400" dirty="0"/>
              <a:t> query that returns the highest order amount for German customers: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  <a:r>
              <a:rPr lang="en-US" sz="2400" dirty="0">
                <a:solidFill>
                  <a:srgbClr val="0070C0"/>
                </a:solidFill>
              </a:rPr>
              <a:t>SELECT </a:t>
            </a:r>
            <a:r>
              <a:rPr lang="en-US" sz="2400" dirty="0">
                <a:solidFill>
                  <a:srgbClr val="FF0000"/>
                </a:solidFill>
              </a:rPr>
              <a:t>MAX(</a:t>
            </a:r>
            <a:r>
              <a:rPr lang="en-US" sz="2400" dirty="0" err="1">
                <a:solidFill>
                  <a:srgbClr val="FF0000"/>
                </a:solidFill>
              </a:rPr>
              <a:t>Order.Amount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r>
              <a:rPr lang="en-US" sz="2400" dirty="0">
                <a:solidFill>
                  <a:srgbClr val="0070C0"/>
                </a:solidFill>
              </a:rPr>
              <a:t> JOIN </a:t>
            </a:r>
            <a:r>
              <a:rPr lang="en-US" sz="2400" dirty="0" err="1">
                <a:solidFill>
                  <a:srgbClr val="0070C0"/>
                </a:solidFill>
              </a:rPr>
              <a:t>MyDB.Customer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70C0"/>
                </a:solidFill>
              </a:rPr>
              <a:t>	ON </a:t>
            </a:r>
            <a:r>
              <a:rPr lang="en-US" sz="2400" dirty="0" err="1">
                <a:solidFill>
                  <a:srgbClr val="0070C0"/>
                </a:solidFill>
              </a:rPr>
              <a:t>Order.CustomerID</a:t>
            </a:r>
            <a:r>
              <a:rPr lang="en-US" sz="2400" dirty="0">
                <a:solidFill>
                  <a:srgbClr val="0070C0"/>
                </a:solidFill>
              </a:rPr>
              <a:t>=</a:t>
            </a:r>
            <a:r>
              <a:rPr lang="en-US" sz="2400" dirty="0" err="1">
                <a:solidFill>
                  <a:srgbClr val="0070C0"/>
                </a:solidFill>
              </a:rPr>
              <a:t>Customer.CustomerID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70C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WHERE </a:t>
            </a:r>
            <a:r>
              <a:rPr lang="en-US" sz="2400" dirty="0" err="1">
                <a:solidFill>
                  <a:srgbClr val="FF0000"/>
                </a:solidFill>
              </a:rPr>
              <a:t>Customer.Country</a:t>
            </a:r>
            <a:r>
              <a:rPr lang="en-US" sz="2400" dirty="0">
                <a:solidFill>
                  <a:srgbClr val="FF0000"/>
                </a:solidFill>
              </a:rPr>
              <a:t>=‘Germany’;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9540" y="3716339"/>
            <a:ext cx="8229600" cy="314166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Step 2. We treat the </a:t>
            </a:r>
            <a:r>
              <a:rPr lang="en-US" sz="2400" dirty="0" err="1"/>
              <a:t>subselect</a:t>
            </a:r>
            <a:r>
              <a:rPr lang="en-US" sz="2400" dirty="0"/>
              <a:t> query as </a:t>
            </a:r>
            <a:r>
              <a:rPr lang="en-US" sz="2400" b="1" dirty="0">
                <a:solidFill>
                  <a:srgbClr val="0070C0"/>
                </a:solidFill>
              </a:rPr>
              <a:t>a single value</a:t>
            </a:r>
            <a:r>
              <a:rPr lang="en-US" sz="2400" dirty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SELECT </a:t>
            </a:r>
            <a:r>
              <a:rPr lang="en-US" sz="2400" b="1" dirty="0" err="1"/>
              <a:t>Customer.LastName</a:t>
            </a:r>
            <a:r>
              <a:rPr lang="en-US" sz="2400" b="1" dirty="0"/>
              <a:t>, </a:t>
            </a:r>
            <a:r>
              <a:rPr lang="en-US" sz="2400" b="1" dirty="0" err="1"/>
              <a:t>Customer.FirstName</a:t>
            </a:r>
            <a:r>
              <a:rPr lang="en-US" sz="2400" b="1" dirty="0"/>
              <a:t>, </a:t>
            </a:r>
            <a:r>
              <a:rPr lang="en-US" sz="2400" b="1" dirty="0" err="1"/>
              <a:t>Order.Amount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MyDB.Order</a:t>
            </a:r>
            <a:r>
              <a:rPr lang="en-US" sz="2400" dirty="0"/>
              <a:t> JOIN </a:t>
            </a:r>
            <a:r>
              <a:rPr lang="en-US" sz="2400" dirty="0" err="1"/>
              <a:t>MyDB.Customer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C00000"/>
                </a:solidFill>
              </a:rPr>
              <a:t>WHERE </a:t>
            </a:r>
            <a:r>
              <a:rPr lang="en-US" sz="2400" dirty="0" err="1">
                <a:solidFill>
                  <a:srgbClr val="C00000"/>
                </a:solidFill>
              </a:rPr>
              <a:t>Customer.Country</a:t>
            </a:r>
            <a:r>
              <a:rPr lang="en-US" sz="2400" dirty="0">
                <a:solidFill>
                  <a:srgbClr val="C00000"/>
                </a:solidFill>
              </a:rPr>
              <a:t>=‘Germany’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AND Amount= (</a:t>
            </a:r>
            <a:r>
              <a:rPr lang="en-US" sz="2400" dirty="0">
                <a:solidFill>
                  <a:srgbClr val="0070C0"/>
                </a:solidFill>
              </a:rPr>
              <a:t>SELECT MAX(</a:t>
            </a:r>
            <a:r>
              <a:rPr lang="en-US" sz="2400" dirty="0" err="1">
                <a:solidFill>
                  <a:srgbClr val="0070C0"/>
                </a:solidFill>
              </a:rPr>
              <a:t>Order.Amount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r>
              <a:rPr lang="en-US" sz="2400" dirty="0">
                <a:solidFill>
                  <a:srgbClr val="0070C0"/>
                </a:solidFill>
              </a:rPr>
              <a:t> JOIN </a:t>
            </a:r>
            <a:r>
              <a:rPr lang="en-US" sz="2400" dirty="0" err="1">
                <a:solidFill>
                  <a:srgbClr val="0070C0"/>
                </a:solidFill>
              </a:rPr>
              <a:t>MyDB.Customer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ON </a:t>
            </a:r>
            <a:r>
              <a:rPr lang="en-US" sz="2400" dirty="0" err="1">
                <a:solidFill>
                  <a:srgbClr val="0070C0"/>
                </a:solidFill>
              </a:rPr>
              <a:t>Order.CustomerID</a:t>
            </a:r>
            <a:r>
              <a:rPr lang="en-US" sz="2400" dirty="0">
                <a:solidFill>
                  <a:srgbClr val="0070C0"/>
                </a:solidFill>
              </a:rPr>
              <a:t>=</a:t>
            </a:r>
            <a:r>
              <a:rPr lang="en-US" sz="2400" dirty="0" err="1">
                <a:solidFill>
                  <a:srgbClr val="0070C0"/>
                </a:solidFill>
              </a:rPr>
              <a:t>Customer.CustomerID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500" dirty="0">
                <a:solidFill>
                  <a:srgbClr val="C00000"/>
                </a:solidFill>
              </a:rPr>
              <a:t>WHERE </a:t>
            </a:r>
            <a:r>
              <a:rPr lang="en-US" sz="2500" dirty="0" err="1">
                <a:solidFill>
                  <a:srgbClr val="C00000"/>
                </a:solidFill>
              </a:rPr>
              <a:t>Customer.Country</a:t>
            </a:r>
            <a:r>
              <a:rPr lang="en-US" sz="2500" dirty="0">
                <a:solidFill>
                  <a:srgbClr val="C00000"/>
                </a:solidFill>
              </a:rPr>
              <a:t>=‘Germany’</a:t>
            </a:r>
            <a:r>
              <a:rPr lang="en-US" sz="2400" dirty="0"/>
              <a:t>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7EC45-BB44-AC62-1290-B072D21FC7B8}"/>
              </a:ext>
            </a:extLst>
          </p:cNvPr>
          <p:cNvSpPr txBox="1"/>
          <p:nvPr/>
        </p:nvSpPr>
        <p:spPr>
          <a:xfrm>
            <a:off x="993823" y="2289492"/>
            <a:ext cx="4876800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2D4B9C-5464-908B-98C2-33FC8185E11F}"/>
              </a:ext>
            </a:extLst>
          </p:cNvPr>
          <p:cNvSpPr txBox="1"/>
          <p:nvPr/>
        </p:nvSpPr>
        <p:spPr>
          <a:xfrm>
            <a:off x="167854" y="4360729"/>
            <a:ext cx="6613945" cy="230832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3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As a temporary table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344" y="12192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/>
              <a:t>SELECT </a:t>
            </a:r>
            <a:r>
              <a:rPr lang="en-US" sz="2800" dirty="0" err="1"/>
              <a:t>column_name</a:t>
            </a:r>
            <a:r>
              <a:rPr lang="en-US" sz="2800" dirty="0"/>
              <a:t>(s)</a:t>
            </a:r>
            <a:br>
              <a:rPr lang="en-US" sz="2800" dirty="0"/>
            </a:br>
            <a:r>
              <a:rPr lang="en-US" sz="2800" dirty="0"/>
              <a:t>FROM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070C0"/>
                </a:solidFill>
              </a:rPr>
              <a:t>(SELECT </a:t>
            </a:r>
            <a:r>
              <a:rPr lang="en-US" sz="2800" dirty="0" err="1">
                <a:solidFill>
                  <a:srgbClr val="0070C0"/>
                </a:solidFill>
              </a:rPr>
              <a:t>column_name</a:t>
            </a:r>
            <a:r>
              <a:rPr lang="en-US" sz="2800" dirty="0">
                <a:solidFill>
                  <a:srgbClr val="0070C0"/>
                </a:solidFill>
              </a:rPr>
              <a:t>(s)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FROM schema_name.table_name2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WHERE condition)</a:t>
            </a:r>
          </a:p>
          <a:p>
            <a:pPr marL="0" indent="0">
              <a:buNone/>
            </a:pPr>
            <a:r>
              <a:rPr lang="en-US" sz="2800" dirty="0"/>
              <a:t>    WHERE condition;</a:t>
            </a:r>
          </a:p>
          <a:p>
            <a:endParaRPr lang="en-US" sz="2800" dirty="0"/>
          </a:p>
        </p:txBody>
      </p:sp>
      <p:sp>
        <p:nvSpPr>
          <p:cNvPr id="5" name="Right Brace 4"/>
          <p:cNvSpPr/>
          <p:nvPr/>
        </p:nvSpPr>
        <p:spPr>
          <a:xfrm>
            <a:off x="6553200" y="2286000"/>
            <a:ext cx="304800" cy="1219200"/>
          </a:xfrm>
          <a:prstGeom prst="rightBrace">
            <a:avLst>
              <a:gd name="adj1" fmla="val 1875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2667000"/>
            <a:ext cx="2026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Treated as a table</a:t>
            </a:r>
          </a:p>
        </p:txBody>
      </p:sp>
    </p:spTree>
    <p:extLst>
      <p:ext uri="{BB962C8B-B14F-4D97-AF65-F5344CB8AC3E}">
        <p14:creationId xmlns:p14="http://schemas.microsoft.com/office/powerpoint/2010/main" val="234632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Temporary table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How many states are there in the customer table?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533498"/>
              </p:ext>
            </p:extLst>
          </p:nvPr>
        </p:nvGraphicFramePr>
        <p:xfrm>
          <a:off x="1645131" y="2667000"/>
          <a:ext cx="5456049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02132" y="2057400"/>
            <a:ext cx="8222768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Recall the Customer table:</a:t>
            </a:r>
          </a:p>
        </p:txBody>
      </p:sp>
    </p:spTree>
    <p:extLst>
      <p:ext uri="{BB962C8B-B14F-4D97-AF65-F5344CB8AC3E}">
        <p14:creationId xmlns:p14="http://schemas.microsoft.com/office/powerpoint/2010/main" val="3936095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Temporary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4452"/>
            <a:ext cx="8229600" cy="912548"/>
          </a:xfrm>
        </p:spPr>
        <p:txBody>
          <a:bodyPr>
            <a:normAutofit/>
          </a:bodyPr>
          <a:lstStyle/>
          <a:p>
            <a:r>
              <a:rPr lang="en-US" sz="2400" dirty="0"/>
              <a:t>Step 1. We start by writing a </a:t>
            </a:r>
            <a:r>
              <a:rPr lang="en-US" sz="2400" dirty="0" err="1"/>
              <a:t>subselect</a:t>
            </a:r>
            <a:r>
              <a:rPr lang="en-US" sz="2400" dirty="0"/>
              <a:t> query that returns the unique states in the table :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6798001" y="3252643"/>
            <a:ext cx="2191449" cy="2383020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307222"/>
              </p:ext>
            </p:extLst>
          </p:nvPr>
        </p:nvGraphicFramePr>
        <p:xfrm>
          <a:off x="6781800" y="2227581"/>
          <a:ext cx="762000" cy="104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67309" y="5357863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3589020"/>
            <a:ext cx="8077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Step 2. We treat the </a:t>
            </a:r>
            <a:r>
              <a:rPr lang="en-US" sz="2400" dirty="0" err="1"/>
              <a:t>subselect</a:t>
            </a:r>
            <a:r>
              <a:rPr lang="en-US" sz="2400" dirty="0"/>
              <a:t> query as </a:t>
            </a:r>
            <a:r>
              <a:rPr lang="en-US" sz="2400" b="1" dirty="0">
                <a:solidFill>
                  <a:srgbClr val="0070C0"/>
                </a:solidFill>
              </a:rPr>
              <a:t>a temporary table</a:t>
            </a:r>
            <a:r>
              <a:rPr lang="en-US" sz="2400" dirty="0"/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How many states are there in the customer table? 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2737249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</a:rPr>
              <a:t>SELECT DISTINCT State FROM  </a:t>
            </a:r>
            <a:r>
              <a:rPr lang="en-US" sz="2200" dirty="0" err="1">
                <a:solidFill>
                  <a:srgbClr val="0070C0"/>
                </a:solidFill>
              </a:rPr>
              <a:t>orderdb.Customer</a:t>
            </a:r>
            <a:r>
              <a:rPr lang="en-US" sz="2200" dirty="0">
                <a:solidFill>
                  <a:srgbClr val="0070C0"/>
                </a:solidFill>
              </a:rPr>
              <a:t>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90600" y="4742310"/>
            <a:ext cx="53492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SELECT COUNT(*) </a:t>
            </a:r>
          </a:p>
          <a:p>
            <a:r>
              <a:rPr lang="en-US" sz="2200" dirty="0"/>
              <a:t>FROM </a:t>
            </a:r>
            <a:r>
              <a:rPr lang="en-US" sz="2200" dirty="0">
                <a:solidFill>
                  <a:srgbClr val="0070C0"/>
                </a:solidFill>
              </a:rPr>
              <a:t>(SELECT DISTINCT State FROM </a:t>
            </a:r>
            <a:r>
              <a:rPr lang="en-US" sz="2200" dirty="0" err="1">
                <a:solidFill>
                  <a:srgbClr val="0070C0"/>
                </a:solidFill>
              </a:rPr>
              <a:t>orderdb.Customer</a:t>
            </a:r>
            <a:r>
              <a:rPr lang="en-US" sz="2200" dirty="0">
                <a:solidFill>
                  <a:srgbClr val="0070C0"/>
                </a:solidFill>
              </a:rPr>
              <a:t>) </a:t>
            </a:r>
            <a:r>
              <a:rPr lang="en-US" sz="2200" dirty="0"/>
              <a:t>AS tmp1;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457B78-FF4B-CE11-E0F4-264EBBE44FFF}"/>
              </a:ext>
            </a:extLst>
          </p:cNvPr>
          <p:cNvSpPr txBox="1"/>
          <p:nvPr/>
        </p:nvSpPr>
        <p:spPr>
          <a:xfrm>
            <a:off x="742542" y="2677324"/>
            <a:ext cx="5845355" cy="646331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565E87-8D51-D2FD-6210-E20841DB4981}"/>
              </a:ext>
            </a:extLst>
          </p:cNvPr>
          <p:cNvSpPr txBox="1"/>
          <p:nvPr/>
        </p:nvSpPr>
        <p:spPr>
          <a:xfrm>
            <a:off x="838200" y="4626292"/>
            <a:ext cx="4876800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0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4" grpId="0"/>
      <p:bldP spid="12" grpId="0"/>
      <p:bldP spid="5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Semi-Structured Data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E748F7-D172-44CB-A799-86D0690B5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153" y="685800"/>
            <a:ext cx="6227412" cy="41342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6CB2930-2E52-4D1D-87DA-E3F37BCE1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845766"/>
            <a:ext cx="6020177" cy="273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60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Semi-Structured Data</a:t>
            </a:r>
          </a:p>
        </p:txBody>
      </p:sp>
      <p:sp>
        <p:nvSpPr>
          <p:cNvPr id="5" name="Rounded Rectangle 9">
            <a:extLst>
              <a:ext uri="{FF2B5EF4-FFF2-40B4-BE49-F238E27FC236}">
                <a16:creationId xmlns:a16="http://schemas.microsoft.com/office/drawing/2014/main" id="{F577EA1A-19B1-40DE-811A-EF0EAA81BE27}"/>
              </a:ext>
            </a:extLst>
          </p:cNvPr>
          <p:cNvSpPr/>
          <p:nvPr/>
        </p:nvSpPr>
        <p:spPr>
          <a:xfrm>
            <a:off x="381000" y="3429000"/>
            <a:ext cx="2514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XML</a:t>
            </a:r>
          </a:p>
          <a:p>
            <a:pPr algn="ctr"/>
            <a:r>
              <a:rPr lang="en-US" dirty="0"/>
              <a:t>Extensible Markup Language</a:t>
            </a: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89BB893F-2B3C-4B97-AC95-AB8EF92599A3}"/>
              </a:ext>
            </a:extLst>
          </p:cNvPr>
          <p:cNvSpPr/>
          <p:nvPr/>
        </p:nvSpPr>
        <p:spPr>
          <a:xfrm>
            <a:off x="381000" y="5029200"/>
            <a:ext cx="2514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JSON</a:t>
            </a:r>
          </a:p>
          <a:p>
            <a:pPr algn="ctr"/>
            <a:r>
              <a:rPr lang="en-US" dirty="0"/>
              <a:t>JavaScript Object Notation</a:t>
            </a:r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05A02915-C974-4589-820F-6536C51D4A55}"/>
              </a:ext>
            </a:extLst>
          </p:cNvPr>
          <p:cNvSpPr/>
          <p:nvPr/>
        </p:nvSpPr>
        <p:spPr>
          <a:xfrm>
            <a:off x="381000" y="1752600"/>
            <a:ext cx="2514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CSV</a:t>
            </a:r>
          </a:p>
          <a:p>
            <a:pPr algn="ctr"/>
            <a:r>
              <a:rPr lang="en-US" dirty="0"/>
              <a:t>Comma-separated Values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CC6D99-97FB-4E99-B9C1-223E2E665474}"/>
              </a:ext>
            </a:extLst>
          </p:cNvPr>
          <p:cNvSpPr/>
          <p:nvPr/>
        </p:nvSpPr>
        <p:spPr>
          <a:xfrm>
            <a:off x="3352800" y="3211641"/>
            <a:ext cx="5410200" cy="120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Uses text for values between tags for labels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&lt;opening tag&gt;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data</a:t>
            </a: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&lt;/closing tag&gt;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&lt;height&gt;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172</a:t>
            </a: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&lt;/height&gt;</a:t>
            </a:r>
            <a:endParaRPr lang="en-US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4C18BF-0B0E-41AB-A5CC-CCB10E2B8E89}"/>
              </a:ext>
            </a:extLst>
          </p:cNvPr>
          <p:cNvSpPr/>
          <p:nvPr/>
        </p:nvSpPr>
        <p:spPr>
          <a:xfrm>
            <a:off x="3352800" y="4876653"/>
            <a:ext cx="5410200" cy="1295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Uses key-value pairs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  key: </a:t>
            </a:r>
            <a:r>
              <a:rPr lang="en-US" dirty="0">
                <a:solidFill>
                  <a:schemeClr val="accent3"/>
                </a:solidFill>
                <a:latin typeface="Consolas" panose="020B0609020204030204" pitchFamily="49" charset="0"/>
              </a:rPr>
              <a:t>value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  “name”: </a:t>
            </a:r>
            <a:r>
              <a:rPr lang="en-US" dirty="0">
                <a:solidFill>
                  <a:schemeClr val="accent3"/>
                </a:solidFill>
                <a:latin typeface="Consolas" panose="020B0609020204030204" pitchFamily="49" charset="0"/>
              </a:rPr>
              <a:t>“C-3PO”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F685F6-B3DD-49E1-B123-2F0ED5450734}"/>
              </a:ext>
            </a:extLst>
          </p:cNvPr>
          <p:cNvSpPr/>
          <p:nvPr/>
        </p:nvSpPr>
        <p:spPr>
          <a:xfrm>
            <a:off x="3352800" y="1752600"/>
            <a:ext cx="54102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Each value is separated by a comma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first row is often the field names. </a:t>
            </a:r>
          </a:p>
        </p:txBody>
      </p:sp>
    </p:spTree>
    <p:extLst>
      <p:ext uri="{BB962C8B-B14F-4D97-AF65-F5344CB8AC3E}">
        <p14:creationId xmlns:p14="http://schemas.microsoft.com/office/powerpoint/2010/main" val="2770930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Semi-Structured Data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A039A9-0290-498A-9CED-EC8A7F8A9233}"/>
              </a:ext>
            </a:extLst>
          </p:cNvPr>
          <p:cNvSpPr/>
          <p:nvPr/>
        </p:nvSpPr>
        <p:spPr>
          <a:xfrm>
            <a:off x="6400800" y="2224838"/>
            <a:ext cx="259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[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"first": "Bob",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"last": "Smith",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"year": "Sophomore",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"GPA": 3.4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},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"first": "Judy",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"last": "Jones",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"year": "Senior",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"GPA": 3.9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},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"first": "Barbara",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"last": "Watkins",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"year": "Junior",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"GPA": 3.2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}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F5C5F9-E335-4FBE-A81D-2D29B9DB68F2}"/>
              </a:ext>
            </a:extLst>
          </p:cNvPr>
          <p:cNvSpPr/>
          <p:nvPr/>
        </p:nvSpPr>
        <p:spPr>
          <a:xfrm>
            <a:off x="3903314" y="2186738"/>
            <a:ext cx="243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&lt;root&gt;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&lt;first&gt;Bob&lt;/first&gt;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&lt;last&gt;Smith&lt;/last&gt;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&lt;year&gt;Sophomore&lt;/year&gt;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&lt;GPA&gt;3.4&lt;/GPA&gt;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&lt;/Person&gt;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&lt;first&gt;Judy&lt;/first&gt;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&lt;last&gt;Jones&lt;/last&gt;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&lt;year&gt;Senior&lt;/year&gt;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&lt;GPA&gt;3.9&lt;/GPA&gt;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&lt;/Person&gt;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&lt;first&gt;Barbara&lt;/first&gt;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&lt;last&gt;Watkins&lt;/last&gt;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&lt;year&gt;Junior&lt;/year&gt;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&lt;GPA&gt;3.2&lt;/GPA&gt;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&lt;/Person&gt;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&lt;/root&gt;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42E6B7-46D6-49B0-AB3F-856E918F1FC6}"/>
              </a:ext>
            </a:extLst>
          </p:cNvPr>
          <p:cNvSpPr/>
          <p:nvPr/>
        </p:nvSpPr>
        <p:spPr>
          <a:xfrm>
            <a:off x="274404" y="466323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err="1">
                <a:latin typeface="Consolas" panose="020B0609020204030204" pitchFamily="49" charset="0"/>
              </a:rPr>
              <a:t>first,last,year,GPA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Bob,Smith,Sophomore,3.4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Judy,Jones,Senior,3.9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Barbara,Watkins,Junior,3.2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72812A-728C-42FD-92EC-B065A362C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89567"/>
              </p:ext>
            </p:extLst>
          </p:nvPr>
        </p:nvGraphicFramePr>
        <p:xfrm>
          <a:off x="274404" y="2148638"/>
          <a:ext cx="3276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448">
                  <a:extLst>
                    <a:ext uri="{9D8B030D-6E8A-4147-A177-3AD203B41FA5}">
                      <a16:colId xmlns:a16="http://schemas.microsoft.com/office/drawing/2014/main" val="1527255170"/>
                    </a:ext>
                  </a:extLst>
                </a:gridCol>
                <a:gridCol w="805307">
                  <a:extLst>
                    <a:ext uri="{9D8B030D-6E8A-4147-A177-3AD203B41FA5}">
                      <a16:colId xmlns:a16="http://schemas.microsoft.com/office/drawing/2014/main" val="415972396"/>
                    </a:ext>
                  </a:extLst>
                </a:gridCol>
                <a:gridCol w="1061593">
                  <a:extLst>
                    <a:ext uri="{9D8B030D-6E8A-4147-A177-3AD203B41FA5}">
                      <a16:colId xmlns:a16="http://schemas.microsoft.com/office/drawing/2014/main" val="3114691656"/>
                    </a:ext>
                  </a:extLst>
                </a:gridCol>
                <a:gridCol w="619252">
                  <a:extLst>
                    <a:ext uri="{9D8B030D-6E8A-4147-A177-3AD203B41FA5}">
                      <a16:colId xmlns:a16="http://schemas.microsoft.com/office/drawing/2014/main" val="3204220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68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9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Judy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37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Barbara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Watkins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02735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CE0B24-20A5-42F2-886A-DBB94FC97279}"/>
              </a:ext>
            </a:extLst>
          </p:cNvPr>
          <p:cNvCxnSpPr/>
          <p:nvPr/>
        </p:nvCxnSpPr>
        <p:spPr>
          <a:xfrm>
            <a:off x="6429019" y="2224838"/>
            <a:ext cx="6009" cy="37094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25BA5E-CF76-4608-9D08-F471569F6716}"/>
              </a:ext>
            </a:extLst>
          </p:cNvPr>
          <p:cNvCxnSpPr/>
          <p:nvPr/>
        </p:nvCxnSpPr>
        <p:spPr>
          <a:xfrm>
            <a:off x="3849795" y="2224838"/>
            <a:ext cx="6009" cy="37094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2EE150-EB95-4C64-94C8-C94CC3C645A0}"/>
              </a:ext>
            </a:extLst>
          </p:cNvPr>
          <p:cNvCxnSpPr/>
          <p:nvPr/>
        </p:nvCxnSpPr>
        <p:spPr>
          <a:xfrm>
            <a:off x="274404" y="4053638"/>
            <a:ext cx="3276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48A8210-C6C7-49CF-93CA-3100BFD9AD69}"/>
              </a:ext>
            </a:extLst>
          </p:cNvPr>
          <p:cNvSpPr txBox="1"/>
          <p:nvPr/>
        </p:nvSpPr>
        <p:spPr>
          <a:xfrm>
            <a:off x="198204" y="1676400"/>
            <a:ext cx="2820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Relational database table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249716-59AC-4714-A9A8-B2BD834B7A01}"/>
              </a:ext>
            </a:extLst>
          </p:cNvPr>
          <p:cNvSpPr txBox="1"/>
          <p:nvPr/>
        </p:nvSpPr>
        <p:spPr>
          <a:xfrm>
            <a:off x="171827" y="4223183"/>
            <a:ext cx="966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CSV 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79B382-A7EE-43B2-BEA0-CF49CFFE121A}"/>
              </a:ext>
            </a:extLst>
          </p:cNvPr>
          <p:cNvSpPr txBox="1"/>
          <p:nvPr/>
        </p:nvSpPr>
        <p:spPr>
          <a:xfrm>
            <a:off x="3932004" y="1676400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XML file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9D436E-0406-4FC3-81BE-E114CE58440B}"/>
              </a:ext>
            </a:extLst>
          </p:cNvPr>
          <p:cNvSpPr txBox="1"/>
          <p:nvPr/>
        </p:nvSpPr>
        <p:spPr>
          <a:xfrm>
            <a:off x="6464189" y="1676400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JSON file</a:t>
            </a:r>
          </a:p>
        </p:txBody>
      </p:sp>
    </p:spTree>
    <p:extLst>
      <p:ext uri="{BB962C8B-B14F-4D97-AF65-F5344CB8AC3E}">
        <p14:creationId xmlns:p14="http://schemas.microsoft.com/office/powerpoint/2010/main" val="2052139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RDBMS vs. NoSQL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66251"/>
              </p:ext>
            </p:extLst>
          </p:nvPr>
        </p:nvGraphicFramePr>
        <p:xfrm>
          <a:off x="1066800" y="1676400"/>
          <a:ext cx="7010400" cy="35052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7000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NoSQL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640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Pre-defined</a:t>
                      </a:r>
                      <a:r>
                        <a:rPr lang="en-US" baseline="0" dirty="0"/>
                        <a:t> schema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Flexible schema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8841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distributed</a:t>
                      </a:r>
                      <a:r>
                        <a:rPr lang="en-US" baseline="0" dirty="0"/>
                        <a:t> across multiple 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typically nested</a:t>
                      </a:r>
                      <a:r>
                        <a:rPr lang="en-US" baseline="0" dirty="0"/>
                        <a:t> in a few collection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640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Based</a:t>
                      </a:r>
                      <a:r>
                        <a:rPr lang="en-US" baseline="0" dirty="0"/>
                        <a:t> on relations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(Very few) relations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6403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good for hierarchical 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fit for hierarchical work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312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MySQL vs MongoDB Query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836238"/>
              </p:ext>
            </p:extLst>
          </p:nvPr>
        </p:nvGraphicFramePr>
        <p:xfrm>
          <a:off x="1066800" y="1092200"/>
          <a:ext cx="7010400" cy="32512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match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$limit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 expressions FROM..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$project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96484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$lookup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56429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$size, $all, dot notation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994632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4445675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r>
              <a:rPr lang="en-US" dirty="0"/>
              <a:t>, sum(price) as </a:t>
            </a:r>
            <a:r>
              <a:rPr lang="en-US" dirty="0" err="1"/>
              <a:t>totalprice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salesDB.sales</a:t>
            </a:r>
            <a:endParaRPr lang="en-US" dirty="0"/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couponUsed</a:t>
            </a:r>
            <a:r>
              <a:rPr lang="en-US" dirty="0"/>
              <a:t> = FALSE</a:t>
            </a:r>
          </a:p>
          <a:p>
            <a:r>
              <a:rPr lang="en-US" b="1" dirty="0"/>
              <a:t>GROUP BY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endParaRPr lang="en-US" dirty="0"/>
          </a:p>
          <a:p>
            <a:r>
              <a:rPr lang="en-US" b="1" dirty="0"/>
              <a:t>ORDER BY</a:t>
            </a:r>
            <a:r>
              <a:rPr lang="en-US" dirty="0"/>
              <a:t> sum(price) ASC</a:t>
            </a:r>
          </a:p>
          <a:p>
            <a:r>
              <a:rPr lang="en-US" b="1" dirty="0"/>
              <a:t>LIMIT</a:t>
            </a:r>
            <a:r>
              <a:rPr lang="en-US" dirty="0"/>
              <a:t> 2;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4445675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db.sales.aggregate</a:t>
            </a:r>
            <a:r>
              <a:rPr lang="en-US" dirty="0"/>
              <a:t>(</a:t>
            </a:r>
          </a:p>
          <a:p>
            <a:r>
              <a:rPr lang="en-US" dirty="0"/>
              <a:t>[   { $match: { </a:t>
            </a:r>
            <a:r>
              <a:rPr lang="en-US" dirty="0" err="1"/>
              <a:t>couponUsed</a:t>
            </a:r>
            <a:r>
              <a:rPr lang="en-US" dirty="0"/>
              <a:t>: FALSE }}, </a:t>
            </a:r>
          </a:p>
          <a:p>
            <a:r>
              <a:rPr lang="en-US" dirty="0"/>
              <a:t>    { $group: { _id: "$</a:t>
            </a:r>
            <a:r>
              <a:rPr lang="en-US" dirty="0" err="1"/>
              <a:t>purchaseMethod</a:t>
            </a:r>
            <a:r>
              <a:rPr lang="en-US" dirty="0"/>
              <a:t>",</a:t>
            </a:r>
          </a:p>
          <a:p>
            <a:r>
              <a:rPr lang="en-US" dirty="0"/>
              <a:t>     </a:t>
            </a:r>
            <a:r>
              <a:rPr lang="en-US" dirty="0" err="1"/>
              <a:t>totalprice</a:t>
            </a:r>
            <a:r>
              <a:rPr lang="en-US" dirty="0"/>
              <a:t>: { $sum: "$price" }}}, </a:t>
            </a:r>
          </a:p>
          <a:p>
            <a:r>
              <a:rPr lang="en-US" dirty="0"/>
              <a:t>    { $sort: { </a:t>
            </a:r>
            <a:r>
              <a:rPr lang="en-US" dirty="0" err="1"/>
              <a:t>totalprice</a:t>
            </a:r>
            <a:r>
              <a:rPr lang="en-US" dirty="0"/>
              <a:t>: 1 }}, </a:t>
            </a:r>
          </a:p>
          <a:p>
            <a:r>
              <a:rPr lang="en-US" dirty="0"/>
              <a:t>    { $limit: 2 }</a:t>
            </a:r>
          </a:p>
          <a:p>
            <a:r>
              <a:rPr lang="en-US" dirty="0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370522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Date/Time: </a:t>
            </a:r>
            <a:r>
              <a:rPr lang="en-US" sz="2400" dirty="0"/>
              <a:t>Thursday, March 30, </a:t>
            </a:r>
          </a:p>
          <a:p>
            <a:pPr marL="0" indent="0">
              <a:buNone/>
            </a:pPr>
            <a:r>
              <a:rPr lang="en-US" sz="2400" dirty="0"/>
              <a:t>                           9:30 am – 10:50 </a:t>
            </a:r>
            <a:r>
              <a:rPr lang="en-US" sz="2400"/>
              <a:t>am (80 </a:t>
            </a:r>
            <a:r>
              <a:rPr lang="en-US" sz="2400" dirty="0"/>
              <a:t>minutes)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r>
              <a:rPr lang="en-US" sz="2400" dirty="0"/>
              <a:t>Multiple-choice and short-answer questions</a:t>
            </a:r>
          </a:p>
          <a:p>
            <a:r>
              <a:rPr lang="en-US" sz="2400" dirty="0"/>
              <a:t>Closed-book, closed-note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2425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MongoDB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4724400" cy="558043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1000" y="6974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1900" y="1575137"/>
            <a:ext cx="548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$match: { price: { $</a:t>
            </a:r>
            <a:r>
              <a:rPr lang="en-US" sz="2000" dirty="0" err="1">
                <a:solidFill>
                  <a:srgbClr val="0070C0"/>
                </a:solidFill>
              </a:rPr>
              <a:t>gt</a:t>
            </a:r>
            <a:r>
              <a:rPr lang="en-US" sz="2000" dirty="0">
                <a:solidFill>
                  <a:srgbClr val="0070C0"/>
                </a:solidFill>
              </a:rPr>
              <a:t>: 180} }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$project: {_id: 1, price: 1, </a:t>
            </a:r>
            <a:r>
              <a:rPr lang="en-US" sz="2000" dirty="0" err="1">
                <a:solidFill>
                  <a:srgbClr val="0070C0"/>
                </a:solidFill>
              </a:rPr>
              <a:t>storeLocation</a:t>
            </a:r>
            <a:r>
              <a:rPr lang="en-US" sz="2000" dirty="0">
                <a:solidFill>
                  <a:srgbClr val="0070C0"/>
                </a:solidFill>
              </a:rPr>
              <a:t>: 1}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3734002" y="3971091"/>
            <a:ext cx="4876800" cy="162676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Present id, price and store location of sales where price is greater than 180.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98443" y="1081445"/>
            <a:ext cx="2743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NoSQL code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98442" y="3200400"/>
            <a:ext cx="47243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Describe what the code will return.</a:t>
            </a:r>
          </a:p>
        </p:txBody>
      </p:sp>
    </p:spTree>
    <p:extLst>
      <p:ext uri="{BB962C8B-B14F-4D97-AF65-F5344CB8AC3E}">
        <p14:creationId xmlns:p14="http://schemas.microsoft.com/office/powerpoint/2010/main" val="326170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MongoDB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43" y="1073306"/>
            <a:ext cx="4724400" cy="558043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1000" y="6974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1900" y="1575137"/>
            <a:ext cx="5486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$match: { and: [{ price: { $</a:t>
            </a:r>
            <a:r>
              <a:rPr lang="en-US" sz="2000" dirty="0" err="1">
                <a:solidFill>
                  <a:srgbClr val="0070C0"/>
                </a:solidFill>
              </a:rPr>
              <a:t>gt</a:t>
            </a:r>
            <a:r>
              <a:rPr lang="en-US" sz="20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                              { </a:t>
            </a:r>
            <a:r>
              <a:rPr lang="en-US" sz="2000" dirty="0" err="1">
                <a:solidFill>
                  <a:srgbClr val="0070C0"/>
                </a:solidFill>
              </a:rPr>
              <a:t>storeLocation</a:t>
            </a:r>
            <a:r>
              <a:rPr lang="en-US" sz="2000" dirty="0">
                <a:solidFill>
                  <a:srgbClr val="0070C0"/>
                </a:solidFill>
              </a:rPr>
              <a:t>: "Seattle"}]}</a:t>
            </a:r>
          </a:p>
          <a:p>
            <a:r>
              <a:rPr lang="en-US" sz="2000" dirty="0">
                <a:solidFill>
                  <a:srgbClr val="0070C0"/>
                </a:solidFill>
              </a:rPr>
              <a:t>$ project: {_id: 1, price: 1, </a:t>
            </a:r>
            <a:r>
              <a:rPr lang="en-US" sz="2000" dirty="0" err="1">
                <a:solidFill>
                  <a:srgbClr val="0070C0"/>
                </a:solidFill>
              </a:rPr>
              <a:t>storeLocation</a:t>
            </a:r>
            <a:r>
              <a:rPr lang="en-US" sz="2000" dirty="0">
                <a:solidFill>
                  <a:srgbClr val="0070C0"/>
                </a:solidFill>
              </a:rPr>
              <a:t>: 1}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3698443" y="4357853"/>
            <a:ext cx="5209440" cy="130262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$match: { </a:t>
            </a:r>
            <a:r>
              <a:rPr lang="en-US" sz="2200" b="1" dirty="0">
                <a:solidFill>
                  <a:srgbClr val="FFFF00"/>
                </a:solidFill>
              </a:rPr>
              <a:t>$</a:t>
            </a:r>
            <a:r>
              <a:rPr lang="en-US" sz="2000" dirty="0"/>
              <a:t>and: [{ price: { $</a:t>
            </a:r>
            <a:r>
              <a:rPr lang="en-US" sz="2000" dirty="0" err="1"/>
              <a:t>gt</a:t>
            </a:r>
            <a:r>
              <a:rPr lang="en-US" sz="2000" dirty="0"/>
              <a:t>: 180} } , </a:t>
            </a:r>
          </a:p>
          <a:p>
            <a:r>
              <a:rPr lang="en-US" sz="2000"/>
              <a:t>                { </a:t>
            </a:r>
            <a:r>
              <a:rPr lang="en-US" sz="2000" dirty="0" err="1"/>
              <a:t>storeLocation</a:t>
            </a:r>
            <a:r>
              <a:rPr lang="en-US" sz="2000" dirty="0"/>
              <a:t>: "Seattle"}]}</a:t>
            </a:r>
          </a:p>
          <a:p>
            <a:r>
              <a:rPr lang="en-US" sz="2000" dirty="0"/>
              <a:t>$ project: {_id: 1, price: 1, </a:t>
            </a:r>
            <a:r>
              <a:rPr lang="en-US" sz="2000" dirty="0" err="1"/>
              <a:t>storeLocation</a:t>
            </a:r>
            <a:r>
              <a:rPr lang="en-US" sz="2000" dirty="0"/>
              <a:t>: 1}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98443" y="1081445"/>
            <a:ext cx="2743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NoSQL code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88283" y="3279385"/>
            <a:ext cx="49934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What is the problem with the code? Write a correct code.</a:t>
            </a:r>
          </a:p>
        </p:txBody>
      </p:sp>
    </p:spTree>
    <p:extLst>
      <p:ext uri="{BB962C8B-B14F-4D97-AF65-F5344CB8AC3E}">
        <p14:creationId xmlns:p14="http://schemas.microsoft.com/office/powerpoint/2010/main" val="315537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124200"/>
            <a:ext cx="7543800" cy="345916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What is it? Why is it important?</a:t>
            </a:r>
          </a:p>
          <a:p>
            <a:pPr lvl="1"/>
            <a:r>
              <a:rPr lang="en-US" dirty="0"/>
              <a:t>Data consistency</a:t>
            </a:r>
          </a:p>
          <a:p>
            <a:pPr lvl="1"/>
            <a:r>
              <a:rPr lang="en-US" dirty="0"/>
              <a:t>Data quality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Explain the purpose of each component (Extract, Transform, Load) </a:t>
            </a:r>
          </a:p>
          <a:p>
            <a:pPr lvl="0"/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90600" y="1219200"/>
          <a:ext cx="7467601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081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Visualization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Data visualization principles.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Tell a story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Graphical integrity (lie factor)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Minimize graphical complexity (data ink, </a:t>
            </a:r>
            <a:r>
              <a:rPr lang="en-US" dirty="0" err="1">
                <a:solidFill>
                  <a:srgbClr val="C00000"/>
                </a:solidFill>
              </a:rPr>
              <a:t>chartjunk</a:t>
            </a:r>
            <a:r>
              <a:rPr lang="en-US" dirty="0">
                <a:solidFill>
                  <a:srgbClr val="C00000"/>
                </a:solidFill>
              </a:rPr>
              <a:t>, Moiré effects )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87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Issues with this chart?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090160" y="914400"/>
            <a:ext cx="3749040" cy="58674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400" b="1" dirty="0"/>
              <a:t>Issues:</a:t>
            </a:r>
          </a:p>
          <a:p>
            <a:endParaRPr lang="en-US" sz="2400" dirty="0"/>
          </a:p>
          <a:p>
            <a:r>
              <a:rPr lang="en-US" sz="2400" dirty="0"/>
              <a:t>Tell a Story</a:t>
            </a:r>
          </a:p>
          <a:p>
            <a:pPr lvl="1"/>
            <a:r>
              <a:rPr lang="en-US" sz="2000" dirty="0"/>
              <a:t>Vertical axis isn’t labeled. We don’t know the units</a:t>
            </a:r>
          </a:p>
          <a:p>
            <a:pPr lvl="1"/>
            <a:r>
              <a:rPr lang="en-US" sz="2000" dirty="0"/>
              <a:t>Because there are many states to compare, horizontal lines may be helpful</a:t>
            </a:r>
          </a:p>
          <a:p>
            <a:endParaRPr lang="en-US" sz="2400" dirty="0"/>
          </a:p>
          <a:p>
            <a:r>
              <a:rPr lang="en-US" sz="2400" dirty="0"/>
              <a:t>Graphical Integrity</a:t>
            </a:r>
          </a:p>
          <a:p>
            <a:pPr lvl="1"/>
            <a:r>
              <a:rPr lang="en-US" sz="2000" dirty="0"/>
              <a:t>The 3D chart makes it difficult to compare sizes</a:t>
            </a:r>
          </a:p>
          <a:p>
            <a:pPr lvl="1"/>
            <a:r>
              <a:rPr lang="en-US" sz="2000" dirty="0"/>
              <a:t>The cone-shaped bars make it even harder to compare sizes</a:t>
            </a:r>
          </a:p>
          <a:p>
            <a:endParaRPr lang="en-US" sz="2400" dirty="0"/>
          </a:p>
          <a:p>
            <a:r>
              <a:rPr lang="en-US" sz="2400" dirty="0"/>
              <a:t>Graphical Complexity</a:t>
            </a:r>
          </a:p>
          <a:p>
            <a:pPr lvl="1"/>
            <a:r>
              <a:rPr lang="en-US" sz="2000" dirty="0"/>
              <a:t>The 3D chart requires more ink (</a:t>
            </a:r>
            <a:r>
              <a:rPr lang="en-US" sz="2000" dirty="0" err="1"/>
              <a:t>Chartjunk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The number labels are unnecessary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943586"/>
              </p:ext>
            </p:extLst>
          </p:nvPr>
        </p:nvGraphicFramePr>
        <p:xfrm>
          <a:off x="457200" y="1207532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739453"/>
              </p:ext>
            </p:extLst>
          </p:nvPr>
        </p:nvGraphicFramePr>
        <p:xfrm>
          <a:off x="457200" y="40386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Circular Arrow 18"/>
          <p:cNvSpPr/>
          <p:nvPr/>
        </p:nvSpPr>
        <p:spPr>
          <a:xfrm rot="5575814">
            <a:off x="3389322" y="3185538"/>
            <a:ext cx="2191449" cy="1239686"/>
          </a:xfrm>
          <a:prstGeom prst="circular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45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5600" y="2743200"/>
            <a:ext cx="33634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49596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Check the </a:t>
            </a:r>
            <a:r>
              <a:rPr lang="en-US" b="1" dirty="0"/>
              <a:t>Exam 2 Study Guide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Not every item on this list may be on the exam, and there may be items on the exam not on this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7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4000" dirty="0"/>
              <a:t>SQL Joins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Used to combine two or more tables, based on the common fields between them.</a:t>
            </a:r>
          </a:p>
          <a:p>
            <a:r>
              <a:rPr lang="en-US" sz="2800" dirty="0"/>
              <a:t>Suppose we have….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160867" y="3200400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821" y="3200400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69235" y="2863334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821" y="2863334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636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(Inner)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824428"/>
            <a:ext cx="8229600" cy="138537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</a:t>
            </a:r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MyDB.Customer</a:t>
            </a:r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267200" y="4123117"/>
            <a:ext cx="304800" cy="37268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0" y="4723481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sp>
        <p:nvSpPr>
          <p:cNvPr id="11" name="Content Placeholder 7"/>
          <p:cNvSpPr txBox="1">
            <a:spLocks/>
          </p:cNvSpPr>
          <p:nvPr/>
        </p:nvSpPr>
        <p:spPr>
          <a:xfrm>
            <a:off x="428504" y="1667106"/>
            <a:ext cx="8610600" cy="61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JOIN </a:t>
            </a:r>
            <a:r>
              <a:rPr lang="en-US" sz="2400" dirty="0" err="1"/>
              <a:t>MyDB.Order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EEA05D-9E78-4FA5-8541-C09B3348184A}"/>
              </a:ext>
            </a:extLst>
          </p:cNvPr>
          <p:cNvGraphicFramePr>
            <a:graphicFrameLocks noGrp="1"/>
          </p:cNvGraphicFramePr>
          <p:nvPr/>
        </p:nvGraphicFramePr>
        <p:xfrm>
          <a:off x="4733804" y="2675317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F3A7A6D-3E1A-4F11-818D-F2194B37E630}"/>
              </a:ext>
            </a:extLst>
          </p:cNvPr>
          <p:cNvGraphicFramePr>
            <a:graphicFrameLocks noGrp="1"/>
          </p:cNvGraphicFramePr>
          <p:nvPr/>
        </p:nvGraphicFramePr>
        <p:xfrm>
          <a:off x="222313" y="2675317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D4A94FC-51D6-4DB7-B438-F431B756931D}"/>
              </a:ext>
            </a:extLst>
          </p:cNvPr>
          <p:cNvSpPr txBox="1"/>
          <p:nvPr/>
        </p:nvSpPr>
        <p:spPr>
          <a:xfrm>
            <a:off x="4742172" y="233825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2B078F-4FBC-4C88-A531-550E772B67E8}"/>
              </a:ext>
            </a:extLst>
          </p:cNvPr>
          <p:cNvSpPr txBox="1"/>
          <p:nvPr/>
        </p:nvSpPr>
        <p:spPr>
          <a:xfrm>
            <a:off x="222313" y="2338251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3EB0A4-4896-4417-A7D2-EEE6B8BC661E}"/>
              </a:ext>
            </a:extLst>
          </p:cNvPr>
          <p:cNvGraphicFramePr>
            <a:graphicFrameLocks noGrp="1"/>
          </p:cNvGraphicFramePr>
          <p:nvPr/>
        </p:nvGraphicFramePr>
        <p:xfrm>
          <a:off x="603313" y="4723481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88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More Variations to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26515"/>
            <a:ext cx="8229600" cy="1981199"/>
          </a:xfrm>
        </p:spPr>
        <p:txBody>
          <a:bodyPr>
            <a:normAutofit fontScale="77500" lnSpcReduction="20000"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1: We start with a simple join</a:t>
            </a:r>
          </a:p>
          <a:p>
            <a:pPr marL="0" indent="0">
              <a:buNone/>
            </a:pPr>
            <a:r>
              <a:rPr lang="en-US" sz="2400" dirty="0"/>
              <a:t>	SELECT *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MyDB.Customer</a:t>
            </a:r>
            <a:r>
              <a:rPr lang="en-US" sz="2400" dirty="0"/>
              <a:t> JOIN </a:t>
            </a:r>
            <a:r>
              <a:rPr lang="en-US" sz="2400" dirty="0" err="1"/>
              <a:t>MyDB.Order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559526" y="1067643"/>
            <a:ext cx="59652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/>
              <a:t>Q: What is the total order amount by country?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4813" y="4953000"/>
          <a:ext cx="2172145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4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SUM(Amount)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458485" y="4346782"/>
            <a:ext cx="304800" cy="38931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2F70CFD-01B8-4E3C-989F-7AF90BD1FCB5}"/>
              </a:ext>
            </a:extLst>
          </p:cNvPr>
          <p:cNvGraphicFramePr>
            <a:graphicFrameLocks noGrp="1"/>
          </p:cNvGraphicFramePr>
          <p:nvPr/>
        </p:nvGraphicFramePr>
        <p:xfrm>
          <a:off x="4529427" y="3072229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75E719F-20C6-4BA9-B437-C4100B4650D3}"/>
              </a:ext>
            </a:extLst>
          </p:cNvPr>
          <p:cNvGraphicFramePr>
            <a:graphicFrameLocks noGrp="1"/>
          </p:cNvGraphicFramePr>
          <p:nvPr/>
        </p:nvGraphicFramePr>
        <p:xfrm>
          <a:off x="560740" y="3072229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FB805D9-04A1-4DA2-BD68-95860CABD0BD}"/>
              </a:ext>
            </a:extLst>
          </p:cNvPr>
          <p:cNvSpPr/>
          <p:nvPr/>
        </p:nvSpPr>
        <p:spPr>
          <a:xfrm>
            <a:off x="559526" y="4571509"/>
            <a:ext cx="73152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Step 2: We then end up with - </a:t>
            </a:r>
          </a:p>
          <a:p>
            <a:r>
              <a:rPr lang="en-US" dirty="0"/>
              <a:t>	</a:t>
            </a:r>
            <a:r>
              <a:rPr lang="en-US" sz="1900" dirty="0"/>
              <a:t>SELECT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>
                <a:solidFill>
                  <a:srgbClr val="FF0000"/>
                </a:solidFill>
              </a:rPr>
              <a:t>, SUM(</a:t>
            </a:r>
            <a:r>
              <a:rPr lang="en-US" sz="1900" dirty="0" err="1">
                <a:solidFill>
                  <a:srgbClr val="FF0000"/>
                </a:solidFill>
              </a:rPr>
              <a:t>Order.Amount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r>
              <a:rPr lang="en-US" sz="1900" dirty="0"/>
              <a:t>	FROM </a:t>
            </a:r>
            <a:r>
              <a:rPr lang="en-US" sz="1900" dirty="0" err="1"/>
              <a:t>MyDB.Customer</a:t>
            </a:r>
            <a:r>
              <a:rPr lang="en-US" sz="1900" dirty="0"/>
              <a:t> JOIN </a:t>
            </a:r>
            <a:r>
              <a:rPr lang="en-US" sz="1900" dirty="0" err="1"/>
              <a:t>MyDB.Order</a:t>
            </a:r>
            <a:endParaRPr lang="en-US" sz="1900" dirty="0"/>
          </a:p>
          <a:p>
            <a:r>
              <a:rPr lang="en-US" sz="1900" dirty="0"/>
              <a:t>	ON </a:t>
            </a:r>
            <a:r>
              <a:rPr lang="en-US" sz="1900" dirty="0" err="1"/>
              <a:t>Order.CustomerID</a:t>
            </a:r>
            <a:r>
              <a:rPr lang="en-US" sz="1900" dirty="0"/>
              <a:t>=</a:t>
            </a:r>
            <a:r>
              <a:rPr lang="en-US" sz="1900" dirty="0" err="1"/>
              <a:t>Customer.CustomerID</a:t>
            </a:r>
            <a:endParaRPr lang="en-US" sz="1900" dirty="0"/>
          </a:p>
          <a:p>
            <a:r>
              <a:rPr lang="en-US" sz="1900" dirty="0"/>
              <a:t>	</a:t>
            </a:r>
            <a:r>
              <a:rPr lang="en-US" sz="1900" dirty="0">
                <a:solidFill>
                  <a:srgbClr val="FF0000"/>
                </a:solidFill>
              </a:rPr>
              <a:t>GROUP BY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/>
              <a:t>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28EF4B-AA3C-3E2B-6716-7BB07911716F}"/>
              </a:ext>
            </a:extLst>
          </p:cNvPr>
          <p:cNvSpPr txBox="1"/>
          <p:nvPr/>
        </p:nvSpPr>
        <p:spPr>
          <a:xfrm>
            <a:off x="1295400" y="1981200"/>
            <a:ext cx="4724400" cy="990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6F0B9F-F05F-6CFC-8240-6179A82B7791}"/>
              </a:ext>
            </a:extLst>
          </p:cNvPr>
          <p:cNvSpPr txBox="1"/>
          <p:nvPr/>
        </p:nvSpPr>
        <p:spPr>
          <a:xfrm>
            <a:off x="1447800" y="4971047"/>
            <a:ext cx="4876800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SQL (</a:t>
            </a:r>
            <a:r>
              <a:rPr lang="en-US" sz="3600" dirty="0" err="1"/>
              <a:t>Subselects</a:t>
            </a:r>
            <a:r>
              <a:rPr lang="en-US" sz="3600" dirty="0"/>
              <a:t>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344" y="1219200"/>
            <a:ext cx="8229600" cy="4983163"/>
          </a:xfrm>
        </p:spPr>
        <p:txBody>
          <a:bodyPr/>
          <a:lstStyle/>
          <a:p>
            <a:r>
              <a:rPr lang="en-US" altLang="en-US" dirty="0" err="1"/>
              <a:t>Subselect</a:t>
            </a:r>
            <a:r>
              <a:rPr lang="en-US" altLang="en-US" dirty="0"/>
              <a:t> query can return</a:t>
            </a:r>
          </a:p>
          <a:p>
            <a:pPr lvl="1"/>
            <a:r>
              <a:rPr lang="en-US" altLang="en-US" sz="3000" dirty="0"/>
              <a:t>One single value (one column, one row)</a:t>
            </a:r>
          </a:p>
          <a:p>
            <a:pPr lvl="1"/>
            <a:r>
              <a:rPr lang="en-US" altLang="en-US" sz="3000" dirty="0"/>
              <a:t>A temporary table (one or multiple columns, one or multiple rows)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0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/>
              <a:t>One single value: Used </a:t>
            </a:r>
            <a:r>
              <a:rPr lang="en-US" sz="2800" dirty="0"/>
              <a:t>With Comparison Operators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27983"/>
            <a:ext cx="8229600" cy="3459163"/>
          </a:xfrm>
        </p:spPr>
        <p:txBody>
          <a:bodyPr>
            <a:normAutofit/>
          </a:bodyPr>
          <a:lstStyle/>
          <a:p>
            <a:r>
              <a:rPr lang="en-US" sz="2800" dirty="0"/>
              <a:t>SELECT column_name1</a:t>
            </a:r>
            <a:br>
              <a:rPr lang="en-US" sz="2800" dirty="0"/>
            </a:br>
            <a:r>
              <a:rPr lang="en-US" sz="2800" dirty="0"/>
              <a:t>FROM schema_name.table_name1</a:t>
            </a:r>
            <a:br>
              <a:rPr lang="en-US" sz="2800" dirty="0"/>
            </a:br>
            <a:r>
              <a:rPr lang="en-US" sz="2800" dirty="0"/>
              <a:t>WHERE column_name2 </a:t>
            </a:r>
            <a:r>
              <a:rPr lang="en-US" sz="2800" dirty="0" err="1">
                <a:solidFill>
                  <a:srgbClr val="C00000"/>
                </a:solidFill>
              </a:rPr>
              <a:t>comparison_operator</a:t>
            </a:r>
            <a:br>
              <a:rPr lang="en-US" sz="2800" dirty="0"/>
            </a:br>
            <a:r>
              <a:rPr lang="en-US" sz="2800" dirty="0">
                <a:solidFill>
                  <a:srgbClr val="0070C0"/>
                </a:solidFill>
              </a:rPr>
              <a:t>	(SELECT column_name3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FROM schema_name.table_name2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WHERE condition);</a:t>
            </a:r>
          </a:p>
        </p:txBody>
      </p:sp>
      <p:sp>
        <p:nvSpPr>
          <p:cNvPr id="3" name="Rectangle 2"/>
          <p:cNvSpPr/>
          <p:nvPr/>
        </p:nvSpPr>
        <p:spPr>
          <a:xfrm>
            <a:off x="1688465" y="3886200"/>
            <a:ext cx="542906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err="1"/>
              <a:t>comparison_operator</a:t>
            </a:r>
            <a:r>
              <a:rPr lang="en-US" sz="2000" dirty="0"/>
              <a:t> could be equality operators such as =, &gt;, &lt;, &gt;=, &lt;=, &lt;&gt;. 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584404" y="2411343"/>
            <a:ext cx="304800" cy="1219200"/>
          </a:xfrm>
          <a:prstGeom prst="rightBrace">
            <a:avLst>
              <a:gd name="adj1" fmla="val 1875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2667000"/>
            <a:ext cx="1873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Treated as a single value</a:t>
            </a:r>
          </a:p>
        </p:txBody>
      </p:sp>
    </p:spTree>
    <p:extLst>
      <p:ext uri="{BB962C8B-B14F-4D97-AF65-F5344CB8AC3E}">
        <p14:creationId xmlns:p14="http://schemas.microsoft.com/office/powerpoint/2010/main" val="184140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34290" y="87254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65132"/>
              </p:ext>
            </p:extLst>
          </p:nvPr>
        </p:nvGraphicFramePr>
        <p:xfrm>
          <a:off x="5117430" y="1241872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99171" y="1241872"/>
            <a:ext cx="417137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Q: What are the order IDs with order amount </a:t>
            </a:r>
            <a:r>
              <a:rPr lang="en-US" sz="2400" dirty="0">
                <a:solidFill>
                  <a:srgbClr val="C00000"/>
                </a:solidFill>
              </a:rPr>
              <a:t>below</a:t>
            </a:r>
            <a:r>
              <a:rPr lang="en-US" sz="2400" dirty="0"/>
              <a:t> average?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7092253" y="3538813"/>
            <a:ext cx="1820426" cy="1845377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87467"/>
              </p:ext>
            </p:extLst>
          </p:nvPr>
        </p:nvGraphicFramePr>
        <p:xfrm>
          <a:off x="3429000" y="6193364"/>
          <a:ext cx="1633538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78664"/>
              </p:ext>
            </p:extLst>
          </p:nvPr>
        </p:nvGraphicFramePr>
        <p:xfrm>
          <a:off x="6781800" y="3276601"/>
          <a:ext cx="86629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57.6667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02721" y="2587735"/>
            <a:ext cx="72648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Step 1. We start by writing a </a:t>
            </a:r>
            <a:r>
              <a:rPr lang="en-US" sz="2200" dirty="0" err="1"/>
              <a:t>subselect</a:t>
            </a:r>
            <a:r>
              <a:rPr lang="en-US" sz="2200" dirty="0"/>
              <a:t> query that returns the average order amount: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02721" y="3546337"/>
            <a:ext cx="8229600" cy="23354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Step 2. We treat the </a:t>
            </a:r>
            <a:r>
              <a:rPr lang="en-US" sz="2200" dirty="0" err="1"/>
              <a:t>subselect</a:t>
            </a:r>
            <a:r>
              <a:rPr lang="en-US" sz="2200" dirty="0"/>
              <a:t> query as </a:t>
            </a:r>
            <a:r>
              <a:rPr lang="en-US" sz="2200" b="1" dirty="0">
                <a:solidFill>
                  <a:srgbClr val="0070C0"/>
                </a:solidFill>
              </a:rPr>
              <a:t>a single value</a:t>
            </a:r>
            <a:r>
              <a:rPr lang="en-US" sz="2200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9959" y="4624892"/>
            <a:ext cx="7521041" cy="11079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dirty="0"/>
              <a:t>SELECT </a:t>
            </a:r>
            <a:r>
              <a:rPr lang="en-US" sz="2200" dirty="0" err="1"/>
              <a:t>OrderID</a:t>
            </a:r>
            <a:r>
              <a:rPr lang="en-US" sz="2200" dirty="0"/>
              <a:t>, Amount </a:t>
            </a:r>
          </a:p>
          <a:p>
            <a:r>
              <a:rPr lang="en-US" sz="2200" dirty="0"/>
              <a:t>FROM </a:t>
            </a:r>
            <a:r>
              <a:rPr lang="en-US" sz="2200" dirty="0" err="1"/>
              <a:t>MyDB.Order</a:t>
            </a:r>
            <a:endParaRPr lang="en-US" sz="2200" dirty="0"/>
          </a:p>
          <a:p>
            <a:r>
              <a:rPr lang="en-US" sz="2200" dirty="0"/>
              <a:t>WHERE Amount </a:t>
            </a:r>
            <a:r>
              <a:rPr lang="en-US" sz="2200" dirty="0">
                <a:solidFill>
                  <a:srgbClr val="C00000"/>
                </a:solidFill>
              </a:rPr>
              <a:t>&lt;</a:t>
            </a:r>
            <a:r>
              <a:rPr lang="en-US" sz="2200" dirty="0"/>
              <a:t>(</a:t>
            </a:r>
            <a:r>
              <a:rPr lang="en-US" sz="2200" dirty="0">
                <a:solidFill>
                  <a:srgbClr val="0070C0"/>
                </a:solidFill>
              </a:rPr>
              <a:t>SELECT AVG(Amount) FROM </a:t>
            </a:r>
            <a:r>
              <a:rPr lang="en-US" sz="2200" dirty="0" err="1">
                <a:solidFill>
                  <a:srgbClr val="0070C0"/>
                </a:solidFill>
              </a:rPr>
              <a:t>MyDB.Order</a:t>
            </a:r>
            <a:r>
              <a:rPr lang="en-US" sz="2200" dirty="0"/>
              <a:t>);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0293" y="3341936"/>
            <a:ext cx="4973349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</a:rPr>
              <a:t> SELECT AVG(Amount) FROM </a:t>
            </a:r>
            <a:r>
              <a:rPr lang="en-US" sz="2200" dirty="0" err="1">
                <a:solidFill>
                  <a:srgbClr val="0070C0"/>
                </a:solidFill>
              </a:rPr>
              <a:t>MyDB.Order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025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5" grpId="0" build="p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9473</TotalTime>
  <Words>1860</Words>
  <Application>Microsoft Office PowerPoint</Application>
  <PresentationFormat>On-screen Show (4:3)</PresentationFormat>
  <Paragraphs>557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Consolas</vt:lpstr>
      <vt:lpstr>inherit</vt:lpstr>
      <vt:lpstr>Office Theme</vt:lpstr>
      <vt:lpstr>Review for Exam 2</vt:lpstr>
      <vt:lpstr>Overview</vt:lpstr>
      <vt:lpstr>Coverage</vt:lpstr>
      <vt:lpstr>SQL Joins</vt:lpstr>
      <vt:lpstr>(Inner) Join</vt:lpstr>
      <vt:lpstr>More Variations to Join</vt:lpstr>
      <vt:lpstr>PowerPoint Presentation</vt:lpstr>
      <vt:lpstr>PowerPoint Presentation</vt:lpstr>
      <vt:lpstr>Subselect as One Single Value: Example 1</vt:lpstr>
      <vt:lpstr>Subselect as One Single Value: Example 2</vt:lpstr>
      <vt:lpstr>Subselect as One Single Value: Example 2</vt:lpstr>
      <vt:lpstr>PowerPoint Presentation</vt:lpstr>
      <vt:lpstr>Subselect as Temporary table</vt:lpstr>
      <vt:lpstr>Subselect as Temporary table</vt:lpstr>
      <vt:lpstr>Semi-Structured Data</vt:lpstr>
      <vt:lpstr>Semi-Structured Data</vt:lpstr>
      <vt:lpstr>Semi-Structured Data</vt:lpstr>
      <vt:lpstr>RDBMS vs. NoSQL</vt:lpstr>
      <vt:lpstr>MySQL vs MongoDB Query</vt:lpstr>
      <vt:lpstr>MongoDB</vt:lpstr>
      <vt:lpstr>MongoDB</vt:lpstr>
      <vt:lpstr>ETL</vt:lpstr>
      <vt:lpstr>Data Visualization</vt:lpstr>
      <vt:lpstr>Issues with this chart?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>JaeHwuen Jung</dc:creator>
  <cp:lastModifiedBy>Leila Hosseini</cp:lastModifiedBy>
  <cp:revision>284</cp:revision>
  <cp:lastPrinted>2016-10-28T18:56:06Z</cp:lastPrinted>
  <dcterms:created xsi:type="dcterms:W3CDTF">2015-09-26T04:23:07Z</dcterms:created>
  <dcterms:modified xsi:type="dcterms:W3CDTF">2023-03-21T20:35:54Z</dcterms:modified>
</cp:coreProperties>
</file>