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jpg" ContentType="image/jp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sldIdLst>
    <p:sldId id="389" r:id="rId3"/>
    <p:sldId id="388" r:id="rId4"/>
    <p:sldId id="268" r:id="rId5"/>
    <p:sldId id="294" r:id="rId6"/>
    <p:sldId id="295" r:id="rId7"/>
    <p:sldId id="292" r:id="rId8"/>
    <p:sldId id="271" r:id="rId9"/>
    <p:sldId id="272" r:id="rId10"/>
    <p:sldId id="273" r:id="rId11"/>
    <p:sldId id="293" r:id="rId12"/>
    <p:sldId id="274" r:id="rId13"/>
    <p:sldId id="287" r:id="rId14"/>
    <p:sldId id="276" r:id="rId15"/>
    <p:sldId id="277" r:id="rId16"/>
    <p:sldId id="291" r:id="rId17"/>
    <p:sldId id="278" r:id="rId18"/>
    <p:sldId id="288" r:id="rId19"/>
    <p:sldId id="280" r:id="rId20"/>
    <p:sldId id="282" r:id="rId21"/>
    <p:sldId id="289" r:id="rId22"/>
    <p:sldId id="29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7" autoAdjust="0"/>
    <p:restoredTop sz="94773" autoAdjust="0"/>
  </p:normalViewPr>
  <p:slideViewPr>
    <p:cSldViewPr>
      <p:cViewPr varScale="1">
        <p:scale>
          <a:sx n="159" d="100"/>
          <a:sy n="159" d="100"/>
        </p:scale>
        <p:origin x="2382" y="13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ila Hosseini" userId="a3ffd976-44bc-4d8c-adf8-8096c7da1f0c" providerId="ADAL" clId="{1BABBC82-6C90-46FC-9D32-0C6A3B2DF4B9}"/>
    <pc:docChg chg="undo custSel addSld delSld modSld">
      <pc:chgData name="Leila Hosseini" userId="a3ffd976-44bc-4d8c-adf8-8096c7da1f0c" providerId="ADAL" clId="{1BABBC82-6C90-46FC-9D32-0C6A3B2DF4B9}" dt="2022-11-29T23:53:50.469" v="11" actId="2696"/>
      <pc:docMkLst>
        <pc:docMk/>
      </pc:docMkLst>
      <pc:sldChg chg="del">
        <pc:chgData name="Leila Hosseini" userId="a3ffd976-44bc-4d8c-adf8-8096c7da1f0c" providerId="ADAL" clId="{1BABBC82-6C90-46FC-9D32-0C6A3B2DF4B9}" dt="2022-11-27T23:24:01.102" v="6" actId="47"/>
        <pc:sldMkLst>
          <pc:docMk/>
          <pc:sldMk cId="3262807967" sldId="298"/>
        </pc:sldMkLst>
      </pc:sldChg>
      <pc:sldChg chg="delSp add del mod">
        <pc:chgData name="Leila Hosseini" userId="a3ffd976-44bc-4d8c-adf8-8096c7da1f0c" providerId="ADAL" clId="{1BABBC82-6C90-46FC-9D32-0C6A3B2DF4B9}" dt="2022-11-29T23:53:50.469" v="11" actId="2696"/>
        <pc:sldMkLst>
          <pc:docMk/>
          <pc:sldMk cId="3741525064" sldId="332"/>
        </pc:sldMkLst>
        <pc:spChg chg="del">
          <ac:chgData name="Leila Hosseini" userId="a3ffd976-44bc-4d8c-adf8-8096c7da1f0c" providerId="ADAL" clId="{1BABBC82-6C90-46FC-9D32-0C6A3B2DF4B9}" dt="2022-11-29T23:52:17.661" v="9" actId="478"/>
          <ac:spMkLst>
            <pc:docMk/>
            <pc:sldMk cId="3741525064" sldId="332"/>
            <ac:spMk id="6" creationId="{00000000-0000-0000-0000-000000000000}"/>
          </ac:spMkLst>
        </pc:spChg>
        <pc:spChg chg="del">
          <ac:chgData name="Leila Hosseini" userId="a3ffd976-44bc-4d8c-adf8-8096c7da1f0c" providerId="ADAL" clId="{1BABBC82-6C90-46FC-9D32-0C6A3B2DF4B9}" dt="2022-11-29T23:52:19.274" v="10" actId="478"/>
          <ac:spMkLst>
            <pc:docMk/>
            <pc:sldMk cId="3741525064" sldId="332"/>
            <ac:spMk id="22" creationId="{00000000-0000-0000-0000-000000000000}"/>
          </ac:spMkLst>
        </pc:spChg>
      </pc:sldChg>
      <pc:sldChg chg="del">
        <pc:chgData name="Leila Hosseini" userId="a3ffd976-44bc-4d8c-adf8-8096c7da1f0c" providerId="ADAL" clId="{1BABBC82-6C90-46FC-9D32-0C6A3B2DF4B9}" dt="2022-11-27T23:24:09.418" v="7" actId="47"/>
        <pc:sldMkLst>
          <pc:docMk/>
          <pc:sldMk cId="2298234513" sldId="367"/>
        </pc:sldMkLst>
      </pc:sldChg>
      <pc:sldChg chg="modSp add del mod setBg">
        <pc:chgData name="Leila Hosseini" userId="a3ffd976-44bc-4d8c-adf8-8096c7da1f0c" providerId="ADAL" clId="{1BABBC82-6C90-46FC-9D32-0C6A3B2DF4B9}" dt="2022-11-27T23:23:59.028" v="5"/>
        <pc:sldMkLst>
          <pc:docMk/>
          <pc:sldMk cId="2974965864" sldId="388"/>
        </pc:sldMkLst>
        <pc:spChg chg="mod">
          <ac:chgData name="Leila Hosseini" userId="a3ffd976-44bc-4d8c-adf8-8096c7da1f0c" providerId="ADAL" clId="{1BABBC82-6C90-46FC-9D32-0C6A3B2DF4B9}" dt="2022-11-27T23:23:59.028" v="5"/>
          <ac:spMkLst>
            <pc:docMk/>
            <pc:sldMk cId="2974965864" sldId="388"/>
            <ac:spMk id="3" creationId="{F981364A-CCA5-33CA-0FFD-F2DA3E3D64E9}"/>
          </ac:spMkLst>
        </pc:spChg>
      </pc:sldChg>
      <pc:sldChg chg="add del">
        <pc:chgData name="Leila Hosseini" userId="a3ffd976-44bc-4d8c-adf8-8096c7da1f0c" providerId="ADAL" clId="{1BABBC82-6C90-46FC-9D32-0C6A3B2DF4B9}" dt="2022-11-27T23:23:48.204" v="2"/>
        <pc:sldMkLst>
          <pc:docMk/>
          <pc:sldMk cId="2372411595" sldId="389"/>
        </pc:sldMkLst>
      </pc:sldChg>
    </pc:docChg>
  </pc:docChgLst>
  <pc:docChgLst>
    <pc:chgData name="Leila Hosseini" userId="a3ffd976-44bc-4d8c-adf8-8096c7da1f0c" providerId="ADAL" clId="{E73EEAE7-ABEB-45FF-89D7-3FA797C00713}"/>
    <pc:docChg chg="modSld">
      <pc:chgData name="Leila Hosseini" userId="a3ffd976-44bc-4d8c-adf8-8096c7da1f0c" providerId="ADAL" clId="{E73EEAE7-ABEB-45FF-89D7-3FA797C00713}" dt="2023-04-20T01:11:56.317" v="10" actId="20577"/>
      <pc:docMkLst>
        <pc:docMk/>
      </pc:docMkLst>
      <pc:sldChg chg="modSp mod">
        <pc:chgData name="Leila Hosseini" userId="a3ffd976-44bc-4d8c-adf8-8096c7da1f0c" providerId="ADAL" clId="{E73EEAE7-ABEB-45FF-89D7-3FA797C00713}" dt="2023-04-20T01:11:56.317" v="10" actId="20577"/>
        <pc:sldMkLst>
          <pc:docMk/>
          <pc:sldMk cId="2974965864" sldId="388"/>
        </pc:sldMkLst>
        <pc:spChg chg="mod">
          <ac:chgData name="Leila Hosseini" userId="a3ffd976-44bc-4d8c-adf8-8096c7da1f0c" providerId="ADAL" clId="{E73EEAE7-ABEB-45FF-89D7-3FA797C00713}" dt="2023-04-20T01:11:56.317" v="10" actId="20577"/>
          <ac:spMkLst>
            <pc:docMk/>
            <pc:sldMk cId="2974965864" sldId="388"/>
            <ac:spMk id="6"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79F86F-C723-400C-94CC-42B4F6F7667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5CBDA1A-20C8-4934-9068-981E23951CE2}">
      <dgm:prSet/>
      <dgm:spPr/>
      <dgm:t>
        <a:bodyPr/>
        <a:lstStyle/>
        <a:p>
          <a:pPr rtl="0"/>
          <a:r>
            <a:rPr lang="en-US" dirty="0"/>
            <a:t>Find out which items predict the occurrence of other items</a:t>
          </a:r>
        </a:p>
      </dgm:t>
    </dgm:pt>
    <dgm:pt modelId="{756EB9E1-3284-4E21-9003-9286B56C480D}" type="parTrans" cxnId="{1A2A4A2A-444F-44CD-8911-E30F0F2D3680}">
      <dgm:prSet/>
      <dgm:spPr/>
      <dgm:t>
        <a:bodyPr/>
        <a:lstStyle/>
        <a:p>
          <a:endParaRPr lang="en-US"/>
        </a:p>
      </dgm:t>
    </dgm:pt>
    <dgm:pt modelId="{2D0A9FDF-0902-4E57-AC6A-8BA762F6C6D4}" type="sibTrans" cxnId="{1A2A4A2A-444F-44CD-8911-E30F0F2D3680}">
      <dgm:prSet/>
      <dgm:spPr/>
      <dgm:t>
        <a:bodyPr/>
        <a:lstStyle/>
        <a:p>
          <a:endParaRPr lang="en-US"/>
        </a:p>
      </dgm:t>
    </dgm:pt>
    <dgm:pt modelId="{630E3504-183B-4F16-A634-21CC7912D254}">
      <dgm:prSet/>
      <dgm:spPr/>
      <dgm:t>
        <a:bodyPr/>
        <a:lstStyle/>
        <a:p>
          <a:pPr rtl="0"/>
          <a:r>
            <a:rPr lang="en-US" dirty="0"/>
            <a:t>Also known as “affinity analysis” or “market basket” analysis</a:t>
          </a:r>
        </a:p>
      </dgm:t>
    </dgm:pt>
    <dgm:pt modelId="{277F0ECE-B37B-4572-9B7E-FC693EAC5AC8}" type="parTrans" cxnId="{D539BC0A-B83C-4DA4-9321-89284144814C}">
      <dgm:prSet/>
      <dgm:spPr/>
      <dgm:t>
        <a:bodyPr/>
        <a:lstStyle/>
        <a:p>
          <a:endParaRPr lang="en-US"/>
        </a:p>
      </dgm:t>
    </dgm:pt>
    <dgm:pt modelId="{BC56CD77-E395-411F-B82F-FDD33F2BCE15}" type="sibTrans" cxnId="{D539BC0A-B83C-4DA4-9321-89284144814C}">
      <dgm:prSet/>
      <dgm:spPr/>
      <dgm:t>
        <a:bodyPr/>
        <a:lstStyle/>
        <a:p>
          <a:endParaRPr lang="en-US"/>
        </a:p>
      </dgm:t>
    </dgm:pt>
    <dgm:pt modelId="{6301B5D2-9A4E-4137-9898-B89B8DFF673A}" type="pres">
      <dgm:prSet presAssocID="{6179F86F-C723-400C-94CC-42B4F6F76672}" presName="linear" presStyleCnt="0">
        <dgm:presLayoutVars>
          <dgm:animLvl val="lvl"/>
          <dgm:resizeHandles val="exact"/>
        </dgm:presLayoutVars>
      </dgm:prSet>
      <dgm:spPr/>
    </dgm:pt>
    <dgm:pt modelId="{20C37FEC-3590-451B-8A48-DF9A87633137}" type="pres">
      <dgm:prSet presAssocID="{C5CBDA1A-20C8-4934-9068-981E23951CE2}" presName="parentText" presStyleLbl="node1" presStyleIdx="0" presStyleCnt="2">
        <dgm:presLayoutVars>
          <dgm:chMax val="0"/>
          <dgm:bulletEnabled val="1"/>
        </dgm:presLayoutVars>
      </dgm:prSet>
      <dgm:spPr/>
    </dgm:pt>
    <dgm:pt modelId="{6E3C06AF-B5CB-449E-A32D-B66283FEB16E}" type="pres">
      <dgm:prSet presAssocID="{2D0A9FDF-0902-4E57-AC6A-8BA762F6C6D4}" presName="spacer" presStyleCnt="0"/>
      <dgm:spPr/>
    </dgm:pt>
    <dgm:pt modelId="{560415DB-36A9-4EDF-9A54-BA874E86ACC4}" type="pres">
      <dgm:prSet presAssocID="{630E3504-183B-4F16-A634-21CC7912D254}" presName="parentText" presStyleLbl="node1" presStyleIdx="1" presStyleCnt="2">
        <dgm:presLayoutVars>
          <dgm:chMax val="0"/>
          <dgm:bulletEnabled val="1"/>
        </dgm:presLayoutVars>
      </dgm:prSet>
      <dgm:spPr/>
    </dgm:pt>
  </dgm:ptLst>
  <dgm:cxnLst>
    <dgm:cxn modelId="{D539BC0A-B83C-4DA4-9321-89284144814C}" srcId="{6179F86F-C723-400C-94CC-42B4F6F76672}" destId="{630E3504-183B-4F16-A634-21CC7912D254}" srcOrd="1" destOrd="0" parTransId="{277F0ECE-B37B-4572-9B7E-FC693EAC5AC8}" sibTransId="{BC56CD77-E395-411F-B82F-FDD33F2BCE15}"/>
    <dgm:cxn modelId="{1A2A4A2A-444F-44CD-8911-E30F0F2D3680}" srcId="{6179F86F-C723-400C-94CC-42B4F6F76672}" destId="{C5CBDA1A-20C8-4934-9068-981E23951CE2}" srcOrd="0" destOrd="0" parTransId="{756EB9E1-3284-4E21-9003-9286B56C480D}" sibTransId="{2D0A9FDF-0902-4E57-AC6A-8BA762F6C6D4}"/>
    <dgm:cxn modelId="{D6B85A2E-6F95-4155-ADC8-9A39FF4C60D0}" type="presOf" srcId="{6179F86F-C723-400C-94CC-42B4F6F76672}" destId="{6301B5D2-9A4E-4137-9898-B89B8DFF673A}" srcOrd="0" destOrd="0" presId="urn:microsoft.com/office/officeart/2005/8/layout/vList2"/>
    <dgm:cxn modelId="{2F09AD85-ADE8-42B0-83BD-57AE6D575CCE}" type="presOf" srcId="{630E3504-183B-4F16-A634-21CC7912D254}" destId="{560415DB-36A9-4EDF-9A54-BA874E86ACC4}" srcOrd="0" destOrd="0" presId="urn:microsoft.com/office/officeart/2005/8/layout/vList2"/>
    <dgm:cxn modelId="{4A9A0CFD-55BE-4C58-8914-85B5D1A25958}" type="presOf" srcId="{C5CBDA1A-20C8-4934-9068-981E23951CE2}" destId="{20C37FEC-3590-451B-8A48-DF9A87633137}" srcOrd="0" destOrd="0" presId="urn:microsoft.com/office/officeart/2005/8/layout/vList2"/>
    <dgm:cxn modelId="{AB64F068-4309-4194-86A1-330194CA3FA2}" type="presParOf" srcId="{6301B5D2-9A4E-4137-9898-B89B8DFF673A}" destId="{20C37FEC-3590-451B-8A48-DF9A87633137}" srcOrd="0" destOrd="0" presId="urn:microsoft.com/office/officeart/2005/8/layout/vList2"/>
    <dgm:cxn modelId="{9F7F1A68-98BA-4708-9D72-E1CDE702DA94}" type="presParOf" srcId="{6301B5D2-9A4E-4137-9898-B89B8DFF673A}" destId="{6E3C06AF-B5CB-449E-A32D-B66283FEB16E}" srcOrd="1" destOrd="0" presId="urn:microsoft.com/office/officeart/2005/8/layout/vList2"/>
    <dgm:cxn modelId="{F5F31CFF-2703-4E0B-9203-51C51FE43378}" type="presParOf" srcId="{6301B5D2-9A4E-4137-9898-B89B8DFF673A}" destId="{560415DB-36A9-4EDF-9A54-BA874E86ACC4}"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16846D-C39C-44A2-90C6-8F42CA6FF4A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4178A15E-28F9-4C99-8D60-0AA802A4F648}">
      <dgm:prSet phldrT="[Text]"/>
      <dgm:spPr/>
      <dgm:t>
        <a:bodyPr/>
        <a:lstStyle/>
        <a:p>
          <a:r>
            <a:rPr lang="en-US" dirty="0"/>
            <a:t>2 baskets have milk, beer, and diapers</a:t>
          </a:r>
        </a:p>
      </dgm:t>
    </dgm:pt>
    <dgm:pt modelId="{3FDFBC76-3E66-4779-87C8-EC0F03674B6E}" type="parTrans" cxnId="{896DF46B-D7C2-4438-A0CB-48723CF18ED1}">
      <dgm:prSet/>
      <dgm:spPr/>
      <dgm:t>
        <a:bodyPr/>
        <a:lstStyle/>
        <a:p>
          <a:endParaRPr lang="en-US"/>
        </a:p>
      </dgm:t>
    </dgm:pt>
    <dgm:pt modelId="{A29FFDE6-08F3-48AE-9ED5-D34FA2A1CAAE}" type="sibTrans" cxnId="{896DF46B-D7C2-4438-A0CB-48723CF18ED1}">
      <dgm:prSet/>
      <dgm:spPr/>
      <dgm:t>
        <a:bodyPr/>
        <a:lstStyle/>
        <a:p>
          <a:endParaRPr lang="en-US"/>
        </a:p>
      </dgm:t>
    </dgm:pt>
    <dgm:pt modelId="{3E2276FC-0B08-4C64-B6D0-AD9BAC9ED7CE}">
      <dgm:prSet phldrT="[Text]"/>
      <dgm:spPr/>
      <dgm:t>
        <a:bodyPr/>
        <a:lstStyle/>
        <a:p>
          <a:r>
            <a:rPr lang="en-US" dirty="0"/>
            <a:t>5 baskets total</a:t>
          </a:r>
        </a:p>
      </dgm:t>
    </dgm:pt>
    <dgm:pt modelId="{53FAA012-C0D0-46FA-AABF-B51AAB687CAE}" type="parTrans" cxnId="{339378E2-EF55-469B-A9E5-706C2C6CAA9A}">
      <dgm:prSet/>
      <dgm:spPr/>
      <dgm:t>
        <a:bodyPr/>
        <a:lstStyle/>
        <a:p>
          <a:endParaRPr lang="en-US"/>
        </a:p>
      </dgm:t>
    </dgm:pt>
    <dgm:pt modelId="{11046EFC-D44E-4D7A-AF1F-12D4140DD049}" type="sibTrans" cxnId="{339378E2-EF55-469B-A9E5-706C2C6CAA9A}">
      <dgm:prSet/>
      <dgm:spPr/>
      <dgm:t>
        <a:bodyPr/>
        <a:lstStyle/>
        <a:p>
          <a:endParaRPr lang="en-US"/>
        </a:p>
      </dgm:t>
    </dgm:pt>
    <dgm:pt modelId="{32E60F58-292F-4CF1-89E5-642571C6747B}" type="pres">
      <dgm:prSet presAssocID="{5616846D-C39C-44A2-90C6-8F42CA6FF4A5}" presName="linear" presStyleCnt="0">
        <dgm:presLayoutVars>
          <dgm:animLvl val="lvl"/>
          <dgm:resizeHandles val="exact"/>
        </dgm:presLayoutVars>
      </dgm:prSet>
      <dgm:spPr/>
    </dgm:pt>
    <dgm:pt modelId="{5C85A6A3-2F4C-4BA4-B4FD-DBAC033A93BD}" type="pres">
      <dgm:prSet presAssocID="{4178A15E-28F9-4C99-8D60-0AA802A4F648}" presName="parentText" presStyleLbl="node1" presStyleIdx="0" presStyleCnt="2">
        <dgm:presLayoutVars>
          <dgm:chMax val="0"/>
          <dgm:bulletEnabled val="1"/>
        </dgm:presLayoutVars>
      </dgm:prSet>
      <dgm:spPr/>
    </dgm:pt>
    <dgm:pt modelId="{5BBB637B-0CDB-4EAF-ACF3-03F6E9FF22E7}" type="pres">
      <dgm:prSet presAssocID="{A29FFDE6-08F3-48AE-9ED5-D34FA2A1CAAE}" presName="spacer" presStyleCnt="0"/>
      <dgm:spPr/>
    </dgm:pt>
    <dgm:pt modelId="{00D7FAD6-D262-4090-8A8C-4B2792E813AE}" type="pres">
      <dgm:prSet presAssocID="{3E2276FC-0B08-4C64-B6D0-AD9BAC9ED7CE}" presName="parentText" presStyleLbl="node1" presStyleIdx="1" presStyleCnt="2">
        <dgm:presLayoutVars>
          <dgm:chMax val="0"/>
          <dgm:bulletEnabled val="1"/>
        </dgm:presLayoutVars>
      </dgm:prSet>
      <dgm:spPr/>
    </dgm:pt>
  </dgm:ptLst>
  <dgm:cxnLst>
    <dgm:cxn modelId="{7BEDFD1D-7FD5-4457-B9C0-D26202262989}" type="presOf" srcId="{4178A15E-28F9-4C99-8D60-0AA802A4F648}" destId="{5C85A6A3-2F4C-4BA4-B4FD-DBAC033A93BD}" srcOrd="0" destOrd="0" presId="urn:microsoft.com/office/officeart/2005/8/layout/vList2"/>
    <dgm:cxn modelId="{896DF46B-D7C2-4438-A0CB-48723CF18ED1}" srcId="{5616846D-C39C-44A2-90C6-8F42CA6FF4A5}" destId="{4178A15E-28F9-4C99-8D60-0AA802A4F648}" srcOrd="0" destOrd="0" parTransId="{3FDFBC76-3E66-4779-87C8-EC0F03674B6E}" sibTransId="{A29FFDE6-08F3-48AE-9ED5-D34FA2A1CAAE}"/>
    <dgm:cxn modelId="{ACFDDC4D-31EB-4D98-8715-01F8CDCD00BE}" type="presOf" srcId="{5616846D-C39C-44A2-90C6-8F42CA6FF4A5}" destId="{32E60F58-292F-4CF1-89E5-642571C6747B}" srcOrd="0" destOrd="0" presId="urn:microsoft.com/office/officeart/2005/8/layout/vList2"/>
    <dgm:cxn modelId="{46AADCBC-E11B-4996-852F-43B401BEA539}" type="presOf" srcId="{3E2276FC-0B08-4C64-B6D0-AD9BAC9ED7CE}" destId="{00D7FAD6-D262-4090-8A8C-4B2792E813AE}" srcOrd="0" destOrd="0" presId="urn:microsoft.com/office/officeart/2005/8/layout/vList2"/>
    <dgm:cxn modelId="{339378E2-EF55-469B-A9E5-706C2C6CAA9A}" srcId="{5616846D-C39C-44A2-90C6-8F42CA6FF4A5}" destId="{3E2276FC-0B08-4C64-B6D0-AD9BAC9ED7CE}" srcOrd="1" destOrd="0" parTransId="{53FAA012-C0D0-46FA-AABF-B51AAB687CAE}" sibTransId="{11046EFC-D44E-4D7A-AF1F-12D4140DD049}"/>
    <dgm:cxn modelId="{9F40E6BA-09E5-498D-BED8-9B71D700CF76}" type="presParOf" srcId="{32E60F58-292F-4CF1-89E5-642571C6747B}" destId="{5C85A6A3-2F4C-4BA4-B4FD-DBAC033A93BD}" srcOrd="0" destOrd="0" presId="urn:microsoft.com/office/officeart/2005/8/layout/vList2"/>
    <dgm:cxn modelId="{FBAF661F-2C4C-4EA0-A9A0-1A832715A0F8}" type="presParOf" srcId="{32E60F58-292F-4CF1-89E5-642571C6747B}" destId="{5BBB637B-0CDB-4EAF-ACF3-03F6E9FF22E7}" srcOrd="1" destOrd="0" presId="urn:microsoft.com/office/officeart/2005/8/layout/vList2"/>
    <dgm:cxn modelId="{4FA106FD-1D4C-4A0E-ADCC-ED3CB4A7F57E}" type="presParOf" srcId="{32E60F58-292F-4CF1-89E5-642571C6747B}" destId="{00D7FAD6-D262-4090-8A8C-4B2792E813AE}"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36EBA1-0FC9-4B88-9D95-1A52108076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AAC243A-BADF-4318-BF3F-218534AF7B87}">
      <dgm:prSet custT="1"/>
      <dgm:spPr/>
      <dgm:t>
        <a:bodyPr/>
        <a:lstStyle/>
        <a:p>
          <a:pPr rtl="0"/>
          <a:r>
            <a:rPr lang="en-US" sz="3200" dirty="0"/>
            <a:t>i.e., high confidence suggests a strong association…</a:t>
          </a:r>
        </a:p>
      </dgm:t>
    </dgm:pt>
    <dgm:pt modelId="{4E46A1BC-5BE4-4698-852E-8FE84EDE0694}" type="parTrans" cxnId="{CE008824-C490-42FE-9C5E-44225A10AC6A}">
      <dgm:prSet/>
      <dgm:spPr/>
      <dgm:t>
        <a:bodyPr/>
        <a:lstStyle/>
        <a:p>
          <a:endParaRPr lang="en-US"/>
        </a:p>
      </dgm:t>
    </dgm:pt>
    <dgm:pt modelId="{D09FC6F6-9625-48F1-9CC6-3979FEFA743A}" type="sibTrans" cxnId="{CE008824-C490-42FE-9C5E-44225A10AC6A}">
      <dgm:prSet/>
      <dgm:spPr/>
      <dgm:t>
        <a:bodyPr/>
        <a:lstStyle/>
        <a:p>
          <a:endParaRPr lang="en-US"/>
        </a:p>
      </dgm:t>
    </dgm:pt>
    <dgm:pt modelId="{82C96AFA-4AC8-406E-AD6D-92CEE28E6915}">
      <dgm:prSet/>
      <dgm:spPr/>
      <dgm:t>
        <a:bodyPr/>
        <a:lstStyle/>
        <a:p>
          <a:pPr rtl="0"/>
          <a:r>
            <a:rPr lang="en-US" sz="3000" dirty="0"/>
            <a:t>But this can be deceptive </a:t>
          </a:r>
        </a:p>
      </dgm:t>
    </dgm:pt>
    <dgm:pt modelId="{30D2CD3C-B6B4-4E40-A930-6EDAB8118D9B}" type="parTrans" cxnId="{4A2EF851-B81A-45E9-A96A-D06996D93B7C}">
      <dgm:prSet/>
      <dgm:spPr/>
      <dgm:t>
        <a:bodyPr/>
        <a:lstStyle/>
        <a:p>
          <a:endParaRPr lang="en-US"/>
        </a:p>
      </dgm:t>
    </dgm:pt>
    <dgm:pt modelId="{6D46F334-167F-4C51-9070-B4B98DE0C698}" type="sibTrans" cxnId="{4A2EF851-B81A-45E9-A96A-D06996D93B7C}">
      <dgm:prSet/>
      <dgm:spPr/>
      <dgm:t>
        <a:bodyPr/>
        <a:lstStyle/>
        <a:p>
          <a:endParaRPr lang="en-US"/>
        </a:p>
      </dgm:t>
    </dgm:pt>
    <dgm:pt modelId="{67D2871B-A474-4C34-BB3D-085F1F9A5B20}">
      <dgm:prSet/>
      <dgm:spPr/>
      <dgm:t>
        <a:bodyPr/>
        <a:lstStyle/>
        <a:p>
          <a:pPr rtl="0"/>
          <a:r>
            <a:rPr lang="en-US" sz="3000" dirty="0"/>
            <a:t>Consider {Bread} </a:t>
          </a:r>
          <a:r>
            <a:rPr lang="en-US" sz="3000" dirty="0">
              <a:sym typeface="Symbol"/>
            </a:rPr>
            <a:t></a:t>
          </a:r>
          <a:r>
            <a:rPr lang="en-US" sz="3000" dirty="0"/>
            <a:t>{Diapers}</a:t>
          </a:r>
        </a:p>
      </dgm:t>
    </dgm:pt>
    <dgm:pt modelId="{5BFF7DC2-7BDB-4884-91D5-EFF69F81B00F}" type="parTrans" cxnId="{DD77D3C4-E484-49C2-9DBA-74065FD209AF}">
      <dgm:prSet/>
      <dgm:spPr/>
      <dgm:t>
        <a:bodyPr/>
        <a:lstStyle/>
        <a:p>
          <a:endParaRPr lang="en-US"/>
        </a:p>
      </dgm:t>
    </dgm:pt>
    <dgm:pt modelId="{CE5B8522-31FE-4CC8-AD13-44E893F60CD2}" type="sibTrans" cxnId="{DD77D3C4-E484-49C2-9DBA-74065FD209AF}">
      <dgm:prSet/>
      <dgm:spPr/>
      <dgm:t>
        <a:bodyPr/>
        <a:lstStyle/>
        <a:p>
          <a:endParaRPr lang="en-US"/>
        </a:p>
      </dgm:t>
    </dgm:pt>
    <dgm:pt modelId="{6D9109E9-B230-47F6-93BA-D9FDA363CC07}">
      <dgm:prSet custT="1"/>
      <dgm:spPr/>
      <dgm:t>
        <a:bodyPr/>
        <a:lstStyle/>
        <a:p>
          <a:pPr rtl="0"/>
          <a:r>
            <a:rPr lang="en-US" sz="2800" dirty="0"/>
            <a:t>Support for the total </a:t>
          </a:r>
          <a:r>
            <a:rPr lang="en-US" sz="2800" dirty="0" err="1"/>
            <a:t>itemset</a:t>
          </a:r>
          <a:r>
            <a:rPr lang="en-US" sz="2800" dirty="0"/>
            <a:t> is 0.6 (3/5)</a:t>
          </a:r>
        </a:p>
      </dgm:t>
    </dgm:pt>
    <dgm:pt modelId="{3A044958-66D3-43E9-A0B0-9E0E8FE6F757}" type="parTrans" cxnId="{DFF8478E-3886-4BA2-8952-F2C28FE89373}">
      <dgm:prSet/>
      <dgm:spPr/>
      <dgm:t>
        <a:bodyPr/>
        <a:lstStyle/>
        <a:p>
          <a:endParaRPr lang="en-US"/>
        </a:p>
      </dgm:t>
    </dgm:pt>
    <dgm:pt modelId="{4CEB4D61-2A7E-413F-9697-869DEE9DCB35}" type="sibTrans" cxnId="{DFF8478E-3886-4BA2-8952-F2C28FE89373}">
      <dgm:prSet/>
      <dgm:spPr/>
      <dgm:t>
        <a:bodyPr/>
        <a:lstStyle/>
        <a:p>
          <a:endParaRPr lang="en-US"/>
        </a:p>
      </dgm:t>
    </dgm:pt>
    <dgm:pt modelId="{8E94DDBA-F94A-48B2-9472-276E26C505FD}">
      <dgm:prSet custT="1"/>
      <dgm:spPr/>
      <dgm:t>
        <a:bodyPr/>
        <a:lstStyle/>
        <a:p>
          <a:pPr rtl="0"/>
          <a:r>
            <a:rPr lang="en-US" sz="2800" dirty="0"/>
            <a:t>And confidence is 0.75 (3/4) – pretty high</a:t>
          </a:r>
        </a:p>
      </dgm:t>
    </dgm:pt>
    <dgm:pt modelId="{00622C67-09A2-4167-8A2B-40994D4E2B6E}" type="parTrans" cxnId="{35A6E424-BA11-4834-A03F-DC342FD2BB36}">
      <dgm:prSet/>
      <dgm:spPr/>
      <dgm:t>
        <a:bodyPr/>
        <a:lstStyle/>
        <a:p>
          <a:endParaRPr lang="en-US"/>
        </a:p>
      </dgm:t>
    </dgm:pt>
    <dgm:pt modelId="{402203A0-1982-4E40-9918-598A2D371902}" type="sibTrans" cxnId="{35A6E424-BA11-4834-A03F-DC342FD2BB36}">
      <dgm:prSet/>
      <dgm:spPr/>
      <dgm:t>
        <a:bodyPr/>
        <a:lstStyle/>
        <a:p>
          <a:endParaRPr lang="en-US"/>
        </a:p>
      </dgm:t>
    </dgm:pt>
    <dgm:pt modelId="{D0236213-5DC2-43D1-9755-C1576DDAF24A}">
      <dgm:prSet custT="1"/>
      <dgm:spPr/>
      <dgm:t>
        <a:bodyPr/>
        <a:lstStyle/>
        <a:p>
          <a:pPr rtl="0"/>
          <a:r>
            <a:rPr lang="en-US" sz="2800" dirty="0"/>
            <a:t>But is this just because both are frequently occurring items (s=0.8)?</a:t>
          </a:r>
        </a:p>
      </dgm:t>
    </dgm:pt>
    <dgm:pt modelId="{DDC06FB9-E58E-452E-9495-BF91752A2D07}" type="parTrans" cxnId="{7F1AA8AD-FE96-47B3-B1E8-BA3A8527C4A5}">
      <dgm:prSet/>
      <dgm:spPr/>
      <dgm:t>
        <a:bodyPr/>
        <a:lstStyle/>
        <a:p>
          <a:endParaRPr lang="en-US"/>
        </a:p>
      </dgm:t>
    </dgm:pt>
    <dgm:pt modelId="{E9816774-A4E3-42A3-ADB5-33E4581D042A}" type="sibTrans" cxnId="{7F1AA8AD-FE96-47B3-B1E8-BA3A8527C4A5}">
      <dgm:prSet/>
      <dgm:spPr/>
      <dgm:t>
        <a:bodyPr/>
        <a:lstStyle/>
        <a:p>
          <a:endParaRPr lang="en-US"/>
        </a:p>
      </dgm:t>
    </dgm:pt>
    <dgm:pt modelId="{3CD9E07B-FEC2-4870-A0C3-4B450894A7C6}">
      <dgm:prSet custT="1"/>
      <dgm:spPr/>
      <dgm:t>
        <a:bodyPr/>
        <a:lstStyle/>
        <a:p>
          <a:pPr rtl="0"/>
          <a:r>
            <a:rPr lang="en-US" sz="2800" dirty="0"/>
            <a:t>You’d almost </a:t>
          </a:r>
          <a:r>
            <a:rPr lang="en-US" sz="2800" b="1" i="1" dirty="0"/>
            <a:t>expect </a:t>
          </a:r>
          <a:r>
            <a:rPr lang="en-US" sz="2800" dirty="0"/>
            <a:t>them to show up in the same baskets by chance</a:t>
          </a:r>
        </a:p>
      </dgm:t>
    </dgm:pt>
    <dgm:pt modelId="{1A9B4B44-CA4F-45B4-AC21-40292F186A7F}" type="parTrans" cxnId="{85071139-DCF7-4305-9B2C-31EAFB9DCDF1}">
      <dgm:prSet/>
      <dgm:spPr/>
      <dgm:t>
        <a:bodyPr/>
        <a:lstStyle/>
        <a:p>
          <a:endParaRPr lang="en-US"/>
        </a:p>
      </dgm:t>
    </dgm:pt>
    <dgm:pt modelId="{01F23CAA-CED1-46EF-88A5-AC6A9E305D11}" type="sibTrans" cxnId="{85071139-DCF7-4305-9B2C-31EAFB9DCDF1}">
      <dgm:prSet/>
      <dgm:spPr/>
      <dgm:t>
        <a:bodyPr/>
        <a:lstStyle/>
        <a:p>
          <a:endParaRPr lang="en-US"/>
        </a:p>
      </dgm:t>
    </dgm:pt>
    <dgm:pt modelId="{6E03E005-A1EA-4981-BB3B-AB27B388B9D3}" type="pres">
      <dgm:prSet presAssocID="{9336EBA1-0FC9-4B88-9D95-1A521080765F}" presName="linear" presStyleCnt="0">
        <dgm:presLayoutVars>
          <dgm:animLvl val="lvl"/>
          <dgm:resizeHandles val="exact"/>
        </dgm:presLayoutVars>
      </dgm:prSet>
      <dgm:spPr/>
    </dgm:pt>
    <dgm:pt modelId="{CD72AD2E-1F6C-42B7-96DA-8B2AE1A2C026}" type="pres">
      <dgm:prSet presAssocID="{3AAC243A-BADF-4318-BF3F-218534AF7B87}" presName="parentText" presStyleLbl="node1" presStyleIdx="0" presStyleCnt="1">
        <dgm:presLayoutVars>
          <dgm:chMax val="0"/>
          <dgm:bulletEnabled val="1"/>
        </dgm:presLayoutVars>
      </dgm:prSet>
      <dgm:spPr/>
    </dgm:pt>
    <dgm:pt modelId="{72144877-DFC3-4277-B7A3-E6397ADFA53E}" type="pres">
      <dgm:prSet presAssocID="{3AAC243A-BADF-4318-BF3F-218534AF7B87}" presName="childText" presStyleLbl="revTx" presStyleIdx="0" presStyleCnt="1">
        <dgm:presLayoutVars>
          <dgm:bulletEnabled val="1"/>
        </dgm:presLayoutVars>
      </dgm:prSet>
      <dgm:spPr/>
    </dgm:pt>
  </dgm:ptLst>
  <dgm:cxnLst>
    <dgm:cxn modelId="{CE008824-C490-42FE-9C5E-44225A10AC6A}" srcId="{9336EBA1-0FC9-4B88-9D95-1A521080765F}" destId="{3AAC243A-BADF-4318-BF3F-218534AF7B87}" srcOrd="0" destOrd="0" parTransId="{4E46A1BC-5BE4-4698-852E-8FE84EDE0694}" sibTransId="{D09FC6F6-9625-48F1-9CC6-3979FEFA743A}"/>
    <dgm:cxn modelId="{35A6E424-BA11-4834-A03F-DC342FD2BB36}" srcId="{67D2871B-A474-4C34-BB3D-085F1F9A5B20}" destId="{8E94DDBA-F94A-48B2-9472-276E26C505FD}" srcOrd="1" destOrd="0" parTransId="{00622C67-09A2-4167-8A2B-40994D4E2B6E}" sibTransId="{402203A0-1982-4E40-9918-598A2D371902}"/>
    <dgm:cxn modelId="{D31C6A35-5A9A-45B0-93F2-87BA2FE1486D}" type="presOf" srcId="{8E94DDBA-F94A-48B2-9472-276E26C505FD}" destId="{72144877-DFC3-4277-B7A3-E6397ADFA53E}" srcOrd="0" destOrd="3" presId="urn:microsoft.com/office/officeart/2005/8/layout/vList2"/>
    <dgm:cxn modelId="{269DA437-27E8-4C95-841F-8E9C3090264A}" type="presOf" srcId="{3CD9E07B-FEC2-4870-A0C3-4B450894A7C6}" destId="{72144877-DFC3-4277-B7A3-E6397ADFA53E}" srcOrd="0" destOrd="5" presId="urn:microsoft.com/office/officeart/2005/8/layout/vList2"/>
    <dgm:cxn modelId="{85071139-DCF7-4305-9B2C-31EAFB9DCDF1}" srcId="{67D2871B-A474-4C34-BB3D-085F1F9A5B20}" destId="{3CD9E07B-FEC2-4870-A0C3-4B450894A7C6}" srcOrd="3" destOrd="0" parTransId="{1A9B4B44-CA4F-45B4-AC21-40292F186A7F}" sibTransId="{01F23CAA-CED1-46EF-88A5-AC6A9E305D11}"/>
    <dgm:cxn modelId="{B5E74B43-89CB-47C9-94FA-AEEBDD1B5657}" type="presOf" srcId="{3AAC243A-BADF-4318-BF3F-218534AF7B87}" destId="{CD72AD2E-1F6C-42B7-96DA-8B2AE1A2C026}" srcOrd="0" destOrd="0" presId="urn:microsoft.com/office/officeart/2005/8/layout/vList2"/>
    <dgm:cxn modelId="{9C014669-899C-4166-9FC8-769B6DC4DDB5}" type="presOf" srcId="{67D2871B-A474-4C34-BB3D-085F1F9A5B20}" destId="{72144877-DFC3-4277-B7A3-E6397ADFA53E}" srcOrd="0" destOrd="1" presId="urn:microsoft.com/office/officeart/2005/8/layout/vList2"/>
    <dgm:cxn modelId="{96EBB070-15DC-4424-B167-AB73F55A7A34}" type="presOf" srcId="{6D9109E9-B230-47F6-93BA-D9FDA363CC07}" destId="{72144877-DFC3-4277-B7A3-E6397ADFA53E}" srcOrd="0" destOrd="2" presId="urn:microsoft.com/office/officeart/2005/8/layout/vList2"/>
    <dgm:cxn modelId="{4A2EF851-B81A-45E9-A96A-D06996D93B7C}" srcId="{3AAC243A-BADF-4318-BF3F-218534AF7B87}" destId="{82C96AFA-4AC8-406E-AD6D-92CEE28E6915}" srcOrd="0" destOrd="0" parTransId="{30D2CD3C-B6B4-4E40-A930-6EDAB8118D9B}" sibTransId="{6D46F334-167F-4C51-9070-B4B98DE0C698}"/>
    <dgm:cxn modelId="{DFF8478E-3886-4BA2-8952-F2C28FE89373}" srcId="{67D2871B-A474-4C34-BB3D-085F1F9A5B20}" destId="{6D9109E9-B230-47F6-93BA-D9FDA363CC07}" srcOrd="0" destOrd="0" parTransId="{3A044958-66D3-43E9-A0B0-9E0E8FE6F757}" sibTransId="{4CEB4D61-2A7E-413F-9697-869DEE9DCB35}"/>
    <dgm:cxn modelId="{5A83B096-3A4C-4BD0-93B7-C7882E87C716}" type="presOf" srcId="{9336EBA1-0FC9-4B88-9D95-1A521080765F}" destId="{6E03E005-A1EA-4981-BB3B-AB27B388B9D3}" srcOrd="0" destOrd="0" presId="urn:microsoft.com/office/officeart/2005/8/layout/vList2"/>
    <dgm:cxn modelId="{7F1AA8AD-FE96-47B3-B1E8-BA3A8527C4A5}" srcId="{67D2871B-A474-4C34-BB3D-085F1F9A5B20}" destId="{D0236213-5DC2-43D1-9755-C1576DDAF24A}" srcOrd="2" destOrd="0" parTransId="{DDC06FB9-E58E-452E-9495-BF91752A2D07}" sibTransId="{E9816774-A4E3-42A3-ADB5-33E4581D042A}"/>
    <dgm:cxn modelId="{DD77D3C4-E484-49C2-9DBA-74065FD209AF}" srcId="{3AAC243A-BADF-4318-BF3F-218534AF7B87}" destId="{67D2871B-A474-4C34-BB3D-085F1F9A5B20}" srcOrd="1" destOrd="0" parTransId="{5BFF7DC2-7BDB-4884-91D5-EFF69F81B00F}" sibTransId="{CE5B8522-31FE-4CC8-AD13-44E893F60CD2}"/>
    <dgm:cxn modelId="{BEE184D8-DB37-4111-8A6B-BEFD45D3728D}" type="presOf" srcId="{D0236213-5DC2-43D1-9755-C1576DDAF24A}" destId="{72144877-DFC3-4277-B7A3-E6397ADFA53E}" srcOrd="0" destOrd="4" presId="urn:microsoft.com/office/officeart/2005/8/layout/vList2"/>
    <dgm:cxn modelId="{34EB2BE4-70CC-4731-A833-B18EE267F369}" type="presOf" srcId="{82C96AFA-4AC8-406E-AD6D-92CEE28E6915}" destId="{72144877-DFC3-4277-B7A3-E6397ADFA53E}" srcOrd="0" destOrd="0" presId="urn:microsoft.com/office/officeart/2005/8/layout/vList2"/>
    <dgm:cxn modelId="{366AF576-7376-4836-B673-3E832E468CA5}" type="presParOf" srcId="{6E03E005-A1EA-4981-BB3B-AB27B388B9D3}" destId="{CD72AD2E-1F6C-42B7-96DA-8B2AE1A2C026}" srcOrd="0" destOrd="0" presId="urn:microsoft.com/office/officeart/2005/8/layout/vList2"/>
    <dgm:cxn modelId="{00EBD40C-49DF-4030-8D5A-556C67164832}" type="presParOf" srcId="{6E03E005-A1EA-4981-BB3B-AB27B388B9D3}" destId="{72144877-DFC3-4277-B7A3-E6397ADFA53E}"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B84F8A-4299-4666-8D8A-14AE4DAE8795}"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US"/>
        </a:p>
      </dgm:t>
    </dgm:pt>
    <dgm:pt modelId="{5215A20E-FA35-4098-BF81-8DF8264280FC}">
      <dgm:prSet phldrT="[Text]"/>
      <dgm:spPr/>
      <dgm:t>
        <a:bodyPr/>
        <a:lstStyle/>
        <a:p>
          <a:r>
            <a:rPr lang="en-US" dirty="0"/>
            <a:t>The steps</a:t>
          </a:r>
        </a:p>
      </dgm:t>
    </dgm:pt>
    <dgm:pt modelId="{91B68086-EC4D-4DE1-AC4D-1D815A49A018}" type="parTrans" cxnId="{74CEB600-1B9C-4B1A-9415-BBEABABB6474}">
      <dgm:prSet/>
      <dgm:spPr/>
      <dgm:t>
        <a:bodyPr/>
        <a:lstStyle/>
        <a:p>
          <a:endParaRPr lang="en-US"/>
        </a:p>
      </dgm:t>
    </dgm:pt>
    <dgm:pt modelId="{4BCDCA85-B883-40D1-8378-85FE333CBF87}" type="sibTrans" cxnId="{74CEB600-1B9C-4B1A-9415-BBEABABB6474}">
      <dgm:prSet/>
      <dgm:spPr/>
      <dgm:t>
        <a:bodyPr/>
        <a:lstStyle/>
        <a:p>
          <a:endParaRPr lang="en-US"/>
        </a:p>
      </dgm:t>
    </dgm:pt>
    <dgm:pt modelId="{2441E752-A0A0-4003-BD57-6F27281AD7C2}">
      <dgm:prSet phldrT="[Text]"/>
      <dgm:spPr/>
      <dgm:t>
        <a:bodyPr/>
        <a:lstStyle/>
        <a:p>
          <a:r>
            <a:rPr lang="en-US" dirty="0"/>
            <a:t>List all possible association rules</a:t>
          </a:r>
        </a:p>
      </dgm:t>
    </dgm:pt>
    <dgm:pt modelId="{14C8827E-D4BF-408F-B60A-04E5D266904E}" type="parTrans" cxnId="{4732EB3F-7E43-40DF-A925-647557D00346}">
      <dgm:prSet/>
      <dgm:spPr/>
      <dgm:t>
        <a:bodyPr/>
        <a:lstStyle/>
        <a:p>
          <a:endParaRPr lang="en-US"/>
        </a:p>
      </dgm:t>
    </dgm:pt>
    <dgm:pt modelId="{BA9D7F1C-EC6F-4F1C-92E0-368502C0C1FA}" type="sibTrans" cxnId="{4732EB3F-7E43-40DF-A925-647557D00346}">
      <dgm:prSet/>
      <dgm:spPr/>
      <dgm:t>
        <a:bodyPr/>
        <a:lstStyle/>
        <a:p>
          <a:endParaRPr lang="en-US"/>
        </a:p>
      </dgm:t>
    </dgm:pt>
    <dgm:pt modelId="{FBA03943-0EC0-4467-9CF9-4E42923A4BF3}">
      <dgm:prSet phldrT="[Text]"/>
      <dgm:spPr/>
      <dgm:t>
        <a:bodyPr/>
        <a:lstStyle/>
        <a:p>
          <a:r>
            <a:rPr lang="en-US" dirty="0"/>
            <a:t>Compute the support and confidence for each rule</a:t>
          </a:r>
        </a:p>
      </dgm:t>
    </dgm:pt>
    <dgm:pt modelId="{85CA1031-981A-4DB7-80D5-FB1B94873C78}" type="parTrans" cxnId="{29E72A65-3E33-4850-A437-666F594DD49D}">
      <dgm:prSet/>
      <dgm:spPr/>
      <dgm:t>
        <a:bodyPr/>
        <a:lstStyle/>
        <a:p>
          <a:endParaRPr lang="en-US"/>
        </a:p>
      </dgm:t>
    </dgm:pt>
    <dgm:pt modelId="{5577776C-BE8A-43A3-9857-87B4B30A8DA1}" type="sibTrans" cxnId="{29E72A65-3E33-4850-A437-666F594DD49D}">
      <dgm:prSet/>
      <dgm:spPr/>
      <dgm:t>
        <a:bodyPr/>
        <a:lstStyle/>
        <a:p>
          <a:endParaRPr lang="en-US"/>
        </a:p>
      </dgm:t>
    </dgm:pt>
    <dgm:pt modelId="{B2E8A82F-029E-40F6-B022-C7B951AE21C4}">
      <dgm:prSet phldrT="[Text]"/>
      <dgm:spPr/>
      <dgm:t>
        <a:bodyPr/>
        <a:lstStyle/>
        <a:p>
          <a:r>
            <a:rPr lang="en-US" dirty="0"/>
            <a:t>Drop rules that don’t make the thresholds</a:t>
          </a:r>
        </a:p>
      </dgm:t>
    </dgm:pt>
    <dgm:pt modelId="{34F8F781-3EEB-40A4-9153-D402D768D09B}" type="parTrans" cxnId="{6D642C55-348C-467B-BA49-0B28272BAABF}">
      <dgm:prSet/>
      <dgm:spPr/>
      <dgm:t>
        <a:bodyPr/>
        <a:lstStyle/>
        <a:p>
          <a:endParaRPr lang="en-US"/>
        </a:p>
      </dgm:t>
    </dgm:pt>
    <dgm:pt modelId="{185C4BA7-B6B6-46D9-9AA1-0EDF202D5245}" type="sibTrans" cxnId="{6D642C55-348C-467B-BA49-0B28272BAABF}">
      <dgm:prSet/>
      <dgm:spPr/>
      <dgm:t>
        <a:bodyPr/>
        <a:lstStyle/>
        <a:p>
          <a:endParaRPr lang="en-US"/>
        </a:p>
      </dgm:t>
    </dgm:pt>
    <dgm:pt modelId="{4A63265F-5D11-4007-9F76-6986304F81DE}">
      <dgm:prSet phldrT="[Text]"/>
      <dgm:spPr/>
      <dgm:t>
        <a:bodyPr/>
        <a:lstStyle/>
        <a:p>
          <a:r>
            <a:rPr lang="en-US" dirty="0"/>
            <a:t>Use </a:t>
          </a:r>
          <a:r>
            <a:rPr lang="en-US" b="1" dirty="0">
              <a:solidFill>
                <a:srgbClr val="C00000"/>
              </a:solidFill>
            </a:rPr>
            <a:t>lift</a:t>
          </a:r>
          <a:r>
            <a:rPr lang="en-US" dirty="0"/>
            <a:t> to further check the association</a:t>
          </a:r>
        </a:p>
      </dgm:t>
    </dgm:pt>
    <dgm:pt modelId="{DD9F5270-C385-4D97-A8B2-3814C44832BE}" type="parTrans" cxnId="{E0CD01CD-058E-412B-9181-F0774613CFD9}">
      <dgm:prSet/>
      <dgm:spPr/>
      <dgm:t>
        <a:bodyPr/>
        <a:lstStyle/>
        <a:p>
          <a:endParaRPr lang="en-US"/>
        </a:p>
      </dgm:t>
    </dgm:pt>
    <dgm:pt modelId="{C14AB77E-B631-4699-B889-19F7DD8C7E51}" type="sibTrans" cxnId="{E0CD01CD-058E-412B-9181-F0774613CFD9}">
      <dgm:prSet/>
      <dgm:spPr/>
      <dgm:t>
        <a:bodyPr/>
        <a:lstStyle/>
        <a:p>
          <a:endParaRPr lang="en-US"/>
        </a:p>
      </dgm:t>
    </dgm:pt>
    <dgm:pt modelId="{B2902332-E1DB-43BD-A79A-5CF36010DAAC}" type="pres">
      <dgm:prSet presAssocID="{69B84F8A-4299-4666-8D8A-14AE4DAE8795}" presName="Name0" presStyleCnt="0">
        <dgm:presLayoutVars>
          <dgm:dir/>
          <dgm:animLvl val="lvl"/>
          <dgm:resizeHandles val="exact"/>
        </dgm:presLayoutVars>
      </dgm:prSet>
      <dgm:spPr/>
    </dgm:pt>
    <dgm:pt modelId="{252F1302-9E8C-49ED-9A60-B12FD5A06239}" type="pres">
      <dgm:prSet presAssocID="{5215A20E-FA35-4098-BF81-8DF8264280FC}" presName="composite" presStyleCnt="0"/>
      <dgm:spPr/>
    </dgm:pt>
    <dgm:pt modelId="{1BF7AC33-7EC8-4DE1-A5BC-E9372BC04F03}" type="pres">
      <dgm:prSet presAssocID="{5215A20E-FA35-4098-BF81-8DF8264280FC}" presName="parTx" presStyleLbl="alignNode1" presStyleIdx="0" presStyleCnt="1">
        <dgm:presLayoutVars>
          <dgm:chMax val="0"/>
          <dgm:chPref val="0"/>
          <dgm:bulletEnabled val="1"/>
        </dgm:presLayoutVars>
      </dgm:prSet>
      <dgm:spPr/>
    </dgm:pt>
    <dgm:pt modelId="{24EEC41C-C526-4929-BE1D-5B9AFD087533}" type="pres">
      <dgm:prSet presAssocID="{5215A20E-FA35-4098-BF81-8DF8264280FC}" presName="desTx" presStyleLbl="alignAccFollowNode1" presStyleIdx="0" presStyleCnt="1">
        <dgm:presLayoutVars>
          <dgm:bulletEnabled val="1"/>
        </dgm:presLayoutVars>
      </dgm:prSet>
      <dgm:spPr/>
    </dgm:pt>
  </dgm:ptLst>
  <dgm:cxnLst>
    <dgm:cxn modelId="{74CEB600-1B9C-4B1A-9415-BBEABABB6474}" srcId="{69B84F8A-4299-4666-8D8A-14AE4DAE8795}" destId="{5215A20E-FA35-4098-BF81-8DF8264280FC}" srcOrd="0" destOrd="0" parTransId="{91B68086-EC4D-4DE1-AC4D-1D815A49A018}" sibTransId="{4BCDCA85-B883-40D1-8378-85FE333CBF87}"/>
    <dgm:cxn modelId="{C41CB801-054C-4325-8362-98F1523290FD}" type="presOf" srcId="{69B84F8A-4299-4666-8D8A-14AE4DAE8795}" destId="{B2902332-E1DB-43BD-A79A-5CF36010DAAC}" srcOrd="0" destOrd="0" presId="urn:microsoft.com/office/officeart/2005/8/layout/hList1"/>
    <dgm:cxn modelId="{F3D3AF23-AEAC-4B85-A6F3-31DDC144E29A}" type="presOf" srcId="{5215A20E-FA35-4098-BF81-8DF8264280FC}" destId="{1BF7AC33-7EC8-4DE1-A5BC-E9372BC04F03}" srcOrd="0" destOrd="0" presId="urn:microsoft.com/office/officeart/2005/8/layout/hList1"/>
    <dgm:cxn modelId="{1E6E1639-C967-43B6-AD4E-3E87E8B78FAC}" type="presOf" srcId="{B2E8A82F-029E-40F6-B022-C7B951AE21C4}" destId="{24EEC41C-C526-4929-BE1D-5B9AFD087533}" srcOrd="0" destOrd="2" presId="urn:microsoft.com/office/officeart/2005/8/layout/hList1"/>
    <dgm:cxn modelId="{4732EB3F-7E43-40DF-A925-647557D00346}" srcId="{5215A20E-FA35-4098-BF81-8DF8264280FC}" destId="{2441E752-A0A0-4003-BD57-6F27281AD7C2}" srcOrd="0" destOrd="0" parTransId="{14C8827E-D4BF-408F-B60A-04E5D266904E}" sibTransId="{BA9D7F1C-EC6F-4F1C-92E0-368502C0C1FA}"/>
    <dgm:cxn modelId="{29E72A65-3E33-4850-A437-666F594DD49D}" srcId="{5215A20E-FA35-4098-BF81-8DF8264280FC}" destId="{FBA03943-0EC0-4467-9CF9-4E42923A4BF3}" srcOrd="1" destOrd="0" parTransId="{85CA1031-981A-4DB7-80D5-FB1B94873C78}" sibTransId="{5577776C-BE8A-43A3-9857-87B4B30A8DA1}"/>
    <dgm:cxn modelId="{91601D4F-9D0F-4D3B-97C3-A39671FAE53F}" type="presOf" srcId="{FBA03943-0EC0-4467-9CF9-4E42923A4BF3}" destId="{24EEC41C-C526-4929-BE1D-5B9AFD087533}" srcOrd="0" destOrd="1" presId="urn:microsoft.com/office/officeart/2005/8/layout/hList1"/>
    <dgm:cxn modelId="{6D642C55-348C-467B-BA49-0B28272BAABF}" srcId="{5215A20E-FA35-4098-BF81-8DF8264280FC}" destId="{B2E8A82F-029E-40F6-B022-C7B951AE21C4}" srcOrd="2" destOrd="0" parTransId="{34F8F781-3EEB-40A4-9153-D402D768D09B}" sibTransId="{185C4BA7-B6B6-46D9-9AA1-0EDF202D5245}"/>
    <dgm:cxn modelId="{AF83BC96-0388-4E4F-B665-862BEC537236}" type="presOf" srcId="{4A63265F-5D11-4007-9F76-6986304F81DE}" destId="{24EEC41C-C526-4929-BE1D-5B9AFD087533}" srcOrd="0" destOrd="3" presId="urn:microsoft.com/office/officeart/2005/8/layout/hList1"/>
    <dgm:cxn modelId="{E0CD01CD-058E-412B-9181-F0774613CFD9}" srcId="{5215A20E-FA35-4098-BF81-8DF8264280FC}" destId="{4A63265F-5D11-4007-9F76-6986304F81DE}" srcOrd="3" destOrd="0" parTransId="{DD9F5270-C385-4D97-A8B2-3814C44832BE}" sibTransId="{C14AB77E-B631-4699-B889-19F7DD8C7E51}"/>
    <dgm:cxn modelId="{C7108BCF-19A0-4A25-A10D-E60AA0B93560}" type="presOf" srcId="{2441E752-A0A0-4003-BD57-6F27281AD7C2}" destId="{24EEC41C-C526-4929-BE1D-5B9AFD087533}" srcOrd="0" destOrd="0" presId="urn:microsoft.com/office/officeart/2005/8/layout/hList1"/>
    <dgm:cxn modelId="{CE3E40E3-BF13-43B9-A233-732FEF352291}" type="presParOf" srcId="{B2902332-E1DB-43BD-A79A-5CF36010DAAC}" destId="{252F1302-9E8C-49ED-9A60-B12FD5A06239}" srcOrd="0" destOrd="0" presId="urn:microsoft.com/office/officeart/2005/8/layout/hList1"/>
    <dgm:cxn modelId="{49D67FC6-8F65-4D3D-B555-67DE408B7354}" type="presParOf" srcId="{252F1302-9E8C-49ED-9A60-B12FD5A06239}" destId="{1BF7AC33-7EC8-4DE1-A5BC-E9372BC04F03}" srcOrd="0" destOrd="0" presId="urn:microsoft.com/office/officeart/2005/8/layout/hList1"/>
    <dgm:cxn modelId="{3E74F00C-DE4C-47F0-8BC4-292093AAEE6C}" type="presParOf" srcId="{252F1302-9E8C-49ED-9A60-B12FD5A06239}" destId="{24EEC41C-C526-4929-BE1D-5B9AFD08753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76EA2C-F019-4427-A514-567C63AD3570}"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CAF6D97-A0E9-4BF6-BB3F-16DEA4D392ED}">
      <dgm:prSet phldrT="[Text]"/>
      <dgm:spPr/>
      <dgm:t>
        <a:bodyPr/>
        <a:lstStyle/>
        <a:p>
          <a:r>
            <a:rPr lang="en-US" dirty="0"/>
            <a:t>Possible Marketing Actions</a:t>
          </a:r>
        </a:p>
      </dgm:t>
    </dgm:pt>
    <dgm:pt modelId="{C2378AB5-75EA-49CE-B29D-078670280D07}" type="parTrans" cxnId="{78B7B560-9DA7-40C3-A49D-56D743B271A2}">
      <dgm:prSet/>
      <dgm:spPr/>
      <dgm:t>
        <a:bodyPr/>
        <a:lstStyle/>
        <a:p>
          <a:endParaRPr lang="en-US"/>
        </a:p>
      </dgm:t>
    </dgm:pt>
    <dgm:pt modelId="{7616A8D6-E82B-4041-8032-06E93C73142E}" type="sibTrans" cxnId="{78B7B560-9DA7-40C3-A49D-56D743B271A2}">
      <dgm:prSet/>
      <dgm:spPr/>
      <dgm:t>
        <a:bodyPr/>
        <a:lstStyle/>
        <a:p>
          <a:endParaRPr lang="en-US"/>
        </a:p>
      </dgm:t>
    </dgm:pt>
    <dgm:pt modelId="{16AA9BDB-FD6E-4993-84CF-E796850AF13B}">
      <dgm:prSet phldrT="[Text]" custT="1"/>
      <dgm:spPr/>
      <dgm:t>
        <a:bodyPr/>
        <a:lstStyle/>
        <a:p>
          <a:r>
            <a:rPr lang="en-US" sz="2300" kern="1200" dirty="0">
              <a:solidFill>
                <a:prstClr val="black">
                  <a:hueOff val="0"/>
                  <a:satOff val="0"/>
                  <a:lumOff val="0"/>
                  <a:alphaOff val="0"/>
                </a:prstClr>
              </a:solidFill>
              <a:latin typeface="Calibri"/>
              <a:ea typeface="+mn-ea"/>
              <a:cs typeface="+mn-cs"/>
            </a:rPr>
            <a:t>Put diaper next to beer in the store</a:t>
          </a:r>
        </a:p>
      </dgm:t>
    </dgm:pt>
    <dgm:pt modelId="{D494DFFF-0B72-49FF-8B49-EFF6DA340330}" type="parTrans" cxnId="{B562FBE1-F8E1-43C5-B350-1B40BB7074CC}">
      <dgm:prSet/>
      <dgm:spPr/>
      <dgm:t>
        <a:bodyPr/>
        <a:lstStyle/>
        <a:p>
          <a:endParaRPr lang="en-US"/>
        </a:p>
      </dgm:t>
    </dgm:pt>
    <dgm:pt modelId="{89A4C836-29B6-489A-A79F-6CF616521CEB}" type="sibTrans" cxnId="{B562FBE1-F8E1-43C5-B350-1B40BB7074CC}">
      <dgm:prSet/>
      <dgm:spPr/>
      <dgm:t>
        <a:bodyPr/>
        <a:lstStyle/>
        <a:p>
          <a:endParaRPr lang="en-US"/>
        </a:p>
      </dgm:t>
    </dgm:pt>
    <dgm:pt modelId="{0BF9A0C0-38BA-4080-8F67-2CD3FB19F029}">
      <dgm:prSet phldrT="[Text]"/>
      <dgm:spPr/>
      <dgm:t>
        <a:bodyPr/>
        <a:lstStyle/>
        <a:p>
          <a:r>
            <a:rPr lang="en-US" sz="2300" kern="1200" dirty="0"/>
            <a:t>What are some others?</a:t>
          </a:r>
        </a:p>
      </dgm:t>
    </dgm:pt>
    <dgm:pt modelId="{3575FD63-0924-448A-8E45-DECA9CF8FC1B}" type="parTrans" cxnId="{D1F87B17-C0E7-4DD4-B914-E0DF96610434}">
      <dgm:prSet/>
      <dgm:spPr/>
      <dgm:t>
        <a:bodyPr/>
        <a:lstStyle/>
        <a:p>
          <a:endParaRPr lang="en-US"/>
        </a:p>
      </dgm:t>
    </dgm:pt>
    <dgm:pt modelId="{59518C51-1A03-4FB1-81CB-D294F87BEC7B}" type="sibTrans" cxnId="{D1F87B17-C0E7-4DD4-B914-E0DF96610434}">
      <dgm:prSet/>
      <dgm:spPr/>
      <dgm:t>
        <a:bodyPr/>
        <a:lstStyle/>
        <a:p>
          <a:endParaRPr lang="en-US"/>
        </a:p>
      </dgm:t>
    </dgm:pt>
    <dgm:pt modelId="{4D352C93-BFF8-41FD-A451-927C0F5FD57F}">
      <dgm:prSet custT="1"/>
      <dgm:spPr/>
      <dgm:t>
        <a:bodyPr/>
        <a:lstStyle/>
        <a:p>
          <a:r>
            <a:rPr lang="en-US" sz="2300" kern="1200" dirty="0">
              <a:solidFill>
                <a:prstClr val="black">
                  <a:hueOff val="0"/>
                  <a:satOff val="0"/>
                  <a:lumOff val="0"/>
                  <a:alphaOff val="0"/>
                </a:prstClr>
              </a:solidFill>
              <a:latin typeface="Calibri"/>
              <a:ea typeface="+mn-ea"/>
              <a:cs typeface="+mn-cs"/>
            </a:rPr>
            <a:t>Put diaper away from beer in the store (why?)</a:t>
          </a:r>
        </a:p>
      </dgm:t>
    </dgm:pt>
    <dgm:pt modelId="{CDCE1B12-713A-49FB-9829-02AF719DF472}" type="parTrans" cxnId="{40F0EC03-303B-4B6B-AA0A-BBF0C6EFDA44}">
      <dgm:prSet/>
      <dgm:spPr/>
      <dgm:t>
        <a:bodyPr/>
        <a:lstStyle/>
        <a:p>
          <a:endParaRPr lang="en-US"/>
        </a:p>
      </dgm:t>
    </dgm:pt>
    <dgm:pt modelId="{DEDC85A9-458A-4C6B-86DA-5535F8CC8736}" type="sibTrans" cxnId="{40F0EC03-303B-4B6B-AA0A-BBF0C6EFDA44}">
      <dgm:prSet/>
      <dgm:spPr/>
      <dgm:t>
        <a:bodyPr/>
        <a:lstStyle/>
        <a:p>
          <a:endParaRPr lang="en-US"/>
        </a:p>
      </dgm:t>
    </dgm:pt>
    <dgm:pt modelId="{E6E4E7D5-2321-4E87-B1B1-A21F02272C7A}">
      <dgm:prSet custT="1"/>
      <dgm:spPr/>
      <dgm:t>
        <a:bodyPr/>
        <a:lstStyle/>
        <a:p>
          <a:r>
            <a:rPr lang="en-US" sz="2300" kern="1200" dirty="0">
              <a:solidFill>
                <a:prstClr val="black">
                  <a:hueOff val="0"/>
                  <a:satOff val="0"/>
                  <a:lumOff val="0"/>
                  <a:alphaOff val="0"/>
                </a:prstClr>
              </a:solidFill>
              <a:latin typeface="Calibri"/>
              <a:ea typeface="+mn-ea"/>
              <a:cs typeface="+mn-cs"/>
            </a:rPr>
            <a:t>Bundle beer and diaper into “New Parent Coping Kit” </a:t>
          </a:r>
        </a:p>
      </dgm:t>
    </dgm:pt>
    <dgm:pt modelId="{C3F5DD8A-3E95-4A1A-9037-E473DA81855B}" type="parTrans" cxnId="{291236E6-46F2-4B59-9866-DA16BF899B8C}">
      <dgm:prSet/>
      <dgm:spPr/>
      <dgm:t>
        <a:bodyPr/>
        <a:lstStyle/>
        <a:p>
          <a:endParaRPr lang="en-US"/>
        </a:p>
      </dgm:t>
    </dgm:pt>
    <dgm:pt modelId="{E90EE8A2-1AA5-4917-80AC-6CF1906939D6}" type="sibTrans" cxnId="{291236E6-46F2-4B59-9866-DA16BF899B8C}">
      <dgm:prSet/>
      <dgm:spPr/>
      <dgm:t>
        <a:bodyPr/>
        <a:lstStyle/>
        <a:p>
          <a:endParaRPr lang="en-US"/>
        </a:p>
      </dgm:t>
    </dgm:pt>
    <dgm:pt modelId="{49F126BF-7DDE-46FA-AFFB-39D85AF3063E}" type="pres">
      <dgm:prSet presAssocID="{5976EA2C-F019-4427-A514-567C63AD3570}" presName="linear" presStyleCnt="0">
        <dgm:presLayoutVars>
          <dgm:animLvl val="lvl"/>
          <dgm:resizeHandles val="exact"/>
        </dgm:presLayoutVars>
      </dgm:prSet>
      <dgm:spPr/>
    </dgm:pt>
    <dgm:pt modelId="{7A2EAFBB-1ACE-4542-AA55-419D01C34696}" type="pres">
      <dgm:prSet presAssocID="{6CAF6D97-A0E9-4BF6-BB3F-16DEA4D392ED}" presName="parentText" presStyleLbl="node1" presStyleIdx="0" presStyleCnt="1" custScaleY="19900" custLinFactNeighborY="-10199">
        <dgm:presLayoutVars>
          <dgm:chMax val="0"/>
          <dgm:bulletEnabled val="1"/>
        </dgm:presLayoutVars>
      </dgm:prSet>
      <dgm:spPr/>
    </dgm:pt>
    <dgm:pt modelId="{F624F052-2823-4FDB-AAEC-189BB0EF82D0}" type="pres">
      <dgm:prSet presAssocID="{6CAF6D97-A0E9-4BF6-BB3F-16DEA4D392ED}" presName="childText" presStyleLbl="revTx" presStyleIdx="0" presStyleCnt="1">
        <dgm:presLayoutVars>
          <dgm:bulletEnabled val="1"/>
        </dgm:presLayoutVars>
      </dgm:prSet>
      <dgm:spPr/>
    </dgm:pt>
  </dgm:ptLst>
  <dgm:cxnLst>
    <dgm:cxn modelId="{40F0EC03-303B-4B6B-AA0A-BBF0C6EFDA44}" srcId="{6CAF6D97-A0E9-4BF6-BB3F-16DEA4D392ED}" destId="{4D352C93-BFF8-41FD-A451-927C0F5FD57F}" srcOrd="1" destOrd="0" parTransId="{CDCE1B12-713A-49FB-9829-02AF719DF472}" sibTransId="{DEDC85A9-458A-4C6B-86DA-5535F8CC8736}"/>
    <dgm:cxn modelId="{D1F87B17-C0E7-4DD4-B914-E0DF96610434}" srcId="{6CAF6D97-A0E9-4BF6-BB3F-16DEA4D392ED}" destId="{0BF9A0C0-38BA-4080-8F67-2CD3FB19F029}" srcOrd="3" destOrd="0" parTransId="{3575FD63-0924-448A-8E45-DECA9CF8FC1B}" sibTransId="{59518C51-1A03-4FB1-81CB-D294F87BEC7B}"/>
    <dgm:cxn modelId="{F57FE337-6BF8-4B3D-8FC5-CEEB0DF682D7}" type="presOf" srcId="{4D352C93-BFF8-41FD-A451-927C0F5FD57F}" destId="{F624F052-2823-4FDB-AAEC-189BB0EF82D0}" srcOrd="0" destOrd="1" presId="urn:microsoft.com/office/officeart/2005/8/layout/vList2"/>
    <dgm:cxn modelId="{78B7B560-9DA7-40C3-A49D-56D743B271A2}" srcId="{5976EA2C-F019-4427-A514-567C63AD3570}" destId="{6CAF6D97-A0E9-4BF6-BB3F-16DEA4D392ED}" srcOrd="0" destOrd="0" parTransId="{C2378AB5-75EA-49CE-B29D-078670280D07}" sibTransId="{7616A8D6-E82B-4041-8032-06E93C73142E}"/>
    <dgm:cxn modelId="{88C1364A-EA04-47BC-A72D-A78C08AFEC80}" type="presOf" srcId="{6CAF6D97-A0E9-4BF6-BB3F-16DEA4D392ED}" destId="{7A2EAFBB-1ACE-4542-AA55-419D01C34696}" srcOrd="0" destOrd="0" presId="urn:microsoft.com/office/officeart/2005/8/layout/vList2"/>
    <dgm:cxn modelId="{0AFB15A7-3743-414D-BDB1-3D772B9582D0}" type="presOf" srcId="{16AA9BDB-FD6E-4993-84CF-E796850AF13B}" destId="{F624F052-2823-4FDB-AAEC-189BB0EF82D0}" srcOrd="0" destOrd="0" presId="urn:microsoft.com/office/officeart/2005/8/layout/vList2"/>
    <dgm:cxn modelId="{917327D1-D467-429F-88F8-CA900C2E8018}" type="presOf" srcId="{5976EA2C-F019-4427-A514-567C63AD3570}" destId="{49F126BF-7DDE-46FA-AFFB-39D85AF3063E}" srcOrd="0" destOrd="0" presId="urn:microsoft.com/office/officeart/2005/8/layout/vList2"/>
    <dgm:cxn modelId="{A78C2BDA-97E2-428C-9E84-C6B1FBD81EB1}" type="presOf" srcId="{0BF9A0C0-38BA-4080-8F67-2CD3FB19F029}" destId="{F624F052-2823-4FDB-AAEC-189BB0EF82D0}" srcOrd="0" destOrd="3" presId="urn:microsoft.com/office/officeart/2005/8/layout/vList2"/>
    <dgm:cxn modelId="{034C04DD-05EA-47A0-919F-4B0F27496BCC}" type="presOf" srcId="{E6E4E7D5-2321-4E87-B1B1-A21F02272C7A}" destId="{F624F052-2823-4FDB-AAEC-189BB0EF82D0}" srcOrd="0" destOrd="2" presId="urn:microsoft.com/office/officeart/2005/8/layout/vList2"/>
    <dgm:cxn modelId="{B562FBE1-F8E1-43C5-B350-1B40BB7074CC}" srcId="{6CAF6D97-A0E9-4BF6-BB3F-16DEA4D392ED}" destId="{16AA9BDB-FD6E-4993-84CF-E796850AF13B}" srcOrd="0" destOrd="0" parTransId="{D494DFFF-0B72-49FF-8B49-EFF6DA340330}" sibTransId="{89A4C836-29B6-489A-A79F-6CF616521CEB}"/>
    <dgm:cxn modelId="{291236E6-46F2-4B59-9866-DA16BF899B8C}" srcId="{6CAF6D97-A0E9-4BF6-BB3F-16DEA4D392ED}" destId="{E6E4E7D5-2321-4E87-B1B1-A21F02272C7A}" srcOrd="2" destOrd="0" parTransId="{C3F5DD8A-3E95-4A1A-9037-E473DA81855B}" sibTransId="{E90EE8A2-1AA5-4917-80AC-6CF1906939D6}"/>
    <dgm:cxn modelId="{0BF0CB04-E58E-4168-88A8-495232363449}" type="presParOf" srcId="{49F126BF-7DDE-46FA-AFFB-39D85AF3063E}" destId="{7A2EAFBB-1ACE-4542-AA55-419D01C34696}" srcOrd="0" destOrd="0" presId="urn:microsoft.com/office/officeart/2005/8/layout/vList2"/>
    <dgm:cxn modelId="{9B8051B5-5CE7-48EF-8DC2-1673C6610515}" type="presParOf" srcId="{49F126BF-7DDE-46FA-AFFB-39D85AF3063E}" destId="{F624F052-2823-4FDB-AAEC-189BB0EF82D0}"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C37FEC-3590-451B-8A48-DF9A87633137}">
      <dsp:nvSpPr>
        <dsp:cNvPr id="0" name=""/>
        <dsp:cNvSpPr/>
      </dsp:nvSpPr>
      <dsp:spPr>
        <a:xfrm>
          <a:off x="0" y="3269"/>
          <a:ext cx="4800600" cy="170469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kern="1200" dirty="0"/>
            <a:t>Find out which items predict the occurrence of other items</a:t>
          </a:r>
        </a:p>
      </dsp:txBody>
      <dsp:txXfrm>
        <a:off x="83216" y="86485"/>
        <a:ext cx="4634168" cy="1538258"/>
      </dsp:txXfrm>
    </dsp:sp>
    <dsp:sp modelId="{560415DB-36A9-4EDF-9A54-BA874E86ACC4}">
      <dsp:nvSpPr>
        <dsp:cNvPr id="0" name=""/>
        <dsp:cNvSpPr/>
      </dsp:nvSpPr>
      <dsp:spPr>
        <a:xfrm>
          <a:off x="0" y="1797239"/>
          <a:ext cx="4800600" cy="170469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kern="1200" dirty="0"/>
            <a:t>Also known as “affinity analysis” or “market basket” analysis</a:t>
          </a:r>
        </a:p>
      </dsp:txBody>
      <dsp:txXfrm>
        <a:off x="83216" y="1880455"/>
        <a:ext cx="4634168" cy="15382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85A6A3-2F4C-4BA4-B4FD-DBAC033A93BD}">
      <dsp:nvSpPr>
        <dsp:cNvPr id="0" name=""/>
        <dsp:cNvSpPr/>
      </dsp:nvSpPr>
      <dsp:spPr>
        <a:xfrm>
          <a:off x="0" y="357232"/>
          <a:ext cx="2922238" cy="9945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2 baskets have milk, beer, and diapers</a:t>
          </a:r>
        </a:p>
      </dsp:txBody>
      <dsp:txXfrm>
        <a:off x="48547" y="405779"/>
        <a:ext cx="2825144" cy="897406"/>
      </dsp:txXfrm>
    </dsp:sp>
    <dsp:sp modelId="{00D7FAD6-D262-4090-8A8C-4B2792E813AE}">
      <dsp:nvSpPr>
        <dsp:cNvPr id="0" name=""/>
        <dsp:cNvSpPr/>
      </dsp:nvSpPr>
      <dsp:spPr>
        <a:xfrm>
          <a:off x="0" y="1423732"/>
          <a:ext cx="2922238" cy="99450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5 baskets total</a:t>
          </a:r>
        </a:p>
      </dsp:txBody>
      <dsp:txXfrm>
        <a:off x="48547" y="1472279"/>
        <a:ext cx="2825144" cy="8974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72AD2E-1F6C-42B7-96DA-8B2AE1A2C026}">
      <dsp:nvSpPr>
        <dsp:cNvPr id="0" name=""/>
        <dsp:cNvSpPr/>
      </dsp:nvSpPr>
      <dsp:spPr>
        <a:xfrm>
          <a:off x="0" y="98775"/>
          <a:ext cx="8077200" cy="12928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kern="1200" dirty="0"/>
            <a:t>i.e., high confidence suggests a strong association…</a:t>
          </a:r>
        </a:p>
      </dsp:txBody>
      <dsp:txXfrm>
        <a:off x="63112" y="161887"/>
        <a:ext cx="7950976" cy="1166626"/>
      </dsp:txXfrm>
    </dsp:sp>
    <dsp:sp modelId="{72144877-DFC3-4277-B7A3-E6397ADFA53E}">
      <dsp:nvSpPr>
        <dsp:cNvPr id="0" name=""/>
        <dsp:cNvSpPr/>
      </dsp:nvSpPr>
      <dsp:spPr>
        <a:xfrm>
          <a:off x="0" y="1391625"/>
          <a:ext cx="8077200" cy="3767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35560" rIns="199136" bIns="35560" numCol="1" spcCol="1270" anchor="t" anchorCtr="0">
          <a:noAutofit/>
        </a:bodyPr>
        <a:lstStyle/>
        <a:p>
          <a:pPr marL="285750" lvl="1" indent="-285750" algn="l" defTabSz="1333500" rtl="0">
            <a:lnSpc>
              <a:spcPct val="90000"/>
            </a:lnSpc>
            <a:spcBef>
              <a:spcPct val="0"/>
            </a:spcBef>
            <a:spcAft>
              <a:spcPct val="20000"/>
            </a:spcAft>
            <a:buChar char="•"/>
          </a:pPr>
          <a:r>
            <a:rPr lang="en-US" sz="3000" kern="1200" dirty="0"/>
            <a:t>But this can be deceptive </a:t>
          </a:r>
        </a:p>
        <a:p>
          <a:pPr marL="285750" lvl="1" indent="-285750" algn="l" defTabSz="1333500" rtl="0">
            <a:lnSpc>
              <a:spcPct val="90000"/>
            </a:lnSpc>
            <a:spcBef>
              <a:spcPct val="0"/>
            </a:spcBef>
            <a:spcAft>
              <a:spcPct val="20000"/>
            </a:spcAft>
            <a:buChar char="•"/>
          </a:pPr>
          <a:r>
            <a:rPr lang="en-US" sz="3000" kern="1200" dirty="0"/>
            <a:t>Consider {Bread} </a:t>
          </a:r>
          <a:r>
            <a:rPr lang="en-US" sz="3000" kern="1200" dirty="0">
              <a:sym typeface="Symbol"/>
            </a:rPr>
            <a:t></a:t>
          </a:r>
          <a:r>
            <a:rPr lang="en-US" sz="3000" kern="1200" dirty="0"/>
            <a:t>{Diapers}</a:t>
          </a:r>
        </a:p>
        <a:p>
          <a:pPr marL="571500" lvl="2" indent="-285750" algn="l" defTabSz="1244600" rtl="0">
            <a:lnSpc>
              <a:spcPct val="90000"/>
            </a:lnSpc>
            <a:spcBef>
              <a:spcPct val="0"/>
            </a:spcBef>
            <a:spcAft>
              <a:spcPct val="20000"/>
            </a:spcAft>
            <a:buChar char="•"/>
          </a:pPr>
          <a:r>
            <a:rPr lang="en-US" sz="2800" kern="1200" dirty="0"/>
            <a:t>Support for the total </a:t>
          </a:r>
          <a:r>
            <a:rPr lang="en-US" sz="2800" kern="1200" dirty="0" err="1"/>
            <a:t>itemset</a:t>
          </a:r>
          <a:r>
            <a:rPr lang="en-US" sz="2800" kern="1200" dirty="0"/>
            <a:t> is 0.6 (3/5)</a:t>
          </a:r>
        </a:p>
        <a:p>
          <a:pPr marL="571500" lvl="2" indent="-285750" algn="l" defTabSz="1244600" rtl="0">
            <a:lnSpc>
              <a:spcPct val="90000"/>
            </a:lnSpc>
            <a:spcBef>
              <a:spcPct val="0"/>
            </a:spcBef>
            <a:spcAft>
              <a:spcPct val="20000"/>
            </a:spcAft>
            <a:buChar char="•"/>
          </a:pPr>
          <a:r>
            <a:rPr lang="en-US" sz="2800" kern="1200" dirty="0"/>
            <a:t>And confidence is 0.75 (3/4) – pretty high</a:t>
          </a:r>
        </a:p>
        <a:p>
          <a:pPr marL="571500" lvl="2" indent="-285750" algn="l" defTabSz="1244600" rtl="0">
            <a:lnSpc>
              <a:spcPct val="90000"/>
            </a:lnSpc>
            <a:spcBef>
              <a:spcPct val="0"/>
            </a:spcBef>
            <a:spcAft>
              <a:spcPct val="20000"/>
            </a:spcAft>
            <a:buChar char="•"/>
          </a:pPr>
          <a:r>
            <a:rPr lang="en-US" sz="2800" kern="1200" dirty="0"/>
            <a:t>But is this just because both are frequently occurring items (s=0.8)?</a:t>
          </a:r>
        </a:p>
        <a:p>
          <a:pPr marL="571500" lvl="2" indent="-285750" algn="l" defTabSz="1244600" rtl="0">
            <a:lnSpc>
              <a:spcPct val="90000"/>
            </a:lnSpc>
            <a:spcBef>
              <a:spcPct val="0"/>
            </a:spcBef>
            <a:spcAft>
              <a:spcPct val="20000"/>
            </a:spcAft>
            <a:buChar char="•"/>
          </a:pPr>
          <a:r>
            <a:rPr lang="en-US" sz="2800" kern="1200" dirty="0"/>
            <a:t>You’d almost </a:t>
          </a:r>
          <a:r>
            <a:rPr lang="en-US" sz="2800" b="1" i="1" kern="1200" dirty="0"/>
            <a:t>expect </a:t>
          </a:r>
          <a:r>
            <a:rPr lang="en-US" sz="2800" kern="1200" dirty="0"/>
            <a:t>them to show up in the same baskets by chance</a:t>
          </a:r>
        </a:p>
      </dsp:txBody>
      <dsp:txXfrm>
        <a:off x="0" y="1391625"/>
        <a:ext cx="8077200" cy="37674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F7AC33-7EC8-4DE1-A5BC-E9372BC04F03}">
      <dsp:nvSpPr>
        <dsp:cNvPr id="0" name=""/>
        <dsp:cNvSpPr/>
      </dsp:nvSpPr>
      <dsp:spPr>
        <a:xfrm>
          <a:off x="0" y="86595"/>
          <a:ext cx="3657600" cy="777600"/>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en-US" sz="2700" kern="1200" dirty="0"/>
            <a:t>The steps</a:t>
          </a:r>
        </a:p>
      </dsp:txBody>
      <dsp:txXfrm>
        <a:off x="0" y="86595"/>
        <a:ext cx="3657600" cy="777600"/>
      </dsp:txXfrm>
    </dsp:sp>
    <dsp:sp modelId="{24EEC41C-C526-4929-BE1D-5B9AFD087533}">
      <dsp:nvSpPr>
        <dsp:cNvPr id="0" name=""/>
        <dsp:cNvSpPr/>
      </dsp:nvSpPr>
      <dsp:spPr>
        <a:xfrm>
          <a:off x="0" y="864195"/>
          <a:ext cx="3657600" cy="4002209"/>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n-US" sz="2700" kern="1200" dirty="0"/>
            <a:t>List all possible association rules</a:t>
          </a:r>
        </a:p>
        <a:p>
          <a:pPr marL="228600" lvl="1" indent="-228600" algn="l" defTabSz="1200150">
            <a:lnSpc>
              <a:spcPct val="90000"/>
            </a:lnSpc>
            <a:spcBef>
              <a:spcPct val="0"/>
            </a:spcBef>
            <a:spcAft>
              <a:spcPct val="15000"/>
            </a:spcAft>
            <a:buChar char="•"/>
          </a:pPr>
          <a:r>
            <a:rPr lang="en-US" sz="2700" kern="1200" dirty="0"/>
            <a:t>Compute the support and confidence for each rule</a:t>
          </a:r>
        </a:p>
        <a:p>
          <a:pPr marL="228600" lvl="1" indent="-228600" algn="l" defTabSz="1200150">
            <a:lnSpc>
              <a:spcPct val="90000"/>
            </a:lnSpc>
            <a:spcBef>
              <a:spcPct val="0"/>
            </a:spcBef>
            <a:spcAft>
              <a:spcPct val="15000"/>
            </a:spcAft>
            <a:buChar char="•"/>
          </a:pPr>
          <a:r>
            <a:rPr lang="en-US" sz="2700" kern="1200" dirty="0"/>
            <a:t>Drop rules that don’t make the thresholds</a:t>
          </a:r>
        </a:p>
        <a:p>
          <a:pPr marL="228600" lvl="1" indent="-228600" algn="l" defTabSz="1200150">
            <a:lnSpc>
              <a:spcPct val="90000"/>
            </a:lnSpc>
            <a:spcBef>
              <a:spcPct val="0"/>
            </a:spcBef>
            <a:spcAft>
              <a:spcPct val="15000"/>
            </a:spcAft>
            <a:buChar char="•"/>
          </a:pPr>
          <a:r>
            <a:rPr lang="en-US" sz="2700" kern="1200" dirty="0"/>
            <a:t>Use </a:t>
          </a:r>
          <a:r>
            <a:rPr lang="en-US" sz="2700" b="1" kern="1200" dirty="0">
              <a:solidFill>
                <a:srgbClr val="C00000"/>
              </a:solidFill>
            </a:rPr>
            <a:t>lift</a:t>
          </a:r>
          <a:r>
            <a:rPr lang="en-US" sz="2700" kern="1200" dirty="0"/>
            <a:t> to further check the association</a:t>
          </a:r>
        </a:p>
      </dsp:txBody>
      <dsp:txXfrm>
        <a:off x="0" y="864195"/>
        <a:ext cx="3657600" cy="40022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EAFBB-1ACE-4542-AA55-419D01C34696}">
      <dsp:nvSpPr>
        <dsp:cNvPr id="0" name=""/>
        <dsp:cNvSpPr/>
      </dsp:nvSpPr>
      <dsp:spPr>
        <a:xfrm>
          <a:off x="0" y="137195"/>
          <a:ext cx="5105400" cy="70035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Possible Marketing Actions</a:t>
          </a:r>
        </a:p>
      </dsp:txBody>
      <dsp:txXfrm>
        <a:off x="34188" y="171383"/>
        <a:ext cx="5037024" cy="631976"/>
      </dsp:txXfrm>
    </dsp:sp>
    <dsp:sp modelId="{F624F052-2823-4FDB-AAEC-189BB0EF82D0}">
      <dsp:nvSpPr>
        <dsp:cNvPr id="0" name=""/>
        <dsp:cNvSpPr/>
      </dsp:nvSpPr>
      <dsp:spPr>
        <a:xfrm>
          <a:off x="0" y="1067245"/>
          <a:ext cx="5105400" cy="2252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096" tIns="29210" rIns="163576" bIns="29210" numCol="1" spcCol="1270" anchor="t" anchorCtr="0">
          <a:noAutofit/>
        </a:bodyPr>
        <a:lstStyle/>
        <a:p>
          <a:pPr marL="228600" lvl="1" indent="-228600" algn="l" defTabSz="1022350">
            <a:lnSpc>
              <a:spcPct val="90000"/>
            </a:lnSpc>
            <a:spcBef>
              <a:spcPct val="0"/>
            </a:spcBef>
            <a:spcAft>
              <a:spcPct val="20000"/>
            </a:spcAft>
            <a:buChar char="•"/>
          </a:pPr>
          <a:r>
            <a:rPr lang="en-US" sz="2300" kern="1200" dirty="0">
              <a:solidFill>
                <a:prstClr val="black">
                  <a:hueOff val="0"/>
                  <a:satOff val="0"/>
                  <a:lumOff val="0"/>
                  <a:alphaOff val="0"/>
                </a:prstClr>
              </a:solidFill>
              <a:latin typeface="Calibri"/>
              <a:ea typeface="+mn-ea"/>
              <a:cs typeface="+mn-cs"/>
            </a:rPr>
            <a:t>Put diaper next to beer in the store</a:t>
          </a:r>
        </a:p>
        <a:p>
          <a:pPr marL="228600" lvl="1" indent="-228600" algn="l" defTabSz="1022350">
            <a:lnSpc>
              <a:spcPct val="90000"/>
            </a:lnSpc>
            <a:spcBef>
              <a:spcPct val="0"/>
            </a:spcBef>
            <a:spcAft>
              <a:spcPct val="20000"/>
            </a:spcAft>
            <a:buChar char="•"/>
          </a:pPr>
          <a:r>
            <a:rPr lang="en-US" sz="2300" kern="1200" dirty="0">
              <a:solidFill>
                <a:prstClr val="black">
                  <a:hueOff val="0"/>
                  <a:satOff val="0"/>
                  <a:lumOff val="0"/>
                  <a:alphaOff val="0"/>
                </a:prstClr>
              </a:solidFill>
              <a:latin typeface="Calibri"/>
              <a:ea typeface="+mn-ea"/>
              <a:cs typeface="+mn-cs"/>
            </a:rPr>
            <a:t>Put diaper away from beer in the store (why?)</a:t>
          </a:r>
        </a:p>
        <a:p>
          <a:pPr marL="228600" lvl="1" indent="-228600" algn="l" defTabSz="1022350">
            <a:lnSpc>
              <a:spcPct val="90000"/>
            </a:lnSpc>
            <a:spcBef>
              <a:spcPct val="0"/>
            </a:spcBef>
            <a:spcAft>
              <a:spcPct val="20000"/>
            </a:spcAft>
            <a:buChar char="•"/>
          </a:pPr>
          <a:r>
            <a:rPr lang="en-US" sz="2300" kern="1200" dirty="0">
              <a:solidFill>
                <a:prstClr val="black">
                  <a:hueOff val="0"/>
                  <a:satOff val="0"/>
                  <a:lumOff val="0"/>
                  <a:alphaOff val="0"/>
                </a:prstClr>
              </a:solidFill>
              <a:latin typeface="Calibri"/>
              <a:ea typeface="+mn-ea"/>
              <a:cs typeface="+mn-cs"/>
            </a:rPr>
            <a:t>Bundle beer and diaper into “New Parent Coping Kit” </a:t>
          </a:r>
        </a:p>
        <a:p>
          <a:pPr marL="228600" lvl="1" indent="-228600" algn="l" defTabSz="1022350">
            <a:lnSpc>
              <a:spcPct val="90000"/>
            </a:lnSpc>
            <a:spcBef>
              <a:spcPct val="0"/>
            </a:spcBef>
            <a:spcAft>
              <a:spcPct val="20000"/>
            </a:spcAft>
            <a:buChar char="•"/>
          </a:pPr>
          <a:r>
            <a:rPr lang="en-US" sz="2300" kern="1200" dirty="0"/>
            <a:t>What are some others?</a:t>
          </a:r>
        </a:p>
      </dsp:txBody>
      <dsp:txXfrm>
        <a:off x="0" y="1067245"/>
        <a:ext cx="5105400" cy="22521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66E0CC-D3E2-4BF3-B481-A786CD468E36}" type="datetimeFigureOut">
              <a:rPr lang="en-US" smtClean="0"/>
              <a:t>4/19/2023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6CA605-1074-42B0-BCFD-13FC2C69DEBB}" type="slidenum">
              <a:rPr lang="en-US" smtClean="0"/>
              <a:t>‹#›</a:t>
            </a:fld>
            <a:endParaRPr lang="en-US"/>
          </a:p>
        </p:txBody>
      </p:sp>
    </p:spTree>
    <p:extLst>
      <p:ext uri="{BB962C8B-B14F-4D97-AF65-F5344CB8AC3E}">
        <p14:creationId xmlns:p14="http://schemas.microsoft.com/office/powerpoint/2010/main" val="2243580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1:notes"/>
          <p:cNvSpPr>
            <a:spLocks noGrp="1" noRot="1" noChangeAspect="1"/>
          </p:cNvSpPr>
          <p:nvPr>
            <p:ph type="sldImg" idx="2"/>
          </p:nvPr>
        </p:nvSpPr>
        <p:spPr>
          <a:xfrm>
            <a:off x="1438275" y="1173163"/>
            <a:ext cx="4225925"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1:notes"/>
          <p:cNvSpPr txBox="1">
            <a:spLocks noGrp="1"/>
          </p:cNvSpPr>
          <p:nvPr>
            <p:ph type="body" idx="1"/>
          </p:nvPr>
        </p:nvSpPr>
        <p:spPr>
          <a:xfrm>
            <a:off x="710248" y="4518203"/>
            <a:ext cx="5681980" cy="3696712"/>
          </a:xfrm>
          <a:prstGeom prst="rect">
            <a:avLst/>
          </a:prstGeom>
          <a:noFill/>
          <a:ln>
            <a:noFill/>
          </a:ln>
        </p:spPr>
        <p:txBody>
          <a:bodyPr spcFirstLastPara="1" wrap="square" lIns="94213" tIns="47093" rIns="94213" bIns="47093" anchor="t" anchorCtr="0">
            <a:noAutofit/>
          </a:bodyPr>
          <a:lstStyle/>
          <a:p>
            <a:pPr marL="0" indent="0"/>
            <a:endParaRPr dirty="0"/>
          </a:p>
        </p:txBody>
      </p:sp>
      <p:sp>
        <p:nvSpPr>
          <p:cNvPr id="101" name="Google Shape;101;p1:notes"/>
          <p:cNvSpPr txBox="1">
            <a:spLocks noGrp="1"/>
          </p:cNvSpPr>
          <p:nvPr>
            <p:ph type="sldNum" idx="12"/>
          </p:nvPr>
        </p:nvSpPr>
        <p:spPr>
          <a:xfrm>
            <a:off x="4023093" y="8917423"/>
            <a:ext cx="3077739" cy="471054"/>
          </a:xfrm>
          <a:prstGeom prst="rect">
            <a:avLst/>
          </a:prstGeom>
          <a:noFill/>
          <a:ln>
            <a:noFill/>
          </a:ln>
        </p:spPr>
        <p:txBody>
          <a:bodyPr spcFirstLastPara="1" wrap="square" lIns="94213" tIns="47093" rIns="94213" bIns="47093"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a:ln>
                  <a:noFill/>
                </a:ln>
                <a:solidFill>
                  <a:prstClr val="black"/>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sz="1200" b="0" i="0" u="none" strike="noStrike" kern="1200" cap="none" spc="0" normalizeH="0" baseline="0" noProof="0" dirty="0">
              <a:ln>
                <a:noFill/>
              </a:ln>
              <a:solidFill>
                <a:prstClr val="black"/>
              </a:solidFill>
              <a:effectLst/>
              <a:uLnTx/>
              <a:uFillTx/>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6CA605-1074-42B0-BCFD-13FC2C69DEBB}" type="slidenum">
              <a:rPr lang="en-US" smtClean="0"/>
              <a:t>10</a:t>
            </a:fld>
            <a:endParaRPr lang="en-US"/>
          </a:p>
        </p:txBody>
      </p:sp>
    </p:spTree>
    <p:extLst>
      <p:ext uri="{BB962C8B-B14F-4D97-AF65-F5344CB8AC3E}">
        <p14:creationId xmlns:p14="http://schemas.microsoft.com/office/powerpoint/2010/main" val="2848859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11</a:t>
            </a:fld>
            <a:endParaRPr lang="en-US"/>
          </a:p>
        </p:txBody>
      </p:sp>
    </p:spTree>
    <p:extLst>
      <p:ext uri="{BB962C8B-B14F-4D97-AF65-F5344CB8AC3E}">
        <p14:creationId xmlns:p14="http://schemas.microsoft.com/office/powerpoint/2010/main" val="99377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6CA605-1074-42B0-BCFD-13FC2C69DEBB}" type="slidenum">
              <a:rPr lang="en-US" smtClean="0"/>
              <a:t>12</a:t>
            </a:fld>
            <a:endParaRPr lang="en-US"/>
          </a:p>
        </p:txBody>
      </p:sp>
    </p:spTree>
    <p:extLst>
      <p:ext uri="{BB962C8B-B14F-4D97-AF65-F5344CB8AC3E}">
        <p14:creationId xmlns:p14="http://schemas.microsoft.com/office/powerpoint/2010/main" val="11532979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13</a:t>
            </a:fld>
            <a:endParaRPr lang="en-US"/>
          </a:p>
        </p:txBody>
      </p:sp>
    </p:spTree>
    <p:extLst>
      <p:ext uri="{BB962C8B-B14F-4D97-AF65-F5344CB8AC3E}">
        <p14:creationId xmlns:p14="http://schemas.microsoft.com/office/powerpoint/2010/main" val="12472530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14</a:t>
            </a:fld>
            <a:endParaRPr lang="en-US"/>
          </a:p>
        </p:txBody>
      </p:sp>
    </p:spTree>
    <p:extLst>
      <p:ext uri="{BB962C8B-B14F-4D97-AF65-F5344CB8AC3E}">
        <p14:creationId xmlns:p14="http://schemas.microsoft.com/office/powerpoint/2010/main" val="25558405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15</a:t>
            </a:fld>
            <a:endParaRPr lang="en-US"/>
          </a:p>
        </p:txBody>
      </p:sp>
    </p:spTree>
    <p:extLst>
      <p:ext uri="{BB962C8B-B14F-4D97-AF65-F5344CB8AC3E}">
        <p14:creationId xmlns:p14="http://schemas.microsoft.com/office/powerpoint/2010/main" val="14502224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6CA605-1074-42B0-BCFD-13FC2C69DEBB}" type="slidenum">
              <a:rPr lang="en-US" smtClean="0"/>
              <a:t>16</a:t>
            </a:fld>
            <a:endParaRPr lang="en-US"/>
          </a:p>
        </p:txBody>
      </p:sp>
    </p:spTree>
    <p:extLst>
      <p:ext uri="{BB962C8B-B14F-4D97-AF65-F5344CB8AC3E}">
        <p14:creationId xmlns:p14="http://schemas.microsoft.com/office/powerpoint/2010/main" val="39424880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17</a:t>
            </a:fld>
            <a:endParaRPr lang="en-US"/>
          </a:p>
        </p:txBody>
      </p:sp>
    </p:spTree>
    <p:extLst>
      <p:ext uri="{BB962C8B-B14F-4D97-AF65-F5344CB8AC3E}">
        <p14:creationId xmlns:p14="http://schemas.microsoft.com/office/powerpoint/2010/main" val="19519662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18</a:t>
            </a:fld>
            <a:endParaRPr lang="en-US"/>
          </a:p>
        </p:txBody>
      </p:sp>
    </p:spTree>
    <p:extLst>
      <p:ext uri="{BB962C8B-B14F-4D97-AF65-F5344CB8AC3E}">
        <p14:creationId xmlns:p14="http://schemas.microsoft.com/office/powerpoint/2010/main" val="29336353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6CA605-1074-42B0-BCFD-13FC2C69DEBB}" type="slidenum">
              <a:rPr lang="en-US" smtClean="0"/>
              <a:t>19</a:t>
            </a:fld>
            <a:endParaRPr lang="en-US"/>
          </a:p>
        </p:txBody>
      </p:sp>
    </p:spTree>
    <p:extLst>
      <p:ext uri="{BB962C8B-B14F-4D97-AF65-F5344CB8AC3E}">
        <p14:creationId xmlns:p14="http://schemas.microsoft.com/office/powerpoint/2010/main" val="2712463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a:ln>
                  <a:noFill/>
                </a:ln>
                <a:solidFill>
                  <a:prstClr val="black"/>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543558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20</a:t>
            </a:fld>
            <a:endParaRPr lang="en-US"/>
          </a:p>
        </p:txBody>
      </p:sp>
    </p:spTree>
    <p:extLst>
      <p:ext uri="{BB962C8B-B14F-4D97-AF65-F5344CB8AC3E}">
        <p14:creationId xmlns:p14="http://schemas.microsoft.com/office/powerpoint/2010/main" val="3544064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3</a:t>
            </a:fld>
            <a:endParaRPr lang="en-US"/>
          </a:p>
        </p:txBody>
      </p:sp>
    </p:spTree>
    <p:extLst>
      <p:ext uri="{BB962C8B-B14F-4D97-AF65-F5344CB8AC3E}">
        <p14:creationId xmlns:p14="http://schemas.microsoft.com/office/powerpoint/2010/main" val="642949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B4EAA33-122E-467C-9B4B-C96C12A4672A}" type="slidenum">
              <a:rPr lang="en-US" smtClean="0"/>
              <a:t>4</a:t>
            </a:fld>
            <a:endParaRPr lang="en-US"/>
          </a:p>
        </p:txBody>
      </p:sp>
    </p:spTree>
    <p:extLst>
      <p:ext uri="{BB962C8B-B14F-4D97-AF65-F5344CB8AC3E}">
        <p14:creationId xmlns:p14="http://schemas.microsoft.com/office/powerpoint/2010/main" val="3599468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B4EAA33-122E-467C-9B4B-C96C12A4672A}" type="slidenum">
              <a:rPr lang="en-US" smtClean="0"/>
              <a:t>5</a:t>
            </a:fld>
            <a:endParaRPr lang="en-US"/>
          </a:p>
        </p:txBody>
      </p:sp>
    </p:spTree>
    <p:extLst>
      <p:ext uri="{BB962C8B-B14F-4D97-AF65-F5344CB8AC3E}">
        <p14:creationId xmlns:p14="http://schemas.microsoft.com/office/powerpoint/2010/main" val="1837219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6</a:t>
            </a:fld>
            <a:endParaRPr lang="en-US"/>
          </a:p>
        </p:txBody>
      </p:sp>
    </p:spTree>
    <p:extLst>
      <p:ext uri="{BB962C8B-B14F-4D97-AF65-F5344CB8AC3E}">
        <p14:creationId xmlns:p14="http://schemas.microsoft.com/office/powerpoint/2010/main" val="3586095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7</a:t>
            </a:fld>
            <a:endParaRPr lang="en-US"/>
          </a:p>
        </p:txBody>
      </p:sp>
    </p:spTree>
    <p:extLst>
      <p:ext uri="{BB962C8B-B14F-4D97-AF65-F5344CB8AC3E}">
        <p14:creationId xmlns:p14="http://schemas.microsoft.com/office/powerpoint/2010/main" val="521294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8</a:t>
            </a:fld>
            <a:endParaRPr lang="en-US"/>
          </a:p>
        </p:txBody>
      </p:sp>
    </p:spTree>
    <p:extLst>
      <p:ext uri="{BB962C8B-B14F-4D97-AF65-F5344CB8AC3E}">
        <p14:creationId xmlns:p14="http://schemas.microsoft.com/office/powerpoint/2010/main" val="32437278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6CA605-1074-42B0-BCFD-13FC2C69DEBB}" type="slidenum">
              <a:rPr lang="en-US" smtClean="0"/>
              <a:t>9</a:t>
            </a:fld>
            <a:endParaRPr lang="en-US"/>
          </a:p>
        </p:txBody>
      </p:sp>
    </p:spTree>
    <p:extLst>
      <p:ext uri="{BB962C8B-B14F-4D97-AF65-F5344CB8AC3E}">
        <p14:creationId xmlns:p14="http://schemas.microsoft.com/office/powerpoint/2010/main" val="1710219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EF2F712-DEC1-4D11-BB75-1B8BB562B3B6}"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974650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F2F712-DEC1-4D11-BB75-1B8BB562B3B6}"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750516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F2F712-DEC1-4D11-BB75-1B8BB562B3B6}"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3643243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solidFill>
          <a:srgbClr val="222222"/>
        </a:solidFill>
        <a:effectLst/>
      </p:bgPr>
    </p:bg>
    <p:spTree>
      <p:nvGrpSpPr>
        <p:cNvPr id="1" name="Shape 15"/>
        <p:cNvGrpSpPr/>
        <p:nvPr/>
      </p:nvGrpSpPr>
      <p:grpSpPr>
        <a:xfrm>
          <a:off x="0" y="0"/>
          <a:ext cx="0" cy="0"/>
          <a:chOff x="0" y="0"/>
          <a:chExt cx="0" cy="0"/>
        </a:xfrm>
      </p:grpSpPr>
      <p:sp>
        <p:nvSpPr>
          <p:cNvPr id="16" name="Google Shape;16;p2"/>
          <p:cNvSpPr txBox="1">
            <a:spLocks noGrp="1"/>
          </p:cNvSpPr>
          <p:nvPr>
            <p:ph type="subTitle" idx="1"/>
          </p:nvPr>
        </p:nvSpPr>
        <p:spPr>
          <a:xfrm>
            <a:off x="454343" y="4367848"/>
            <a:ext cx="8235225" cy="827400"/>
          </a:xfrm>
          <a:prstGeom prst="rect">
            <a:avLst/>
          </a:prstGeom>
          <a:noFill/>
          <a:ln>
            <a:noFill/>
          </a:ln>
        </p:spPr>
        <p:txBody>
          <a:bodyPr spcFirstLastPara="1" wrap="square" lIns="91425" tIns="45700" rIns="91425" bIns="45700" anchor="t" anchorCtr="0"/>
          <a:lstStyle>
            <a:lvl1pPr marR="0" lvl="0" algn="ctr" rtl="0">
              <a:lnSpc>
                <a:spcPct val="90000"/>
              </a:lnSpc>
              <a:spcBef>
                <a:spcPts val="750"/>
              </a:spcBef>
              <a:spcAft>
                <a:spcPts val="0"/>
              </a:spcAft>
              <a:buClr>
                <a:srgbClr val="A41E35"/>
              </a:buClr>
              <a:buSzPts val="2500"/>
              <a:buFont typeface="Arial"/>
              <a:buNone/>
              <a:defRPr sz="1875" b="0" i="0" u="none" strike="noStrike" cap="none">
                <a:solidFill>
                  <a:schemeClr val="lt2"/>
                </a:solidFill>
                <a:latin typeface="Georgia"/>
                <a:ea typeface="Georgia"/>
                <a:cs typeface="Georgia"/>
                <a:sym typeface="Georgia"/>
              </a:defRPr>
            </a:lvl1pPr>
            <a:lvl2pPr marR="0" lvl="1" algn="ctr" rtl="0">
              <a:lnSpc>
                <a:spcPct val="90000"/>
              </a:lnSpc>
              <a:spcBef>
                <a:spcPts val="375"/>
              </a:spcBef>
              <a:spcAft>
                <a:spcPts val="0"/>
              </a:spcAft>
              <a:buClr>
                <a:srgbClr val="A41E35"/>
              </a:buClr>
              <a:buSzPts val="2000"/>
              <a:buFont typeface="Arial"/>
              <a:buNone/>
              <a:defRPr sz="1500" b="1" i="0" u="none" strike="noStrike" cap="none">
                <a:solidFill>
                  <a:schemeClr val="dk1"/>
                </a:solidFill>
                <a:latin typeface="Arial Narrow"/>
                <a:ea typeface="Arial Narrow"/>
                <a:cs typeface="Arial Narrow"/>
                <a:sym typeface="Arial Narrow"/>
              </a:defRPr>
            </a:lvl2pPr>
            <a:lvl3pPr marR="0" lvl="2" algn="ctr" rtl="0">
              <a:lnSpc>
                <a:spcPct val="90000"/>
              </a:lnSpc>
              <a:spcBef>
                <a:spcPts val="375"/>
              </a:spcBef>
              <a:spcAft>
                <a:spcPts val="0"/>
              </a:spcAft>
              <a:buClr>
                <a:srgbClr val="A41E35"/>
              </a:buClr>
              <a:buSzPts val="1800"/>
              <a:buFont typeface="Arial"/>
              <a:buNone/>
              <a:defRPr sz="1350" b="1" i="0" u="none" strike="noStrike" cap="none">
                <a:solidFill>
                  <a:schemeClr val="dk1"/>
                </a:solidFill>
                <a:latin typeface="Arial Narrow"/>
                <a:ea typeface="Arial Narrow"/>
                <a:cs typeface="Arial Narrow"/>
                <a:sym typeface="Arial Narrow"/>
              </a:defRPr>
            </a:lvl3pPr>
            <a:lvl4pPr marR="0" lvl="3" algn="ctr" rtl="0">
              <a:lnSpc>
                <a:spcPct val="90000"/>
              </a:lnSpc>
              <a:spcBef>
                <a:spcPts val="375"/>
              </a:spcBef>
              <a:spcAft>
                <a:spcPts val="0"/>
              </a:spcAft>
              <a:buClr>
                <a:srgbClr val="A41E35"/>
              </a:buClr>
              <a:buSzPts val="1600"/>
              <a:buFont typeface="Arial"/>
              <a:buNone/>
              <a:defRPr sz="1200" b="1" i="0" u="none" strike="noStrike" cap="none">
                <a:solidFill>
                  <a:schemeClr val="dk1"/>
                </a:solidFill>
                <a:latin typeface="Arial Narrow"/>
                <a:ea typeface="Arial Narrow"/>
                <a:cs typeface="Arial Narrow"/>
                <a:sym typeface="Arial Narrow"/>
              </a:defRPr>
            </a:lvl4pPr>
            <a:lvl5pPr marR="0" lvl="4" algn="ctr" rtl="0">
              <a:lnSpc>
                <a:spcPct val="90000"/>
              </a:lnSpc>
              <a:spcBef>
                <a:spcPts val="375"/>
              </a:spcBef>
              <a:spcAft>
                <a:spcPts val="0"/>
              </a:spcAft>
              <a:buClr>
                <a:srgbClr val="A41E35"/>
              </a:buClr>
              <a:buSzPts val="1600"/>
              <a:buFont typeface="Arial"/>
              <a:buNone/>
              <a:defRPr sz="1200" b="1" i="0" u="none" strike="noStrike" cap="none">
                <a:solidFill>
                  <a:schemeClr val="dk1"/>
                </a:solidFill>
                <a:latin typeface="Arial Narrow"/>
                <a:ea typeface="Arial Narrow"/>
                <a:cs typeface="Arial Narrow"/>
                <a:sym typeface="Arial Narrow"/>
              </a:defRPr>
            </a:lvl5pPr>
            <a:lvl6pPr marR="0" lvl="5"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Arial"/>
                <a:ea typeface="Arial"/>
                <a:cs typeface="Arial"/>
                <a:sym typeface="Arial"/>
              </a:defRPr>
            </a:lvl6pPr>
            <a:lvl7pPr marR="0" lvl="6"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Arial"/>
                <a:ea typeface="Arial"/>
                <a:cs typeface="Arial"/>
                <a:sym typeface="Arial"/>
              </a:defRPr>
            </a:lvl7pPr>
            <a:lvl8pPr marR="0" lvl="7"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Arial"/>
                <a:ea typeface="Arial"/>
                <a:cs typeface="Arial"/>
                <a:sym typeface="Arial"/>
              </a:defRPr>
            </a:lvl8pPr>
            <a:lvl9pPr marR="0" lvl="8"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Arial"/>
                <a:ea typeface="Arial"/>
                <a:cs typeface="Arial"/>
                <a:sym typeface="Arial"/>
              </a:defRPr>
            </a:lvl9pPr>
          </a:lstStyle>
          <a:p>
            <a:endParaRPr/>
          </a:p>
        </p:txBody>
      </p:sp>
      <p:sp>
        <p:nvSpPr>
          <p:cNvPr id="17" name="Google Shape;17;p2"/>
          <p:cNvSpPr txBox="1">
            <a:spLocks noGrp="1"/>
          </p:cNvSpPr>
          <p:nvPr>
            <p:ph type="ctrTitle"/>
          </p:nvPr>
        </p:nvSpPr>
        <p:spPr>
          <a:xfrm>
            <a:off x="454343" y="2343151"/>
            <a:ext cx="8235225" cy="1578300"/>
          </a:xfrm>
          <a:prstGeom prst="rect">
            <a:avLst/>
          </a:prstGeom>
          <a:noFill/>
          <a:ln>
            <a:noFill/>
          </a:ln>
        </p:spPr>
        <p:txBody>
          <a:bodyPr spcFirstLastPara="1" wrap="square" lIns="91425" tIns="45700" rIns="91425" bIns="45700" anchor="b" anchorCtr="0"/>
          <a:lstStyle>
            <a:lvl1pPr marR="0" lvl="0" algn="ctr" rtl="0">
              <a:lnSpc>
                <a:spcPct val="90000"/>
              </a:lnSpc>
              <a:spcBef>
                <a:spcPts val="0"/>
              </a:spcBef>
              <a:spcAft>
                <a:spcPts val="0"/>
              </a:spcAft>
              <a:buClr>
                <a:schemeClr val="lt1"/>
              </a:buClr>
              <a:buSzPts val="6000"/>
              <a:buFont typeface="Arial Narrow"/>
              <a:buNone/>
              <a:defRPr sz="4500" b="1" i="0" u="none" strike="noStrike" cap="none">
                <a:solidFill>
                  <a:schemeClr val="lt1"/>
                </a:solidFill>
                <a:latin typeface="Arial Narrow"/>
                <a:ea typeface="Arial Narrow"/>
                <a:cs typeface="Arial Narrow"/>
                <a:sym typeface="Arial Narrow"/>
              </a:defRPr>
            </a:lvl1pPr>
            <a:lvl2pPr lvl="1">
              <a:spcBef>
                <a:spcPts val="0"/>
              </a:spcBef>
              <a:spcAft>
                <a:spcPts val="0"/>
              </a:spcAft>
              <a:buSzPts val="1400"/>
              <a:buNone/>
              <a:defRPr sz="1350"/>
            </a:lvl2pPr>
            <a:lvl3pPr lvl="2">
              <a:spcBef>
                <a:spcPts val="0"/>
              </a:spcBef>
              <a:spcAft>
                <a:spcPts val="0"/>
              </a:spcAft>
              <a:buSzPts val="1400"/>
              <a:buNone/>
              <a:defRPr sz="1350"/>
            </a:lvl3pPr>
            <a:lvl4pPr lvl="3">
              <a:spcBef>
                <a:spcPts val="0"/>
              </a:spcBef>
              <a:spcAft>
                <a:spcPts val="0"/>
              </a:spcAft>
              <a:buSzPts val="1400"/>
              <a:buNone/>
              <a:defRPr sz="1350"/>
            </a:lvl4pPr>
            <a:lvl5pPr lvl="4">
              <a:spcBef>
                <a:spcPts val="0"/>
              </a:spcBef>
              <a:spcAft>
                <a:spcPts val="0"/>
              </a:spcAft>
              <a:buSzPts val="1400"/>
              <a:buNone/>
              <a:defRPr sz="1350"/>
            </a:lvl5pPr>
            <a:lvl6pPr lvl="5">
              <a:spcBef>
                <a:spcPts val="0"/>
              </a:spcBef>
              <a:spcAft>
                <a:spcPts val="0"/>
              </a:spcAft>
              <a:buSzPts val="1400"/>
              <a:buNone/>
              <a:defRPr sz="1350"/>
            </a:lvl6pPr>
            <a:lvl7pPr lvl="6">
              <a:spcBef>
                <a:spcPts val="0"/>
              </a:spcBef>
              <a:spcAft>
                <a:spcPts val="0"/>
              </a:spcAft>
              <a:buSzPts val="1400"/>
              <a:buNone/>
              <a:defRPr sz="1350"/>
            </a:lvl7pPr>
            <a:lvl8pPr lvl="7">
              <a:spcBef>
                <a:spcPts val="0"/>
              </a:spcBef>
              <a:spcAft>
                <a:spcPts val="0"/>
              </a:spcAft>
              <a:buSzPts val="1400"/>
              <a:buNone/>
              <a:defRPr sz="1350"/>
            </a:lvl8pPr>
            <a:lvl9pPr lvl="8">
              <a:spcBef>
                <a:spcPts val="0"/>
              </a:spcBef>
              <a:spcAft>
                <a:spcPts val="0"/>
              </a:spcAft>
              <a:buSzPts val="1400"/>
              <a:buNone/>
              <a:defRPr sz="1350"/>
            </a:lvl9pPr>
          </a:lstStyle>
          <a:p>
            <a:endParaRPr/>
          </a:p>
        </p:txBody>
      </p:sp>
      <p:sp>
        <p:nvSpPr>
          <p:cNvPr id="18" name="Google Shape;18;p2"/>
          <p:cNvSpPr txBox="1">
            <a:spLocks noGrp="1"/>
          </p:cNvSpPr>
          <p:nvPr>
            <p:ph type="dt" idx="10"/>
          </p:nvPr>
        </p:nvSpPr>
        <p:spPr>
          <a:xfrm>
            <a:off x="628650" y="6146675"/>
            <a:ext cx="2057400" cy="574801"/>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1" i="0" u="none" strike="noStrike" cap="none">
                <a:solidFill>
                  <a:srgbClr val="888888"/>
                </a:solidFill>
                <a:latin typeface="Arial Narrow"/>
                <a:ea typeface="Arial Narrow"/>
                <a:cs typeface="Arial Narrow"/>
                <a:sym typeface="Arial Narrow"/>
              </a:defRPr>
            </a:lvl1pPr>
            <a:lvl2pPr marR="0" lvl="1" algn="l" rtl="0">
              <a:spcBef>
                <a:spcPts val="0"/>
              </a:spcBef>
              <a:spcAft>
                <a:spcPts val="0"/>
              </a:spcAft>
              <a:buSzPts val="1400"/>
              <a:buNone/>
              <a:defRPr sz="135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35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35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35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35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35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35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350" b="0" i="0" u="none" strike="noStrike" cap="none">
                <a:solidFill>
                  <a:schemeClr val="dk1"/>
                </a:solidFill>
                <a:latin typeface="Arial"/>
                <a:ea typeface="Arial"/>
                <a:cs typeface="Arial"/>
                <a:sym typeface="Arial"/>
              </a:defRPr>
            </a:lvl9pPr>
          </a:lstStyle>
          <a:p>
            <a:endParaRPr dirty="0"/>
          </a:p>
        </p:txBody>
      </p:sp>
      <p:sp>
        <p:nvSpPr>
          <p:cNvPr id="19" name="Google Shape;19;p2"/>
          <p:cNvSpPr txBox="1">
            <a:spLocks noGrp="1"/>
          </p:cNvSpPr>
          <p:nvPr>
            <p:ph type="ftr" idx="11"/>
          </p:nvPr>
        </p:nvSpPr>
        <p:spPr>
          <a:xfrm>
            <a:off x="3028950" y="6146675"/>
            <a:ext cx="3086100" cy="574801"/>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900" b="1" i="0" u="none" strike="noStrike" cap="none">
                <a:solidFill>
                  <a:srgbClr val="888888"/>
                </a:solidFill>
                <a:latin typeface="Arial Narrow"/>
                <a:ea typeface="Arial Narrow"/>
                <a:cs typeface="Arial Narrow"/>
                <a:sym typeface="Arial Narrow"/>
              </a:defRPr>
            </a:lvl1pPr>
            <a:lvl2pPr marR="0" lvl="1" algn="l" rtl="0">
              <a:spcBef>
                <a:spcPts val="0"/>
              </a:spcBef>
              <a:spcAft>
                <a:spcPts val="0"/>
              </a:spcAft>
              <a:buSzPts val="1400"/>
              <a:buNone/>
              <a:defRPr sz="135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35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35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35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35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35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35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350" b="0" i="0" u="none" strike="noStrike" cap="none">
                <a:solidFill>
                  <a:schemeClr val="dk1"/>
                </a:solidFill>
                <a:latin typeface="Arial"/>
                <a:ea typeface="Arial"/>
                <a:cs typeface="Arial"/>
                <a:sym typeface="Arial"/>
              </a:defRPr>
            </a:lvl9pPr>
          </a:lstStyle>
          <a:p>
            <a:endParaRPr dirty="0"/>
          </a:p>
        </p:txBody>
      </p:sp>
      <p:pic>
        <p:nvPicPr>
          <p:cNvPr id="20" name="Google Shape;20;p2"/>
          <p:cNvPicPr preferRelativeResize="0"/>
          <p:nvPr/>
        </p:nvPicPr>
        <p:blipFill rotWithShape="1">
          <a:blip r:embed="rId2">
            <a:alphaModFix/>
          </a:blip>
          <a:srcRect/>
          <a:stretch/>
        </p:blipFill>
        <p:spPr>
          <a:xfrm>
            <a:off x="3551856" y="972829"/>
            <a:ext cx="2040289" cy="609366"/>
          </a:xfrm>
          <a:prstGeom prst="rect">
            <a:avLst/>
          </a:prstGeom>
          <a:noFill/>
          <a:ln>
            <a:noFill/>
          </a:ln>
        </p:spPr>
      </p:pic>
      <p:sp>
        <p:nvSpPr>
          <p:cNvPr id="21" name="Google Shape;21;p2"/>
          <p:cNvSpPr txBox="1">
            <a:spLocks noGrp="1"/>
          </p:cNvSpPr>
          <p:nvPr>
            <p:ph type="sldNum" idx="12"/>
          </p:nvPr>
        </p:nvSpPr>
        <p:spPr>
          <a:xfrm>
            <a:off x="6806564" y="6146674"/>
            <a:ext cx="2057400" cy="574802"/>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1" i="0" u="none" strike="noStrike" cap="none">
                <a:solidFill>
                  <a:srgbClr val="BFBFBF"/>
                </a:solidFill>
                <a:latin typeface="Arial Narrow"/>
                <a:ea typeface="Arial Narrow"/>
                <a:cs typeface="Arial Narrow"/>
                <a:sym typeface="Arial Narrow"/>
              </a:defRPr>
            </a:lvl1pPr>
            <a:lvl2pPr marL="0" marR="0" lvl="1" indent="0" algn="r" rtl="0">
              <a:spcBef>
                <a:spcPts val="0"/>
              </a:spcBef>
              <a:buNone/>
              <a:defRPr sz="900" b="1" i="0" u="none" strike="noStrike" cap="none">
                <a:solidFill>
                  <a:srgbClr val="BFBFBF"/>
                </a:solidFill>
                <a:latin typeface="Arial Narrow"/>
                <a:ea typeface="Arial Narrow"/>
                <a:cs typeface="Arial Narrow"/>
                <a:sym typeface="Arial Narrow"/>
              </a:defRPr>
            </a:lvl2pPr>
            <a:lvl3pPr marL="0" marR="0" lvl="2" indent="0" algn="r" rtl="0">
              <a:spcBef>
                <a:spcPts val="0"/>
              </a:spcBef>
              <a:buNone/>
              <a:defRPr sz="900" b="1" i="0" u="none" strike="noStrike" cap="none">
                <a:solidFill>
                  <a:srgbClr val="BFBFBF"/>
                </a:solidFill>
                <a:latin typeface="Arial Narrow"/>
                <a:ea typeface="Arial Narrow"/>
                <a:cs typeface="Arial Narrow"/>
                <a:sym typeface="Arial Narrow"/>
              </a:defRPr>
            </a:lvl3pPr>
            <a:lvl4pPr marL="0" marR="0" lvl="3" indent="0" algn="r" rtl="0">
              <a:spcBef>
                <a:spcPts val="0"/>
              </a:spcBef>
              <a:buNone/>
              <a:defRPr sz="900" b="1" i="0" u="none" strike="noStrike" cap="none">
                <a:solidFill>
                  <a:srgbClr val="BFBFBF"/>
                </a:solidFill>
                <a:latin typeface="Arial Narrow"/>
                <a:ea typeface="Arial Narrow"/>
                <a:cs typeface="Arial Narrow"/>
                <a:sym typeface="Arial Narrow"/>
              </a:defRPr>
            </a:lvl4pPr>
            <a:lvl5pPr marL="0" marR="0" lvl="4" indent="0" algn="r" rtl="0">
              <a:spcBef>
                <a:spcPts val="0"/>
              </a:spcBef>
              <a:buNone/>
              <a:defRPr sz="900" b="1" i="0" u="none" strike="noStrike" cap="none">
                <a:solidFill>
                  <a:srgbClr val="BFBFBF"/>
                </a:solidFill>
                <a:latin typeface="Arial Narrow"/>
                <a:ea typeface="Arial Narrow"/>
                <a:cs typeface="Arial Narrow"/>
                <a:sym typeface="Arial Narrow"/>
              </a:defRPr>
            </a:lvl5pPr>
            <a:lvl6pPr marL="0" marR="0" lvl="5" indent="0" algn="r" rtl="0">
              <a:spcBef>
                <a:spcPts val="0"/>
              </a:spcBef>
              <a:buNone/>
              <a:defRPr sz="900" b="1" i="0" u="none" strike="noStrike" cap="none">
                <a:solidFill>
                  <a:srgbClr val="BFBFBF"/>
                </a:solidFill>
                <a:latin typeface="Arial Narrow"/>
                <a:ea typeface="Arial Narrow"/>
                <a:cs typeface="Arial Narrow"/>
                <a:sym typeface="Arial Narrow"/>
              </a:defRPr>
            </a:lvl6pPr>
            <a:lvl7pPr marL="0" marR="0" lvl="6" indent="0" algn="r" rtl="0">
              <a:spcBef>
                <a:spcPts val="0"/>
              </a:spcBef>
              <a:buNone/>
              <a:defRPr sz="900" b="1" i="0" u="none" strike="noStrike" cap="none">
                <a:solidFill>
                  <a:srgbClr val="BFBFBF"/>
                </a:solidFill>
                <a:latin typeface="Arial Narrow"/>
                <a:ea typeface="Arial Narrow"/>
                <a:cs typeface="Arial Narrow"/>
                <a:sym typeface="Arial Narrow"/>
              </a:defRPr>
            </a:lvl7pPr>
            <a:lvl8pPr marL="0" marR="0" lvl="7" indent="0" algn="r" rtl="0">
              <a:spcBef>
                <a:spcPts val="0"/>
              </a:spcBef>
              <a:buNone/>
              <a:defRPr sz="900" b="1" i="0" u="none" strike="noStrike" cap="none">
                <a:solidFill>
                  <a:srgbClr val="BFBFBF"/>
                </a:solidFill>
                <a:latin typeface="Arial Narrow"/>
                <a:ea typeface="Arial Narrow"/>
                <a:cs typeface="Arial Narrow"/>
                <a:sym typeface="Arial Narrow"/>
              </a:defRPr>
            </a:lvl8pPr>
            <a:lvl9pPr marL="0" marR="0" lvl="8" indent="0" algn="r" rtl="0">
              <a:spcBef>
                <a:spcPts val="0"/>
              </a:spcBef>
              <a:buNone/>
              <a:defRPr sz="900" b="1" i="0" u="none" strike="noStrike" cap="none">
                <a:solidFill>
                  <a:srgbClr val="BFBFBF"/>
                </a:solidFill>
                <a:latin typeface="Arial Narrow"/>
                <a:ea typeface="Arial Narrow"/>
                <a:cs typeface="Arial Narrow"/>
                <a:sym typeface="Arial Narrow"/>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dirty="0"/>
          </a:p>
        </p:txBody>
      </p:sp>
      <p:cxnSp>
        <p:nvCxnSpPr>
          <p:cNvPr id="22" name="Google Shape;22;p2"/>
          <p:cNvCxnSpPr/>
          <p:nvPr/>
        </p:nvCxnSpPr>
        <p:spPr>
          <a:xfrm>
            <a:off x="4074750" y="4081463"/>
            <a:ext cx="994500" cy="0"/>
          </a:xfrm>
          <a:prstGeom prst="straightConnector1">
            <a:avLst/>
          </a:prstGeom>
          <a:noFill/>
          <a:ln w="63500" cap="flat" cmpd="sng">
            <a:solidFill>
              <a:schemeClr val="lt1"/>
            </a:solidFill>
            <a:prstDash val="solid"/>
            <a:miter lim="800000"/>
            <a:headEnd type="none" w="sm" len="sm"/>
            <a:tailEnd type="none" w="sm" len="sm"/>
          </a:ln>
        </p:spPr>
      </p:cxnSp>
    </p:spTree>
    <p:extLst>
      <p:ext uri="{BB962C8B-B14F-4D97-AF65-F5344CB8AC3E}">
        <p14:creationId xmlns:p14="http://schemas.microsoft.com/office/powerpoint/2010/main" val="2058827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p:cSld name="Section Header">
    <p:bg>
      <p:bgPr>
        <a:solidFill>
          <a:srgbClr val="A41E35"/>
        </a:solidFill>
        <a:effectLst/>
      </p:bgPr>
    </p:bg>
    <p:spTree>
      <p:nvGrpSpPr>
        <p:cNvPr id="1" name="Shape 23"/>
        <p:cNvGrpSpPr/>
        <p:nvPr/>
      </p:nvGrpSpPr>
      <p:grpSpPr>
        <a:xfrm>
          <a:off x="0" y="0"/>
          <a:ext cx="0" cy="0"/>
          <a:chOff x="0" y="0"/>
          <a:chExt cx="0" cy="0"/>
        </a:xfrm>
      </p:grpSpPr>
      <p:sp>
        <p:nvSpPr>
          <p:cNvPr id="24" name="Google Shape;24;p3"/>
          <p:cNvSpPr txBox="1">
            <a:spLocks noGrp="1"/>
          </p:cNvSpPr>
          <p:nvPr>
            <p:ph type="sldNum" idx="12"/>
          </p:nvPr>
        </p:nvSpPr>
        <p:spPr>
          <a:xfrm>
            <a:off x="6806564" y="6146674"/>
            <a:ext cx="2057400" cy="574802"/>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1" i="0" u="none" strike="noStrike" cap="none">
                <a:solidFill>
                  <a:schemeClr val="lt1"/>
                </a:solidFill>
                <a:latin typeface="Arial Narrow"/>
                <a:ea typeface="Arial Narrow"/>
                <a:cs typeface="Arial Narrow"/>
                <a:sym typeface="Arial Narrow"/>
              </a:defRPr>
            </a:lvl1pPr>
            <a:lvl2pPr marL="0" marR="0" lvl="1" indent="0" algn="r" rtl="0">
              <a:spcBef>
                <a:spcPts val="0"/>
              </a:spcBef>
              <a:buNone/>
              <a:defRPr sz="900" b="1" i="0" u="none" strike="noStrike" cap="none">
                <a:solidFill>
                  <a:schemeClr val="lt1"/>
                </a:solidFill>
                <a:latin typeface="Arial Narrow"/>
                <a:ea typeface="Arial Narrow"/>
                <a:cs typeface="Arial Narrow"/>
                <a:sym typeface="Arial Narrow"/>
              </a:defRPr>
            </a:lvl2pPr>
            <a:lvl3pPr marL="0" marR="0" lvl="2" indent="0" algn="r" rtl="0">
              <a:spcBef>
                <a:spcPts val="0"/>
              </a:spcBef>
              <a:buNone/>
              <a:defRPr sz="900" b="1" i="0" u="none" strike="noStrike" cap="none">
                <a:solidFill>
                  <a:schemeClr val="lt1"/>
                </a:solidFill>
                <a:latin typeface="Arial Narrow"/>
                <a:ea typeface="Arial Narrow"/>
                <a:cs typeface="Arial Narrow"/>
                <a:sym typeface="Arial Narrow"/>
              </a:defRPr>
            </a:lvl3pPr>
            <a:lvl4pPr marL="0" marR="0" lvl="3" indent="0" algn="r" rtl="0">
              <a:spcBef>
                <a:spcPts val="0"/>
              </a:spcBef>
              <a:buNone/>
              <a:defRPr sz="900" b="1" i="0" u="none" strike="noStrike" cap="none">
                <a:solidFill>
                  <a:schemeClr val="lt1"/>
                </a:solidFill>
                <a:latin typeface="Arial Narrow"/>
                <a:ea typeface="Arial Narrow"/>
                <a:cs typeface="Arial Narrow"/>
                <a:sym typeface="Arial Narrow"/>
              </a:defRPr>
            </a:lvl4pPr>
            <a:lvl5pPr marL="0" marR="0" lvl="4" indent="0" algn="r" rtl="0">
              <a:spcBef>
                <a:spcPts val="0"/>
              </a:spcBef>
              <a:buNone/>
              <a:defRPr sz="900" b="1" i="0" u="none" strike="noStrike" cap="none">
                <a:solidFill>
                  <a:schemeClr val="lt1"/>
                </a:solidFill>
                <a:latin typeface="Arial Narrow"/>
                <a:ea typeface="Arial Narrow"/>
                <a:cs typeface="Arial Narrow"/>
                <a:sym typeface="Arial Narrow"/>
              </a:defRPr>
            </a:lvl5pPr>
            <a:lvl6pPr marL="0" marR="0" lvl="5" indent="0" algn="r" rtl="0">
              <a:spcBef>
                <a:spcPts val="0"/>
              </a:spcBef>
              <a:buNone/>
              <a:defRPr sz="900" b="1" i="0" u="none" strike="noStrike" cap="none">
                <a:solidFill>
                  <a:schemeClr val="lt1"/>
                </a:solidFill>
                <a:latin typeface="Arial Narrow"/>
                <a:ea typeface="Arial Narrow"/>
                <a:cs typeface="Arial Narrow"/>
                <a:sym typeface="Arial Narrow"/>
              </a:defRPr>
            </a:lvl6pPr>
            <a:lvl7pPr marL="0" marR="0" lvl="6" indent="0" algn="r" rtl="0">
              <a:spcBef>
                <a:spcPts val="0"/>
              </a:spcBef>
              <a:buNone/>
              <a:defRPr sz="900" b="1" i="0" u="none" strike="noStrike" cap="none">
                <a:solidFill>
                  <a:schemeClr val="lt1"/>
                </a:solidFill>
                <a:latin typeface="Arial Narrow"/>
                <a:ea typeface="Arial Narrow"/>
                <a:cs typeface="Arial Narrow"/>
                <a:sym typeface="Arial Narrow"/>
              </a:defRPr>
            </a:lvl7pPr>
            <a:lvl8pPr marL="0" marR="0" lvl="7" indent="0" algn="r" rtl="0">
              <a:spcBef>
                <a:spcPts val="0"/>
              </a:spcBef>
              <a:buNone/>
              <a:defRPr sz="900" b="1" i="0" u="none" strike="noStrike" cap="none">
                <a:solidFill>
                  <a:schemeClr val="lt1"/>
                </a:solidFill>
                <a:latin typeface="Arial Narrow"/>
                <a:ea typeface="Arial Narrow"/>
                <a:cs typeface="Arial Narrow"/>
                <a:sym typeface="Arial Narrow"/>
              </a:defRPr>
            </a:lvl8pPr>
            <a:lvl9pPr marL="0" marR="0" lvl="8" indent="0" algn="r" rtl="0">
              <a:spcBef>
                <a:spcPts val="0"/>
              </a:spcBef>
              <a:buNone/>
              <a:defRPr sz="900" b="1" i="0" u="none" strike="noStrike" cap="none">
                <a:solidFill>
                  <a:schemeClr val="lt1"/>
                </a:solidFill>
                <a:latin typeface="Arial Narrow"/>
                <a:ea typeface="Arial Narrow"/>
                <a:cs typeface="Arial Narrow"/>
                <a:sym typeface="Arial Narrow"/>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dirty="0"/>
          </a:p>
        </p:txBody>
      </p:sp>
      <p:sp>
        <p:nvSpPr>
          <p:cNvPr id="25" name="Google Shape;25;p3"/>
          <p:cNvSpPr txBox="1">
            <a:spLocks noGrp="1"/>
          </p:cNvSpPr>
          <p:nvPr>
            <p:ph type="subTitle" idx="1"/>
          </p:nvPr>
        </p:nvSpPr>
        <p:spPr>
          <a:xfrm>
            <a:off x="454343" y="4367848"/>
            <a:ext cx="8235225" cy="827400"/>
          </a:xfrm>
          <a:prstGeom prst="rect">
            <a:avLst/>
          </a:prstGeom>
          <a:noFill/>
          <a:ln>
            <a:noFill/>
          </a:ln>
        </p:spPr>
        <p:txBody>
          <a:bodyPr spcFirstLastPara="1" wrap="square" lIns="91425" tIns="45700" rIns="91425" bIns="45700" anchor="t" anchorCtr="0"/>
          <a:lstStyle>
            <a:lvl1pPr marR="0" lvl="0" algn="ctr" rtl="0">
              <a:lnSpc>
                <a:spcPct val="90000"/>
              </a:lnSpc>
              <a:spcBef>
                <a:spcPts val="750"/>
              </a:spcBef>
              <a:spcAft>
                <a:spcPts val="0"/>
              </a:spcAft>
              <a:buClr>
                <a:srgbClr val="A41E35"/>
              </a:buClr>
              <a:buSzPts val="2500"/>
              <a:buFont typeface="Arial"/>
              <a:buNone/>
              <a:defRPr sz="1875" b="0" i="0" u="none" strike="noStrike" cap="none">
                <a:solidFill>
                  <a:schemeClr val="lt2"/>
                </a:solidFill>
                <a:latin typeface="Georgia"/>
                <a:ea typeface="Georgia"/>
                <a:cs typeface="Georgia"/>
                <a:sym typeface="Georgia"/>
              </a:defRPr>
            </a:lvl1pPr>
            <a:lvl2pPr marR="0" lvl="1" algn="ctr" rtl="0">
              <a:lnSpc>
                <a:spcPct val="90000"/>
              </a:lnSpc>
              <a:spcBef>
                <a:spcPts val="375"/>
              </a:spcBef>
              <a:spcAft>
                <a:spcPts val="0"/>
              </a:spcAft>
              <a:buClr>
                <a:srgbClr val="A41E35"/>
              </a:buClr>
              <a:buSzPts val="2000"/>
              <a:buFont typeface="Arial"/>
              <a:buNone/>
              <a:defRPr sz="1500" b="1" i="0" u="none" strike="noStrike" cap="none">
                <a:solidFill>
                  <a:schemeClr val="dk1"/>
                </a:solidFill>
                <a:latin typeface="Arial Narrow"/>
                <a:ea typeface="Arial Narrow"/>
                <a:cs typeface="Arial Narrow"/>
                <a:sym typeface="Arial Narrow"/>
              </a:defRPr>
            </a:lvl2pPr>
            <a:lvl3pPr marR="0" lvl="2" algn="ctr" rtl="0">
              <a:lnSpc>
                <a:spcPct val="90000"/>
              </a:lnSpc>
              <a:spcBef>
                <a:spcPts val="375"/>
              </a:spcBef>
              <a:spcAft>
                <a:spcPts val="0"/>
              </a:spcAft>
              <a:buClr>
                <a:srgbClr val="A41E35"/>
              </a:buClr>
              <a:buSzPts val="1800"/>
              <a:buFont typeface="Arial"/>
              <a:buNone/>
              <a:defRPr sz="1350" b="1" i="0" u="none" strike="noStrike" cap="none">
                <a:solidFill>
                  <a:schemeClr val="dk1"/>
                </a:solidFill>
                <a:latin typeface="Arial Narrow"/>
                <a:ea typeface="Arial Narrow"/>
                <a:cs typeface="Arial Narrow"/>
                <a:sym typeface="Arial Narrow"/>
              </a:defRPr>
            </a:lvl3pPr>
            <a:lvl4pPr marR="0" lvl="3" algn="ctr" rtl="0">
              <a:lnSpc>
                <a:spcPct val="90000"/>
              </a:lnSpc>
              <a:spcBef>
                <a:spcPts val="375"/>
              </a:spcBef>
              <a:spcAft>
                <a:spcPts val="0"/>
              </a:spcAft>
              <a:buClr>
                <a:srgbClr val="A41E35"/>
              </a:buClr>
              <a:buSzPts val="1600"/>
              <a:buFont typeface="Arial"/>
              <a:buNone/>
              <a:defRPr sz="1200" b="1" i="0" u="none" strike="noStrike" cap="none">
                <a:solidFill>
                  <a:schemeClr val="dk1"/>
                </a:solidFill>
                <a:latin typeface="Arial Narrow"/>
                <a:ea typeface="Arial Narrow"/>
                <a:cs typeface="Arial Narrow"/>
                <a:sym typeface="Arial Narrow"/>
              </a:defRPr>
            </a:lvl4pPr>
            <a:lvl5pPr marR="0" lvl="4" algn="ctr" rtl="0">
              <a:lnSpc>
                <a:spcPct val="90000"/>
              </a:lnSpc>
              <a:spcBef>
                <a:spcPts val="375"/>
              </a:spcBef>
              <a:spcAft>
                <a:spcPts val="0"/>
              </a:spcAft>
              <a:buClr>
                <a:srgbClr val="A41E35"/>
              </a:buClr>
              <a:buSzPts val="1600"/>
              <a:buFont typeface="Arial"/>
              <a:buNone/>
              <a:defRPr sz="1200" b="1" i="0" u="none" strike="noStrike" cap="none">
                <a:solidFill>
                  <a:schemeClr val="dk1"/>
                </a:solidFill>
                <a:latin typeface="Arial Narrow"/>
                <a:ea typeface="Arial Narrow"/>
                <a:cs typeface="Arial Narrow"/>
                <a:sym typeface="Arial Narrow"/>
              </a:defRPr>
            </a:lvl5pPr>
            <a:lvl6pPr marR="0" lvl="5"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Arial"/>
                <a:ea typeface="Arial"/>
                <a:cs typeface="Arial"/>
                <a:sym typeface="Arial"/>
              </a:defRPr>
            </a:lvl6pPr>
            <a:lvl7pPr marR="0" lvl="6"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Arial"/>
                <a:ea typeface="Arial"/>
                <a:cs typeface="Arial"/>
                <a:sym typeface="Arial"/>
              </a:defRPr>
            </a:lvl7pPr>
            <a:lvl8pPr marR="0" lvl="7"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Arial"/>
                <a:ea typeface="Arial"/>
                <a:cs typeface="Arial"/>
                <a:sym typeface="Arial"/>
              </a:defRPr>
            </a:lvl8pPr>
            <a:lvl9pPr marR="0" lvl="8"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Arial"/>
                <a:ea typeface="Arial"/>
                <a:cs typeface="Arial"/>
                <a:sym typeface="Arial"/>
              </a:defRPr>
            </a:lvl9pPr>
          </a:lstStyle>
          <a:p>
            <a:endParaRPr/>
          </a:p>
        </p:txBody>
      </p:sp>
      <p:sp>
        <p:nvSpPr>
          <p:cNvPr id="26" name="Google Shape;26;p3"/>
          <p:cNvSpPr txBox="1">
            <a:spLocks noGrp="1"/>
          </p:cNvSpPr>
          <p:nvPr>
            <p:ph type="ctrTitle"/>
          </p:nvPr>
        </p:nvSpPr>
        <p:spPr>
          <a:xfrm>
            <a:off x="454343" y="2343151"/>
            <a:ext cx="8235225" cy="1578300"/>
          </a:xfrm>
          <a:prstGeom prst="rect">
            <a:avLst/>
          </a:prstGeom>
          <a:noFill/>
          <a:ln>
            <a:noFill/>
          </a:ln>
        </p:spPr>
        <p:txBody>
          <a:bodyPr spcFirstLastPara="1" wrap="square" lIns="91425" tIns="45700" rIns="91425" bIns="45700" anchor="b" anchorCtr="0"/>
          <a:lstStyle>
            <a:lvl1pPr marR="0" lvl="0" algn="ctr" rtl="0">
              <a:lnSpc>
                <a:spcPct val="90000"/>
              </a:lnSpc>
              <a:spcBef>
                <a:spcPts val="0"/>
              </a:spcBef>
              <a:spcAft>
                <a:spcPts val="0"/>
              </a:spcAft>
              <a:buClr>
                <a:schemeClr val="lt1"/>
              </a:buClr>
              <a:buSzPts val="7200"/>
              <a:buFont typeface="Arial Narrow"/>
              <a:buNone/>
              <a:defRPr sz="5400" b="1" i="0" u="none" strike="noStrike" cap="none">
                <a:solidFill>
                  <a:schemeClr val="lt1"/>
                </a:solidFill>
                <a:latin typeface="Arial Narrow"/>
                <a:ea typeface="Arial Narrow"/>
                <a:cs typeface="Arial Narrow"/>
                <a:sym typeface="Arial Narrow"/>
              </a:defRPr>
            </a:lvl1pPr>
            <a:lvl2pPr lvl="1">
              <a:spcBef>
                <a:spcPts val="0"/>
              </a:spcBef>
              <a:spcAft>
                <a:spcPts val="0"/>
              </a:spcAft>
              <a:buSzPts val="1400"/>
              <a:buNone/>
              <a:defRPr sz="1350"/>
            </a:lvl2pPr>
            <a:lvl3pPr lvl="2">
              <a:spcBef>
                <a:spcPts val="0"/>
              </a:spcBef>
              <a:spcAft>
                <a:spcPts val="0"/>
              </a:spcAft>
              <a:buSzPts val="1400"/>
              <a:buNone/>
              <a:defRPr sz="1350"/>
            </a:lvl3pPr>
            <a:lvl4pPr lvl="3">
              <a:spcBef>
                <a:spcPts val="0"/>
              </a:spcBef>
              <a:spcAft>
                <a:spcPts val="0"/>
              </a:spcAft>
              <a:buSzPts val="1400"/>
              <a:buNone/>
              <a:defRPr sz="1350"/>
            </a:lvl4pPr>
            <a:lvl5pPr lvl="4">
              <a:spcBef>
                <a:spcPts val="0"/>
              </a:spcBef>
              <a:spcAft>
                <a:spcPts val="0"/>
              </a:spcAft>
              <a:buSzPts val="1400"/>
              <a:buNone/>
              <a:defRPr sz="1350"/>
            </a:lvl5pPr>
            <a:lvl6pPr lvl="5">
              <a:spcBef>
                <a:spcPts val="0"/>
              </a:spcBef>
              <a:spcAft>
                <a:spcPts val="0"/>
              </a:spcAft>
              <a:buSzPts val="1400"/>
              <a:buNone/>
              <a:defRPr sz="1350"/>
            </a:lvl6pPr>
            <a:lvl7pPr lvl="6">
              <a:spcBef>
                <a:spcPts val="0"/>
              </a:spcBef>
              <a:spcAft>
                <a:spcPts val="0"/>
              </a:spcAft>
              <a:buSzPts val="1400"/>
              <a:buNone/>
              <a:defRPr sz="1350"/>
            </a:lvl7pPr>
            <a:lvl8pPr lvl="7">
              <a:spcBef>
                <a:spcPts val="0"/>
              </a:spcBef>
              <a:spcAft>
                <a:spcPts val="0"/>
              </a:spcAft>
              <a:buSzPts val="1400"/>
              <a:buNone/>
              <a:defRPr sz="1350"/>
            </a:lvl8pPr>
            <a:lvl9pPr lvl="8">
              <a:spcBef>
                <a:spcPts val="0"/>
              </a:spcBef>
              <a:spcAft>
                <a:spcPts val="0"/>
              </a:spcAft>
              <a:buSzPts val="1400"/>
              <a:buNone/>
              <a:defRPr sz="1350"/>
            </a:lvl9pPr>
          </a:lstStyle>
          <a:p>
            <a:endParaRPr/>
          </a:p>
        </p:txBody>
      </p:sp>
      <p:cxnSp>
        <p:nvCxnSpPr>
          <p:cNvPr id="27" name="Google Shape;27;p3"/>
          <p:cNvCxnSpPr/>
          <p:nvPr/>
        </p:nvCxnSpPr>
        <p:spPr>
          <a:xfrm>
            <a:off x="4074750" y="4058603"/>
            <a:ext cx="994500" cy="0"/>
          </a:xfrm>
          <a:prstGeom prst="straightConnector1">
            <a:avLst/>
          </a:prstGeom>
          <a:noFill/>
          <a:ln w="63500" cap="flat" cmpd="sng">
            <a:solidFill>
              <a:schemeClr val="lt1"/>
            </a:solidFill>
            <a:prstDash val="solid"/>
            <a:miter lim="800000"/>
            <a:headEnd type="none" w="sm" len="sm"/>
            <a:tailEnd type="none" w="sm" len="sm"/>
          </a:ln>
        </p:spPr>
      </p:cxnSp>
    </p:spTree>
    <p:extLst>
      <p:ext uri="{BB962C8B-B14F-4D97-AF65-F5344CB8AC3E}">
        <p14:creationId xmlns:p14="http://schemas.microsoft.com/office/powerpoint/2010/main" val="8339544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numbered list">
  <p:cSld name="Title and numbered lis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247479" y="556896"/>
            <a:ext cx="8616375" cy="1145100"/>
          </a:xfrm>
          <a:prstGeom prst="rect">
            <a:avLst/>
          </a:prstGeom>
          <a:noFill/>
          <a:ln>
            <a:noFill/>
          </a:ln>
        </p:spPr>
        <p:txBody>
          <a:bodyPr spcFirstLastPara="1" wrap="square" lIns="91425" tIns="45700" rIns="91425" bIns="45700" anchor="t" anchorCtr="0"/>
          <a:lstStyle>
            <a:lvl1pPr marR="0" lvl="0" algn="l" rtl="0">
              <a:lnSpc>
                <a:spcPct val="90000"/>
              </a:lnSpc>
              <a:spcBef>
                <a:spcPts val="0"/>
              </a:spcBef>
              <a:spcAft>
                <a:spcPts val="0"/>
              </a:spcAft>
              <a:buClr>
                <a:schemeClr val="dk1"/>
              </a:buClr>
              <a:buSzPts val="4400"/>
              <a:buFont typeface="Georgia"/>
              <a:buNone/>
              <a:defRPr sz="3300" b="0" i="0" u="none" strike="noStrike" cap="none">
                <a:solidFill>
                  <a:schemeClr val="dk1"/>
                </a:solidFill>
                <a:latin typeface="Georgia"/>
                <a:ea typeface="Georgia"/>
                <a:cs typeface="Georgia"/>
                <a:sym typeface="Georgia"/>
              </a:defRPr>
            </a:lvl1pPr>
            <a:lvl2pPr lvl="1" rtl="0">
              <a:spcBef>
                <a:spcPts val="0"/>
              </a:spcBef>
              <a:spcAft>
                <a:spcPts val="0"/>
              </a:spcAft>
              <a:buSzPts val="1400"/>
              <a:buNone/>
              <a:defRPr sz="1350"/>
            </a:lvl2pPr>
            <a:lvl3pPr lvl="2" rtl="0">
              <a:spcBef>
                <a:spcPts val="0"/>
              </a:spcBef>
              <a:spcAft>
                <a:spcPts val="0"/>
              </a:spcAft>
              <a:buSzPts val="1400"/>
              <a:buNone/>
              <a:defRPr sz="1350"/>
            </a:lvl3pPr>
            <a:lvl4pPr lvl="3" rtl="0">
              <a:spcBef>
                <a:spcPts val="0"/>
              </a:spcBef>
              <a:spcAft>
                <a:spcPts val="0"/>
              </a:spcAft>
              <a:buSzPts val="1400"/>
              <a:buNone/>
              <a:defRPr sz="1350"/>
            </a:lvl4pPr>
            <a:lvl5pPr lvl="4" rtl="0">
              <a:spcBef>
                <a:spcPts val="0"/>
              </a:spcBef>
              <a:spcAft>
                <a:spcPts val="0"/>
              </a:spcAft>
              <a:buSzPts val="1400"/>
              <a:buNone/>
              <a:defRPr sz="1350"/>
            </a:lvl5pPr>
            <a:lvl6pPr lvl="5" rtl="0">
              <a:spcBef>
                <a:spcPts val="0"/>
              </a:spcBef>
              <a:spcAft>
                <a:spcPts val="0"/>
              </a:spcAft>
              <a:buSzPts val="1400"/>
              <a:buNone/>
              <a:defRPr sz="1350"/>
            </a:lvl6pPr>
            <a:lvl7pPr lvl="6" rtl="0">
              <a:spcBef>
                <a:spcPts val="0"/>
              </a:spcBef>
              <a:spcAft>
                <a:spcPts val="0"/>
              </a:spcAft>
              <a:buSzPts val="1400"/>
              <a:buNone/>
              <a:defRPr sz="1350"/>
            </a:lvl7pPr>
            <a:lvl8pPr lvl="7" rtl="0">
              <a:spcBef>
                <a:spcPts val="0"/>
              </a:spcBef>
              <a:spcAft>
                <a:spcPts val="0"/>
              </a:spcAft>
              <a:buSzPts val="1400"/>
              <a:buNone/>
              <a:defRPr sz="1350"/>
            </a:lvl8pPr>
            <a:lvl9pPr lvl="8" rtl="0">
              <a:spcBef>
                <a:spcPts val="0"/>
              </a:spcBef>
              <a:spcAft>
                <a:spcPts val="0"/>
              </a:spcAft>
              <a:buSzPts val="1400"/>
              <a:buNone/>
              <a:defRPr sz="1350"/>
            </a:lvl9pPr>
          </a:lstStyle>
          <a:p>
            <a:endParaRPr/>
          </a:p>
        </p:txBody>
      </p:sp>
      <p:sp>
        <p:nvSpPr>
          <p:cNvPr id="43" name="Google Shape;43;p6"/>
          <p:cNvSpPr txBox="1">
            <a:spLocks noGrp="1"/>
          </p:cNvSpPr>
          <p:nvPr>
            <p:ph type="sldNum" idx="12"/>
          </p:nvPr>
        </p:nvSpPr>
        <p:spPr>
          <a:xfrm>
            <a:off x="6806564" y="6146674"/>
            <a:ext cx="2057400" cy="5748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1" i="0" u="none" strike="noStrike" cap="none">
                <a:solidFill>
                  <a:srgbClr val="BFBFBF"/>
                </a:solidFill>
                <a:latin typeface="Arial Narrow"/>
                <a:ea typeface="Arial Narrow"/>
                <a:cs typeface="Arial Narrow"/>
                <a:sym typeface="Arial Narrow"/>
              </a:defRPr>
            </a:lvl1pPr>
            <a:lvl2pPr marL="0" marR="0" lvl="1" indent="0" algn="r" rtl="0">
              <a:spcBef>
                <a:spcPts val="0"/>
              </a:spcBef>
              <a:buNone/>
              <a:defRPr sz="900" b="1" i="0" u="none" strike="noStrike" cap="none">
                <a:solidFill>
                  <a:srgbClr val="BFBFBF"/>
                </a:solidFill>
                <a:latin typeface="Arial Narrow"/>
                <a:ea typeface="Arial Narrow"/>
                <a:cs typeface="Arial Narrow"/>
                <a:sym typeface="Arial Narrow"/>
              </a:defRPr>
            </a:lvl2pPr>
            <a:lvl3pPr marL="0" marR="0" lvl="2" indent="0" algn="r" rtl="0">
              <a:spcBef>
                <a:spcPts val="0"/>
              </a:spcBef>
              <a:buNone/>
              <a:defRPr sz="900" b="1" i="0" u="none" strike="noStrike" cap="none">
                <a:solidFill>
                  <a:srgbClr val="BFBFBF"/>
                </a:solidFill>
                <a:latin typeface="Arial Narrow"/>
                <a:ea typeface="Arial Narrow"/>
                <a:cs typeface="Arial Narrow"/>
                <a:sym typeface="Arial Narrow"/>
              </a:defRPr>
            </a:lvl3pPr>
            <a:lvl4pPr marL="0" marR="0" lvl="3" indent="0" algn="r" rtl="0">
              <a:spcBef>
                <a:spcPts val="0"/>
              </a:spcBef>
              <a:buNone/>
              <a:defRPr sz="900" b="1" i="0" u="none" strike="noStrike" cap="none">
                <a:solidFill>
                  <a:srgbClr val="BFBFBF"/>
                </a:solidFill>
                <a:latin typeface="Arial Narrow"/>
                <a:ea typeface="Arial Narrow"/>
                <a:cs typeface="Arial Narrow"/>
                <a:sym typeface="Arial Narrow"/>
              </a:defRPr>
            </a:lvl4pPr>
            <a:lvl5pPr marL="0" marR="0" lvl="4" indent="0" algn="r" rtl="0">
              <a:spcBef>
                <a:spcPts val="0"/>
              </a:spcBef>
              <a:buNone/>
              <a:defRPr sz="900" b="1" i="0" u="none" strike="noStrike" cap="none">
                <a:solidFill>
                  <a:srgbClr val="BFBFBF"/>
                </a:solidFill>
                <a:latin typeface="Arial Narrow"/>
                <a:ea typeface="Arial Narrow"/>
                <a:cs typeface="Arial Narrow"/>
                <a:sym typeface="Arial Narrow"/>
              </a:defRPr>
            </a:lvl5pPr>
            <a:lvl6pPr marL="0" marR="0" lvl="5" indent="0" algn="r" rtl="0">
              <a:spcBef>
                <a:spcPts val="0"/>
              </a:spcBef>
              <a:buNone/>
              <a:defRPr sz="900" b="1" i="0" u="none" strike="noStrike" cap="none">
                <a:solidFill>
                  <a:srgbClr val="BFBFBF"/>
                </a:solidFill>
                <a:latin typeface="Arial Narrow"/>
                <a:ea typeface="Arial Narrow"/>
                <a:cs typeface="Arial Narrow"/>
                <a:sym typeface="Arial Narrow"/>
              </a:defRPr>
            </a:lvl6pPr>
            <a:lvl7pPr marL="0" marR="0" lvl="6" indent="0" algn="r" rtl="0">
              <a:spcBef>
                <a:spcPts val="0"/>
              </a:spcBef>
              <a:buNone/>
              <a:defRPr sz="900" b="1" i="0" u="none" strike="noStrike" cap="none">
                <a:solidFill>
                  <a:srgbClr val="BFBFBF"/>
                </a:solidFill>
                <a:latin typeface="Arial Narrow"/>
                <a:ea typeface="Arial Narrow"/>
                <a:cs typeface="Arial Narrow"/>
                <a:sym typeface="Arial Narrow"/>
              </a:defRPr>
            </a:lvl7pPr>
            <a:lvl8pPr marL="0" marR="0" lvl="7" indent="0" algn="r" rtl="0">
              <a:spcBef>
                <a:spcPts val="0"/>
              </a:spcBef>
              <a:buNone/>
              <a:defRPr sz="900" b="1" i="0" u="none" strike="noStrike" cap="none">
                <a:solidFill>
                  <a:srgbClr val="BFBFBF"/>
                </a:solidFill>
                <a:latin typeface="Arial Narrow"/>
                <a:ea typeface="Arial Narrow"/>
                <a:cs typeface="Arial Narrow"/>
                <a:sym typeface="Arial Narrow"/>
              </a:defRPr>
            </a:lvl8pPr>
            <a:lvl9pPr marL="0" marR="0" lvl="8" indent="0" algn="r" rtl="0">
              <a:spcBef>
                <a:spcPts val="0"/>
              </a:spcBef>
              <a:buNone/>
              <a:defRPr sz="900" b="1" i="0" u="none" strike="noStrike" cap="none">
                <a:solidFill>
                  <a:srgbClr val="BFBFBF"/>
                </a:solidFill>
                <a:latin typeface="Arial Narrow"/>
                <a:ea typeface="Arial Narrow"/>
                <a:cs typeface="Arial Narrow"/>
                <a:sym typeface="Arial Narrow"/>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dirty="0"/>
          </a:p>
        </p:txBody>
      </p:sp>
      <p:sp>
        <p:nvSpPr>
          <p:cNvPr id="44" name="Google Shape;44;p6"/>
          <p:cNvSpPr txBox="1"/>
          <p:nvPr/>
        </p:nvSpPr>
        <p:spPr>
          <a:xfrm>
            <a:off x="324632" y="6146674"/>
            <a:ext cx="3086100" cy="574800"/>
          </a:xfrm>
          <a:prstGeom prst="rect">
            <a:avLst/>
          </a:prstGeom>
          <a:noFill/>
          <a:ln>
            <a:noFill/>
          </a:ln>
        </p:spPr>
        <p:txBody>
          <a:bodyPr spcFirstLastPara="1" wrap="square" lIns="68569" tIns="34275" rIns="68569" bIns="34275" anchor="ctr" anchorCtr="0">
            <a:noAutofit/>
          </a:bodyPr>
          <a:lstStyle/>
          <a:p>
            <a:pPr marL="0" marR="0" lvl="0" indent="0" algn="l" rtl="0">
              <a:spcBef>
                <a:spcPts val="0"/>
              </a:spcBef>
              <a:spcAft>
                <a:spcPts val="0"/>
              </a:spcAft>
              <a:buNone/>
            </a:pPr>
            <a:endParaRPr sz="1050" b="1" i="0" u="none" strike="noStrike" cap="none" dirty="0">
              <a:solidFill>
                <a:srgbClr val="BFBFBF"/>
              </a:solidFill>
              <a:latin typeface="Arial Narrow"/>
              <a:ea typeface="Arial Narrow"/>
              <a:cs typeface="Arial Narrow"/>
              <a:sym typeface="Arial Narrow"/>
            </a:endParaRPr>
          </a:p>
        </p:txBody>
      </p:sp>
      <p:sp>
        <p:nvSpPr>
          <p:cNvPr id="45" name="Google Shape;45;p6"/>
          <p:cNvSpPr txBox="1"/>
          <p:nvPr/>
        </p:nvSpPr>
        <p:spPr>
          <a:xfrm>
            <a:off x="247478" y="1825625"/>
            <a:ext cx="8616375" cy="3660900"/>
          </a:xfrm>
          <a:prstGeom prst="rect">
            <a:avLst/>
          </a:prstGeom>
          <a:noFill/>
          <a:ln>
            <a:noFill/>
          </a:ln>
        </p:spPr>
        <p:txBody>
          <a:bodyPr spcFirstLastPara="1" wrap="square" lIns="68569" tIns="34275" rIns="68569" bIns="34275" anchor="t" anchorCtr="0">
            <a:noAutofit/>
          </a:bodyPr>
          <a:lstStyle/>
          <a:p>
            <a:pPr marL="342900" marR="0" lvl="0" indent="-304800" algn="l" rtl="0">
              <a:lnSpc>
                <a:spcPct val="90000"/>
              </a:lnSpc>
              <a:spcBef>
                <a:spcPts val="0"/>
              </a:spcBef>
              <a:spcAft>
                <a:spcPts val="0"/>
              </a:spcAft>
              <a:buClr>
                <a:schemeClr val="dk1"/>
              </a:buClr>
              <a:buSzPts val="2800"/>
              <a:buFont typeface="Arial Narrow"/>
              <a:buAutoNum type="arabicPeriod"/>
            </a:pPr>
            <a:r>
              <a:rPr lang="en-US" sz="2100" dirty="0">
                <a:latin typeface="Arial Narrow"/>
                <a:ea typeface="Arial Narrow"/>
                <a:cs typeface="Arial Narrow"/>
                <a:sym typeface="Arial Narrow"/>
              </a:rPr>
              <a:t>sgrgrg</a:t>
            </a:r>
            <a:endParaRPr sz="2100" dirty="0">
              <a:latin typeface="Arial Narrow"/>
              <a:ea typeface="Arial Narrow"/>
              <a:cs typeface="Arial Narrow"/>
              <a:sym typeface="Arial Narrow"/>
            </a:endParaRPr>
          </a:p>
          <a:p>
            <a:pPr marL="342900" lvl="0" indent="-304800" rtl="0">
              <a:lnSpc>
                <a:spcPct val="90000"/>
              </a:lnSpc>
              <a:spcBef>
                <a:spcPts val="0"/>
              </a:spcBef>
              <a:spcAft>
                <a:spcPts val="0"/>
              </a:spcAft>
              <a:buSzPts val="2800"/>
              <a:buFont typeface="Arial Narrow"/>
              <a:buAutoNum type="arabicPeriod"/>
            </a:pPr>
            <a:r>
              <a:rPr lang="en-US" sz="2100" dirty="0">
                <a:solidFill>
                  <a:schemeClr val="dk1"/>
                </a:solidFill>
                <a:latin typeface="Arial Narrow"/>
                <a:ea typeface="Arial Narrow"/>
                <a:cs typeface="Arial Narrow"/>
                <a:sym typeface="Arial Narrow"/>
              </a:rPr>
              <a:t>sgrgrg</a:t>
            </a:r>
            <a:endParaRPr sz="2100" dirty="0">
              <a:solidFill>
                <a:schemeClr val="dk1"/>
              </a:solidFill>
              <a:latin typeface="Arial Narrow"/>
              <a:ea typeface="Arial Narrow"/>
              <a:cs typeface="Arial Narrow"/>
              <a:sym typeface="Arial Narrow"/>
            </a:endParaRPr>
          </a:p>
          <a:p>
            <a:pPr marL="342900" lvl="0" indent="-304800" rtl="0">
              <a:lnSpc>
                <a:spcPct val="90000"/>
              </a:lnSpc>
              <a:spcBef>
                <a:spcPts val="0"/>
              </a:spcBef>
              <a:spcAft>
                <a:spcPts val="0"/>
              </a:spcAft>
              <a:buClr>
                <a:schemeClr val="dk1"/>
              </a:buClr>
              <a:buSzPts val="2800"/>
              <a:buFont typeface="Arial Narrow"/>
              <a:buAutoNum type="arabicPeriod"/>
            </a:pPr>
            <a:endParaRPr sz="2100" dirty="0">
              <a:solidFill>
                <a:schemeClr val="dk1"/>
              </a:solidFill>
              <a:latin typeface="Arial Narrow"/>
              <a:ea typeface="Arial Narrow"/>
              <a:cs typeface="Arial Narrow"/>
              <a:sym typeface="Arial Narrow"/>
            </a:endParaRPr>
          </a:p>
        </p:txBody>
      </p:sp>
    </p:spTree>
    <p:extLst>
      <p:ext uri="{BB962C8B-B14F-4D97-AF65-F5344CB8AC3E}">
        <p14:creationId xmlns:p14="http://schemas.microsoft.com/office/powerpoint/2010/main" val="42919520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78"/>
        <p:cNvGrpSpPr/>
        <p:nvPr/>
      </p:nvGrpSpPr>
      <p:grpSpPr>
        <a:xfrm>
          <a:off x="0" y="0"/>
          <a:ext cx="0" cy="0"/>
          <a:chOff x="0" y="0"/>
          <a:chExt cx="0" cy="0"/>
        </a:xfrm>
      </p:grpSpPr>
      <p:sp>
        <p:nvSpPr>
          <p:cNvPr id="79" name="Google Shape;79;p13"/>
          <p:cNvSpPr txBox="1">
            <a:spLocks noGrp="1"/>
          </p:cNvSpPr>
          <p:nvPr>
            <p:ph type="body" idx="1"/>
          </p:nvPr>
        </p:nvSpPr>
        <p:spPr>
          <a:xfrm>
            <a:off x="324633" y="2068830"/>
            <a:ext cx="4141640" cy="436245"/>
          </a:xfrm>
          <a:prstGeom prst="rect">
            <a:avLst/>
          </a:prstGeom>
          <a:noFill/>
          <a:ln>
            <a:noFill/>
          </a:ln>
        </p:spPr>
        <p:txBody>
          <a:bodyPr spcFirstLastPara="1" wrap="square" lIns="91425" tIns="45700" rIns="91425" bIns="45700" anchor="b" anchorCtr="0"/>
          <a:lstStyle>
            <a:lvl1pPr marL="342900" marR="0" lvl="0" indent="-171450" algn="l" rtl="0">
              <a:lnSpc>
                <a:spcPct val="90000"/>
              </a:lnSpc>
              <a:spcBef>
                <a:spcPts val="750"/>
              </a:spcBef>
              <a:spcAft>
                <a:spcPts val="0"/>
              </a:spcAft>
              <a:buClr>
                <a:srgbClr val="A41E35"/>
              </a:buClr>
              <a:buSzPts val="1800"/>
              <a:buFont typeface="Arial"/>
              <a:buNone/>
              <a:defRPr sz="1350" b="1" i="0" u="none" strike="noStrike" cap="none">
                <a:solidFill>
                  <a:srgbClr val="A41E35"/>
                </a:solidFill>
                <a:latin typeface="Arial Narrow"/>
                <a:ea typeface="Arial Narrow"/>
                <a:cs typeface="Arial Narrow"/>
                <a:sym typeface="Arial Narrow"/>
              </a:defRPr>
            </a:lvl1pPr>
            <a:lvl2pPr marL="685800" marR="0" lvl="1" indent="-171450" algn="l" rtl="0">
              <a:lnSpc>
                <a:spcPct val="90000"/>
              </a:lnSpc>
              <a:spcBef>
                <a:spcPts val="375"/>
              </a:spcBef>
              <a:spcAft>
                <a:spcPts val="0"/>
              </a:spcAft>
              <a:buClr>
                <a:srgbClr val="A41E35"/>
              </a:buClr>
              <a:buSzPts val="2000"/>
              <a:buFont typeface="Arial"/>
              <a:buNone/>
              <a:defRPr sz="1500" b="1" i="0" u="none" strike="noStrike" cap="none">
                <a:solidFill>
                  <a:schemeClr val="dk1"/>
                </a:solidFill>
                <a:latin typeface="Arial Narrow"/>
                <a:ea typeface="Arial Narrow"/>
                <a:cs typeface="Arial Narrow"/>
                <a:sym typeface="Arial Narrow"/>
              </a:defRPr>
            </a:lvl2pPr>
            <a:lvl3pPr marL="1028700" marR="0" lvl="2" indent="-171450" algn="l" rtl="0">
              <a:lnSpc>
                <a:spcPct val="90000"/>
              </a:lnSpc>
              <a:spcBef>
                <a:spcPts val="375"/>
              </a:spcBef>
              <a:spcAft>
                <a:spcPts val="0"/>
              </a:spcAft>
              <a:buClr>
                <a:srgbClr val="A41E35"/>
              </a:buClr>
              <a:buSzPts val="1800"/>
              <a:buFont typeface="Arial"/>
              <a:buNone/>
              <a:defRPr sz="1350" b="1" i="0" u="none" strike="noStrike" cap="none">
                <a:solidFill>
                  <a:schemeClr val="dk1"/>
                </a:solidFill>
                <a:latin typeface="Arial Narrow"/>
                <a:ea typeface="Arial Narrow"/>
                <a:cs typeface="Arial Narrow"/>
                <a:sym typeface="Arial Narrow"/>
              </a:defRPr>
            </a:lvl3pPr>
            <a:lvl4pPr marL="1371600" marR="0" lvl="3" indent="-171450" algn="l" rtl="0">
              <a:lnSpc>
                <a:spcPct val="90000"/>
              </a:lnSpc>
              <a:spcBef>
                <a:spcPts val="375"/>
              </a:spcBef>
              <a:spcAft>
                <a:spcPts val="0"/>
              </a:spcAft>
              <a:buClr>
                <a:srgbClr val="A41E35"/>
              </a:buClr>
              <a:buSzPts val="1600"/>
              <a:buFont typeface="Arial"/>
              <a:buNone/>
              <a:defRPr sz="1200" b="1" i="0" u="none" strike="noStrike" cap="none">
                <a:solidFill>
                  <a:schemeClr val="dk1"/>
                </a:solidFill>
                <a:latin typeface="Arial Narrow"/>
                <a:ea typeface="Arial Narrow"/>
                <a:cs typeface="Arial Narrow"/>
                <a:sym typeface="Arial Narrow"/>
              </a:defRPr>
            </a:lvl4pPr>
            <a:lvl5pPr marL="1714500" marR="0" lvl="4" indent="-171450" algn="l" rtl="0">
              <a:lnSpc>
                <a:spcPct val="90000"/>
              </a:lnSpc>
              <a:spcBef>
                <a:spcPts val="375"/>
              </a:spcBef>
              <a:spcAft>
                <a:spcPts val="0"/>
              </a:spcAft>
              <a:buClr>
                <a:srgbClr val="A41E35"/>
              </a:buClr>
              <a:buSzPts val="1600"/>
              <a:buFont typeface="Arial"/>
              <a:buNone/>
              <a:defRPr sz="1200" b="1" i="0" u="none" strike="noStrike" cap="none">
                <a:solidFill>
                  <a:schemeClr val="dk1"/>
                </a:solidFill>
                <a:latin typeface="Arial Narrow"/>
                <a:ea typeface="Arial Narrow"/>
                <a:cs typeface="Arial Narrow"/>
                <a:sym typeface="Arial Narrow"/>
              </a:defRPr>
            </a:lvl5pPr>
            <a:lvl6pPr marL="2057400" marR="0" lvl="5"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Arial"/>
                <a:ea typeface="Arial"/>
                <a:cs typeface="Arial"/>
                <a:sym typeface="Arial"/>
              </a:defRPr>
            </a:lvl6pPr>
            <a:lvl7pPr marL="2400300" marR="0" lvl="6"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Arial"/>
                <a:ea typeface="Arial"/>
                <a:cs typeface="Arial"/>
                <a:sym typeface="Arial"/>
              </a:defRPr>
            </a:lvl7pPr>
            <a:lvl8pPr marL="2743200" marR="0" lvl="7"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Arial"/>
                <a:ea typeface="Arial"/>
                <a:cs typeface="Arial"/>
                <a:sym typeface="Arial"/>
              </a:defRPr>
            </a:lvl8pPr>
            <a:lvl9pPr marL="3086100" marR="0" lvl="8"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Arial"/>
                <a:ea typeface="Arial"/>
                <a:cs typeface="Arial"/>
                <a:sym typeface="Arial"/>
              </a:defRPr>
            </a:lvl9pPr>
          </a:lstStyle>
          <a:p>
            <a:endParaRPr/>
          </a:p>
        </p:txBody>
      </p:sp>
      <p:sp>
        <p:nvSpPr>
          <p:cNvPr id="80" name="Google Shape;80;p13"/>
          <p:cNvSpPr txBox="1">
            <a:spLocks noGrp="1"/>
          </p:cNvSpPr>
          <p:nvPr>
            <p:ph type="body" idx="2"/>
          </p:nvPr>
        </p:nvSpPr>
        <p:spPr>
          <a:xfrm>
            <a:off x="324633" y="2505076"/>
            <a:ext cx="4141640" cy="3164205"/>
          </a:xfrm>
          <a:prstGeom prst="rect">
            <a:avLst/>
          </a:prstGeom>
          <a:noFill/>
          <a:ln>
            <a:noFill/>
          </a:ln>
        </p:spPr>
        <p:txBody>
          <a:bodyPr spcFirstLastPara="1" wrap="square" lIns="91425" tIns="45700" rIns="91425" bIns="45700" anchor="t" anchorCtr="0"/>
          <a:lstStyle>
            <a:lvl1pPr marL="342900" marR="0" lvl="0" indent="-304800" algn="l" rtl="0">
              <a:lnSpc>
                <a:spcPct val="125000"/>
              </a:lnSpc>
              <a:spcBef>
                <a:spcPts val="750"/>
              </a:spcBef>
              <a:spcAft>
                <a:spcPts val="0"/>
              </a:spcAft>
              <a:buClr>
                <a:srgbClr val="A41E35"/>
              </a:buClr>
              <a:buSzPts val="2800"/>
              <a:buFont typeface="Arial"/>
              <a:buChar char="•"/>
              <a:defRPr sz="2100" b="1" i="0" u="none" strike="noStrike" cap="none">
                <a:solidFill>
                  <a:schemeClr val="dk1"/>
                </a:solidFill>
                <a:latin typeface="Arial Narrow"/>
                <a:ea typeface="Arial Narrow"/>
                <a:cs typeface="Arial Narrow"/>
                <a:sym typeface="Arial Narrow"/>
              </a:defRPr>
            </a:lvl1pPr>
            <a:lvl2pPr marL="685800" marR="0" lvl="1" indent="-285750" algn="l" rtl="0">
              <a:lnSpc>
                <a:spcPct val="125000"/>
              </a:lnSpc>
              <a:spcBef>
                <a:spcPts val="375"/>
              </a:spcBef>
              <a:spcAft>
                <a:spcPts val="0"/>
              </a:spcAft>
              <a:buClr>
                <a:srgbClr val="A41E35"/>
              </a:buClr>
              <a:buSzPts val="2400"/>
              <a:buFont typeface="Arial"/>
              <a:buChar char="•"/>
              <a:defRPr sz="1800" b="1" i="0" u="none" strike="noStrike" cap="none">
                <a:solidFill>
                  <a:schemeClr val="dk1"/>
                </a:solidFill>
                <a:latin typeface="Arial Narrow"/>
                <a:ea typeface="Arial Narrow"/>
                <a:cs typeface="Arial Narrow"/>
                <a:sym typeface="Arial Narrow"/>
              </a:defRPr>
            </a:lvl2pPr>
            <a:lvl3pPr marL="1028700" marR="0" lvl="2" indent="-266700" algn="l" rtl="0">
              <a:lnSpc>
                <a:spcPct val="125000"/>
              </a:lnSpc>
              <a:spcBef>
                <a:spcPts val="375"/>
              </a:spcBef>
              <a:spcAft>
                <a:spcPts val="0"/>
              </a:spcAft>
              <a:buClr>
                <a:srgbClr val="A41E35"/>
              </a:buClr>
              <a:buSzPts val="2000"/>
              <a:buFont typeface="Arial"/>
              <a:buChar char="•"/>
              <a:defRPr sz="1500" b="1" i="0" u="none" strike="noStrike" cap="none">
                <a:solidFill>
                  <a:schemeClr val="dk1"/>
                </a:solidFill>
                <a:latin typeface="Arial Narrow"/>
                <a:ea typeface="Arial Narrow"/>
                <a:cs typeface="Arial Narrow"/>
                <a:sym typeface="Arial Narrow"/>
              </a:defRPr>
            </a:lvl3pPr>
            <a:lvl4pPr marL="1371600" marR="0" lvl="3" indent="-257175" algn="l" rtl="0">
              <a:lnSpc>
                <a:spcPct val="125000"/>
              </a:lnSpc>
              <a:spcBef>
                <a:spcPts val="375"/>
              </a:spcBef>
              <a:spcAft>
                <a:spcPts val="0"/>
              </a:spcAft>
              <a:buClr>
                <a:srgbClr val="A41E35"/>
              </a:buClr>
              <a:buSzPts val="1800"/>
              <a:buFont typeface="Arial"/>
              <a:buChar char="•"/>
              <a:defRPr sz="1350" b="1" i="0" u="none" strike="noStrike" cap="none">
                <a:solidFill>
                  <a:schemeClr val="dk1"/>
                </a:solidFill>
                <a:latin typeface="Arial Narrow"/>
                <a:ea typeface="Arial Narrow"/>
                <a:cs typeface="Arial Narrow"/>
                <a:sym typeface="Arial Narrow"/>
              </a:defRPr>
            </a:lvl4pPr>
            <a:lvl5pPr marL="1714500" marR="0" lvl="4" indent="-257175" algn="l" rtl="0">
              <a:lnSpc>
                <a:spcPct val="125000"/>
              </a:lnSpc>
              <a:spcBef>
                <a:spcPts val="375"/>
              </a:spcBef>
              <a:spcAft>
                <a:spcPts val="0"/>
              </a:spcAft>
              <a:buClr>
                <a:srgbClr val="A41E35"/>
              </a:buClr>
              <a:buSzPts val="1800"/>
              <a:buFont typeface="Arial"/>
              <a:buChar char="•"/>
              <a:defRPr sz="1350" b="1" i="0" u="none" strike="noStrike" cap="none">
                <a:solidFill>
                  <a:schemeClr val="dk1"/>
                </a:solidFill>
                <a:latin typeface="Arial Narrow"/>
                <a:ea typeface="Arial Narrow"/>
                <a:cs typeface="Arial Narrow"/>
                <a:sym typeface="Arial Narrow"/>
              </a:defRPr>
            </a:lvl5pPr>
            <a:lvl6pPr marL="2057400" marR="0" lvl="5"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Arial"/>
                <a:ea typeface="Arial"/>
                <a:cs typeface="Arial"/>
                <a:sym typeface="Arial"/>
              </a:defRPr>
            </a:lvl6pPr>
            <a:lvl7pPr marL="2400300" marR="0" lvl="6"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Arial"/>
                <a:ea typeface="Arial"/>
                <a:cs typeface="Arial"/>
                <a:sym typeface="Arial"/>
              </a:defRPr>
            </a:lvl7pPr>
            <a:lvl8pPr marL="2743200" marR="0" lvl="7"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Arial"/>
                <a:ea typeface="Arial"/>
                <a:cs typeface="Arial"/>
                <a:sym typeface="Arial"/>
              </a:defRPr>
            </a:lvl8pPr>
            <a:lvl9pPr marL="3086100" marR="0" lvl="8"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81" name="Google Shape;81;p13"/>
          <p:cNvSpPr/>
          <p:nvPr/>
        </p:nvSpPr>
        <p:spPr>
          <a:xfrm>
            <a:off x="0" y="5955030"/>
            <a:ext cx="9144000" cy="902970"/>
          </a:xfrm>
          <a:prstGeom prst="rect">
            <a:avLst/>
          </a:prstGeom>
          <a:solidFill>
            <a:srgbClr val="A41E35"/>
          </a:soli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b="0" i="0" u="none" strike="noStrike" cap="none" dirty="0">
              <a:solidFill>
                <a:schemeClr val="lt1"/>
              </a:solidFill>
              <a:latin typeface="Arial"/>
              <a:ea typeface="Arial"/>
              <a:cs typeface="Arial"/>
              <a:sym typeface="Arial"/>
            </a:endParaRPr>
          </a:p>
        </p:txBody>
      </p:sp>
      <p:pic>
        <p:nvPicPr>
          <p:cNvPr id="82" name="Google Shape;82;p13"/>
          <p:cNvPicPr preferRelativeResize="0"/>
          <p:nvPr/>
        </p:nvPicPr>
        <p:blipFill rotWithShape="1">
          <a:blip r:embed="rId2">
            <a:alphaModFix/>
          </a:blip>
          <a:srcRect/>
          <a:stretch/>
        </p:blipFill>
        <p:spPr>
          <a:xfrm>
            <a:off x="247480" y="6146673"/>
            <a:ext cx="1740014" cy="519684"/>
          </a:xfrm>
          <a:prstGeom prst="rect">
            <a:avLst/>
          </a:prstGeom>
          <a:noFill/>
          <a:ln>
            <a:noFill/>
          </a:ln>
        </p:spPr>
      </p:pic>
      <p:sp>
        <p:nvSpPr>
          <p:cNvPr id="83" name="Google Shape;83;p13"/>
          <p:cNvSpPr txBox="1">
            <a:spLocks noGrp="1"/>
          </p:cNvSpPr>
          <p:nvPr>
            <p:ph type="title"/>
          </p:nvPr>
        </p:nvSpPr>
        <p:spPr>
          <a:xfrm>
            <a:off x="247480" y="556896"/>
            <a:ext cx="8616485" cy="1145222"/>
          </a:xfrm>
          <a:prstGeom prst="rect">
            <a:avLst/>
          </a:prstGeom>
          <a:noFill/>
          <a:ln>
            <a:noFill/>
          </a:ln>
        </p:spPr>
        <p:txBody>
          <a:bodyPr spcFirstLastPara="1" wrap="square" lIns="91425" tIns="45700" rIns="91425" bIns="45700" anchor="t" anchorCtr="0"/>
          <a:lstStyle>
            <a:lvl1pPr marR="0" lvl="0" algn="l" rtl="0">
              <a:lnSpc>
                <a:spcPct val="90000"/>
              </a:lnSpc>
              <a:spcBef>
                <a:spcPts val="0"/>
              </a:spcBef>
              <a:spcAft>
                <a:spcPts val="0"/>
              </a:spcAft>
              <a:buClr>
                <a:schemeClr val="dk1"/>
              </a:buClr>
              <a:buSzPts val="4400"/>
              <a:buFont typeface="Georgia"/>
              <a:buNone/>
              <a:defRPr sz="33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350"/>
            </a:lvl2pPr>
            <a:lvl3pPr lvl="2">
              <a:spcBef>
                <a:spcPts val="0"/>
              </a:spcBef>
              <a:spcAft>
                <a:spcPts val="0"/>
              </a:spcAft>
              <a:buSzPts val="1400"/>
              <a:buNone/>
              <a:defRPr sz="1350"/>
            </a:lvl3pPr>
            <a:lvl4pPr lvl="3">
              <a:spcBef>
                <a:spcPts val="0"/>
              </a:spcBef>
              <a:spcAft>
                <a:spcPts val="0"/>
              </a:spcAft>
              <a:buSzPts val="1400"/>
              <a:buNone/>
              <a:defRPr sz="1350"/>
            </a:lvl4pPr>
            <a:lvl5pPr lvl="4">
              <a:spcBef>
                <a:spcPts val="0"/>
              </a:spcBef>
              <a:spcAft>
                <a:spcPts val="0"/>
              </a:spcAft>
              <a:buSzPts val="1400"/>
              <a:buNone/>
              <a:defRPr sz="1350"/>
            </a:lvl5pPr>
            <a:lvl6pPr lvl="5">
              <a:spcBef>
                <a:spcPts val="0"/>
              </a:spcBef>
              <a:spcAft>
                <a:spcPts val="0"/>
              </a:spcAft>
              <a:buSzPts val="1400"/>
              <a:buNone/>
              <a:defRPr sz="1350"/>
            </a:lvl6pPr>
            <a:lvl7pPr lvl="6">
              <a:spcBef>
                <a:spcPts val="0"/>
              </a:spcBef>
              <a:spcAft>
                <a:spcPts val="0"/>
              </a:spcAft>
              <a:buSzPts val="1400"/>
              <a:buNone/>
              <a:defRPr sz="1350"/>
            </a:lvl7pPr>
            <a:lvl8pPr lvl="7">
              <a:spcBef>
                <a:spcPts val="0"/>
              </a:spcBef>
              <a:spcAft>
                <a:spcPts val="0"/>
              </a:spcAft>
              <a:buSzPts val="1400"/>
              <a:buNone/>
              <a:defRPr sz="1350"/>
            </a:lvl8pPr>
            <a:lvl9pPr lvl="8">
              <a:spcBef>
                <a:spcPts val="0"/>
              </a:spcBef>
              <a:spcAft>
                <a:spcPts val="0"/>
              </a:spcAft>
              <a:buSzPts val="1400"/>
              <a:buNone/>
              <a:defRPr sz="1350"/>
            </a:lvl9pPr>
          </a:lstStyle>
          <a:p>
            <a:endParaRPr/>
          </a:p>
        </p:txBody>
      </p:sp>
      <p:cxnSp>
        <p:nvCxnSpPr>
          <p:cNvPr id="84" name="Google Shape;84;p13"/>
          <p:cNvCxnSpPr/>
          <p:nvPr/>
        </p:nvCxnSpPr>
        <p:spPr>
          <a:xfrm>
            <a:off x="324632" y="514668"/>
            <a:ext cx="391478" cy="0"/>
          </a:xfrm>
          <a:prstGeom prst="straightConnector1">
            <a:avLst/>
          </a:prstGeom>
          <a:noFill/>
          <a:ln w="63500" cap="flat" cmpd="sng">
            <a:solidFill>
              <a:srgbClr val="A41E35"/>
            </a:solidFill>
            <a:prstDash val="solid"/>
            <a:miter lim="800000"/>
            <a:headEnd type="none" w="sm" len="sm"/>
            <a:tailEnd type="none" w="sm" len="sm"/>
          </a:ln>
        </p:spPr>
      </p:cxnSp>
      <p:sp>
        <p:nvSpPr>
          <p:cNvPr id="85" name="Google Shape;85;p13"/>
          <p:cNvSpPr txBox="1">
            <a:spLocks noGrp="1"/>
          </p:cNvSpPr>
          <p:nvPr>
            <p:ph type="body" idx="3"/>
          </p:nvPr>
        </p:nvSpPr>
        <p:spPr>
          <a:xfrm>
            <a:off x="4722325" y="2068829"/>
            <a:ext cx="4141640" cy="436245"/>
          </a:xfrm>
          <a:prstGeom prst="rect">
            <a:avLst/>
          </a:prstGeom>
          <a:noFill/>
          <a:ln>
            <a:noFill/>
          </a:ln>
        </p:spPr>
        <p:txBody>
          <a:bodyPr spcFirstLastPara="1" wrap="square" lIns="91425" tIns="45700" rIns="91425" bIns="45700" anchor="b" anchorCtr="0"/>
          <a:lstStyle>
            <a:lvl1pPr marL="342900" marR="0" lvl="0" indent="-171450" algn="l" rtl="0">
              <a:lnSpc>
                <a:spcPct val="90000"/>
              </a:lnSpc>
              <a:spcBef>
                <a:spcPts val="750"/>
              </a:spcBef>
              <a:spcAft>
                <a:spcPts val="0"/>
              </a:spcAft>
              <a:buClr>
                <a:srgbClr val="A41E35"/>
              </a:buClr>
              <a:buSzPts val="1800"/>
              <a:buFont typeface="Arial"/>
              <a:buNone/>
              <a:defRPr sz="1350" b="1" i="0" u="none" strike="noStrike" cap="none">
                <a:solidFill>
                  <a:srgbClr val="A41E35"/>
                </a:solidFill>
                <a:latin typeface="Arial Narrow"/>
                <a:ea typeface="Arial Narrow"/>
                <a:cs typeface="Arial Narrow"/>
                <a:sym typeface="Arial Narrow"/>
              </a:defRPr>
            </a:lvl1pPr>
            <a:lvl2pPr marL="685800" marR="0" lvl="1" indent="-171450" algn="l" rtl="0">
              <a:lnSpc>
                <a:spcPct val="90000"/>
              </a:lnSpc>
              <a:spcBef>
                <a:spcPts val="375"/>
              </a:spcBef>
              <a:spcAft>
                <a:spcPts val="0"/>
              </a:spcAft>
              <a:buClr>
                <a:srgbClr val="A41E35"/>
              </a:buClr>
              <a:buSzPts val="2000"/>
              <a:buFont typeface="Arial"/>
              <a:buNone/>
              <a:defRPr sz="1500" b="1" i="0" u="none" strike="noStrike" cap="none">
                <a:solidFill>
                  <a:schemeClr val="dk1"/>
                </a:solidFill>
                <a:latin typeface="Arial Narrow"/>
                <a:ea typeface="Arial Narrow"/>
                <a:cs typeface="Arial Narrow"/>
                <a:sym typeface="Arial Narrow"/>
              </a:defRPr>
            </a:lvl2pPr>
            <a:lvl3pPr marL="1028700" marR="0" lvl="2" indent="-171450" algn="l" rtl="0">
              <a:lnSpc>
                <a:spcPct val="90000"/>
              </a:lnSpc>
              <a:spcBef>
                <a:spcPts val="375"/>
              </a:spcBef>
              <a:spcAft>
                <a:spcPts val="0"/>
              </a:spcAft>
              <a:buClr>
                <a:srgbClr val="A41E35"/>
              </a:buClr>
              <a:buSzPts val="1800"/>
              <a:buFont typeface="Arial"/>
              <a:buNone/>
              <a:defRPr sz="1350" b="1" i="0" u="none" strike="noStrike" cap="none">
                <a:solidFill>
                  <a:schemeClr val="dk1"/>
                </a:solidFill>
                <a:latin typeface="Arial Narrow"/>
                <a:ea typeface="Arial Narrow"/>
                <a:cs typeface="Arial Narrow"/>
                <a:sym typeface="Arial Narrow"/>
              </a:defRPr>
            </a:lvl3pPr>
            <a:lvl4pPr marL="1371600" marR="0" lvl="3" indent="-171450" algn="l" rtl="0">
              <a:lnSpc>
                <a:spcPct val="90000"/>
              </a:lnSpc>
              <a:spcBef>
                <a:spcPts val="375"/>
              </a:spcBef>
              <a:spcAft>
                <a:spcPts val="0"/>
              </a:spcAft>
              <a:buClr>
                <a:srgbClr val="A41E35"/>
              </a:buClr>
              <a:buSzPts val="1600"/>
              <a:buFont typeface="Arial"/>
              <a:buNone/>
              <a:defRPr sz="1200" b="1" i="0" u="none" strike="noStrike" cap="none">
                <a:solidFill>
                  <a:schemeClr val="dk1"/>
                </a:solidFill>
                <a:latin typeface="Arial Narrow"/>
                <a:ea typeface="Arial Narrow"/>
                <a:cs typeface="Arial Narrow"/>
                <a:sym typeface="Arial Narrow"/>
              </a:defRPr>
            </a:lvl4pPr>
            <a:lvl5pPr marL="1714500" marR="0" lvl="4" indent="-171450" algn="l" rtl="0">
              <a:lnSpc>
                <a:spcPct val="90000"/>
              </a:lnSpc>
              <a:spcBef>
                <a:spcPts val="375"/>
              </a:spcBef>
              <a:spcAft>
                <a:spcPts val="0"/>
              </a:spcAft>
              <a:buClr>
                <a:srgbClr val="A41E35"/>
              </a:buClr>
              <a:buSzPts val="1600"/>
              <a:buFont typeface="Arial"/>
              <a:buNone/>
              <a:defRPr sz="1200" b="1" i="0" u="none" strike="noStrike" cap="none">
                <a:solidFill>
                  <a:schemeClr val="dk1"/>
                </a:solidFill>
                <a:latin typeface="Arial Narrow"/>
                <a:ea typeface="Arial Narrow"/>
                <a:cs typeface="Arial Narrow"/>
                <a:sym typeface="Arial Narrow"/>
              </a:defRPr>
            </a:lvl5pPr>
            <a:lvl6pPr marL="2057400" marR="0" lvl="5"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Arial"/>
                <a:ea typeface="Arial"/>
                <a:cs typeface="Arial"/>
                <a:sym typeface="Arial"/>
              </a:defRPr>
            </a:lvl6pPr>
            <a:lvl7pPr marL="2400300" marR="0" lvl="6"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Arial"/>
                <a:ea typeface="Arial"/>
                <a:cs typeface="Arial"/>
                <a:sym typeface="Arial"/>
              </a:defRPr>
            </a:lvl7pPr>
            <a:lvl8pPr marL="2743200" marR="0" lvl="7"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Arial"/>
                <a:ea typeface="Arial"/>
                <a:cs typeface="Arial"/>
                <a:sym typeface="Arial"/>
              </a:defRPr>
            </a:lvl8pPr>
            <a:lvl9pPr marL="3086100" marR="0" lvl="8" indent="-171450" algn="l" rtl="0">
              <a:lnSpc>
                <a:spcPct val="90000"/>
              </a:lnSpc>
              <a:spcBef>
                <a:spcPts val="375"/>
              </a:spcBef>
              <a:spcAft>
                <a:spcPts val="0"/>
              </a:spcAft>
              <a:buClr>
                <a:schemeClr val="dk1"/>
              </a:buClr>
              <a:buSzPts val="1600"/>
              <a:buFont typeface="Arial"/>
              <a:buNone/>
              <a:defRPr sz="1200" b="1" i="0" u="none" strike="noStrike" cap="none">
                <a:solidFill>
                  <a:schemeClr val="dk1"/>
                </a:solidFill>
                <a:latin typeface="Arial"/>
                <a:ea typeface="Arial"/>
                <a:cs typeface="Arial"/>
                <a:sym typeface="Arial"/>
              </a:defRPr>
            </a:lvl9pPr>
          </a:lstStyle>
          <a:p>
            <a:endParaRPr/>
          </a:p>
        </p:txBody>
      </p:sp>
      <p:sp>
        <p:nvSpPr>
          <p:cNvPr id="86" name="Google Shape;86;p13"/>
          <p:cNvSpPr txBox="1">
            <a:spLocks noGrp="1"/>
          </p:cNvSpPr>
          <p:nvPr>
            <p:ph type="body" idx="4"/>
          </p:nvPr>
        </p:nvSpPr>
        <p:spPr>
          <a:xfrm>
            <a:off x="4722325" y="2505075"/>
            <a:ext cx="4141640" cy="3164205"/>
          </a:xfrm>
          <a:prstGeom prst="rect">
            <a:avLst/>
          </a:prstGeom>
          <a:noFill/>
          <a:ln>
            <a:noFill/>
          </a:ln>
        </p:spPr>
        <p:txBody>
          <a:bodyPr spcFirstLastPara="1" wrap="square" lIns="91425" tIns="45700" rIns="91425" bIns="45700" anchor="t" anchorCtr="0"/>
          <a:lstStyle>
            <a:lvl1pPr marL="342900" marR="0" lvl="0" indent="-304800" algn="l" rtl="0">
              <a:lnSpc>
                <a:spcPct val="125000"/>
              </a:lnSpc>
              <a:spcBef>
                <a:spcPts val="750"/>
              </a:spcBef>
              <a:spcAft>
                <a:spcPts val="0"/>
              </a:spcAft>
              <a:buClr>
                <a:srgbClr val="A41E35"/>
              </a:buClr>
              <a:buSzPts val="2800"/>
              <a:buFont typeface="Arial"/>
              <a:buChar char="•"/>
              <a:defRPr sz="2100" b="1" i="0" u="none" strike="noStrike" cap="none">
                <a:solidFill>
                  <a:schemeClr val="dk1"/>
                </a:solidFill>
                <a:latin typeface="Arial Narrow"/>
                <a:ea typeface="Arial Narrow"/>
                <a:cs typeface="Arial Narrow"/>
                <a:sym typeface="Arial Narrow"/>
              </a:defRPr>
            </a:lvl1pPr>
            <a:lvl2pPr marL="685800" marR="0" lvl="1" indent="-285750" algn="l" rtl="0">
              <a:lnSpc>
                <a:spcPct val="125000"/>
              </a:lnSpc>
              <a:spcBef>
                <a:spcPts val="375"/>
              </a:spcBef>
              <a:spcAft>
                <a:spcPts val="0"/>
              </a:spcAft>
              <a:buClr>
                <a:srgbClr val="A41E35"/>
              </a:buClr>
              <a:buSzPts val="2400"/>
              <a:buFont typeface="Arial"/>
              <a:buChar char="•"/>
              <a:defRPr sz="1800" b="1" i="0" u="none" strike="noStrike" cap="none">
                <a:solidFill>
                  <a:schemeClr val="dk1"/>
                </a:solidFill>
                <a:latin typeface="Arial Narrow"/>
                <a:ea typeface="Arial Narrow"/>
                <a:cs typeface="Arial Narrow"/>
                <a:sym typeface="Arial Narrow"/>
              </a:defRPr>
            </a:lvl2pPr>
            <a:lvl3pPr marL="1028700" marR="0" lvl="2" indent="-266700" algn="l" rtl="0">
              <a:lnSpc>
                <a:spcPct val="125000"/>
              </a:lnSpc>
              <a:spcBef>
                <a:spcPts val="375"/>
              </a:spcBef>
              <a:spcAft>
                <a:spcPts val="0"/>
              </a:spcAft>
              <a:buClr>
                <a:srgbClr val="A41E35"/>
              </a:buClr>
              <a:buSzPts val="2000"/>
              <a:buFont typeface="Arial"/>
              <a:buChar char="•"/>
              <a:defRPr sz="1500" b="1" i="0" u="none" strike="noStrike" cap="none">
                <a:solidFill>
                  <a:schemeClr val="dk1"/>
                </a:solidFill>
                <a:latin typeface="Arial Narrow"/>
                <a:ea typeface="Arial Narrow"/>
                <a:cs typeface="Arial Narrow"/>
                <a:sym typeface="Arial Narrow"/>
              </a:defRPr>
            </a:lvl3pPr>
            <a:lvl4pPr marL="1371600" marR="0" lvl="3" indent="-257175" algn="l" rtl="0">
              <a:lnSpc>
                <a:spcPct val="125000"/>
              </a:lnSpc>
              <a:spcBef>
                <a:spcPts val="375"/>
              </a:spcBef>
              <a:spcAft>
                <a:spcPts val="0"/>
              </a:spcAft>
              <a:buClr>
                <a:srgbClr val="A41E35"/>
              </a:buClr>
              <a:buSzPts val="1800"/>
              <a:buFont typeface="Arial"/>
              <a:buChar char="•"/>
              <a:defRPr sz="1350" b="1" i="0" u="none" strike="noStrike" cap="none">
                <a:solidFill>
                  <a:schemeClr val="dk1"/>
                </a:solidFill>
                <a:latin typeface="Arial Narrow"/>
                <a:ea typeface="Arial Narrow"/>
                <a:cs typeface="Arial Narrow"/>
                <a:sym typeface="Arial Narrow"/>
              </a:defRPr>
            </a:lvl4pPr>
            <a:lvl5pPr marL="1714500" marR="0" lvl="4" indent="-257175" algn="l" rtl="0">
              <a:lnSpc>
                <a:spcPct val="125000"/>
              </a:lnSpc>
              <a:spcBef>
                <a:spcPts val="375"/>
              </a:spcBef>
              <a:spcAft>
                <a:spcPts val="0"/>
              </a:spcAft>
              <a:buClr>
                <a:srgbClr val="A41E35"/>
              </a:buClr>
              <a:buSzPts val="1800"/>
              <a:buFont typeface="Arial"/>
              <a:buChar char="•"/>
              <a:defRPr sz="1350" b="1" i="0" u="none" strike="noStrike" cap="none">
                <a:solidFill>
                  <a:schemeClr val="dk1"/>
                </a:solidFill>
                <a:latin typeface="Arial Narrow"/>
                <a:ea typeface="Arial Narrow"/>
                <a:cs typeface="Arial Narrow"/>
                <a:sym typeface="Arial Narrow"/>
              </a:defRPr>
            </a:lvl5pPr>
            <a:lvl6pPr marL="2057400" marR="0" lvl="5"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Arial"/>
                <a:ea typeface="Arial"/>
                <a:cs typeface="Arial"/>
                <a:sym typeface="Arial"/>
              </a:defRPr>
            </a:lvl6pPr>
            <a:lvl7pPr marL="2400300" marR="0" lvl="6"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Arial"/>
                <a:ea typeface="Arial"/>
                <a:cs typeface="Arial"/>
                <a:sym typeface="Arial"/>
              </a:defRPr>
            </a:lvl7pPr>
            <a:lvl8pPr marL="2743200" marR="0" lvl="7"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Arial"/>
                <a:ea typeface="Arial"/>
                <a:cs typeface="Arial"/>
                <a:sym typeface="Arial"/>
              </a:defRPr>
            </a:lvl8pPr>
            <a:lvl9pPr marL="3086100" marR="0" lvl="8"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87" name="Google Shape;87;p13"/>
          <p:cNvSpPr txBox="1">
            <a:spLocks noGrp="1"/>
          </p:cNvSpPr>
          <p:nvPr>
            <p:ph type="sldNum" idx="12"/>
          </p:nvPr>
        </p:nvSpPr>
        <p:spPr>
          <a:xfrm>
            <a:off x="6806564" y="6146674"/>
            <a:ext cx="2057400" cy="574802"/>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1" i="0" u="none" strike="noStrike" cap="none">
                <a:solidFill>
                  <a:schemeClr val="lt1"/>
                </a:solidFill>
                <a:latin typeface="Arial Narrow"/>
                <a:ea typeface="Arial Narrow"/>
                <a:cs typeface="Arial Narrow"/>
                <a:sym typeface="Arial Narrow"/>
              </a:defRPr>
            </a:lvl1pPr>
            <a:lvl2pPr marL="0" marR="0" lvl="1" indent="0" algn="r" rtl="0">
              <a:spcBef>
                <a:spcPts val="0"/>
              </a:spcBef>
              <a:buNone/>
              <a:defRPr sz="900" b="1" i="0" u="none" strike="noStrike" cap="none">
                <a:solidFill>
                  <a:schemeClr val="lt1"/>
                </a:solidFill>
                <a:latin typeface="Arial Narrow"/>
                <a:ea typeface="Arial Narrow"/>
                <a:cs typeface="Arial Narrow"/>
                <a:sym typeface="Arial Narrow"/>
              </a:defRPr>
            </a:lvl2pPr>
            <a:lvl3pPr marL="0" marR="0" lvl="2" indent="0" algn="r" rtl="0">
              <a:spcBef>
                <a:spcPts val="0"/>
              </a:spcBef>
              <a:buNone/>
              <a:defRPr sz="900" b="1" i="0" u="none" strike="noStrike" cap="none">
                <a:solidFill>
                  <a:schemeClr val="lt1"/>
                </a:solidFill>
                <a:latin typeface="Arial Narrow"/>
                <a:ea typeface="Arial Narrow"/>
                <a:cs typeface="Arial Narrow"/>
                <a:sym typeface="Arial Narrow"/>
              </a:defRPr>
            </a:lvl3pPr>
            <a:lvl4pPr marL="0" marR="0" lvl="3" indent="0" algn="r" rtl="0">
              <a:spcBef>
                <a:spcPts val="0"/>
              </a:spcBef>
              <a:buNone/>
              <a:defRPr sz="900" b="1" i="0" u="none" strike="noStrike" cap="none">
                <a:solidFill>
                  <a:schemeClr val="lt1"/>
                </a:solidFill>
                <a:latin typeface="Arial Narrow"/>
                <a:ea typeface="Arial Narrow"/>
                <a:cs typeface="Arial Narrow"/>
                <a:sym typeface="Arial Narrow"/>
              </a:defRPr>
            </a:lvl4pPr>
            <a:lvl5pPr marL="0" marR="0" lvl="4" indent="0" algn="r" rtl="0">
              <a:spcBef>
                <a:spcPts val="0"/>
              </a:spcBef>
              <a:buNone/>
              <a:defRPr sz="900" b="1" i="0" u="none" strike="noStrike" cap="none">
                <a:solidFill>
                  <a:schemeClr val="lt1"/>
                </a:solidFill>
                <a:latin typeface="Arial Narrow"/>
                <a:ea typeface="Arial Narrow"/>
                <a:cs typeface="Arial Narrow"/>
                <a:sym typeface="Arial Narrow"/>
              </a:defRPr>
            </a:lvl5pPr>
            <a:lvl6pPr marL="0" marR="0" lvl="5" indent="0" algn="r" rtl="0">
              <a:spcBef>
                <a:spcPts val="0"/>
              </a:spcBef>
              <a:buNone/>
              <a:defRPr sz="900" b="1" i="0" u="none" strike="noStrike" cap="none">
                <a:solidFill>
                  <a:schemeClr val="lt1"/>
                </a:solidFill>
                <a:latin typeface="Arial Narrow"/>
                <a:ea typeface="Arial Narrow"/>
                <a:cs typeface="Arial Narrow"/>
                <a:sym typeface="Arial Narrow"/>
              </a:defRPr>
            </a:lvl6pPr>
            <a:lvl7pPr marL="0" marR="0" lvl="6" indent="0" algn="r" rtl="0">
              <a:spcBef>
                <a:spcPts val="0"/>
              </a:spcBef>
              <a:buNone/>
              <a:defRPr sz="900" b="1" i="0" u="none" strike="noStrike" cap="none">
                <a:solidFill>
                  <a:schemeClr val="lt1"/>
                </a:solidFill>
                <a:latin typeface="Arial Narrow"/>
                <a:ea typeface="Arial Narrow"/>
                <a:cs typeface="Arial Narrow"/>
                <a:sym typeface="Arial Narrow"/>
              </a:defRPr>
            </a:lvl7pPr>
            <a:lvl8pPr marL="0" marR="0" lvl="7" indent="0" algn="r" rtl="0">
              <a:spcBef>
                <a:spcPts val="0"/>
              </a:spcBef>
              <a:buNone/>
              <a:defRPr sz="900" b="1" i="0" u="none" strike="noStrike" cap="none">
                <a:solidFill>
                  <a:schemeClr val="lt1"/>
                </a:solidFill>
                <a:latin typeface="Arial Narrow"/>
                <a:ea typeface="Arial Narrow"/>
                <a:cs typeface="Arial Narrow"/>
                <a:sym typeface="Arial Narrow"/>
              </a:defRPr>
            </a:lvl8pPr>
            <a:lvl9pPr marL="0" marR="0" lvl="8" indent="0" algn="r" rtl="0">
              <a:spcBef>
                <a:spcPts val="0"/>
              </a:spcBef>
              <a:buNone/>
              <a:defRPr sz="900" b="1" i="0" u="none" strike="noStrike" cap="none">
                <a:solidFill>
                  <a:schemeClr val="lt1"/>
                </a:solidFill>
                <a:latin typeface="Arial Narrow"/>
                <a:ea typeface="Arial Narrow"/>
                <a:cs typeface="Arial Narrow"/>
                <a:sym typeface="Arial Narrow"/>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dirty="0"/>
          </a:p>
        </p:txBody>
      </p:sp>
    </p:spTree>
    <p:extLst>
      <p:ext uri="{BB962C8B-B14F-4D97-AF65-F5344CB8AC3E}">
        <p14:creationId xmlns:p14="http://schemas.microsoft.com/office/powerpoint/2010/main" val="2622536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F2F712-DEC1-4D11-BB75-1B8BB562B3B6}"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175352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F2F712-DEC1-4D11-BB75-1B8BB562B3B6}"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459734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EF2F712-DEC1-4D11-BB75-1B8BB562B3B6}" type="datetimeFigureOut">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3544122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F2F712-DEC1-4D11-BB75-1B8BB562B3B6}" type="datetimeFigureOut">
              <a:rPr lang="en-US" smtClean="0"/>
              <a:t>4/19/2023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733295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F2F712-DEC1-4D11-BB75-1B8BB562B3B6}" type="datetimeFigureOut">
              <a:rPr lang="en-US" smtClean="0"/>
              <a:t>4/19/2023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173197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F2F712-DEC1-4D11-BB75-1B8BB562B3B6}" type="datetimeFigureOut">
              <a:rPr lang="en-US" smtClean="0"/>
              <a:t>4/19/2023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2280479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F2F712-DEC1-4D11-BB75-1B8BB562B3B6}" type="datetimeFigureOut">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816814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F2F712-DEC1-4D11-BB75-1B8BB562B3B6}" type="datetimeFigureOut">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2E3F3A-5127-4A14-90E0-AA7D97A0C91A}" type="slidenum">
              <a:rPr lang="en-US" smtClean="0"/>
              <a:t>‹#›</a:t>
            </a:fld>
            <a:endParaRPr lang="en-US"/>
          </a:p>
        </p:txBody>
      </p:sp>
    </p:spTree>
    <p:extLst>
      <p:ext uri="{BB962C8B-B14F-4D97-AF65-F5344CB8AC3E}">
        <p14:creationId xmlns:p14="http://schemas.microsoft.com/office/powerpoint/2010/main" val="3043927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F2F712-DEC1-4D11-BB75-1B8BB562B3B6}" type="datetimeFigureOut">
              <a:rPr lang="en-US" smtClean="0"/>
              <a:t>4/19/2023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E3F3A-5127-4A14-90E0-AA7D97A0C91A}" type="slidenum">
              <a:rPr lang="en-US" smtClean="0"/>
              <a:t>‹#›</a:t>
            </a:fld>
            <a:endParaRPr lang="en-US"/>
          </a:p>
        </p:txBody>
      </p:sp>
    </p:spTree>
    <p:extLst>
      <p:ext uri="{BB962C8B-B14F-4D97-AF65-F5344CB8AC3E}">
        <p14:creationId xmlns:p14="http://schemas.microsoft.com/office/powerpoint/2010/main" val="442609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rgbClr val="A41E35"/>
              </a:buClr>
              <a:buSzPts val="2800"/>
              <a:buFont typeface="Arial"/>
              <a:buChar char="•"/>
              <a:defRPr sz="2800" b="1" i="0" u="none" strike="noStrike" cap="none">
                <a:solidFill>
                  <a:schemeClr val="dk1"/>
                </a:solidFill>
                <a:latin typeface="Arial Narrow"/>
                <a:ea typeface="Arial Narrow"/>
                <a:cs typeface="Arial Narrow"/>
                <a:sym typeface="Arial Narrow"/>
              </a:defRPr>
            </a:lvl1pPr>
            <a:lvl2pPr marL="914400" marR="0" lvl="1" indent="-381000" algn="l" rtl="0">
              <a:lnSpc>
                <a:spcPct val="90000"/>
              </a:lnSpc>
              <a:spcBef>
                <a:spcPts val="500"/>
              </a:spcBef>
              <a:spcAft>
                <a:spcPts val="0"/>
              </a:spcAft>
              <a:buClr>
                <a:srgbClr val="A41E35"/>
              </a:buClr>
              <a:buSzPts val="2400"/>
              <a:buFont typeface="Arial"/>
              <a:buChar char="•"/>
              <a:defRPr sz="2400" b="1" i="0" u="none" strike="noStrike" cap="none">
                <a:solidFill>
                  <a:schemeClr val="dk1"/>
                </a:solidFill>
                <a:latin typeface="Arial Narrow"/>
                <a:ea typeface="Arial Narrow"/>
                <a:cs typeface="Arial Narrow"/>
                <a:sym typeface="Arial Narrow"/>
              </a:defRPr>
            </a:lvl2pPr>
            <a:lvl3pPr marL="1371600" marR="0" lvl="2" indent="-355600" algn="l" rtl="0">
              <a:lnSpc>
                <a:spcPct val="90000"/>
              </a:lnSpc>
              <a:spcBef>
                <a:spcPts val="500"/>
              </a:spcBef>
              <a:spcAft>
                <a:spcPts val="0"/>
              </a:spcAft>
              <a:buClr>
                <a:srgbClr val="A41E35"/>
              </a:buClr>
              <a:buSzPts val="2000"/>
              <a:buFont typeface="Arial"/>
              <a:buChar char="•"/>
              <a:defRPr sz="2000" b="1" i="0" u="none" strike="noStrike" cap="none">
                <a:solidFill>
                  <a:schemeClr val="dk1"/>
                </a:solidFill>
                <a:latin typeface="Arial Narrow"/>
                <a:ea typeface="Arial Narrow"/>
                <a:cs typeface="Arial Narrow"/>
                <a:sym typeface="Arial Narrow"/>
              </a:defRPr>
            </a:lvl3pPr>
            <a:lvl4pPr marL="1828800" marR="0" lvl="3" indent="-342900" algn="l" rtl="0">
              <a:lnSpc>
                <a:spcPct val="90000"/>
              </a:lnSpc>
              <a:spcBef>
                <a:spcPts val="500"/>
              </a:spcBef>
              <a:spcAft>
                <a:spcPts val="0"/>
              </a:spcAft>
              <a:buClr>
                <a:srgbClr val="A41E35"/>
              </a:buClr>
              <a:buSzPts val="1800"/>
              <a:buFont typeface="Arial"/>
              <a:buChar char="•"/>
              <a:defRPr sz="1800" b="1" i="0" u="none" strike="noStrike" cap="none">
                <a:solidFill>
                  <a:schemeClr val="dk1"/>
                </a:solidFill>
                <a:latin typeface="Arial Narrow"/>
                <a:ea typeface="Arial Narrow"/>
                <a:cs typeface="Arial Narrow"/>
                <a:sym typeface="Arial Narrow"/>
              </a:defRPr>
            </a:lvl4pPr>
            <a:lvl5pPr marL="2286000" marR="0" lvl="4" indent="-342900" algn="l" rtl="0">
              <a:lnSpc>
                <a:spcPct val="90000"/>
              </a:lnSpc>
              <a:spcBef>
                <a:spcPts val="500"/>
              </a:spcBef>
              <a:spcAft>
                <a:spcPts val="0"/>
              </a:spcAft>
              <a:buClr>
                <a:srgbClr val="A41E35"/>
              </a:buClr>
              <a:buSzPts val="1800"/>
              <a:buFont typeface="Arial"/>
              <a:buChar char="•"/>
              <a:defRPr sz="1800" b="1" i="0" u="none" strike="noStrike" cap="none">
                <a:solidFill>
                  <a:schemeClr val="dk1"/>
                </a:solidFill>
                <a:latin typeface="Arial Narrow"/>
                <a:ea typeface="Arial Narrow"/>
                <a:cs typeface="Arial Narrow"/>
                <a:sym typeface="Arial Narrow"/>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900" b="1" i="0" u="none" strike="noStrike" cap="none">
                <a:solidFill>
                  <a:srgbClr val="888888"/>
                </a:solidFill>
                <a:latin typeface="Arial Narrow"/>
                <a:ea typeface="Arial Narrow"/>
                <a:cs typeface="Arial Narrow"/>
                <a:sym typeface="Arial Narrow"/>
              </a:defRPr>
            </a:lvl1pPr>
            <a:lvl2pPr marR="0" lvl="1" algn="l" rtl="0">
              <a:spcBef>
                <a:spcPts val="0"/>
              </a:spcBef>
              <a:spcAft>
                <a:spcPts val="0"/>
              </a:spcAft>
              <a:buSzPts val="1400"/>
              <a:buNone/>
              <a:defRPr sz="135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35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35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35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35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35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35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350" b="0" i="0" u="none" strike="noStrike" cap="none">
                <a:solidFill>
                  <a:schemeClr val="dk1"/>
                </a:solidFill>
                <a:latin typeface="Arial"/>
                <a:ea typeface="Arial"/>
                <a:cs typeface="Arial"/>
                <a:sym typeface="Arial"/>
              </a:defRPr>
            </a:lvl9pPr>
          </a:lstStyle>
          <a:p>
            <a:endParaRPr dirty="0"/>
          </a:p>
        </p:txBody>
      </p:sp>
      <p:sp>
        <p:nvSpPr>
          <p:cNvPr id="13" name="Google Shape;13;p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900" b="1" i="0" u="none" strike="noStrike" cap="none">
                <a:solidFill>
                  <a:srgbClr val="888888"/>
                </a:solidFill>
                <a:latin typeface="Arial Narrow"/>
                <a:ea typeface="Arial Narrow"/>
                <a:cs typeface="Arial Narrow"/>
                <a:sym typeface="Arial Narrow"/>
              </a:defRPr>
            </a:lvl1pPr>
            <a:lvl2pPr marR="0" lvl="1" algn="l" rtl="0">
              <a:spcBef>
                <a:spcPts val="0"/>
              </a:spcBef>
              <a:spcAft>
                <a:spcPts val="0"/>
              </a:spcAft>
              <a:buSzPts val="1400"/>
              <a:buNone/>
              <a:defRPr sz="135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35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35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35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35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35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35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350" b="0" i="0" u="none" strike="noStrike" cap="none">
                <a:solidFill>
                  <a:schemeClr val="dk1"/>
                </a:solidFill>
                <a:latin typeface="Arial"/>
                <a:ea typeface="Arial"/>
                <a:cs typeface="Arial"/>
                <a:sym typeface="Arial"/>
              </a:defRPr>
            </a:lvl9pPr>
          </a:lstStyle>
          <a:p>
            <a:endParaRPr dirty="0"/>
          </a:p>
        </p:txBody>
      </p:sp>
      <p:sp>
        <p:nvSpPr>
          <p:cNvPr id="14" name="Google Shape;14;p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1" i="0" u="none" strike="noStrike" cap="none">
                <a:solidFill>
                  <a:srgbClr val="888888"/>
                </a:solidFill>
                <a:latin typeface="Arial Narrow"/>
                <a:ea typeface="Arial Narrow"/>
                <a:cs typeface="Arial Narrow"/>
                <a:sym typeface="Arial Narrow"/>
              </a:defRPr>
            </a:lvl1pPr>
            <a:lvl2pPr marL="0" marR="0" lvl="1" indent="0" algn="r" rtl="0">
              <a:spcBef>
                <a:spcPts val="0"/>
              </a:spcBef>
              <a:buNone/>
              <a:defRPr sz="900" b="1" i="0" u="none" strike="noStrike" cap="none">
                <a:solidFill>
                  <a:srgbClr val="888888"/>
                </a:solidFill>
                <a:latin typeface="Arial Narrow"/>
                <a:ea typeface="Arial Narrow"/>
                <a:cs typeface="Arial Narrow"/>
                <a:sym typeface="Arial Narrow"/>
              </a:defRPr>
            </a:lvl2pPr>
            <a:lvl3pPr marL="0" marR="0" lvl="2" indent="0" algn="r" rtl="0">
              <a:spcBef>
                <a:spcPts val="0"/>
              </a:spcBef>
              <a:buNone/>
              <a:defRPr sz="900" b="1" i="0" u="none" strike="noStrike" cap="none">
                <a:solidFill>
                  <a:srgbClr val="888888"/>
                </a:solidFill>
                <a:latin typeface="Arial Narrow"/>
                <a:ea typeface="Arial Narrow"/>
                <a:cs typeface="Arial Narrow"/>
                <a:sym typeface="Arial Narrow"/>
              </a:defRPr>
            </a:lvl3pPr>
            <a:lvl4pPr marL="0" marR="0" lvl="3" indent="0" algn="r" rtl="0">
              <a:spcBef>
                <a:spcPts val="0"/>
              </a:spcBef>
              <a:buNone/>
              <a:defRPr sz="900" b="1" i="0" u="none" strike="noStrike" cap="none">
                <a:solidFill>
                  <a:srgbClr val="888888"/>
                </a:solidFill>
                <a:latin typeface="Arial Narrow"/>
                <a:ea typeface="Arial Narrow"/>
                <a:cs typeface="Arial Narrow"/>
                <a:sym typeface="Arial Narrow"/>
              </a:defRPr>
            </a:lvl4pPr>
            <a:lvl5pPr marL="0" marR="0" lvl="4" indent="0" algn="r" rtl="0">
              <a:spcBef>
                <a:spcPts val="0"/>
              </a:spcBef>
              <a:buNone/>
              <a:defRPr sz="900" b="1" i="0" u="none" strike="noStrike" cap="none">
                <a:solidFill>
                  <a:srgbClr val="888888"/>
                </a:solidFill>
                <a:latin typeface="Arial Narrow"/>
                <a:ea typeface="Arial Narrow"/>
                <a:cs typeface="Arial Narrow"/>
                <a:sym typeface="Arial Narrow"/>
              </a:defRPr>
            </a:lvl5pPr>
            <a:lvl6pPr marL="0" marR="0" lvl="5" indent="0" algn="r" rtl="0">
              <a:spcBef>
                <a:spcPts val="0"/>
              </a:spcBef>
              <a:buNone/>
              <a:defRPr sz="900" b="1" i="0" u="none" strike="noStrike" cap="none">
                <a:solidFill>
                  <a:srgbClr val="888888"/>
                </a:solidFill>
                <a:latin typeface="Arial Narrow"/>
                <a:ea typeface="Arial Narrow"/>
                <a:cs typeface="Arial Narrow"/>
                <a:sym typeface="Arial Narrow"/>
              </a:defRPr>
            </a:lvl6pPr>
            <a:lvl7pPr marL="0" marR="0" lvl="6" indent="0" algn="r" rtl="0">
              <a:spcBef>
                <a:spcPts val="0"/>
              </a:spcBef>
              <a:buNone/>
              <a:defRPr sz="900" b="1" i="0" u="none" strike="noStrike" cap="none">
                <a:solidFill>
                  <a:srgbClr val="888888"/>
                </a:solidFill>
                <a:latin typeface="Arial Narrow"/>
                <a:ea typeface="Arial Narrow"/>
                <a:cs typeface="Arial Narrow"/>
                <a:sym typeface="Arial Narrow"/>
              </a:defRPr>
            </a:lvl7pPr>
            <a:lvl8pPr marL="0" marR="0" lvl="7" indent="0" algn="r" rtl="0">
              <a:spcBef>
                <a:spcPts val="0"/>
              </a:spcBef>
              <a:buNone/>
              <a:defRPr sz="900" b="1" i="0" u="none" strike="noStrike" cap="none">
                <a:solidFill>
                  <a:srgbClr val="888888"/>
                </a:solidFill>
                <a:latin typeface="Arial Narrow"/>
                <a:ea typeface="Arial Narrow"/>
                <a:cs typeface="Arial Narrow"/>
                <a:sym typeface="Arial Narrow"/>
              </a:defRPr>
            </a:lvl8pPr>
            <a:lvl9pPr marL="0" marR="0" lvl="8" indent="0" algn="r" rtl="0">
              <a:spcBef>
                <a:spcPts val="0"/>
              </a:spcBef>
              <a:buNone/>
              <a:defRPr sz="900" b="1" i="0" u="none" strike="noStrike" cap="none">
                <a:solidFill>
                  <a:srgbClr val="888888"/>
                </a:solidFill>
                <a:latin typeface="Arial Narrow"/>
                <a:ea typeface="Arial Narrow"/>
                <a:cs typeface="Arial Narrow"/>
                <a:sym typeface="Arial Narrow"/>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dirty="0"/>
          </a:p>
        </p:txBody>
      </p:sp>
    </p:spTree>
    <p:extLst>
      <p:ext uri="{BB962C8B-B14F-4D97-AF65-F5344CB8AC3E}">
        <p14:creationId xmlns:p14="http://schemas.microsoft.com/office/powerpoint/2010/main" val="3424540634"/>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oleObject" Target="../embeddings/oleObject4.bin"/><Relationship Id="rId4" Type="http://schemas.openxmlformats.org/officeDocument/2006/relationships/image" Target="../media/image9.wmf"/></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0.png"/><Relationship Id="rId7" Type="http://schemas.openxmlformats.org/officeDocument/2006/relationships/image" Target="../media/image13.wmf"/><Relationship Id="rId1" Type="http://schemas.openxmlformats.org/officeDocument/2006/relationships/slideLayout" Target="../slideLayouts/slideLayout2.xml"/><Relationship Id="rId6" Type="http://schemas.openxmlformats.org/officeDocument/2006/relationships/oleObject" Target="../embeddings/oleObject6.bin"/><Relationship Id="rId5" Type="http://schemas.openxmlformats.org/officeDocument/2006/relationships/image" Target="../media/image12.wmf"/><Relationship Id="rId4" Type="http://schemas.openxmlformats.org/officeDocument/2006/relationships/oleObject" Target="../embeddings/oleObject5.bin"/></Relationships>
</file>

<file path=ppt/slides/_rels/slide3.xml.rels><?xml version="1.0" encoding="UTF-8" standalone="yes"?>
<Relationships xmlns="http://schemas.openxmlformats.org/package/2006/relationships"><Relationship Id="rId8" Type="http://schemas.openxmlformats.org/officeDocument/2006/relationships/hyperlink" Target="http://www.superfreshfood.com/my+Rewards_application.asp"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gif"/></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txBox="1">
            <a:spLocks noGrp="1"/>
          </p:cNvSpPr>
          <p:nvPr>
            <p:ph type="ctrTitle"/>
          </p:nvPr>
        </p:nvSpPr>
        <p:spPr>
          <a:xfrm>
            <a:off x="894932" y="2296956"/>
            <a:ext cx="7392901" cy="1183725"/>
          </a:xfrm>
          <a:prstGeom prst="rect">
            <a:avLst/>
          </a:prstGeom>
          <a:noFill/>
          <a:ln>
            <a:noFill/>
          </a:ln>
        </p:spPr>
        <p:txBody>
          <a:bodyPr spcFirstLastPara="1" wrap="square" lIns="68569" tIns="34275" rIns="68569" bIns="34275" anchor="b" anchorCtr="0">
            <a:noAutofit/>
          </a:bodyPr>
          <a:lstStyle/>
          <a:p>
            <a:r>
              <a:rPr lang="en-US" dirty="0">
                <a:latin typeface="Garamond"/>
              </a:rPr>
              <a:t>MIS2502: Data and Analytics</a:t>
            </a:r>
            <a:endParaRPr lang="en-US">
              <a:latin typeface="Garamond"/>
            </a:endParaRPr>
          </a:p>
        </p:txBody>
      </p:sp>
      <p:sp>
        <p:nvSpPr>
          <p:cNvPr id="7" name="Rectangle 6"/>
          <p:cNvSpPr/>
          <p:nvPr/>
        </p:nvSpPr>
        <p:spPr>
          <a:xfrm>
            <a:off x="3879228" y="4805791"/>
            <a:ext cx="1385454" cy="80356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FFFFFF"/>
                </a:solidFill>
                <a:effectLst/>
                <a:uLnTx/>
                <a:uFillTx/>
                <a:latin typeface="Arial Black" panose="020B0A04020102020204" pitchFamily="34" charset="0"/>
                <a:ea typeface="+mn-ea"/>
                <a:cs typeface="+mn-cs"/>
              </a:rPr>
              <a:t>F</a:t>
            </a:r>
            <a:r>
              <a:rPr kumimoji="0" lang="en-US" sz="2700" b="1" i="0" u="none" strike="noStrike" kern="1200" cap="none" spc="0" normalizeH="0" baseline="0" noProof="0" dirty="0">
                <a:ln>
                  <a:noFill/>
                </a:ln>
                <a:solidFill>
                  <a:srgbClr val="C00000"/>
                </a:solidFill>
                <a:effectLst/>
                <a:uLnTx/>
                <a:uFillTx/>
                <a:latin typeface="Arial Black" panose="020B0A04020102020204" pitchFamily="34" charset="0"/>
                <a:ea typeface="+mn-ea"/>
                <a:cs typeface="+mn-cs"/>
              </a:rPr>
              <a:t>O</a:t>
            </a:r>
            <a:r>
              <a:rPr kumimoji="0" lang="en-US" sz="2700" b="1" i="0" u="none" strike="noStrike" kern="1200" cap="none" spc="0" normalizeH="0" baseline="0" noProof="0" dirty="0">
                <a:ln>
                  <a:noFill/>
                </a:ln>
                <a:solidFill>
                  <a:srgbClr val="FFFFFF"/>
                </a:solidFill>
                <a:effectLst/>
                <a:uLnTx/>
                <a:uFillTx/>
                <a:latin typeface="Arial Black" panose="020B0A04020102020204" pitchFamily="34" charset="0"/>
                <a:ea typeface="+mn-ea"/>
                <a:cs typeface="+mn-cs"/>
              </a:rPr>
              <a:t>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FFFFFF"/>
                </a:solidFill>
                <a:effectLst/>
                <a:uLnTx/>
                <a:uFillTx/>
                <a:latin typeface="Arial Black" panose="020B0A04020102020204" pitchFamily="34" charset="0"/>
                <a:ea typeface="+mn-ea"/>
                <a:cs typeface="+mn-cs"/>
              </a:rPr>
              <a:t>MIS</a:t>
            </a:r>
          </a:p>
        </p:txBody>
      </p:sp>
    </p:spTree>
    <p:extLst>
      <p:ext uri="{BB962C8B-B14F-4D97-AF65-F5344CB8AC3E}">
        <p14:creationId xmlns:p14="http://schemas.microsoft.com/office/powerpoint/2010/main" val="2372411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
            <a:ext cx="8229600" cy="1143000"/>
          </a:xfrm>
        </p:spPr>
        <p:txBody>
          <a:bodyPr>
            <a:normAutofit/>
          </a:bodyPr>
          <a:lstStyle/>
          <a:p>
            <a:r>
              <a:rPr lang="en-US" dirty="0"/>
              <a:t>Support </a:t>
            </a:r>
            <a:r>
              <a:rPr lang="en-US" b="1" dirty="0"/>
              <a:t> </a:t>
            </a:r>
            <a:r>
              <a:rPr lang="en-US" dirty="0"/>
              <a:t>(s)</a:t>
            </a:r>
          </a:p>
        </p:txBody>
      </p:sp>
      <p:sp>
        <p:nvSpPr>
          <p:cNvPr id="3" name="Content Placeholder 2"/>
          <p:cNvSpPr>
            <a:spLocks noGrp="1"/>
          </p:cNvSpPr>
          <p:nvPr>
            <p:ph idx="1"/>
          </p:nvPr>
        </p:nvSpPr>
        <p:spPr>
          <a:xfrm>
            <a:off x="0" y="1181100"/>
            <a:ext cx="8530917" cy="5372100"/>
          </a:xfrm>
        </p:spPr>
        <p:txBody>
          <a:bodyPr>
            <a:normAutofit/>
          </a:bodyPr>
          <a:lstStyle/>
          <a:p>
            <a:r>
              <a:rPr lang="en-US" sz="2800" b="1" dirty="0"/>
              <a:t>Support (s)</a:t>
            </a:r>
          </a:p>
          <a:p>
            <a:pPr lvl="1"/>
            <a:r>
              <a:rPr lang="en-US" sz="2400" b="1" dirty="0"/>
              <a:t>Fraction</a:t>
            </a:r>
            <a:r>
              <a:rPr lang="en-US" sz="2400" dirty="0"/>
              <a:t> of transactions that </a:t>
            </a:r>
          </a:p>
          <a:p>
            <a:pPr marL="457200" lvl="1" indent="0">
              <a:buNone/>
            </a:pPr>
            <a:r>
              <a:rPr lang="en-US" sz="2400" dirty="0"/>
              <a:t>    contain all items in the </a:t>
            </a:r>
            <a:r>
              <a:rPr lang="en-US" sz="2400" dirty="0" err="1"/>
              <a:t>itemset</a:t>
            </a:r>
            <a:endParaRPr lang="en-US" sz="2400" dirty="0">
              <a:sym typeface="Symbol" pitchFamily="18" charset="2"/>
            </a:endParaRPr>
          </a:p>
          <a:p>
            <a:pPr lvl="1"/>
            <a:endParaRPr lang="en-US" sz="2400" dirty="0">
              <a:sym typeface="Symbol" pitchFamily="18" charset="2"/>
            </a:endParaRPr>
          </a:p>
          <a:p>
            <a:pPr lvl="1"/>
            <a:r>
              <a:rPr lang="en-US" sz="2400" dirty="0">
                <a:sym typeface="Symbol" pitchFamily="18" charset="2"/>
              </a:rPr>
              <a:t>s({</a:t>
            </a:r>
            <a:r>
              <a:rPr lang="en-US" sz="2400" dirty="0">
                <a:solidFill>
                  <a:srgbClr val="FF0000"/>
                </a:solidFill>
                <a:sym typeface="Symbol" pitchFamily="18" charset="2"/>
              </a:rPr>
              <a:t>Milk, Diapers</a:t>
            </a:r>
            <a:r>
              <a:rPr lang="en-US" sz="2400" dirty="0">
                <a:sym typeface="Symbol" pitchFamily="18" charset="2"/>
              </a:rPr>
              <a:t>, </a:t>
            </a:r>
            <a:r>
              <a:rPr lang="en-US" sz="2400" dirty="0">
                <a:solidFill>
                  <a:srgbClr val="00B050"/>
                </a:solidFill>
                <a:sym typeface="Symbol" pitchFamily="18" charset="2"/>
              </a:rPr>
              <a:t>Beer</a:t>
            </a:r>
            <a:r>
              <a:rPr lang="en-US" sz="2400" dirty="0">
                <a:sym typeface="Symbol" pitchFamily="18" charset="2"/>
              </a:rPr>
              <a:t>}) </a:t>
            </a:r>
          </a:p>
          <a:p>
            <a:pPr lvl="1"/>
            <a:endParaRPr lang="en-US" sz="2000" dirty="0">
              <a:sym typeface="Symbol" pitchFamily="18" charset="2"/>
            </a:endParaRPr>
          </a:p>
          <a:p>
            <a:pPr marL="457200" lvl="1" indent="0">
              <a:buNone/>
            </a:pPr>
            <a:r>
              <a:rPr lang="en-US" sz="2400" dirty="0">
                <a:sym typeface="Symbol" pitchFamily="18" charset="2"/>
              </a:rPr>
              <a:t>	= </a:t>
            </a:r>
            <a:r>
              <a:rPr lang="en-US" sz="2400" b="1" dirty="0">
                <a:latin typeface="Arial" charset="0"/>
                <a:sym typeface="Symbol" pitchFamily="18" charset="2"/>
              </a:rPr>
              <a:t></a:t>
            </a:r>
            <a:r>
              <a:rPr lang="en-US" sz="2400" dirty="0"/>
              <a:t>{</a:t>
            </a:r>
            <a:r>
              <a:rPr lang="en-US" sz="2400" dirty="0">
                <a:solidFill>
                  <a:srgbClr val="FF0000"/>
                </a:solidFill>
              </a:rPr>
              <a:t>Milk, Diapers, </a:t>
            </a:r>
            <a:r>
              <a:rPr lang="en-US" sz="2400" dirty="0">
                <a:solidFill>
                  <a:srgbClr val="00B050"/>
                </a:solidFill>
              </a:rPr>
              <a:t>Beer</a:t>
            </a:r>
            <a:r>
              <a:rPr lang="en-US" sz="2400" dirty="0"/>
              <a:t>} /(# of transactions)</a:t>
            </a:r>
          </a:p>
          <a:p>
            <a:pPr marL="457200" lvl="1" indent="0">
              <a:buNone/>
            </a:pPr>
            <a:r>
              <a:rPr lang="en-US" sz="2400" dirty="0"/>
              <a:t>	=</a:t>
            </a:r>
            <a:r>
              <a:rPr lang="en-US" sz="2400" dirty="0">
                <a:sym typeface="Symbol" pitchFamily="18" charset="2"/>
              </a:rPr>
              <a:t>2/5 = 0.4</a:t>
            </a:r>
          </a:p>
          <a:p>
            <a:endParaRPr lang="en-US" sz="2400" dirty="0">
              <a:sym typeface="Symbol" pitchFamily="18" charset="2"/>
            </a:endParaRPr>
          </a:p>
          <a:p>
            <a:r>
              <a:rPr lang="en-US" sz="2400" dirty="0">
                <a:sym typeface="Symbol" pitchFamily="18" charset="2"/>
              </a:rPr>
              <a:t>You can calculate support for both </a:t>
            </a:r>
            <a:r>
              <a:rPr lang="en-US" sz="2400" dirty="0">
                <a:solidFill>
                  <a:srgbClr val="FF0000"/>
                </a:solidFill>
                <a:sym typeface="Symbol" pitchFamily="18" charset="2"/>
              </a:rPr>
              <a:t>X</a:t>
            </a:r>
            <a:r>
              <a:rPr lang="en-US" sz="2400" dirty="0">
                <a:sym typeface="Symbol" pitchFamily="18" charset="2"/>
              </a:rPr>
              <a:t> and </a:t>
            </a:r>
            <a:r>
              <a:rPr lang="en-US" sz="2400" dirty="0">
                <a:solidFill>
                  <a:srgbClr val="00B050"/>
                </a:solidFill>
                <a:sym typeface="Symbol" pitchFamily="18" charset="2"/>
              </a:rPr>
              <a:t>Y</a:t>
            </a:r>
            <a:r>
              <a:rPr lang="en-US" sz="2400" dirty="0">
                <a:sym typeface="Symbol" pitchFamily="18" charset="2"/>
              </a:rPr>
              <a:t> separately</a:t>
            </a:r>
          </a:p>
          <a:p>
            <a:pPr lvl="1"/>
            <a:r>
              <a:rPr lang="en-US" sz="2400" dirty="0">
                <a:sym typeface="Symbol" pitchFamily="18" charset="2"/>
              </a:rPr>
              <a:t>Support for X: s{</a:t>
            </a:r>
            <a:r>
              <a:rPr lang="en-US" sz="2400" dirty="0">
                <a:solidFill>
                  <a:srgbClr val="FF0000"/>
                </a:solidFill>
                <a:sym typeface="Symbol" pitchFamily="18" charset="2"/>
              </a:rPr>
              <a:t>Milk, Diapers</a:t>
            </a:r>
            <a:r>
              <a:rPr lang="en-US" sz="2400" dirty="0">
                <a:sym typeface="Symbol" pitchFamily="18" charset="2"/>
              </a:rPr>
              <a:t>}= ?</a:t>
            </a:r>
          </a:p>
          <a:p>
            <a:pPr lvl="1"/>
            <a:r>
              <a:rPr lang="en-US" sz="2400" dirty="0">
                <a:sym typeface="Symbol" pitchFamily="18" charset="2"/>
              </a:rPr>
              <a:t>Support for Y:  s{</a:t>
            </a:r>
            <a:r>
              <a:rPr lang="en-US" sz="2400" dirty="0">
                <a:solidFill>
                  <a:srgbClr val="00B050"/>
                </a:solidFill>
              </a:rPr>
              <a:t>Beer</a:t>
            </a:r>
            <a:r>
              <a:rPr lang="en-US" sz="2400" dirty="0">
                <a:sym typeface="Symbol" pitchFamily="18" charset="2"/>
              </a:rPr>
              <a:t>}= ?</a:t>
            </a:r>
            <a:endParaRPr lang="en-US" sz="2400" dirty="0"/>
          </a:p>
          <a:p>
            <a:endParaRPr lang="en-US" sz="2800" dirty="0"/>
          </a:p>
        </p:txBody>
      </p:sp>
      <p:graphicFrame>
        <p:nvGraphicFramePr>
          <p:cNvPr id="4" name="Content Placeholder 3"/>
          <p:cNvGraphicFramePr>
            <a:graphicFrameLocks/>
          </p:cNvGraphicFramePr>
          <p:nvPr/>
        </p:nvGraphicFramePr>
        <p:xfrm>
          <a:off x="5257800" y="1143000"/>
          <a:ext cx="3553778" cy="2438400"/>
        </p:xfrm>
        <a:graphic>
          <a:graphicData uri="http://schemas.openxmlformats.org/drawingml/2006/table">
            <a:tbl>
              <a:tblPr firstRow="1" bandRow="1">
                <a:tableStyleId>{10A1B5D5-9B99-4C35-A422-299274C87663}</a:tableStyleId>
              </a:tblPr>
              <a:tblGrid>
                <a:gridCol w="1144448">
                  <a:extLst>
                    <a:ext uri="{9D8B030D-6E8A-4147-A177-3AD203B41FA5}">
                      <a16:colId xmlns:a16="http://schemas.microsoft.com/office/drawing/2014/main" val="20000"/>
                    </a:ext>
                  </a:extLst>
                </a:gridCol>
                <a:gridCol w="2409330">
                  <a:extLst>
                    <a:ext uri="{9D8B030D-6E8A-4147-A177-3AD203B41FA5}">
                      <a16:colId xmlns:a16="http://schemas.microsoft.com/office/drawing/2014/main" val="20001"/>
                    </a:ext>
                  </a:extLst>
                </a:gridCol>
              </a:tblGrid>
              <a:tr h="443345">
                <a:tc>
                  <a:txBody>
                    <a:bodyPr/>
                    <a:lstStyle/>
                    <a:p>
                      <a:pPr algn="ctr"/>
                      <a:r>
                        <a:rPr lang="en-US" sz="1600" dirty="0"/>
                        <a:t>Basket</a:t>
                      </a:r>
                    </a:p>
                  </a:txBody>
                  <a:tcPr/>
                </a:tc>
                <a:tc>
                  <a:txBody>
                    <a:bodyPr/>
                    <a:lstStyle/>
                    <a:p>
                      <a:pPr algn="ctr"/>
                      <a:r>
                        <a:rPr lang="en-US" sz="1600" dirty="0"/>
                        <a:t>Items</a:t>
                      </a:r>
                    </a:p>
                  </a:txBody>
                  <a:tcPr/>
                </a:tc>
                <a:extLst>
                  <a:ext uri="{0D108BD9-81ED-4DB2-BD59-A6C34878D82A}">
                    <a16:rowId xmlns:a16="http://schemas.microsoft.com/office/drawing/2014/main" val="10000"/>
                  </a:ext>
                </a:extLst>
              </a:tr>
              <a:tr h="399011">
                <a:tc>
                  <a:txBody>
                    <a:bodyPr/>
                    <a:lstStyle/>
                    <a:p>
                      <a:pPr algn="ctr"/>
                      <a:r>
                        <a:rPr lang="en-US" sz="1600" dirty="0"/>
                        <a:t>1</a:t>
                      </a:r>
                    </a:p>
                  </a:txBody>
                  <a:tcPr/>
                </a:tc>
                <a:tc>
                  <a:txBody>
                    <a:bodyPr/>
                    <a:lstStyle/>
                    <a:p>
                      <a:pPr marL="0" marR="0" algn="ctr" defTabSz="914400" rtl="0" eaLnBrk="1" latinLnBrk="0" hangingPunct="1">
                        <a:spcBef>
                          <a:spcPts val="0"/>
                        </a:spcBef>
                        <a:spcAft>
                          <a:spcPts val="0"/>
                        </a:spcAft>
                      </a:pPr>
                      <a:r>
                        <a:rPr lang="en-US" sz="1600" kern="1200" dirty="0"/>
                        <a:t>Bread, Milk</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1"/>
                  </a:ext>
                </a:extLst>
              </a:tr>
              <a:tr h="399011">
                <a:tc>
                  <a:txBody>
                    <a:bodyPr/>
                    <a:lstStyle/>
                    <a:p>
                      <a:pPr algn="ctr"/>
                      <a:r>
                        <a:rPr lang="en-US" sz="1600" dirty="0"/>
                        <a:t>2</a:t>
                      </a:r>
                    </a:p>
                  </a:txBody>
                  <a:tcPr/>
                </a:tc>
                <a:tc>
                  <a:txBody>
                    <a:bodyPr/>
                    <a:lstStyle/>
                    <a:p>
                      <a:pPr marL="0" marR="0" algn="ctr" defTabSz="914400" rtl="0" eaLnBrk="1" latinLnBrk="0" hangingPunct="1">
                        <a:spcBef>
                          <a:spcPts val="0"/>
                        </a:spcBef>
                        <a:spcAft>
                          <a:spcPts val="0"/>
                        </a:spcAft>
                      </a:pPr>
                      <a:r>
                        <a:rPr lang="en-US" sz="1600" kern="1200" dirty="0"/>
                        <a:t>Bread, Diapers, </a:t>
                      </a:r>
                      <a:r>
                        <a:rPr lang="en-US" sz="1600" kern="1200" dirty="0">
                          <a:solidFill>
                            <a:srgbClr val="00B050"/>
                          </a:solidFill>
                        </a:rPr>
                        <a:t>Beer</a:t>
                      </a:r>
                      <a:r>
                        <a:rPr lang="en-US" sz="1600" kern="1200" dirty="0"/>
                        <a:t>, Eggs</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2"/>
                  </a:ext>
                </a:extLst>
              </a:tr>
              <a:tr h="399011">
                <a:tc>
                  <a:txBody>
                    <a:bodyPr/>
                    <a:lstStyle/>
                    <a:p>
                      <a:pPr algn="ctr"/>
                      <a:r>
                        <a:rPr lang="en-US" sz="1600" dirty="0"/>
                        <a:t>3</a:t>
                      </a:r>
                    </a:p>
                  </a:txBody>
                  <a:tcPr/>
                </a:tc>
                <a:tc>
                  <a:txBody>
                    <a:bodyPr/>
                    <a:lstStyle/>
                    <a:p>
                      <a:pPr marL="0" marR="0" algn="ctr" defTabSz="914400" rtl="0" eaLnBrk="1" latinLnBrk="0" hangingPunct="1">
                        <a:spcBef>
                          <a:spcPts val="0"/>
                        </a:spcBef>
                        <a:spcAft>
                          <a:spcPts val="0"/>
                        </a:spcAft>
                      </a:pPr>
                      <a:r>
                        <a:rPr lang="en-US" sz="1600" kern="1200" dirty="0">
                          <a:solidFill>
                            <a:srgbClr val="FF0000"/>
                          </a:solidFill>
                        </a:rPr>
                        <a:t>Milk, Diapers, </a:t>
                      </a:r>
                      <a:r>
                        <a:rPr lang="en-US" sz="1600" kern="1200" dirty="0">
                          <a:solidFill>
                            <a:srgbClr val="00B050"/>
                          </a:solidFill>
                        </a:rPr>
                        <a:t>Beer</a:t>
                      </a:r>
                      <a:r>
                        <a:rPr lang="en-US" sz="1600" kern="1200" dirty="0"/>
                        <a:t>, Coke </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3"/>
                  </a:ext>
                </a:extLst>
              </a:tr>
              <a:tr h="399011">
                <a:tc>
                  <a:txBody>
                    <a:bodyPr/>
                    <a:lstStyle/>
                    <a:p>
                      <a:pPr algn="ctr"/>
                      <a:r>
                        <a:rPr lang="en-US" sz="1600" dirty="0"/>
                        <a:t>4</a:t>
                      </a:r>
                    </a:p>
                  </a:txBody>
                  <a:tcPr/>
                </a:tc>
                <a:tc>
                  <a:txBody>
                    <a:bodyPr/>
                    <a:lstStyle/>
                    <a:p>
                      <a:pPr marL="0" marR="0" algn="ctr" defTabSz="914400" rtl="0" eaLnBrk="1" latinLnBrk="0" hangingPunct="1">
                        <a:spcBef>
                          <a:spcPts val="0"/>
                        </a:spcBef>
                        <a:spcAft>
                          <a:spcPts val="0"/>
                        </a:spcAft>
                      </a:pPr>
                      <a:r>
                        <a:rPr lang="en-US" sz="1600" kern="1200" dirty="0"/>
                        <a:t>Bread, </a:t>
                      </a:r>
                      <a:r>
                        <a:rPr lang="en-US" sz="1600" kern="1200" dirty="0">
                          <a:solidFill>
                            <a:srgbClr val="FF0000"/>
                          </a:solidFill>
                        </a:rPr>
                        <a:t>Milk, Diapers, </a:t>
                      </a:r>
                      <a:r>
                        <a:rPr lang="en-US" sz="1600" kern="1200" dirty="0">
                          <a:solidFill>
                            <a:srgbClr val="00B050"/>
                          </a:solidFill>
                        </a:rPr>
                        <a:t>Beer</a:t>
                      </a:r>
                      <a:endParaRPr lang="en-US" sz="1600" kern="1200" dirty="0">
                        <a:solidFill>
                          <a:srgbClr val="00B050"/>
                        </a:solidFill>
                        <a:latin typeface="+mn-lt"/>
                        <a:ea typeface="+mn-ea"/>
                        <a:cs typeface="+mn-cs"/>
                      </a:endParaRPr>
                    </a:p>
                  </a:txBody>
                  <a:tcPr marL="68580" marR="68580" marT="0" marB="0"/>
                </a:tc>
                <a:extLst>
                  <a:ext uri="{0D108BD9-81ED-4DB2-BD59-A6C34878D82A}">
                    <a16:rowId xmlns:a16="http://schemas.microsoft.com/office/drawing/2014/main" val="10004"/>
                  </a:ext>
                </a:extLst>
              </a:tr>
              <a:tr h="399011">
                <a:tc>
                  <a:txBody>
                    <a:bodyPr/>
                    <a:lstStyle/>
                    <a:p>
                      <a:pPr algn="ctr"/>
                      <a:r>
                        <a:rPr lang="en-US" sz="1600" dirty="0"/>
                        <a:t>5</a:t>
                      </a:r>
                    </a:p>
                  </a:txBody>
                  <a:tcPr/>
                </a:tc>
                <a:tc>
                  <a:txBody>
                    <a:bodyPr/>
                    <a:lstStyle/>
                    <a:p>
                      <a:pPr marL="0" marR="0" algn="ctr" defTabSz="914400" rtl="0" eaLnBrk="1" latinLnBrk="0" hangingPunct="1">
                        <a:spcBef>
                          <a:spcPts val="0"/>
                        </a:spcBef>
                        <a:spcAft>
                          <a:spcPts val="0"/>
                        </a:spcAft>
                      </a:pPr>
                      <a:r>
                        <a:rPr lang="en-US" sz="1600" kern="1200" dirty="0"/>
                        <a:t>Bread, </a:t>
                      </a:r>
                      <a:r>
                        <a:rPr lang="en-US" sz="1600" kern="1200" dirty="0">
                          <a:solidFill>
                            <a:srgbClr val="FF0000"/>
                          </a:solidFill>
                        </a:rPr>
                        <a:t>Milk, Diapers</a:t>
                      </a:r>
                      <a:r>
                        <a:rPr lang="en-US" sz="1600" kern="1200" dirty="0"/>
                        <a:t>, Coke </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sp>
        <p:nvSpPr>
          <p:cNvPr id="5" name="Right Brace 4"/>
          <p:cNvSpPr/>
          <p:nvPr/>
        </p:nvSpPr>
        <p:spPr>
          <a:xfrm rot="5400000">
            <a:off x="1656671" y="2854910"/>
            <a:ext cx="237911" cy="1333218"/>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rot="5400000">
            <a:off x="3139082" y="3385183"/>
            <a:ext cx="114304" cy="313131"/>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1614408" y="3580197"/>
            <a:ext cx="311304" cy="369332"/>
          </a:xfrm>
          <a:prstGeom prst="rect">
            <a:avLst/>
          </a:prstGeom>
        </p:spPr>
        <p:txBody>
          <a:bodyPr wrap="none">
            <a:spAutoFit/>
          </a:bodyPr>
          <a:lstStyle/>
          <a:p>
            <a:r>
              <a:rPr lang="en-US" b="1" dirty="0">
                <a:solidFill>
                  <a:srgbClr val="FF0000"/>
                </a:solidFill>
              </a:rPr>
              <a:t>X</a:t>
            </a:r>
          </a:p>
        </p:txBody>
      </p:sp>
      <p:sp>
        <p:nvSpPr>
          <p:cNvPr id="8" name="Rectangle 7"/>
          <p:cNvSpPr/>
          <p:nvPr/>
        </p:nvSpPr>
        <p:spPr>
          <a:xfrm>
            <a:off x="3036029" y="3593068"/>
            <a:ext cx="304892" cy="369332"/>
          </a:xfrm>
          <a:prstGeom prst="rect">
            <a:avLst/>
          </a:prstGeom>
        </p:spPr>
        <p:txBody>
          <a:bodyPr wrap="none">
            <a:spAutoFit/>
          </a:bodyPr>
          <a:lstStyle/>
          <a:p>
            <a:r>
              <a:rPr lang="en-US" b="1" dirty="0">
                <a:solidFill>
                  <a:srgbClr val="00B050"/>
                </a:solidFill>
              </a:rPr>
              <a:t>Y</a:t>
            </a:r>
          </a:p>
        </p:txBody>
      </p:sp>
      <p:sp>
        <p:nvSpPr>
          <p:cNvPr id="10" name="TextBox 9"/>
          <p:cNvSpPr txBox="1"/>
          <p:nvPr/>
        </p:nvSpPr>
        <p:spPr>
          <a:xfrm>
            <a:off x="2971800" y="4347448"/>
            <a:ext cx="6065058"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a:t>This means 40% of the baskets contain Milk, Diapers and Beers</a:t>
            </a:r>
          </a:p>
        </p:txBody>
      </p:sp>
    </p:spTree>
    <p:extLst>
      <p:ext uri="{BB962C8B-B14F-4D97-AF65-F5344CB8AC3E}">
        <p14:creationId xmlns:p14="http://schemas.microsoft.com/office/powerpoint/2010/main" val="140555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Confidence (c)</a:t>
            </a:r>
          </a:p>
        </p:txBody>
      </p:sp>
      <p:sp>
        <p:nvSpPr>
          <p:cNvPr id="3" name="Content Placeholder 2"/>
          <p:cNvSpPr>
            <a:spLocks noGrp="1"/>
          </p:cNvSpPr>
          <p:nvPr>
            <p:ph idx="1"/>
          </p:nvPr>
        </p:nvSpPr>
        <p:spPr>
          <a:xfrm>
            <a:off x="228600" y="1173162"/>
            <a:ext cx="5257800" cy="4876800"/>
          </a:xfrm>
        </p:spPr>
        <p:txBody>
          <a:bodyPr>
            <a:normAutofit/>
          </a:bodyPr>
          <a:lstStyle/>
          <a:p>
            <a:r>
              <a:rPr lang="en-US" sz="2800" b="1" dirty="0">
                <a:latin typeface="Arial" charset="0"/>
                <a:sym typeface="Symbol" pitchFamily="18" charset="2"/>
              </a:rPr>
              <a:t>Confidence (c) </a:t>
            </a:r>
            <a:r>
              <a:rPr lang="en-US" sz="2800" dirty="0">
                <a:latin typeface="Arial" charset="0"/>
                <a:sym typeface="Symbol" pitchFamily="18" charset="2"/>
              </a:rPr>
              <a:t>is the strength of the association</a:t>
            </a:r>
          </a:p>
          <a:p>
            <a:pPr lvl="1"/>
            <a:r>
              <a:rPr lang="en-US" sz="2400" dirty="0">
                <a:latin typeface="Arial" charset="0"/>
                <a:sym typeface="Symbol" pitchFamily="18" charset="2"/>
              </a:rPr>
              <a:t>Measures how often items in Y appear in transactions that contain X</a:t>
            </a:r>
          </a:p>
          <a:p>
            <a:pPr lvl="1"/>
            <a:endParaRPr lang="en-US" dirty="0">
              <a:sym typeface="Symbol" pitchFamily="18" charset="2"/>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784547403"/>
              </p:ext>
            </p:extLst>
          </p:nvPr>
        </p:nvGraphicFramePr>
        <p:xfrm>
          <a:off x="669925" y="3556026"/>
          <a:ext cx="3902075" cy="1606550"/>
        </p:xfrm>
        <a:graphic>
          <a:graphicData uri="http://schemas.openxmlformats.org/presentationml/2006/ole">
            <mc:AlternateContent xmlns:mc="http://schemas.openxmlformats.org/markup-compatibility/2006">
              <mc:Choice xmlns:v="urn:schemas-microsoft-com:vml" Requires="v">
                <p:oleObj name="Equation" r:id="rId3" imgW="1968480" imgH="799920" progId="Equation.3">
                  <p:embed/>
                </p:oleObj>
              </mc:Choice>
              <mc:Fallback>
                <p:oleObj name="Equation" r:id="rId3" imgW="1968480" imgH="799920" progId="Equation.3">
                  <p:embed/>
                  <p:pic>
                    <p:nvPicPr>
                      <p:cNvPr id="5" name="Object 4"/>
                      <p:cNvPicPr>
                        <a:picLocks noChangeAspect="1" noChangeArrowheads="1"/>
                      </p:cNvPicPr>
                      <p:nvPr/>
                    </p:nvPicPr>
                    <p:blipFill>
                      <a:blip r:embed="rId4"/>
                      <a:srcRect/>
                      <a:stretch>
                        <a:fillRect/>
                      </a:stretch>
                    </p:blipFill>
                    <p:spPr bwMode="auto">
                      <a:xfrm>
                        <a:off x="669925" y="3556026"/>
                        <a:ext cx="3902075" cy="1606550"/>
                      </a:xfrm>
                      <a:prstGeom prst="rect">
                        <a:avLst/>
                      </a:prstGeom>
                      <a:noFill/>
                      <a:ln>
                        <a:noFill/>
                      </a:ln>
                      <a:effectLst/>
                    </p:spPr>
                  </p:pic>
                </p:oleObj>
              </mc:Fallback>
            </mc:AlternateContent>
          </a:graphicData>
        </a:graphic>
      </p:graphicFrame>
      <p:sp>
        <p:nvSpPr>
          <p:cNvPr id="6" name="Rounded Rectangle 5"/>
          <p:cNvSpPr/>
          <p:nvPr/>
        </p:nvSpPr>
        <p:spPr>
          <a:xfrm>
            <a:off x="5387340" y="4928266"/>
            <a:ext cx="3124200" cy="188434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a:t>This says 67% of the times when you have milk and diapers in the </a:t>
            </a:r>
            <a:r>
              <a:rPr lang="en-US" sz="2000" dirty="0" err="1"/>
              <a:t>itemset</a:t>
            </a:r>
            <a:r>
              <a:rPr lang="en-US" sz="2000" dirty="0"/>
              <a:t> you also have beer!</a:t>
            </a:r>
          </a:p>
        </p:txBody>
      </p:sp>
      <p:sp>
        <p:nvSpPr>
          <p:cNvPr id="7" name="TextBox 6"/>
          <p:cNvSpPr txBox="1"/>
          <p:nvPr/>
        </p:nvSpPr>
        <p:spPr>
          <a:xfrm>
            <a:off x="1028700" y="5509119"/>
            <a:ext cx="3886200" cy="111788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sz="2400" dirty="0"/>
              <a:t>c must be between 0 and 1</a:t>
            </a:r>
            <a:br>
              <a:rPr lang="en-US" sz="2400" dirty="0"/>
            </a:br>
            <a:r>
              <a:rPr lang="en-US" sz="2000" dirty="0"/>
              <a:t>1 is a complete association</a:t>
            </a:r>
          </a:p>
          <a:p>
            <a:r>
              <a:rPr lang="en-US" sz="2000" dirty="0"/>
              <a:t>0 is no association</a:t>
            </a:r>
          </a:p>
        </p:txBody>
      </p:sp>
      <p:graphicFrame>
        <p:nvGraphicFramePr>
          <p:cNvPr id="8" name="Content Placeholder 3"/>
          <p:cNvGraphicFramePr>
            <a:graphicFrameLocks/>
          </p:cNvGraphicFramePr>
          <p:nvPr>
            <p:extLst>
              <p:ext uri="{D42A27DB-BD31-4B8C-83A1-F6EECF244321}">
                <p14:modId xmlns:p14="http://schemas.microsoft.com/office/powerpoint/2010/main" val="760605625"/>
              </p:ext>
            </p:extLst>
          </p:nvPr>
        </p:nvGraphicFramePr>
        <p:xfrm>
          <a:off x="5536949" y="1143000"/>
          <a:ext cx="3553778" cy="2438400"/>
        </p:xfrm>
        <a:graphic>
          <a:graphicData uri="http://schemas.openxmlformats.org/drawingml/2006/table">
            <a:tbl>
              <a:tblPr firstRow="1" bandRow="1">
                <a:tableStyleId>{10A1B5D5-9B99-4C35-A422-299274C87663}</a:tableStyleId>
              </a:tblPr>
              <a:tblGrid>
                <a:gridCol w="1144448">
                  <a:extLst>
                    <a:ext uri="{9D8B030D-6E8A-4147-A177-3AD203B41FA5}">
                      <a16:colId xmlns:a16="http://schemas.microsoft.com/office/drawing/2014/main" val="20000"/>
                    </a:ext>
                  </a:extLst>
                </a:gridCol>
                <a:gridCol w="2409330">
                  <a:extLst>
                    <a:ext uri="{9D8B030D-6E8A-4147-A177-3AD203B41FA5}">
                      <a16:colId xmlns:a16="http://schemas.microsoft.com/office/drawing/2014/main" val="20001"/>
                    </a:ext>
                  </a:extLst>
                </a:gridCol>
              </a:tblGrid>
              <a:tr h="443345">
                <a:tc>
                  <a:txBody>
                    <a:bodyPr/>
                    <a:lstStyle/>
                    <a:p>
                      <a:pPr algn="ctr"/>
                      <a:r>
                        <a:rPr lang="en-US" sz="1600" dirty="0"/>
                        <a:t>Basket</a:t>
                      </a:r>
                    </a:p>
                  </a:txBody>
                  <a:tcPr/>
                </a:tc>
                <a:tc>
                  <a:txBody>
                    <a:bodyPr/>
                    <a:lstStyle/>
                    <a:p>
                      <a:pPr algn="ctr"/>
                      <a:r>
                        <a:rPr lang="en-US" sz="1600" dirty="0"/>
                        <a:t>Items</a:t>
                      </a:r>
                    </a:p>
                  </a:txBody>
                  <a:tcPr/>
                </a:tc>
                <a:extLst>
                  <a:ext uri="{0D108BD9-81ED-4DB2-BD59-A6C34878D82A}">
                    <a16:rowId xmlns:a16="http://schemas.microsoft.com/office/drawing/2014/main" val="10000"/>
                  </a:ext>
                </a:extLst>
              </a:tr>
              <a:tr h="399011">
                <a:tc>
                  <a:txBody>
                    <a:bodyPr/>
                    <a:lstStyle/>
                    <a:p>
                      <a:pPr algn="ctr"/>
                      <a:r>
                        <a:rPr lang="en-US" sz="1600" dirty="0"/>
                        <a:t>1</a:t>
                      </a:r>
                    </a:p>
                  </a:txBody>
                  <a:tcPr/>
                </a:tc>
                <a:tc>
                  <a:txBody>
                    <a:bodyPr/>
                    <a:lstStyle/>
                    <a:p>
                      <a:pPr marL="0" marR="0" algn="ctr" defTabSz="914400" rtl="0" eaLnBrk="1" latinLnBrk="0" hangingPunct="1">
                        <a:spcBef>
                          <a:spcPts val="0"/>
                        </a:spcBef>
                        <a:spcAft>
                          <a:spcPts val="0"/>
                        </a:spcAft>
                      </a:pPr>
                      <a:r>
                        <a:rPr lang="en-US" sz="1600" kern="1200" dirty="0"/>
                        <a:t>Bread, Milk</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1"/>
                  </a:ext>
                </a:extLst>
              </a:tr>
              <a:tr h="399011">
                <a:tc>
                  <a:txBody>
                    <a:bodyPr/>
                    <a:lstStyle/>
                    <a:p>
                      <a:pPr algn="ctr"/>
                      <a:r>
                        <a:rPr lang="en-US" sz="1600" dirty="0"/>
                        <a:t>2</a:t>
                      </a:r>
                    </a:p>
                  </a:txBody>
                  <a:tcPr/>
                </a:tc>
                <a:tc>
                  <a:txBody>
                    <a:bodyPr/>
                    <a:lstStyle/>
                    <a:p>
                      <a:pPr marL="0" marR="0" algn="ctr" defTabSz="914400" rtl="0" eaLnBrk="1" latinLnBrk="0" hangingPunct="1">
                        <a:spcBef>
                          <a:spcPts val="0"/>
                        </a:spcBef>
                        <a:spcAft>
                          <a:spcPts val="0"/>
                        </a:spcAft>
                      </a:pPr>
                      <a:r>
                        <a:rPr lang="en-US" sz="1600" kern="1200" dirty="0"/>
                        <a:t>Bread, Diapers, </a:t>
                      </a:r>
                      <a:r>
                        <a:rPr lang="en-US" sz="1600" kern="1200" dirty="0">
                          <a:solidFill>
                            <a:srgbClr val="00B050"/>
                          </a:solidFill>
                        </a:rPr>
                        <a:t>Beer</a:t>
                      </a:r>
                      <a:r>
                        <a:rPr lang="en-US" sz="1600" kern="1200" dirty="0"/>
                        <a:t>, Eggs</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2"/>
                  </a:ext>
                </a:extLst>
              </a:tr>
              <a:tr h="399011">
                <a:tc>
                  <a:txBody>
                    <a:bodyPr/>
                    <a:lstStyle/>
                    <a:p>
                      <a:pPr algn="ctr"/>
                      <a:r>
                        <a:rPr lang="en-US" sz="1600" dirty="0"/>
                        <a:t>3</a:t>
                      </a:r>
                    </a:p>
                  </a:txBody>
                  <a:tcPr/>
                </a:tc>
                <a:tc>
                  <a:txBody>
                    <a:bodyPr/>
                    <a:lstStyle/>
                    <a:p>
                      <a:pPr marL="0" marR="0" algn="ctr" defTabSz="914400" rtl="0" eaLnBrk="1" latinLnBrk="0" hangingPunct="1">
                        <a:spcBef>
                          <a:spcPts val="0"/>
                        </a:spcBef>
                        <a:spcAft>
                          <a:spcPts val="0"/>
                        </a:spcAft>
                      </a:pPr>
                      <a:r>
                        <a:rPr lang="en-US" sz="1600" kern="1200" dirty="0">
                          <a:solidFill>
                            <a:srgbClr val="FF0000"/>
                          </a:solidFill>
                        </a:rPr>
                        <a:t>Milk, Diapers, </a:t>
                      </a:r>
                      <a:r>
                        <a:rPr lang="en-US" sz="1600" kern="1200" dirty="0">
                          <a:solidFill>
                            <a:srgbClr val="00B050"/>
                          </a:solidFill>
                        </a:rPr>
                        <a:t>Beer</a:t>
                      </a:r>
                      <a:r>
                        <a:rPr lang="en-US" sz="1600" kern="1200" dirty="0"/>
                        <a:t>, Coke </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3"/>
                  </a:ext>
                </a:extLst>
              </a:tr>
              <a:tr h="399011">
                <a:tc>
                  <a:txBody>
                    <a:bodyPr/>
                    <a:lstStyle/>
                    <a:p>
                      <a:pPr algn="ctr"/>
                      <a:r>
                        <a:rPr lang="en-US" sz="1600" dirty="0"/>
                        <a:t>4</a:t>
                      </a:r>
                    </a:p>
                  </a:txBody>
                  <a:tcPr/>
                </a:tc>
                <a:tc>
                  <a:txBody>
                    <a:bodyPr/>
                    <a:lstStyle/>
                    <a:p>
                      <a:pPr marL="0" marR="0" algn="ctr" defTabSz="914400" rtl="0" eaLnBrk="1" latinLnBrk="0" hangingPunct="1">
                        <a:spcBef>
                          <a:spcPts val="0"/>
                        </a:spcBef>
                        <a:spcAft>
                          <a:spcPts val="0"/>
                        </a:spcAft>
                      </a:pPr>
                      <a:r>
                        <a:rPr lang="en-US" sz="1600" kern="1200" dirty="0"/>
                        <a:t>Bread, </a:t>
                      </a:r>
                      <a:r>
                        <a:rPr lang="en-US" sz="1600" kern="1200" dirty="0">
                          <a:solidFill>
                            <a:srgbClr val="FF0000"/>
                          </a:solidFill>
                        </a:rPr>
                        <a:t>Milk, Diapers, </a:t>
                      </a:r>
                      <a:r>
                        <a:rPr lang="en-US" sz="1600" kern="1200" dirty="0">
                          <a:solidFill>
                            <a:srgbClr val="00B050"/>
                          </a:solidFill>
                        </a:rPr>
                        <a:t>Beer</a:t>
                      </a:r>
                      <a:endParaRPr lang="en-US" sz="1600" kern="1200" dirty="0">
                        <a:solidFill>
                          <a:srgbClr val="00B050"/>
                        </a:solidFill>
                        <a:latin typeface="+mn-lt"/>
                        <a:ea typeface="+mn-ea"/>
                        <a:cs typeface="+mn-cs"/>
                      </a:endParaRPr>
                    </a:p>
                  </a:txBody>
                  <a:tcPr marL="68580" marR="68580" marT="0" marB="0"/>
                </a:tc>
                <a:extLst>
                  <a:ext uri="{0D108BD9-81ED-4DB2-BD59-A6C34878D82A}">
                    <a16:rowId xmlns:a16="http://schemas.microsoft.com/office/drawing/2014/main" val="10004"/>
                  </a:ext>
                </a:extLst>
              </a:tr>
              <a:tr h="399011">
                <a:tc>
                  <a:txBody>
                    <a:bodyPr/>
                    <a:lstStyle/>
                    <a:p>
                      <a:pPr algn="ctr"/>
                      <a:r>
                        <a:rPr lang="en-US" sz="1600" dirty="0"/>
                        <a:t>5</a:t>
                      </a:r>
                    </a:p>
                  </a:txBody>
                  <a:tcPr/>
                </a:tc>
                <a:tc>
                  <a:txBody>
                    <a:bodyPr/>
                    <a:lstStyle/>
                    <a:p>
                      <a:pPr marL="0" marR="0" algn="ctr" defTabSz="914400" rtl="0" eaLnBrk="1" latinLnBrk="0" hangingPunct="1">
                        <a:spcBef>
                          <a:spcPts val="0"/>
                        </a:spcBef>
                        <a:spcAft>
                          <a:spcPts val="0"/>
                        </a:spcAft>
                      </a:pPr>
                      <a:r>
                        <a:rPr lang="en-US" sz="1600" kern="1200" dirty="0"/>
                        <a:t>Bread, </a:t>
                      </a:r>
                      <a:r>
                        <a:rPr lang="en-US" sz="1600" kern="1200" dirty="0">
                          <a:solidFill>
                            <a:srgbClr val="FF0000"/>
                          </a:solidFill>
                        </a:rPr>
                        <a:t>Milk, Diapers</a:t>
                      </a:r>
                      <a:r>
                        <a:rPr lang="en-US" sz="1600" kern="1200" dirty="0"/>
                        <a:t>, Coke </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sp>
        <p:nvSpPr>
          <p:cNvPr id="9" name="Rounded Rectangle 5"/>
          <p:cNvSpPr/>
          <p:nvPr/>
        </p:nvSpPr>
        <p:spPr>
          <a:xfrm>
            <a:off x="3200400" y="3544403"/>
            <a:ext cx="3429000" cy="381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Support for total </a:t>
            </a:r>
            <a:r>
              <a:rPr lang="en-US" dirty="0" err="1"/>
              <a:t>itemset</a:t>
            </a:r>
            <a:r>
              <a:rPr lang="en-US" dirty="0"/>
              <a:t> X and Y</a:t>
            </a:r>
          </a:p>
        </p:txBody>
      </p:sp>
      <p:sp>
        <p:nvSpPr>
          <p:cNvPr id="10" name="Rounded Rectangle 6"/>
          <p:cNvSpPr/>
          <p:nvPr/>
        </p:nvSpPr>
        <p:spPr>
          <a:xfrm>
            <a:off x="3200400" y="3972489"/>
            <a:ext cx="3429000" cy="381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Support for X</a:t>
            </a:r>
          </a:p>
        </p:txBody>
      </p:sp>
    </p:spTree>
    <p:extLst>
      <p:ext uri="{BB962C8B-B14F-4D97-AF65-F5344CB8AC3E}">
        <p14:creationId xmlns:p14="http://schemas.microsoft.com/office/powerpoint/2010/main" val="2508449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4343400" cy="1828800"/>
          </a:xfrm>
        </p:spPr>
        <p:txBody>
          <a:bodyPr>
            <a:normAutofit fontScale="90000"/>
          </a:bodyPr>
          <a:lstStyle/>
          <a:p>
            <a:pPr algn="l"/>
            <a:r>
              <a:rPr lang="en-US" dirty="0"/>
              <a:t>Calculating and Interpreting Confidence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4007841"/>
              </p:ext>
            </p:extLst>
          </p:nvPr>
        </p:nvGraphicFramePr>
        <p:xfrm>
          <a:off x="228600" y="2566060"/>
          <a:ext cx="7239000" cy="4267200"/>
        </p:xfrm>
        <a:graphic>
          <a:graphicData uri="http://schemas.openxmlformats.org/drawingml/2006/table">
            <a:tbl>
              <a:tblPr firstRow="1" bandRow="1">
                <a:tableStyleId>{7DF18680-E054-41AD-8BC1-D1AEF772440D}</a:tableStyleId>
              </a:tblPr>
              <a:tblGrid>
                <a:gridCol w="1978834">
                  <a:extLst>
                    <a:ext uri="{9D8B030D-6E8A-4147-A177-3AD203B41FA5}">
                      <a16:colId xmlns:a16="http://schemas.microsoft.com/office/drawing/2014/main" val="20000"/>
                    </a:ext>
                  </a:extLst>
                </a:gridCol>
                <a:gridCol w="1373966">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370840">
                <a:tc>
                  <a:txBody>
                    <a:bodyPr/>
                    <a:lstStyle/>
                    <a:p>
                      <a:r>
                        <a:rPr lang="en-US" sz="2000" dirty="0"/>
                        <a:t>Association Rule </a:t>
                      </a:r>
                      <a:br>
                        <a:rPr lang="en-US" sz="2000" dirty="0"/>
                      </a:br>
                      <a:r>
                        <a:rPr lang="en-US" sz="2000" dirty="0"/>
                        <a:t>(</a:t>
                      </a:r>
                      <a:r>
                        <a:rPr lang="en-US" sz="2000" dirty="0" err="1"/>
                        <a:t>a</a:t>
                      </a:r>
                      <a:r>
                        <a:rPr lang="en-US" sz="2000" dirty="0" err="1">
                          <a:sym typeface="Wingdings" panose="05000000000000000000" pitchFamily="2" charset="2"/>
                        </a:rPr>
                        <a:t>b</a:t>
                      </a:r>
                      <a:r>
                        <a:rPr lang="en-US" sz="2000" dirty="0">
                          <a:sym typeface="Wingdings" panose="05000000000000000000" pitchFamily="2" charset="2"/>
                        </a:rPr>
                        <a:t>)</a:t>
                      </a:r>
                      <a:endParaRPr lang="en-US" sz="2000" dirty="0"/>
                    </a:p>
                  </a:txBody>
                  <a:tcPr/>
                </a:tc>
                <a:tc>
                  <a:txBody>
                    <a:bodyPr/>
                    <a:lstStyle/>
                    <a:p>
                      <a:r>
                        <a:rPr lang="en-US" sz="2000" dirty="0"/>
                        <a:t>Confidence </a:t>
                      </a:r>
                      <a:br>
                        <a:rPr lang="en-US" sz="2000" dirty="0"/>
                      </a:br>
                      <a:r>
                        <a:rPr lang="en-US" sz="2000" baseline="0" dirty="0"/>
                        <a:t>(</a:t>
                      </a:r>
                      <a:r>
                        <a:rPr lang="en-US" sz="2000" baseline="0" dirty="0" err="1"/>
                        <a:t>a</a:t>
                      </a:r>
                      <a:r>
                        <a:rPr lang="en-US" sz="2000" baseline="0" dirty="0" err="1">
                          <a:sym typeface="Wingdings" panose="05000000000000000000" pitchFamily="2" charset="2"/>
                        </a:rPr>
                        <a:t>b</a:t>
                      </a:r>
                      <a:r>
                        <a:rPr lang="en-US" sz="2000" baseline="0" dirty="0">
                          <a:sym typeface="Wingdings" panose="05000000000000000000" pitchFamily="2" charset="2"/>
                        </a:rPr>
                        <a:t>)</a:t>
                      </a:r>
                      <a:endParaRPr lang="en-US" sz="2000" dirty="0"/>
                    </a:p>
                  </a:txBody>
                  <a:tcPr/>
                </a:tc>
                <a:tc>
                  <a:txBody>
                    <a:bodyPr/>
                    <a:lstStyle/>
                    <a:p>
                      <a:pPr algn="ctr"/>
                      <a:r>
                        <a:rPr lang="en-US" sz="2000" dirty="0"/>
                        <a:t>What it</a:t>
                      </a:r>
                      <a:r>
                        <a:rPr lang="en-US" sz="2000" baseline="0" dirty="0"/>
                        <a:t> </a:t>
                      </a:r>
                      <a:br>
                        <a:rPr lang="en-US" sz="2000" baseline="0" dirty="0"/>
                      </a:br>
                      <a:r>
                        <a:rPr lang="en-US" sz="2000" baseline="0" dirty="0"/>
                        <a:t>means</a:t>
                      </a:r>
                      <a:endParaRPr lang="en-US" sz="2000" dirty="0"/>
                    </a:p>
                  </a:txBody>
                  <a:tcPr/>
                </a:tc>
                <a:extLst>
                  <a:ext uri="{0D108BD9-81ED-4DB2-BD59-A6C34878D82A}">
                    <a16:rowId xmlns:a16="http://schemas.microsoft.com/office/drawing/2014/main" val="10000"/>
                  </a:ext>
                </a:extLst>
              </a:tr>
              <a:tr h="370840">
                <a:tc>
                  <a:txBody>
                    <a:bodyPr/>
                    <a:lstStyle/>
                    <a:p>
                      <a:r>
                        <a:rPr lang="en-US" sz="2000" dirty="0"/>
                        <a:t>{</a:t>
                      </a:r>
                      <a:r>
                        <a:rPr lang="en-US" sz="2000" dirty="0" err="1"/>
                        <a:t>Milk,Diapers</a:t>
                      </a:r>
                      <a:r>
                        <a:rPr lang="en-US" sz="2000" dirty="0"/>
                        <a:t>} </a:t>
                      </a:r>
                      <a:r>
                        <a:rPr lang="en-US" sz="2000" dirty="0">
                          <a:sym typeface="Symbol" pitchFamily="18" charset="2"/>
                        </a:rPr>
                        <a:t></a:t>
                      </a:r>
                      <a:r>
                        <a:rPr lang="en-US" sz="2000" dirty="0"/>
                        <a:t> {Beer}</a:t>
                      </a:r>
                    </a:p>
                  </a:txBody>
                  <a:tcPr/>
                </a:tc>
                <a:tc>
                  <a:txBody>
                    <a:bodyPr/>
                    <a:lstStyle/>
                    <a:p>
                      <a:r>
                        <a:rPr lang="en-US" sz="2000" dirty="0"/>
                        <a:t>0.4/0.6 = 2/3=</a:t>
                      </a:r>
                    </a:p>
                    <a:p>
                      <a:r>
                        <a:rPr lang="en-US" sz="2000" dirty="0"/>
                        <a:t>0.67</a:t>
                      </a:r>
                    </a:p>
                  </a:txBody>
                  <a:tcPr/>
                </a:tc>
                <a:tc>
                  <a:txBody>
                    <a:bodyPr/>
                    <a:lstStyle/>
                    <a:p>
                      <a:pPr marL="342900" indent="-342900">
                        <a:buFont typeface="Arial" panose="020B0604020202020204" pitchFamily="34" charset="0"/>
                        <a:buChar char="•"/>
                      </a:pPr>
                      <a:r>
                        <a:rPr lang="en-US" sz="1800" dirty="0"/>
                        <a:t>2 baskets have milk,</a:t>
                      </a:r>
                      <a:r>
                        <a:rPr lang="en-US" sz="1800" baseline="0" dirty="0"/>
                        <a:t> diapers, beer</a:t>
                      </a:r>
                    </a:p>
                    <a:p>
                      <a:pPr marL="342900" indent="-342900">
                        <a:buFont typeface="Arial" panose="020B0604020202020204" pitchFamily="34" charset="0"/>
                        <a:buChar char="•"/>
                      </a:pPr>
                      <a:r>
                        <a:rPr lang="en-US" sz="1800" baseline="0" dirty="0"/>
                        <a:t>3 baskets have milk and diapers</a:t>
                      </a:r>
                    </a:p>
                    <a:p>
                      <a:pPr marL="342900" indent="-342900">
                        <a:buFont typeface="Arial" panose="020B0604020202020204" pitchFamily="34" charset="0"/>
                        <a:buChar char="•"/>
                      </a:pPr>
                      <a:r>
                        <a:rPr lang="en-US" sz="1800" baseline="0" dirty="0"/>
                        <a:t>So, 67% of the baskets with milk and diapers also have beer</a:t>
                      </a:r>
                      <a:endParaRPr lang="en-US" sz="1800" dirty="0"/>
                    </a:p>
                  </a:txBody>
                  <a:tcPr/>
                </a:tc>
                <a:extLst>
                  <a:ext uri="{0D108BD9-81ED-4DB2-BD59-A6C34878D82A}">
                    <a16:rowId xmlns:a16="http://schemas.microsoft.com/office/drawing/2014/main" val="10001"/>
                  </a:ext>
                </a:extLst>
              </a:tr>
              <a:tr h="370840">
                <a:tc>
                  <a:txBody>
                    <a:bodyPr/>
                    <a:lstStyle/>
                    <a:p>
                      <a:r>
                        <a:rPr lang="en-US" sz="2000" dirty="0"/>
                        <a:t>{</a:t>
                      </a:r>
                      <a:r>
                        <a:rPr lang="en-US" sz="2000" dirty="0" err="1"/>
                        <a:t>Milk,Beer</a:t>
                      </a:r>
                      <a:r>
                        <a:rPr lang="en-US" sz="2000" dirty="0"/>
                        <a:t>} </a:t>
                      </a:r>
                      <a:r>
                        <a:rPr lang="en-US" sz="2000" dirty="0">
                          <a:sym typeface="Symbol" pitchFamily="18" charset="2"/>
                        </a:rPr>
                        <a:t> </a:t>
                      </a:r>
                      <a:r>
                        <a:rPr lang="en-US" sz="2000" dirty="0"/>
                        <a:t>{Diapers} </a:t>
                      </a:r>
                    </a:p>
                  </a:txBody>
                  <a:tcPr/>
                </a:tc>
                <a:tc>
                  <a:txBody>
                    <a:bodyPr/>
                    <a:lstStyle/>
                    <a:p>
                      <a:r>
                        <a:rPr lang="en-US" sz="2000" dirty="0"/>
                        <a:t>0.4/0.4 =</a:t>
                      </a:r>
                    </a:p>
                    <a:p>
                      <a:r>
                        <a:rPr lang="en-US" sz="2000" dirty="0"/>
                        <a:t>2/2=</a:t>
                      </a:r>
                    </a:p>
                    <a:p>
                      <a:r>
                        <a:rPr lang="en-US" sz="2000" dirty="0"/>
                        <a:t>1.0</a:t>
                      </a:r>
                    </a:p>
                  </a:txBody>
                  <a:tcPr/>
                </a:tc>
                <a:tc>
                  <a:txBody>
                    <a:bodyPr/>
                    <a:lstStyle/>
                    <a:p>
                      <a:pPr marL="342900" indent="-342900">
                        <a:buFont typeface="Arial" panose="020B0604020202020204" pitchFamily="34" charset="0"/>
                        <a:buChar char="•"/>
                      </a:pPr>
                      <a:r>
                        <a:rPr lang="en-US" sz="1800" dirty="0"/>
                        <a:t>2 baskets have milk,</a:t>
                      </a:r>
                      <a:r>
                        <a:rPr lang="en-US" sz="1800" baseline="0" dirty="0"/>
                        <a:t> diapers, beer</a:t>
                      </a:r>
                    </a:p>
                    <a:p>
                      <a:pPr marL="342900" indent="-342900">
                        <a:buFont typeface="Arial" panose="020B0604020202020204" pitchFamily="34" charset="0"/>
                        <a:buChar char="•"/>
                      </a:pPr>
                      <a:r>
                        <a:rPr lang="en-US" sz="1800" baseline="0" dirty="0"/>
                        <a:t>2 baskets have milk and beer</a:t>
                      </a:r>
                    </a:p>
                    <a:p>
                      <a:pPr marL="342900" indent="-342900">
                        <a:buFont typeface="Arial" panose="020B0604020202020204" pitchFamily="34" charset="0"/>
                        <a:buChar char="•"/>
                      </a:pPr>
                      <a:r>
                        <a:rPr lang="en-US" sz="1800" baseline="0" dirty="0"/>
                        <a:t>So, 100% of the baskets with milk and beer also have diapers</a:t>
                      </a:r>
                      <a:endParaRPr lang="en-US" sz="1800" dirty="0"/>
                    </a:p>
                  </a:txBody>
                  <a:tcPr/>
                </a:tc>
                <a:extLst>
                  <a:ext uri="{0D108BD9-81ED-4DB2-BD59-A6C34878D82A}">
                    <a16:rowId xmlns:a16="http://schemas.microsoft.com/office/drawing/2014/main" val="10002"/>
                  </a:ext>
                </a:extLst>
              </a:tr>
              <a:tr h="370840">
                <a:tc>
                  <a:txBody>
                    <a:bodyPr/>
                    <a:lstStyle/>
                    <a:p>
                      <a:r>
                        <a:rPr lang="en-US" sz="2000" dirty="0"/>
                        <a:t>{Milk} </a:t>
                      </a:r>
                      <a:r>
                        <a:rPr lang="en-US" sz="2000" dirty="0">
                          <a:sym typeface="Symbol" pitchFamily="18" charset="2"/>
                        </a:rPr>
                        <a:t> </a:t>
                      </a:r>
                      <a:r>
                        <a:rPr lang="en-US" sz="2000" dirty="0"/>
                        <a:t>{</a:t>
                      </a:r>
                      <a:r>
                        <a:rPr lang="en-US" sz="2000" dirty="0" err="1"/>
                        <a:t>Diapers,Beer</a:t>
                      </a:r>
                      <a:r>
                        <a:rPr lang="en-US" sz="2000" dirty="0"/>
                        <a:t>} </a:t>
                      </a:r>
                    </a:p>
                  </a:txBody>
                  <a:tcPr/>
                </a:tc>
                <a:tc>
                  <a:txBody>
                    <a:bodyPr/>
                    <a:lstStyle/>
                    <a:p>
                      <a:r>
                        <a:rPr lang="en-US" sz="2000" dirty="0"/>
                        <a:t>0.4/0.8 =</a:t>
                      </a:r>
                    </a:p>
                    <a:p>
                      <a:r>
                        <a:rPr lang="en-US" sz="2000" dirty="0"/>
                        <a:t>2/4 =</a:t>
                      </a:r>
                    </a:p>
                    <a:p>
                      <a:r>
                        <a:rPr lang="en-US" sz="2000" dirty="0"/>
                        <a:t>0.5</a:t>
                      </a:r>
                    </a:p>
                  </a:txBody>
                  <a:tcPr/>
                </a:tc>
                <a:tc>
                  <a:txBody>
                    <a:bodyPr/>
                    <a:lstStyle/>
                    <a:p>
                      <a:pPr marL="285750" indent="-285750">
                        <a:buFont typeface="Arial" panose="020B0604020202020204" pitchFamily="34" charset="0"/>
                        <a:buChar char="•"/>
                      </a:pPr>
                      <a:r>
                        <a:rPr lang="en-US" sz="1800" kern="1200" dirty="0">
                          <a:solidFill>
                            <a:schemeClr val="dk1"/>
                          </a:solidFill>
                          <a:latin typeface="+mn-lt"/>
                          <a:ea typeface="+mn-ea"/>
                          <a:cs typeface="+mn-cs"/>
                        </a:rPr>
                        <a:t>2 baskets have milk, diapers, beer</a:t>
                      </a:r>
                    </a:p>
                    <a:p>
                      <a:pPr marL="285750" indent="-285750">
                        <a:buFont typeface="Arial" panose="020B0604020202020204" pitchFamily="34" charset="0"/>
                        <a:buChar char="•"/>
                      </a:pPr>
                      <a:r>
                        <a:rPr lang="en-US" sz="1800" kern="1200" dirty="0">
                          <a:solidFill>
                            <a:schemeClr val="dk1"/>
                          </a:solidFill>
                          <a:latin typeface="+mn-lt"/>
                          <a:ea typeface="+mn-ea"/>
                          <a:cs typeface="+mn-cs"/>
                        </a:rPr>
                        <a:t>4 baskets have milk</a:t>
                      </a:r>
                    </a:p>
                    <a:p>
                      <a:pPr marL="285750" indent="-285750">
                        <a:buFont typeface="Arial" panose="020B0604020202020204" pitchFamily="34" charset="0"/>
                        <a:buChar char="•"/>
                      </a:pPr>
                      <a:r>
                        <a:rPr lang="en-US" sz="1800" kern="1200" dirty="0">
                          <a:solidFill>
                            <a:schemeClr val="dk1"/>
                          </a:solidFill>
                          <a:latin typeface="+mn-lt"/>
                          <a:ea typeface="+mn-ea"/>
                          <a:cs typeface="+mn-cs"/>
                        </a:rPr>
                        <a:t>So, 50% of the baskets with milk also have diapers and beer</a:t>
                      </a:r>
                    </a:p>
                  </a:txBody>
                  <a:tcPr/>
                </a:tc>
                <a:extLst>
                  <a:ext uri="{0D108BD9-81ED-4DB2-BD59-A6C34878D82A}">
                    <a16:rowId xmlns:a16="http://schemas.microsoft.com/office/drawing/2014/main" val="10003"/>
                  </a:ext>
                </a:extLst>
              </a:tr>
            </a:tbl>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46618472"/>
              </p:ext>
            </p:extLst>
          </p:nvPr>
        </p:nvGraphicFramePr>
        <p:xfrm>
          <a:off x="5029200" y="304800"/>
          <a:ext cx="3962400" cy="2225040"/>
        </p:xfrm>
        <a:graphic>
          <a:graphicData uri="http://schemas.openxmlformats.org/drawingml/2006/table">
            <a:tbl>
              <a:tblPr firstRow="1" bandRow="1">
                <a:tableStyleId>{10A1B5D5-9B99-4C35-A422-299274C87663}</a:tableStyleId>
              </a:tblPr>
              <a:tblGrid>
                <a:gridCol w="8382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tblGrid>
              <a:tr h="370840">
                <a:tc>
                  <a:txBody>
                    <a:bodyPr/>
                    <a:lstStyle/>
                    <a:p>
                      <a:pPr algn="ctr"/>
                      <a:r>
                        <a:rPr lang="en-US" dirty="0"/>
                        <a:t>Basket</a:t>
                      </a:r>
                    </a:p>
                  </a:txBody>
                  <a:tcPr/>
                </a:tc>
                <a:tc>
                  <a:txBody>
                    <a:bodyPr/>
                    <a:lstStyle/>
                    <a:p>
                      <a:pPr algn="ctr"/>
                      <a:r>
                        <a:rPr lang="en-US" dirty="0"/>
                        <a:t>Items</a:t>
                      </a:r>
                    </a:p>
                  </a:txBody>
                  <a:tcPr/>
                </a:tc>
                <a:extLst>
                  <a:ext uri="{0D108BD9-81ED-4DB2-BD59-A6C34878D82A}">
                    <a16:rowId xmlns:a16="http://schemas.microsoft.com/office/drawing/2014/main" val="10000"/>
                  </a:ext>
                </a:extLst>
              </a:tr>
              <a:tr h="370840">
                <a:tc>
                  <a:txBody>
                    <a:bodyPr/>
                    <a:lstStyle/>
                    <a:p>
                      <a:pPr algn="ctr"/>
                      <a:r>
                        <a:rPr lang="en-US" dirty="0"/>
                        <a:t>1</a:t>
                      </a:r>
                    </a:p>
                  </a:txBody>
                  <a:tcPr/>
                </a:tc>
                <a:tc>
                  <a:txBody>
                    <a:bodyPr/>
                    <a:lstStyle/>
                    <a:p>
                      <a:pPr marL="0" marR="0" algn="ctr" defTabSz="914400" rtl="0" eaLnBrk="1" latinLnBrk="0" hangingPunct="1">
                        <a:spcBef>
                          <a:spcPts val="0"/>
                        </a:spcBef>
                        <a:spcAft>
                          <a:spcPts val="0"/>
                        </a:spcAft>
                      </a:pPr>
                      <a:r>
                        <a:rPr lang="en-US" sz="1800" kern="1200" dirty="0"/>
                        <a:t>Bread, Milk</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1"/>
                  </a:ext>
                </a:extLst>
              </a:tr>
              <a:tr h="370840">
                <a:tc>
                  <a:txBody>
                    <a:bodyPr/>
                    <a:lstStyle/>
                    <a:p>
                      <a:pPr algn="ctr"/>
                      <a:r>
                        <a:rPr lang="en-US" dirty="0"/>
                        <a:t>2</a:t>
                      </a:r>
                    </a:p>
                  </a:txBody>
                  <a:tcPr/>
                </a:tc>
                <a:tc>
                  <a:txBody>
                    <a:bodyPr/>
                    <a:lstStyle/>
                    <a:p>
                      <a:pPr marL="0" marR="0" algn="ctr" defTabSz="914400" rtl="0" eaLnBrk="1" latinLnBrk="0" hangingPunct="1">
                        <a:spcBef>
                          <a:spcPts val="0"/>
                        </a:spcBef>
                        <a:spcAft>
                          <a:spcPts val="0"/>
                        </a:spcAft>
                      </a:pPr>
                      <a:r>
                        <a:rPr lang="en-US" sz="1800" kern="1200" dirty="0"/>
                        <a:t>Bread, Diapers, Beer, Eggs</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2"/>
                  </a:ext>
                </a:extLst>
              </a:tr>
              <a:tr h="370840">
                <a:tc>
                  <a:txBody>
                    <a:bodyPr/>
                    <a:lstStyle/>
                    <a:p>
                      <a:pPr algn="ctr"/>
                      <a:r>
                        <a:rPr lang="en-US" dirty="0"/>
                        <a:t>3</a:t>
                      </a:r>
                    </a:p>
                  </a:txBody>
                  <a:tcPr/>
                </a:tc>
                <a:tc>
                  <a:txBody>
                    <a:bodyPr/>
                    <a:lstStyle/>
                    <a:p>
                      <a:pPr marL="0" marR="0" algn="ctr" defTabSz="914400" rtl="0" eaLnBrk="1" latinLnBrk="0" hangingPunct="1">
                        <a:spcBef>
                          <a:spcPts val="0"/>
                        </a:spcBef>
                        <a:spcAft>
                          <a:spcPts val="0"/>
                        </a:spcAft>
                      </a:pPr>
                      <a:r>
                        <a:rPr lang="en-US" sz="1800" kern="1200" dirty="0"/>
                        <a:t>Milk, Diapers, Beer, Coke </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3"/>
                  </a:ext>
                </a:extLst>
              </a:tr>
              <a:tr h="370840">
                <a:tc>
                  <a:txBody>
                    <a:bodyPr/>
                    <a:lstStyle/>
                    <a:p>
                      <a:pPr algn="ctr"/>
                      <a:r>
                        <a:rPr lang="en-US" dirty="0"/>
                        <a:t>4</a:t>
                      </a:r>
                    </a:p>
                  </a:txBody>
                  <a:tcPr/>
                </a:tc>
                <a:tc>
                  <a:txBody>
                    <a:bodyPr/>
                    <a:lstStyle/>
                    <a:p>
                      <a:pPr marL="0" marR="0" algn="ctr" defTabSz="914400" rtl="0" eaLnBrk="1" latinLnBrk="0" hangingPunct="1">
                        <a:spcBef>
                          <a:spcPts val="0"/>
                        </a:spcBef>
                        <a:spcAft>
                          <a:spcPts val="0"/>
                        </a:spcAft>
                      </a:pPr>
                      <a:r>
                        <a:rPr lang="en-US" sz="1800" kern="1200" dirty="0"/>
                        <a:t>Bread, Milk, Diapers, Beer</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4"/>
                  </a:ext>
                </a:extLst>
              </a:tr>
              <a:tr h="370840">
                <a:tc>
                  <a:txBody>
                    <a:bodyPr/>
                    <a:lstStyle/>
                    <a:p>
                      <a:pPr algn="ctr"/>
                      <a:r>
                        <a:rPr lang="en-US" dirty="0"/>
                        <a:t>5</a:t>
                      </a:r>
                    </a:p>
                  </a:txBody>
                  <a:tcPr/>
                </a:tc>
                <a:tc>
                  <a:txBody>
                    <a:bodyPr/>
                    <a:lstStyle/>
                    <a:p>
                      <a:pPr marL="0" marR="0" algn="ctr" defTabSz="914400" rtl="0" eaLnBrk="1" latinLnBrk="0" hangingPunct="1">
                        <a:spcBef>
                          <a:spcPts val="0"/>
                        </a:spcBef>
                        <a:spcAft>
                          <a:spcPts val="0"/>
                        </a:spcAft>
                      </a:pPr>
                      <a:r>
                        <a:rPr lang="en-US" sz="1800" kern="1200" dirty="0"/>
                        <a:t>Bread, Milk, Diapers, Coke </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70213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a:t>But don’t blindly follow the numbers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0554551"/>
              </p:ext>
            </p:extLst>
          </p:nvPr>
        </p:nvGraphicFramePr>
        <p:xfrm>
          <a:off x="533400" y="1219200"/>
          <a:ext cx="80772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36396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Lift</a:t>
            </a:r>
          </a:p>
        </p:txBody>
      </p:sp>
      <p:sp>
        <p:nvSpPr>
          <p:cNvPr id="3" name="Content Placeholder 2"/>
          <p:cNvSpPr>
            <a:spLocks noGrp="1"/>
          </p:cNvSpPr>
          <p:nvPr>
            <p:ph idx="1"/>
          </p:nvPr>
        </p:nvSpPr>
        <p:spPr>
          <a:xfrm>
            <a:off x="457200" y="1341437"/>
            <a:ext cx="8229600" cy="4906963"/>
          </a:xfrm>
        </p:spPr>
        <p:txBody>
          <a:bodyPr>
            <a:normAutofit/>
          </a:bodyPr>
          <a:lstStyle/>
          <a:p>
            <a:pPr marL="0" indent="0">
              <a:buNone/>
            </a:pPr>
            <a:r>
              <a:rPr lang="en-US" dirty="0"/>
              <a:t>Takes into account how co-occurrence differs from what is expected by chance</a:t>
            </a:r>
          </a:p>
          <a:p>
            <a:pPr lvl="1"/>
            <a:r>
              <a:rPr lang="en-US" dirty="0"/>
              <a:t>i.e., if items were selected independently from one another</a:t>
            </a:r>
          </a:p>
          <a:p>
            <a:pPr lvl="1"/>
            <a:endParaRPr lang="en-US" dirty="0"/>
          </a:p>
          <a:p>
            <a:pPr marL="0" indent="0">
              <a:buNone/>
            </a:pPr>
            <a:br>
              <a:rPr lang="en-US" dirty="0"/>
            </a:br>
            <a:br>
              <a:rPr lang="en-US" dirty="0"/>
            </a:br>
            <a:endParaRPr lang="en-US" dirty="0"/>
          </a:p>
          <a:p>
            <a:endParaRPr lang="en-US" dirty="0"/>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572883606"/>
              </p:ext>
            </p:extLst>
          </p:nvPr>
        </p:nvGraphicFramePr>
        <p:xfrm>
          <a:off x="240347" y="3953669"/>
          <a:ext cx="4179253" cy="1037597"/>
        </p:xfrm>
        <a:graphic>
          <a:graphicData uri="http://schemas.openxmlformats.org/presentationml/2006/ole">
            <mc:AlternateContent xmlns:mc="http://schemas.openxmlformats.org/markup-compatibility/2006">
              <mc:Choice xmlns:v="urn:schemas-microsoft-com:vml" Requires="v">
                <p:oleObj name="Equation" r:id="rId3" imgW="1434960" imgH="355320" progId="Equation.3">
                  <p:embed/>
                </p:oleObj>
              </mc:Choice>
              <mc:Fallback>
                <p:oleObj name="Equation" r:id="rId3" imgW="1434960" imgH="355320" progId="Equation.3">
                  <p:embed/>
                  <p:pic>
                    <p:nvPicPr>
                      <p:cNvPr id="4" name="Object 3"/>
                      <p:cNvPicPr>
                        <a:picLocks noChangeAspect="1" noChangeArrowheads="1"/>
                      </p:cNvPicPr>
                      <p:nvPr/>
                    </p:nvPicPr>
                    <p:blipFill>
                      <a:blip r:embed="rId4"/>
                      <a:srcRect/>
                      <a:stretch>
                        <a:fillRect/>
                      </a:stretch>
                    </p:blipFill>
                    <p:spPr bwMode="auto">
                      <a:xfrm>
                        <a:off x="240347" y="3953669"/>
                        <a:ext cx="4179253" cy="1037597"/>
                      </a:xfrm>
                      <a:prstGeom prst="rect">
                        <a:avLst/>
                      </a:prstGeom>
                      <a:noFill/>
                      <a:ln>
                        <a:noFill/>
                      </a:ln>
                      <a:effectLst/>
                    </p:spPr>
                  </p:pic>
                </p:oleObj>
              </mc:Fallback>
            </mc:AlternateContent>
          </a:graphicData>
        </a:graphic>
      </p:graphicFrame>
      <p:sp>
        <p:nvSpPr>
          <p:cNvPr id="5" name="Rounded Rectangle 4"/>
          <p:cNvSpPr/>
          <p:nvPr/>
        </p:nvSpPr>
        <p:spPr>
          <a:xfrm>
            <a:off x="4572000" y="3886200"/>
            <a:ext cx="4419600" cy="6096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a:t>Support for total </a:t>
            </a:r>
            <a:r>
              <a:rPr lang="en-US" sz="2000" dirty="0" err="1"/>
              <a:t>itemset</a:t>
            </a:r>
            <a:r>
              <a:rPr lang="en-US" sz="2000" dirty="0"/>
              <a:t> X and Y</a:t>
            </a:r>
          </a:p>
        </p:txBody>
      </p:sp>
      <p:sp>
        <p:nvSpPr>
          <p:cNvPr id="6" name="Rounded Rectangle 5"/>
          <p:cNvSpPr/>
          <p:nvPr/>
        </p:nvSpPr>
        <p:spPr>
          <a:xfrm>
            <a:off x="4572000" y="4572000"/>
            <a:ext cx="4419600" cy="6096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a:t>Support for X times support for Y</a:t>
            </a:r>
          </a:p>
        </p:txBody>
      </p:sp>
    </p:spTree>
    <p:extLst>
      <p:ext uri="{BB962C8B-B14F-4D97-AF65-F5344CB8AC3E}">
        <p14:creationId xmlns:p14="http://schemas.microsoft.com/office/powerpoint/2010/main" val="684621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the Lift mean?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33400" y="1295400"/>
                <a:ext cx="8229600" cy="3290291"/>
              </a:xfrm>
            </p:spPr>
            <p:txBody>
              <a:bodyPr>
                <a:normAutofit/>
              </a:bodyPr>
              <a:lstStyle/>
              <a:p>
                <a:pPr marL="342900" lvl="2" indent="-342900"/>
                <a:r>
                  <a:rPr lang="en-US" dirty="0"/>
                  <a:t>Recall that</a:t>
                </a:r>
                <a14:m>
                  <m:oMath xmlns:m="http://schemas.openxmlformats.org/officeDocument/2006/math">
                    <m:r>
                      <a:rPr lang="en-US" b="0" i="0" smtClean="0">
                        <a:latin typeface="Cambria Math"/>
                      </a:rPr>
                      <m:t> </m:t>
                    </m:r>
                    <m:r>
                      <a:rPr lang="en-US" i="1">
                        <a:latin typeface="Cambria Math"/>
                      </a:rPr>
                      <m:t>𝑐</m:t>
                    </m:r>
                    <m:d>
                      <m:dPr>
                        <m:ctrlPr>
                          <a:rPr lang="en-US" i="1">
                            <a:latin typeface="Cambria Math" panose="02040503050406030204" pitchFamily="18" charset="0"/>
                          </a:rPr>
                        </m:ctrlPr>
                      </m:dPr>
                      <m:e>
                        <m:r>
                          <a:rPr lang="en-US" i="1">
                            <a:latin typeface="Cambria Math"/>
                          </a:rPr>
                          <m:t>𝑋</m:t>
                        </m:r>
                        <m:r>
                          <a:rPr lang="en-US" i="1">
                            <a:latin typeface="Cambria Math"/>
                            <a:ea typeface="Cambria Math"/>
                          </a:rPr>
                          <m:t>→</m:t>
                        </m:r>
                        <m:r>
                          <a:rPr lang="en-US" i="1">
                            <a:latin typeface="Cambria Math"/>
                            <a:ea typeface="Cambria Math"/>
                          </a:rPr>
                          <m:t>𝑌</m:t>
                        </m:r>
                      </m:e>
                    </m:d>
                    <m:r>
                      <a:rPr lang="en-US" i="1">
                        <a:latin typeface="Cambria Math"/>
                        <a:ea typeface="Cambria Math"/>
                      </a:rPr>
                      <m:t>=</m:t>
                    </m:r>
                    <m:f>
                      <m:fPr>
                        <m:ctrlPr>
                          <a:rPr lang="en-US" i="1">
                            <a:latin typeface="Cambria Math" panose="02040503050406030204" pitchFamily="18" charset="0"/>
                            <a:ea typeface="Cambria Math"/>
                          </a:rPr>
                        </m:ctrlPr>
                      </m:fPr>
                      <m:num>
                        <m:r>
                          <a:rPr lang="en-US" i="1">
                            <a:latin typeface="Cambria Math"/>
                          </a:rPr>
                          <m:t>𝑠</m:t>
                        </m:r>
                        <m:d>
                          <m:dPr>
                            <m:ctrlPr>
                              <a:rPr lang="en-US" i="1">
                                <a:latin typeface="Cambria Math" panose="02040503050406030204" pitchFamily="18" charset="0"/>
                              </a:rPr>
                            </m:ctrlPr>
                          </m:dPr>
                          <m:e>
                            <m:r>
                              <a:rPr lang="en-US" i="1">
                                <a:latin typeface="Cambria Math"/>
                              </a:rPr>
                              <m:t>𝑋</m:t>
                            </m:r>
                            <m:r>
                              <a:rPr lang="en-US" i="1">
                                <a:latin typeface="Cambria Math"/>
                                <a:ea typeface="Cambria Math"/>
                              </a:rPr>
                              <m:t>→</m:t>
                            </m:r>
                            <m:r>
                              <a:rPr lang="en-US" i="1">
                                <a:latin typeface="Cambria Math"/>
                                <a:ea typeface="Cambria Math"/>
                              </a:rPr>
                              <m:t>𝑌</m:t>
                            </m:r>
                          </m:e>
                        </m:d>
                      </m:num>
                      <m:den>
                        <m:r>
                          <a:rPr lang="en-US" i="1">
                            <a:latin typeface="Cambria Math"/>
                            <a:ea typeface="Cambria Math"/>
                          </a:rPr>
                          <m:t>𝑠</m:t>
                        </m:r>
                        <m:r>
                          <a:rPr lang="en-US" i="1">
                            <a:latin typeface="Cambria Math"/>
                            <a:ea typeface="Cambria Math"/>
                          </a:rPr>
                          <m:t>(</m:t>
                        </m:r>
                        <m:r>
                          <a:rPr lang="en-US" i="1">
                            <a:latin typeface="Cambria Math"/>
                            <a:ea typeface="Cambria Math"/>
                          </a:rPr>
                          <m:t>𝑋</m:t>
                        </m:r>
                        <m:r>
                          <a:rPr lang="en-US" i="1">
                            <a:latin typeface="Cambria Math"/>
                            <a:ea typeface="Cambria Math"/>
                          </a:rPr>
                          <m:t>)</m:t>
                        </m:r>
                      </m:den>
                    </m:f>
                  </m:oMath>
                </a14:m>
                <a:endParaRPr lang="en-US" dirty="0"/>
              </a:p>
              <a:p>
                <a:r>
                  <a:rPr lang="en-US" sz="2400" dirty="0"/>
                  <a:t>Thus, we can re-write Lift as</a:t>
                </a:r>
              </a:p>
              <a:p>
                <a:pPr marL="0" indent="0">
                  <a:buNone/>
                </a:pPr>
                <a14:m>
                  <m:oMathPara xmlns:m="http://schemas.openxmlformats.org/officeDocument/2006/math">
                    <m:oMathParaPr>
                      <m:jc m:val="centerGroup"/>
                    </m:oMathParaPr>
                    <m:oMath xmlns:m="http://schemas.openxmlformats.org/officeDocument/2006/math">
                      <m:r>
                        <a:rPr lang="en-US" sz="2000" b="0" i="1" smtClean="0">
                          <a:latin typeface="Cambria Math"/>
                        </a:rPr>
                        <m:t>𝐿𝑖𝑓𝑡</m:t>
                      </m:r>
                      <m:d>
                        <m:dPr>
                          <m:ctrlPr>
                            <a:rPr lang="en-US" sz="2000" i="1">
                              <a:latin typeface="Cambria Math" panose="02040503050406030204" pitchFamily="18" charset="0"/>
                            </a:rPr>
                          </m:ctrlPr>
                        </m:dPr>
                        <m:e>
                          <m:r>
                            <a:rPr lang="en-US" sz="2000" i="1">
                              <a:latin typeface="Cambria Math"/>
                            </a:rPr>
                            <m:t>𝑋</m:t>
                          </m:r>
                          <m:r>
                            <a:rPr lang="en-US" sz="2000" i="1">
                              <a:latin typeface="Cambria Math"/>
                              <a:ea typeface="Cambria Math"/>
                            </a:rPr>
                            <m:t>→</m:t>
                          </m:r>
                          <m:r>
                            <a:rPr lang="en-US" sz="2000" i="1">
                              <a:latin typeface="Cambria Math"/>
                              <a:ea typeface="Cambria Math"/>
                            </a:rPr>
                            <m:t>𝑌</m:t>
                          </m:r>
                        </m:e>
                      </m:d>
                      <m:r>
                        <a:rPr lang="en-US" sz="2000" b="0" i="1" smtClean="0">
                          <a:latin typeface="Cambria Math"/>
                          <a:ea typeface="Cambria Math"/>
                        </a:rPr>
                        <m:t>=</m:t>
                      </m:r>
                      <m:f>
                        <m:fPr>
                          <m:ctrlPr>
                            <a:rPr lang="en-US" sz="2000" i="1">
                              <a:latin typeface="Cambria Math" panose="02040503050406030204" pitchFamily="18" charset="0"/>
                              <a:ea typeface="Cambria Math"/>
                            </a:rPr>
                          </m:ctrlPr>
                        </m:fPr>
                        <m:num>
                          <m:r>
                            <a:rPr lang="en-US" sz="2000" i="1">
                              <a:latin typeface="Cambria Math"/>
                            </a:rPr>
                            <m:t>𝑠</m:t>
                          </m:r>
                          <m:d>
                            <m:dPr>
                              <m:ctrlPr>
                                <a:rPr lang="en-US" sz="2000" i="1">
                                  <a:latin typeface="Cambria Math" panose="02040503050406030204" pitchFamily="18" charset="0"/>
                                </a:rPr>
                              </m:ctrlPr>
                            </m:dPr>
                            <m:e>
                              <m:r>
                                <a:rPr lang="en-US" sz="2000" i="1">
                                  <a:latin typeface="Cambria Math"/>
                                </a:rPr>
                                <m:t>𝑋</m:t>
                              </m:r>
                              <m:r>
                                <a:rPr lang="en-US" sz="2000" i="1">
                                  <a:latin typeface="Cambria Math"/>
                                  <a:ea typeface="Cambria Math"/>
                                </a:rPr>
                                <m:t>→</m:t>
                              </m:r>
                              <m:r>
                                <a:rPr lang="en-US" sz="2000" i="1">
                                  <a:latin typeface="Cambria Math"/>
                                  <a:ea typeface="Cambria Math"/>
                                </a:rPr>
                                <m:t>𝑌</m:t>
                              </m:r>
                            </m:e>
                          </m:d>
                        </m:num>
                        <m:den>
                          <m:r>
                            <a:rPr lang="en-US" sz="2000" i="1">
                              <a:latin typeface="Cambria Math"/>
                              <a:ea typeface="Cambria Math"/>
                            </a:rPr>
                            <m:t>𝑆</m:t>
                          </m:r>
                          <m:d>
                            <m:dPr>
                              <m:ctrlPr>
                                <a:rPr lang="en-US" sz="2000" i="1">
                                  <a:latin typeface="Cambria Math" panose="02040503050406030204" pitchFamily="18" charset="0"/>
                                  <a:ea typeface="Cambria Math"/>
                                </a:rPr>
                              </m:ctrlPr>
                            </m:dPr>
                            <m:e>
                              <m:r>
                                <a:rPr lang="en-US" sz="2000" i="1">
                                  <a:latin typeface="Cambria Math"/>
                                  <a:ea typeface="Cambria Math"/>
                                </a:rPr>
                                <m:t>𝑋</m:t>
                              </m:r>
                            </m:e>
                          </m:d>
                          <m:r>
                            <a:rPr lang="en-US" sz="2000" b="0" i="1" smtClean="0">
                              <a:latin typeface="Cambria Math" panose="02040503050406030204" pitchFamily="18" charset="0"/>
                              <a:ea typeface="Cambria Math"/>
                            </a:rPr>
                            <m:t>∗</m:t>
                          </m:r>
                          <m:r>
                            <a:rPr lang="en-US" sz="2000" i="1">
                              <a:latin typeface="Cambria Math"/>
                              <a:ea typeface="Cambria Math"/>
                            </a:rPr>
                            <m:t>𝑆</m:t>
                          </m:r>
                          <m:d>
                            <m:dPr>
                              <m:ctrlPr>
                                <a:rPr lang="en-US" sz="2000" i="1">
                                  <a:latin typeface="Cambria Math" panose="02040503050406030204" pitchFamily="18" charset="0"/>
                                  <a:ea typeface="Cambria Math"/>
                                </a:rPr>
                              </m:ctrlPr>
                            </m:dPr>
                            <m:e>
                              <m:r>
                                <a:rPr lang="en-US" sz="2000" i="1">
                                  <a:latin typeface="Cambria Math"/>
                                  <a:ea typeface="Cambria Math"/>
                                </a:rPr>
                                <m:t>𝑌</m:t>
                              </m:r>
                            </m:e>
                          </m:d>
                        </m:den>
                      </m:f>
                      <m:r>
                        <a:rPr lang="en-US" sz="2000" b="0" i="1" smtClean="0">
                          <a:latin typeface="Cambria Math" panose="02040503050406030204" pitchFamily="18" charset="0"/>
                          <a:ea typeface="Cambria Math"/>
                        </a:rPr>
                        <m:t>=</m:t>
                      </m:r>
                      <m:f>
                        <m:fPr>
                          <m:ctrlPr>
                            <a:rPr lang="en-US" sz="2000" b="0" i="1" smtClean="0">
                              <a:latin typeface="Cambria Math" panose="02040503050406030204" pitchFamily="18" charset="0"/>
                              <a:ea typeface="Cambria Math"/>
                            </a:rPr>
                          </m:ctrlPr>
                        </m:fPr>
                        <m:num>
                          <m:f>
                            <m:fPr>
                              <m:ctrlPr>
                                <a:rPr lang="en-US" sz="2000" i="1">
                                  <a:latin typeface="Cambria Math" panose="02040503050406030204" pitchFamily="18" charset="0"/>
                                  <a:ea typeface="Cambria Math"/>
                                </a:rPr>
                              </m:ctrlPr>
                            </m:fPr>
                            <m:num>
                              <m:r>
                                <a:rPr lang="en-US" sz="2000" i="1">
                                  <a:latin typeface="Cambria Math"/>
                                </a:rPr>
                                <m:t>𝑠</m:t>
                              </m:r>
                              <m:d>
                                <m:dPr>
                                  <m:ctrlPr>
                                    <a:rPr lang="en-US" sz="2000" i="1">
                                      <a:latin typeface="Cambria Math" panose="02040503050406030204" pitchFamily="18" charset="0"/>
                                    </a:rPr>
                                  </m:ctrlPr>
                                </m:dPr>
                                <m:e>
                                  <m:r>
                                    <a:rPr lang="en-US" sz="2000" i="1">
                                      <a:latin typeface="Cambria Math"/>
                                    </a:rPr>
                                    <m:t>𝑋</m:t>
                                  </m:r>
                                  <m:r>
                                    <a:rPr lang="en-US" sz="2000" i="1">
                                      <a:latin typeface="Cambria Math"/>
                                      <a:ea typeface="Cambria Math"/>
                                    </a:rPr>
                                    <m:t>→</m:t>
                                  </m:r>
                                  <m:r>
                                    <a:rPr lang="en-US" sz="2000" i="1">
                                      <a:latin typeface="Cambria Math"/>
                                      <a:ea typeface="Cambria Math"/>
                                    </a:rPr>
                                    <m:t>𝑌</m:t>
                                  </m:r>
                                </m:e>
                              </m:d>
                            </m:num>
                            <m:den>
                              <m:r>
                                <a:rPr lang="en-US" sz="2000" i="1">
                                  <a:latin typeface="Cambria Math"/>
                                  <a:ea typeface="Cambria Math"/>
                                </a:rPr>
                                <m:t>𝑆</m:t>
                              </m:r>
                              <m:d>
                                <m:dPr>
                                  <m:ctrlPr>
                                    <a:rPr lang="en-US" sz="2000" i="1">
                                      <a:latin typeface="Cambria Math" panose="02040503050406030204" pitchFamily="18" charset="0"/>
                                      <a:ea typeface="Cambria Math"/>
                                    </a:rPr>
                                  </m:ctrlPr>
                                </m:dPr>
                                <m:e>
                                  <m:r>
                                    <a:rPr lang="en-US" sz="2000" i="1">
                                      <a:latin typeface="Cambria Math"/>
                                      <a:ea typeface="Cambria Math"/>
                                    </a:rPr>
                                    <m:t>𝑋</m:t>
                                  </m:r>
                                </m:e>
                              </m:d>
                            </m:den>
                          </m:f>
                        </m:num>
                        <m:den>
                          <m:r>
                            <a:rPr lang="en-US" sz="2000" i="1">
                              <a:latin typeface="Cambria Math"/>
                              <a:ea typeface="Cambria Math"/>
                            </a:rPr>
                            <m:t>𝑆</m:t>
                          </m:r>
                          <m:d>
                            <m:dPr>
                              <m:ctrlPr>
                                <a:rPr lang="en-US" sz="2000" i="1">
                                  <a:latin typeface="Cambria Math" panose="02040503050406030204" pitchFamily="18" charset="0"/>
                                  <a:ea typeface="Cambria Math"/>
                                </a:rPr>
                              </m:ctrlPr>
                            </m:dPr>
                            <m:e>
                              <m:r>
                                <a:rPr lang="en-US" sz="2000" i="1">
                                  <a:latin typeface="Cambria Math"/>
                                  <a:ea typeface="Cambria Math"/>
                                </a:rPr>
                                <m:t>𝑌</m:t>
                              </m:r>
                            </m:e>
                          </m:d>
                        </m:den>
                      </m:f>
                      <m:r>
                        <a:rPr lang="en-US" sz="2000" b="0" i="1" smtClean="0">
                          <a:latin typeface="Cambria Math"/>
                          <a:ea typeface="Cambria Math"/>
                        </a:rPr>
                        <m:t>=</m:t>
                      </m:r>
                      <m:f>
                        <m:fPr>
                          <m:ctrlPr>
                            <a:rPr lang="en-US" sz="2000" b="0" i="1" smtClean="0">
                              <a:latin typeface="Cambria Math" panose="02040503050406030204" pitchFamily="18" charset="0"/>
                              <a:ea typeface="Cambria Math"/>
                            </a:rPr>
                          </m:ctrlPr>
                        </m:fPr>
                        <m:num>
                          <m:r>
                            <a:rPr lang="en-US" sz="2000" b="0" i="1" smtClean="0">
                              <a:latin typeface="Cambria Math"/>
                              <a:ea typeface="Cambria Math"/>
                            </a:rPr>
                            <m:t>𝑐</m:t>
                          </m:r>
                          <m:d>
                            <m:dPr>
                              <m:ctrlPr>
                                <a:rPr lang="en-US" sz="2000" i="1">
                                  <a:latin typeface="Cambria Math" panose="02040503050406030204" pitchFamily="18" charset="0"/>
                                </a:rPr>
                              </m:ctrlPr>
                            </m:dPr>
                            <m:e>
                              <m:r>
                                <a:rPr lang="en-US" sz="2000" i="1">
                                  <a:latin typeface="Cambria Math"/>
                                </a:rPr>
                                <m:t>𝑋</m:t>
                              </m:r>
                              <m:r>
                                <a:rPr lang="en-US" sz="2000" i="1">
                                  <a:latin typeface="Cambria Math"/>
                                  <a:ea typeface="Cambria Math"/>
                                </a:rPr>
                                <m:t>→</m:t>
                              </m:r>
                              <m:r>
                                <a:rPr lang="en-US" sz="2000" i="1">
                                  <a:latin typeface="Cambria Math"/>
                                  <a:ea typeface="Cambria Math"/>
                                </a:rPr>
                                <m:t>𝑌</m:t>
                              </m:r>
                            </m:e>
                          </m:d>
                        </m:num>
                        <m:den>
                          <m:r>
                            <a:rPr lang="en-US" sz="2000" b="0" i="1" smtClean="0">
                              <a:latin typeface="Cambria Math"/>
                              <a:ea typeface="Cambria Math"/>
                            </a:rPr>
                            <m:t>𝑆</m:t>
                          </m:r>
                          <m:d>
                            <m:dPr>
                              <m:ctrlPr>
                                <a:rPr lang="en-US" sz="2000" b="0" i="1" smtClean="0">
                                  <a:latin typeface="Cambria Math" panose="02040503050406030204" pitchFamily="18" charset="0"/>
                                  <a:ea typeface="Cambria Math"/>
                                </a:rPr>
                              </m:ctrlPr>
                            </m:dPr>
                            <m:e>
                              <m:r>
                                <a:rPr lang="en-US" sz="2000" b="0" i="1" smtClean="0">
                                  <a:latin typeface="Cambria Math"/>
                                  <a:ea typeface="Cambria Math"/>
                                </a:rPr>
                                <m:t>𝑌</m:t>
                              </m:r>
                            </m:e>
                          </m:d>
                        </m:den>
                      </m:f>
                    </m:oMath>
                  </m:oMathPara>
                </a14:m>
                <a:endParaRPr lang="en-US" sz="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33400" y="1295400"/>
                <a:ext cx="8229600" cy="3290291"/>
              </a:xfrm>
              <a:blipFill>
                <a:blip r:embed="rId3"/>
                <a:stretch>
                  <a:fillRect l="-103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1066800" y="3352800"/>
                <a:ext cx="7391400" cy="70788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14:m>
                  <m:oMath xmlns:m="http://schemas.openxmlformats.org/officeDocument/2006/math">
                    <m:r>
                      <a:rPr lang="en-US" sz="2000" b="0" i="1">
                        <a:latin typeface="Cambria Math" panose="02040503050406030204" pitchFamily="18" charset="0"/>
                        <a:ea typeface="Cambria Math"/>
                      </a:rPr>
                      <m:t>𝑐</m:t>
                    </m:r>
                    <m:d>
                      <m:dPr>
                        <m:ctrlPr>
                          <a:rPr lang="en-US" sz="2000" i="1">
                            <a:latin typeface="Cambria Math" panose="02040503050406030204" pitchFamily="18" charset="0"/>
                          </a:rPr>
                        </m:ctrlPr>
                      </m:dPr>
                      <m:e>
                        <m:r>
                          <a:rPr lang="en-US" sz="2000" b="0" i="1">
                            <a:latin typeface="Cambria Math" panose="02040503050406030204" pitchFamily="18" charset="0"/>
                          </a:rPr>
                          <m:t>𝑋</m:t>
                        </m:r>
                        <m:r>
                          <a:rPr lang="en-US" sz="2000" b="0" i="1">
                            <a:latin typeface="Cambria Math" panose="02040503050406030204" pitchFamily="18" charset="0"/>
                            <a:ea typeface="Cambria Math"/>
                          </a:rPr>
                          <m:t>→</m:t>
                        </m:r>
                        <m:r>
                          <a:rPr lang="en-US" sz="2000" b="0" i="1">
                            <a:latin typeface="Cambria Math" panose="02040503050406030204" pitchFamily="18" charset="0"/>
                            <a:ea typeface="Cambria Math"/>
                          </a:rPr>
                          <m:t>𝑌</m:t>
                        </m:r>
                      </m:e>
                    </m:d>
                  </m:oMath>
                </a14:m>
                <a:r>
                  <a:rPr lang="en-US" sz="2000" dirty="0">
                    <a:latin typeface="+mj-lt"/>
                    <a:sym typeface="Symbol" pitchFamily="18" charset="2"/>
                  </a:rPr>
                  <a:t>: how often items in Y appear in transactions that contain X</a:t>
                </a:r>
              </a:p>
              <a:p>
                <a14:m>
                  <m:oMath xmlns:m="http://schemas.openxmlformats.org/officeDocument/2006/math">
                    <m:r>
                      <a:rPr lang="en-US" sz="2000" i="1">
                        <a:latin typeface="Cambria Math"/>
                        <a:ea typeface="Cambria Math"/>
                      </a:rPr>
                      <m:t>𝑆</m:t>
                    </m:r>
                    <m:r>
                      <a:rPr lang="en-US" sz="2000" i="1">
                        <a:latin typeface="Cambria Math"/>
                        <a:ea typeface="Cambria Math"/>
                      </a:rPr>
                      <m:t>(</m:t>
                    </m:r>
                    <m:r>
                      <a:rPr lang="en-US" sz="2000" i="1">
                        <a:latin typeface="Cambria Math"/>
                        <a:ea typeface="Cambria Math"/>
                      </a:rPr>
                      <m:t>𝑌</m:t>
                    </m:r>
                    <m:r>
                      <a:rPr lang="en-US" sz="2000" i="1">
                        <a:latin typeface="Cambria Math"/>
                        <a:ea typeface="Cambria Math"/>
                      </a:rPr>
                      <m:t>)</m:t>
                    </m:r>
                  </m:oMath>
                </a14:m>
                <a:r>
                  <a:rPr lang="en-US" sz="2000" dirty="0"/>
                  <a:t>: </a:t>
                </a:r>
                <a:r>
                  <a:rPr lang="en-US" sz="2000" dirty="0">
                    <a:latin typeface="+mj-lt"/>
                    <a:sym typeface="Symbol" pitchFamily="18" charset="2"/>
                  </a:rPr>
                  <a:t>how often items in Y appear in all transactions</a:t>
                </a:r>
              </a:p>
            </p:txBody>
          </p:sp>
        </mc:Choice>
        <mc:Fallback xmlns="">
          <p:sp>
            <p:nvSpPr>
              <p:cNvPr id="8" name="Rectangle 7"/>
              <p:cNvSpPr>
                <a:spLocks noRot="1" noChangeAspect="1" noMove="1" noResize="1" noEditPoints="1" noAdjustHandles="1" noChangeArrowheads="1" noChangeShapeType="1" noTextEdit="1"/>
              </p:cNvSpPr>
              <p:nvPr/>
            </p:nvSpPr>
            <p:spPr>
              <a:xfrm>
                <a:off x="1066800" y="3352800"/>
                <a:ext cx="7391400" cy="707886"/>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1467683714"/>
                  </p:ext>
                </p:extLst>
              </p:nvPr>
            </p:nvGraphicFramePr>
            <p:xfrm>
              <a:off x="274955" y="4257268"/>
              <a:ext cx="8746490" cy="2283905"/>
            </p:xfrm>
            <a:graphic>
              <a:graphicData uri="http://schemas.openxmlformats.org/drawingml/2006/table">
                <a:tbl>
                  <a:tblPr firstRow="1" bandRow="1">
                    <a:tableStyleId>{2D5ABB26-0587-4C30-8999-92F81FD0307C}</a:tableStyleId>
                  </a:tblPr>
                  <a:tblGrid>
                    <a:gridCol w="1545610">
                      <a:extLst>
                        <a:ext uri="{9D8B030D-6E8A-4147-A177-3AD203B41FA5}">
                          <a16:colId xmlns:a16="http://schemas.microsoft.com/office/drawing/2014/main" val="1587469644"/>
                        </a:ext>
                      </a:extLst>
                    </a:gridCol>
                    <a:gridCol w="7200880">
                      <a:extLst>
                        <a:ext uri="{9D8B030D-6E8A-4147-A177-3AD203B41FA5}">
                          <a16:colId xmlns:a16="http://schemas.microsoft.com/office/drawing/2014/main" val="1277118617"/>
                        </a:ext>
                      </a:extLst>
                    </a:gridCol>
                  </a:tblGrid>
                  <a:tr h="370840">
                    <a:tc>
                      <a:txBody>
                        <a:bodyPr/>
                        <a:lstStyle/>
                        <a:p>
                          <a:r>
                            <a:rPr lang="en-US" sz="2000" dirty="0"/>
                            <a:t>Lift &gt;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The occurrence of X</a:t>
                          </a:r>
                          <a:r>
                            <a:rPr lang="en-US" sz="2000" dirty="0">
                              <a:sym typeface="Symbol" pitchFamily="18" charset="2"/>
                            </a:rPr>
                            <a:t>  </a:t>
                          </a:r>
                          <a:r>
                            <a:rPr lang="en-US" sz="2000" dirty="0"/>
                            <a:t>Y together is more likely than what you would expect by chance (</a:t>
                          </a:r>
                          <a14:m>
                            <m:oMath xmlns:m="http://schemas.openxmlformats.org/officeDocument/2006/math">
                              <m:f>
                                <m:fPr>
                                  <m:ctrlPr>
                                    <a:rPr lang="en-US" sz="2000" i="1">
                                      <a:latin typeface="Cambria Math" panose="02040503050406030204" pitchFamily="18" charset="0"/>
                                    </a:rPr>
                                  </m:ctrlPr>
                                </m:fPr>
                                <m:num>
                                  <m:r>
                                    <a:rPr lang="en-US" sz="2000">
                                      <a:latin typeface="Cambria Math" panose="02040503050406030204" pitchFamily="18" charset="0"/>
                                    </a:rPr>
                                    <m:t>𝐜</m:t>
                                  </m:r>
                                  <m:d>
                                    <m:dPr>
                                      <m:ctrlPr>
                                        <a:rPr lang="en-US" sz="2000" i="1">
                                          <a:latin typeface="Cambria Math" panose="02040503050406030204" pitchFamily="18" charset="0"/>
                                        </a:rPr>
                                      </m:ctrlPr>
                                    </m:dPr>
                                    <m:e>
                                      <m:r>
                                        <a:rPr lang="en-US" sz="2000">
                                          <a:latin typeface="Cambria Math" panose="02040503050406030204" pitchFamily="18" charset="0"/>
                                        </a:rPr>
                                        <m:t>𝐗</m:t>
                                      </m:r>
                                      <m:r>
                                        <a:rPr lang="en-US" sz="2000">
                                          <a:latin typeface="Cambria Math" panose="02040503050406030204" pitchFamily="18" charset="0"/>
                                        </a:rPr>
                                        <m:t>→</m:t>
                                      </m:r>
                                      <m:r>
                                        <a:rPr lang="en-US" sz="2000">
                                          <a:latin typeface="Cambria Math" panose="02040503050406030204" pitchFamily="18" charset="0"/>
                                        </a:rPr>
                                        <m:t>𝐘</m:t>
                                      </m:r>
                                    </m:e>
                                  </m:d>
                                </m:num>
                                <m:den>
                                  <m:r>
                                    <a:rPr lang="en-US" sz="2000">
                                      <a:latin typeface="Cambria Math" panose="02040503050406030204" pitchFamily="18" charset="0"/>
                                    </a:rPr>
                                    <m:t>𝐬</m:t>
                                  </m:r>
                                  <m:d>
                                    <m:dPr>
                                      <m:ctrlPr>
                                        <a:rPr lang="en-US" sz="2000" i="1">
                                          <a:latin typeface="Cambria Math" panose="02040503050406030204" pitchFamily="18" charset="0"/>
                                        </a:rPr>
                                      </m:ctrlPr>
                                    </m:dPr>
                                    <m:e>
                                      <m:r>
                                        <a:rPr lang="en-US" sz="2000">
                                          <a:latin typeface="Cambria Math" panose="02040503050406030204" pitchFamily="18" charset="0"/>
                                        </a:rPr>
                                        <m:t>𝐘</m:t>
                                      </m:r>
                                    </m:e>
                                  </m:d>
                                </m:den>
                              </m:f>
                              <m:r>
                                <a:rPr lang="en-US" sz="2000">
                                  <a:latin typeface="Cambria Math" panose="02040503050406030204" pitchFamily="18" charset="0"/>
                                </a:rPr>
                                <m:t>&gt;</m:t>
                              </m:r>
                              <m:r>
                                <a:rPr lang="en-US" sz="2000">
                                  <a:latin typeface="Cambria Math" panose="02040503050406030204" pitchFamily="18" charset="0"/>
                                </a:rPr>
                                <m:t>𝟏</m:t>
                              </m:r>
                            </m:oMath>
                          </a14:m>
                          <a:r>
                            <a:rPr lang="en-US" sz="2000" dirty="0"/>
                            <a:t>)</a:t>
                          </a:r>
                          <a:endParaRPr lang="en-US"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833226432"/>
                      </a:ext>
                    </a:extLst>
                  </a:tr>
                  <a:tr h="370840">
                    <a:tc>
                      <a:txBody>
                        <a:bodyPr/>
                        <a:lstStyle/>
                        <a:p>
                          <a:r>
                            <a:rPr lang="en-US" sz="2000" dirty="0"/>
                            <a:t>Lift&lt;1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The occurrence of X</a:t>
                          </a:r>
                          <a:r>
                            <a:rPr lang="en-US" sz="2000" dirty="0">
                              <a:sym typeface="Symbol" pitchFamily="18" charset="2"/>
                            </a:rPr>
                            <a:t>  </a:t>
                          </a:r>
                          <a:r>
                            <a:rPr lang="en-US" sz="2000" dirty="0"/>
                            <a:t>Y together is less likely than what you would expect by chance</a:t>
                          </a:r>
                          <a:endParaRPr lang="en-US"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49263818"/>
                      </a:ext>
                    </a:extLst>
                  </a:tr>
                  <a:tr h="370840">
                    <a:tc>
                      <a:txBody>
                        <a:bodyPr/>
                        <a:lstStyle/>
                        <a:p>
                          <a:r>
                            <a:rPr lang="en-US" sz="2000" dirty="0"/>
                            <a:t>Lift=1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The occurrence of X</a:t>
                          </a:r>
                          <a:r>
                            <a:rPr lang="en-US" sz="2000" dirty="0">
                              <a:sym typeface="Symbol" pitchFamily="18" charset="2"/>
                            </a:rPr>
                            <a:t>  </a:t>
                          </a:r>
                          <a:r>
                            <a:rPr lang="en-US" sz="2000" dirty="0"/>
                            <a:t>Y together is the same as what you would expect by chance (i.e. X and Y are independent of each other) </a:t>
                          </a:r>
                          <a:endParaRPr lang="en-US"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9370181"/>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1467683714"/>
                  </p:ext>
                </p:extLst>
              </p:nvPr>
            </p:nvGraphicFramePr>
            <p:xfrm>
              <a:off x="274955" y="4257268"/>
              <a:ext cx="8746490" cy="2283905"/>
            </p:xfrm>
            <a:graphic>
              <a:graphicData uri="http://schemas.openxmlformats.org/drawingml/2006/table">
                <a:tbl>
                  <a:tblPr firstRow="1" bandRow="1">
                    <a:tableStyleId>{2D5ABB26-0587-4C30-8999-92F81FD0307C}</a:tableStyleId>
                  </a:tblPr>
                  <a:tblGrid>
                    <a:gridCol w="1545610">
                      <a:extLst>
                        <a:ext uri="{9D8B030D-6E8A-4147-A177-3AD203B41FA5}">
                          <a16:colId xmlns:a16="http://schemas.microsoft.com/office/drawing/2014/main" val="1587469644"/>
                        </a:ext>
                      </a:extLst>
                    </a:gridCol>
                    <a:gridCol w="7200880">
                      <a:extLst>
                        <a:ext uri="{9D8B030D-6E8A-4147-A177-3AD203B41FA5}">
                          <a16:colId xmlns:a16="http://schemas.microsoft.com/office/drawing/2014/main" val="1277118617"/>
                        </a:ext>
                      </a:extLst>
                    </a:gridCol>
                  </a:tblGrid>
                  <a:tr h="881825">
                    <a:tc>
                      <a:txBody>
                        <a:bodyPr/>
                        <a:lstStyle/>
                        <a:p>
                          <a:r>
                            <a:rPr lang="en-US" sz="2000" dirty="0"/>
                            <a:t>Lift &gt;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21592" t="-4828" r="-169" b="-171034"/>
                          </a:stretch>
                        </a:blipFill>
                      </a:tcPr>
                    </a:tc>
                    <a:extLst>
                      <a:ext uri="{0D108BD9-81ED-4DB2-BD59-A6C34878D82A}">
                        <a16:rowId xmlns:a16="http://schemas.microsoft.com/office/drawing/2014/main" val="833226432"/>
                      </a:ext>
                    </a:extLst>
                  </a:tr>
                  <a:tr h="701040">
                    <a:tc>
                      <a:txBody>
                        <a:bodyPr/>
                        <a:lstStyle/>
                        <a:p>
                          <a:r>
                            <a:rPr lang="en-US" sz="2000" dirty="0"/>
                            <a:t>Lift&lt;1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The occurrence of X</a:t>
                          </a:r>
                          <a:r>
                            <a:rPr lang="en-US" sz="2000" dirty="0">
                              <a:sym typeface="Symbol" pitchFamily="18" charset="2"/>
                            </a:rPr>
                            <a:t>  </a:t>
                          </a:r>
                          <a:r>
                            <a:rPr lang="en-US" sz="2000" dirty="0"/>
                            <a:t>Y together is less likely than what you would expect by chance</a:t>
                          </a:r>
                          <a:endParaRPr lang="en-US"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49263818"/>
                      </a:ext>
                    </a:extLst>
                  </a:tr>
                  <a:tr h="701040">
                    <a:tc>
                      <a:txBody>
                        <a:bodyPr/>
                        <a:lstStyle/>
                        <a:p>
                          <a:r>
                            <a:rPr lang="en-US" sz="2000" dirty="0"/>
                            <a:t>Lift=1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The occurrence of X</a:t>
                          </a:r>
                          <a:r>
                            <a:rPr lang="en-US" sz="2000" dirty="0">
                              <a:sym typeface="Symbol" pitchFamily="18" charset="2"/>
                            </a:rPr>
                            <a:t>  </a:t>
                          </a:r>
                          <a:r>
                            <a:rPr lang="en-US" sz="2000" dirty="0"/>
                            <a:t>Y together is the same as what you would expect by chance (i.e. X and Y are independent of each other) </a:t>
                          </a:r>
                          <a:endParaRPr lang="en-US"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9370181"/>
                      </a:ext>
                    </a:extLst>
                  </a:tr>
                </a:tbl>
              </a:graphicData>
            </a:graphic>
          </p:graphicFrame>
        </mc:Fallback>
      </mc:AlternateContent>
    </p:spTree>
    <p:extLst>
      <p:ext uri="{BB962C8B-B14F-4D97-AF65-F5344CB8AC3E}">
        <p14:creationId xmlns:p14="http://schemas.microsoft.com/office/powerpoint/2010/main" val="2574879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Lift Example</a:t>
            </a:r>
          </a:p>
        </p:txBody>
      </p:sp>
      <p:sp>
        <p:nvSpPr>
          <p:cNvPr id="3" name="Content Placeholder 2"/>
          <p:cNvSpPr>
            <a:spLocks noGrp="1"/>
          </p:cNvSpPr>
          <p:nvPr>
            <p:ph idx="1"/>
          </p:nvPr>
        </p:nvSpPr>
        <p:spPr>
          <a:xfrm>
            <a:off x="457200" y="1600200"/>
            <a:ext cx="5943600" cy="4525963"/>
          </a:xfrm>
        </p:spPr>
        <p:txBody>
          <a:bodyPr>
            <a:normAutofit fontScale="85000" lnSpcReduction="10000"/>
          </a:bodyPr>
          <a:lstStyle/>
          <a:p>
            <a:r>
              <a:rPr lang="en-US" dirty="0"/>
              <a:t>What’s the lift for the rule:</a:t>
            </a:r>
            <a:br>
              <a:rPr lang="en-US" dirty="0"/>
            </a:br>
            <a:r>
              <a:rPr lang="en-US" dirty="0"/>
              <a:t>{Milk, </a:t>
            </a:r>
            <a:r>
              <a:rPr lang="en-US" dirty="0">
                <a:latin typeface="+mj-lt"/>
              </a:rPr>
              <a:t>Diapers} </a:t>
            </a:r>
            <a:r>
              <a:rPr lang="en-US" dirty="0">
                <a:latin typeface="+mj-lt"/>
                <a:sym typeface="Symbol" pitchFamily="18" charset="2"/>
              </a:rPr>
              <a:t> {Beer}</a:t>
            </a:r>
          </a:p>
          <a:p>
            <a:endParaRPr lang="en-US" dirty="0">
              <a:latin typeface="Arial" charset="0"/>
              <a:sym typeface="Symbol" pitchFamily="18" charset="2"/>
            </a:endParaRPr>
          </a:p>
          <a:p>
            <a:r>
              <a:rPr lang="en-US" dirty="0"/>
              <a:t>So 	X = {Milk, Diapers} </a:t>
            </a:r>
            <a:br>
              <a:rPr lang="en-US" dirty="0"/>
            </a:br>
            <a:r>
              <a:rPr lang="en-US" dirty="0"/>
              <a:t>	Y = {Beer}</a:t>
            </a:r>
            <a:br>
              <a:rPr lang="en-US" dirty="0"/>
            </a:br>
            <a:br>
              <a:rPr lang="en-US" dirty="0"/>
            </a:br>
            <a:r>
              <a:rPr lang="en-US" dirty="0"/>
              <a:t>s({Milk, Diapers} </a:t>
            </a:r>
            <a:r>
              <a:rPr lang="en-US" dirty="0">
                <a:sym typeface="Symbol" pitchFamily="18" charset="2"/>
              </a:rPr>
              <a:t> {Beer}</a:t>
            </a:r>
            <a:r>
              <a:rPr lang="en-US" dirty="0"/>
              <a:t>) = 2/5 = 0.4</a:t>
            </a:r>
            <a:br>
              <a:rPr lang="en-US" dirty="0"/>
            </a:br>
            <a:r>
              <a:rPr lang="en-US" dirty="0"/>
              <a:t>s({Milk, Diapers}) = 3/5 = 0.6</a:t>
            </a:r>
            <a:br>
              <a:rPr lang="en-US" dirty="0"/>
            </a:br>
            <a:r>
              <a:rPr lang="en-US" dirty="0"/>
              <a:t>s({Beer}) = 3/5 = 0.6</a:t>
            </a:r>
            <a:br>
              <a:rPr lang="en-US" dirty="0"/>
            </a:br>
            <a:br>
              <a:rPr lang="en-US" dirty="0"/>
            </a:br>
            <a:r>
              <a:rPr lang="en-US" dirty="0"/>
              <a:t>So </a:t>
            </a:r>
          </a:p>
        </p:txBody>
      </p:sp>
      <p:graphicFrame>
        <p:nvGraphicFramePr>
          <p:cNvPr id="5" name="Object 4"/>
          <p:cNvGraphicFramePr>
            <a:graphicFrameLocks noChangeAspect="1"/>
          </p:cNvGraphicFramePr>
          <p:nvPr>
            <p:extLst>
              <p:ext uri="{D42A27DB-BD31-4B8C-83A1-F6EECF244321}">
                <p14:modId xmlns:p14="http://schemas.microsoft.com/office/powerpoint/2010/main" val="1708954775"/>
              </p:ext>
            </p:extLst>
          </p:nvPr>
        </p:nvGraphicFramePr>
        <p:xfrm>
          <a:off x="293688" y="5989638"/>
          <a:ext cx="8256587" cy="944562"/>
        </p:xfrm>
        <a:graphic>
          <a:graphicData uri="http://schemas.openxmlformats.org/presentationml/2006/ole">
            <mc:AlternateContent xmlns:mc="http://schemas.openxmlformats.org/markup-compatibility/2006">
              <mc:Choice xmlns:v="urn:schemas-microsoft-com:vml" Requires="v">
                <p:oleObj name="Equation" r:id="rId3" imgW="3454200" imgH="393480" progId="Equation.3">
                  <p:embed/>
                </p:oleObj>
              </mc:Choice>
              <mc:Fallback>
                <p:oleObj name="Equation" r:id="rId3" imgW="3454200" imgH="393480" progId="Equation.3">
                  <p:embed/>
                  <p:pic>
                    <p:nvPicPr>
                      <p:cNvPr id="5" name="Object 4"/>
                      <p:cNvPicPr>
                        <a:picLocks noChangeAspect="1" noChangeArrowheads="1"/>
                      </p:cNvPicPr>
                      <p:nvPr/>
                    </p:nvPicPr>
                    <p:blipFill>
                      <a:blip r:embed="rId4"/>
                      <a:srcRect/>
                      <a:stretch>
                        <a:fillRect/>
                      </a:stretch>
                    </p:blipFill>
                    <p:spPr bwMode="auto">
                      <a:xfrm>
                        <a:off x="293688" y="5989638"/>
                        <a:ext cx="8256587" cy="944562"/>
                      </a:xfrm>
                      <a:prstGeom prst="rect">
                        <a:avLst/>
                      </a:prstGeom>
                      <a:noFill/>
                      <a:ln>
                        <a:noFill/>
                      </a:ln>
                      <a:effectLst/>
                    </p:spPr>
                  </p:pic>
                </p:oleObj>
              </mc:Fallback>
            </mc:AlternateContent>
          </a:graphicData>
        </a:graphic>
      </p:graphicFrame>
      <p:sp>
        <p:nvSpPr>
          <p:cNvPr id="6" name="Rounded Rectangle 5"/>
          <p:cNvSpPr/>
          <p:nvPr/>
        </p:nvSpPr>
        <p:spPr>
          <a:xfrm>
            <a:off x="6324600" y="3352800"/>
            <a:ext cx="2743200" cy="25146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b="1" dirty="0"/>
              <a:t>When Lift &gt; 1, the occurrence of </a:t>
            </a:r>
            <a:br>
              <a:rPr lang="en-US" sz="2000" b="1" dirty="0"/>
            </a:br>
            <a:r>
              <a:rPr lang="en-US" sz="2000" b="1" dirty="0"/>
              <a:t>X</a:t>
            </a:r>
            <a:r>
              <a:rPr lang="en-US" sz="2000" b="1" dirty="0">
                <a:latin typeface="Arial" charset="0"/>
                <a:sym typeface="Symbol" pitchFamily="18" charset="2"/>
              </a:rPr>
              <a:t>  </a:t>
            </a:r>
            <a:r>
              <a:rPr lang="en-US" sz="2000" b="1" dirty="0"/>
              <a:t>Y together is more likely than what you would expect by chance</a:t>
            </a:r>
          </a:p>
        </p:txBody>
      </p:sp>
      <p:graphicFrame>
        <p:nvGraphicFramePr>
          <p:cNvPr id="7" name="Content Placeholder 3"/>
          <p:cNvGraphicFramePr>
            <a:graphicFrameLocks/>
          </p:cNvGraphicFramePr>
          <p:nvPr>
            <p:extLst>
              <p:ext uri="{D42A27DB-BD31-4B8C-83A1-F6EECF244321}">
                <p14:modId xmlns:p14="http://schemas.microsoft.com/office/powerpoint/2010/main" val="1211685124"/>
              </p:ext>
            </p:extLst>
          </p:nvPr>
        </p:nvGraphicFramePr>
        <p:xfrm>
          <a:off x="5029200" y="990600"/>
          <a:ext cx="3962400" cy="2225040"/>
        </p:xfrm>
        <a:graphic>
          <a:graphicData uri="http://schemas.openxmlformats.org/drawingml/2006/table">
            <a:tbl>
              <a:tblPr firstRow="1" bandRow="1">
                <a:tableStyleId>{10A1B5D5-9B99-4C35-A422-299274C87663}</a:tableStyleId>
              </a:tblPr>
              <a:tblGrid>
                <a:gridCol w="8382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tblGrid>
              <a:tr h="370840">
                <a:tc>
                  <a:txBody>
                    <a:bodyPr/>
                    <a:lstStyle/>
                    <a:p>
                      <a:pPr algn="ctr"/>
                      <a:r>
                        <a:rPr lang="en-US" dirty="0"/>
                        <a:t>Basket</a:t>
                      </a:r>
                    </a:p>
                  </a:txBody>
                  <a:tcPr/>
                </a:tc>
                <a:tc>
                  <a:txBody>
                    <a:bodyPr/>
                    <a:lstStyle/>
                    <a:p>
                      <a:pPr algn="ctr"/>
                      <a:r>
                        <a:rPr lang="en-US" dirty="0"/>
                        <a:t>Items</a:t>
                      </a:r>
                    </a:p>
                  </a:txBody>
                  <a:tcPr/>
                </a:tc>
                <a:extLst>
                  <a:ext uri="{0D108BD9-81ED-4DB2-BD59-A6C34878D82A}">
                    <a16:rowId xmlns:a16="http://schemas.microsoft.com/office/drawing/2014/main" val="10000"/>
                  </a:ext>
                </a:extLst>
              </a:tr>
              <a:tr h="370840">
                <a:tc>
                  <a:txBody>
                    <a:bodyPr/>
                    <a:lstStyle/>
                    <a:p>
                      <a:pPr algn="ctr"/>
                      <a:r>
                        <a:rPr lang="en-US" dirty="0"/>
                        <a:t>1</a:t>
                      </a:r>
                    </a:p>
                  </a:txBody>
                  <a:tcPr/>
                </a:tc>
                <a:tc>
                  <a:txBody>
                    <a:bodyPr/>
                    <a:lstStyle/>
                    <a:p>
                      <a:pPr marL="0" marR="0" algn="ctr" defTabSz="914400" rtl="0" eaLnBrk="1" latinLnBrk="0" hangingPunct="1">
                        <a:spcBef>
                          <a:spcPts val="0"/>
                        </a:spcBef>
                        <a:spcAft>
                          <a:spcPts val="0"/>
                        </a:spcAft>
                      </a:pPr>
                      <a:r>
                        <a:rPr lang="en-US" sz="1800" kern="1200" dirty="0"/>
                        <a:t>Bread, Milk</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1"/>
                  </a:ext>
                </a:extLst>
              </a:tr>
              <a:tr h="370840">
                <a:tc>
                  <a:txBody>
                    <a:bodyPr/>
                    <a:lstStyle/>
                    <a:p>
                      <a:pPr algn="ctr"/>
                      <a:r>
                        <a:rPr lang="en-US" dirty="0"/>
                        <a:t>2</a:t>
                      </a:r>
                    </a:p>
                  </a:txBody>
                  <a:tcPr/>
                </a:tc>
                <a:tc>
                  <a:txBody>
                    <a:bodyPr/>
                    <a:lstStyle/>
                    <a:p>
                      <a:pPr marL="0" marR="0" algn="ctr" defTabSz="914400" rtl="0" eaLnBrk="1" latinLnBrk="0" hangingPunct="1">
                        <a:spcBef>
                          <a:spcPts val="0"/>
                        </a:spcBef>
                        <a:spcAft>
                          <a:spcPts val="0"/>
                        </a:spcAft>
                      </a:pPr>
                      <a:r>
                        <a:rPr lang="en-US" sz="1800" kern="1200" dirty="0"/>
                        <a:t>Bread, Diapers, Beer, Eggs</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2"/>
                  </a:ext>
                </a:extLst>
              </a:tr>
              <a:tr h="370840">
                <a:tc>
                  <a:txBody>
                    <a:bodyPr/>
                    <a:lstStyle/>
                    <a:p>
                      <a:pPr algn="ctr"/>
                      <a:r>
                        <a:rPr lang="en-US" dirty="0"/>
                        <a:t>3</a:t>
                      </a:r>
                    </a:p>
                  </a:txBody>
                  <a:tcPr/>
                </a:tc>
                <a:tc>
                  <a:txBody>
                    <a:bodyPr/>
                    <a:lstStyle/>
                    <a:p>
                      <a:pPr marL="0" marR="0" algn="ctr" defTabSz="914400" rtl="0" eaLnBrk="1" latinLnBrk="0" hangingPunct="1">
                        <a:spcBef>
                          <a:spcPts val="0"/>
                        </a:spcBef>
                        <a:spcAft>
                          <a:spcPts val="0"/>
                        </a:spcAft>
                      </a:pPr>
                      <a:r>
                        <a:rPr lang="en-US" sz="1800" kern="1200" dirty="0"/>
                        <a:t>Milk, Diapers, Beer, Coke </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3"/>
                  </a:ext>
                </a:extLst>
              </a:tr>
              <a:tr h="370840">
                <a:tc>
                  <a:txBody>
                    <a:bodyPr/>
                    <a:lstStyle/>
                    <a:p>
                      <a:pPr algn="ctr"/>
                      <a:r>
                        <a:rPr lang="en-US" dirty="0"/>
                        <a:t>4</a:t>
                      </a:r>
                    </a:p>
                  </a:txBody>
                  <a:tcPr/>
                </a:tc>
                <a:tc>
                  <a:txBody>
                    <a:bodyPr/>
                    <a:lstStyle/>
                    <a:p>
                      <a:pPr marL="0" marR="0" algn="ctr" defTabSz="914400" rtl="0" eaLnBrk="1" latinLnBrk="0" hangingPunct="1">
                        <a:spcBef>
                          <a:spcPts val="0"/>
                        </a:spcBef>
                        <a:spcAft>
                          <a:spcPts val="0"/>
                        </a:spcAft>
                      </a:pPr>
                      <a:r>
                        <a:rPr lang="en-US" sz="1800" kern="1200" dirty="0"/>
                        <a:t>Bread, Milk, Diapers, Beer</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4"/>
                  </a:ext>
                </a:extLst>
              </a:tr>
              <a:tr h="370840">
                <a:tc>
                  <a:txBody>
                    <a:bodyPr/>
                    <a:lstStyle/>
                    <a:p>
                      <a:pPr algn="ctr"/>
                      <a:r>
                        <a:rPr lang="en-US" dirty="0"/>
                        <a:t>5</a:t>
                      </a:r>
                    </a:p>
                  </a:txBody>
                  <a:tcPr/>
                </a:tc>
                <a:tc>
                  <a:txBody>
                    <a:bodyPr/>
                    <a:lstStyle/>
                    <a:p>
                      <a:pPr marL="0" marR="0" algn="ctr" defTabSz="914400" rtl="0" eaLnBrk="1" latinLnBrk="0" hangingPunct="1">
                        <a:spcBef>
                          <a:spcPts val="0"/>
                        </a:spcBef>
                        <a:spcAft>
                          <a:spcPts val="0"/>
                        </a:spcAft>
                      </a:pPr>
                      <a:r>
                        <a:rPr lang="en-US" sz="1800" kern="1200" dirty="0"/>
                        <a:t>Bread, Milk, Diapers, Coke </a:t>
                      </a:r>
                      <a:endParaRPr lang="en-US" sz="18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101417297"/>
              </p:ext>
            </p:extLst>
          </p:nvPr>
        </p:nvGraphicFramePr>
        <p:xfrm>
          <a:off x="1600200" y="5257800"/>
          <a:ext cx="3286125" cy="815975"/>
        </p:xfrm>
        <a:graphic>
          <a:graphicData uri="http://schemas.openxmlformats.org/presentationml/2006/ole">
            <mc:AlternateContent xmlns:mc="http://schemas.openxmlformats.org/markup-compatibility/2006">
              <mc:Choice xmlns:v="urn:schemas-microsoft-com:vml" Requires="v">
                <p:oleObj name="Equation" r:id="rId5" imgW="1434960" imgH="355320" progId="Equation.3">
                  <p:embed/>
                </p:oleObj>
              </mc:Choice>
              <mc:Fallback>
                <p:oleObj name="Equation" r:id="rId5" imgW="1434960" imgH="355320" progId="Equation.3">
                  <p:embed/>
                  <p:pic>
                    <p:nvPicPr>
                      <p:cNvPr id="9" name="Object 8"/>
                      <p:cNvPicPr>
                        <a:picLocks noChangeAspect="1" noChangeArrowheads="1"/>
                      </p:cNvPicPr>
                      <p:nvPr/>
                    </p:nvPicPr>
                    <p:blipFill>
                      <a:blip r:embed="rId6"/>
                      <a:srcRect/>
                      <a:stretch>
                        <a:fillRect/>
                      </a:stretch>
                    </p:blipFill>
                    <p:spPr bwMode="auto">
                      <a:xfrm>
                        <a:off x="1600200" y="5257800"/>
                        <a:ext cx="3286125" cy="8159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68392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162"/>
            <a:ext cx="8229600" cy="1143000"/>
          </a:xfrm>
        </p:spPr>
        <p:txBody>
          <a:bodyPr/>
          <a:lstStyle/>
          <a:p>
            <a:r>
              <a:rPr lang="en-US" dirty="0"/>
              <a:t>Another example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96623723"/>
              </p:ext>
            </p:extLst>
          </p:nvPr>
        </p:nvGraphicFramePr>
        <p:xfrm>
          <a:off x="0" y="1018720"/>
          <a:ext cx="6177148" cy="2103120"/>
        </p:xfrm>
        <a:graphic>
          <a:graphicData uri="http://schemas.openxmlformats.org/drawingml/2006/table">
            <a:tbl>
              <a:tblPr firstRow="1" bandRow="1">
                <a:tableStyleId>{2D5ABB26-0587-4C30-8999-92F81FD0307C}</a:tableStyleId>
              </a:tblPr>
              <a:tblGrid>
                <a:gridCol w="1715875">
                  <a:extLst>
                    <a:ext uri="{9D8B030D-6E8A-4147-A177-3AD203B41FA5}">
                      <a16:colId xmlns:a16="http://schemas.microsoft.com/office/drawing/2014/main" val="20000"/>
                    </a:ext>
                  </a:extLst>
                </a:gridCol>
                <a:gridCol w="1372699">
                  <a:extLst>
                    <a:ext uri="{9D8B030D-6E8A-4147-A177-3AD203B41FA5}">
                      <a16:colId xmlns:a16="http://schemas.microsoft.com/office/drawing/2014/main" val="20001"/>
                    </a:ext>
                  </a:extLst>
                </a:gridCol>
                <a:gridCol w="1544287">
                  <a:extLst>
                    <a:ext uri="{9D8B030D-6E8A-4147-A177-3AD203B41FA5}">
                      <a16:colId xmlns:a16="http://schemas.microsoft.com/office/drawing/2014/main" val="20002"/>
                    </a:ext>
                  </a:extLst>
                </a:gridCol>
                <a:gridCol w="1544287">
                  <a:extLst>
                    <a:ext uri="{9D8B030D-6E8A-4147-A177-3AD203B41FA5}">
                      <a16:colId xmlns:a16="http://schemas.microsoft.com/office/drawing/2014/main" val="20003"/>
                    </a:ext>
                  </a:extLst>
                </a:gridCol>
              </a:tblGrid>
              <a:tr h="370840">
                <a:tc>
                  <a:txBody>
                    <a:bodyPr/>
                    <a:lstStyle/>
                    <a:p>
                      <a:endParaRPr lang="en-US" sz="2000" dirty="0"/>
                    </a:p>
                  </a:txBody>
                  <a:tcPr/>
                </a:tc>
                <a:tc gridSpan="3">
                  <a:txBody>
                    <a:bodyPr/>
                    <a:lstStyle/>
                    <a:p>
                      <a:pPr algn="ctr"/>
                      <a:r>
                        <a:rPr lang="en-US" sz="2800" b="1" dirty="0">
                          <a:solidFill>
                            <a:srgbClr val="C00000"/>
                          </a:solidFill>
                        </a:rPr>
                        <a:t>Netflix</a:t>
                      </a:r>
                      <a:endParaRPr lang="en-US" sz="2000" b="1" dirty="0">
                        <a:solidFill>
                          <a:srgbClr val="C00000"/>
                        </a:solidFill>
                      </a:endParaRPr>
                    </a:p>
                  </a:txBody>
                  <a:tcPr>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rowSpan="3">
                  <a:txBody>
                    <a:bodyPr/>
                    <a:lstStyle/>
                    <a:p>
                      <a:pPr algn="ctr"/>
                      <a:r>
                        <a:rPr lang="en-US" sz="2800" b="1" dirty="0">
                          <a:solidFill>
                            <a:srgbClr val="C00000"/>
                          </a:solidFill>
                        </a:rPr>
                        <a:t>Cable</a:t>
                      </a:r>
                      <a:br>
                        <a:rPr lang="en-US" sz="2800" b="1" baseline="0" dirty="0">
                          <a:solidFill>
                            <a:srgbClr val="C00000"/>
                          </a:solidFill>
                        </a:rPr>
                      </a:br>
                      <a:r>
                        <a:rPr lang="en-US" sz="2800" b="1" dirty="0">
                          <a:solidFill>
                            <a:srgbClr val="C00000"/>
                          </a:solidFill>
                        </a:rPr>
                        <a:t>TV</a:t>
                      </a:r>
                    </a:p>
                  </a:txBody>
                  <a:tcPr anchor="ctr">
                    <a:lnR w="12700" cap="flat" cmpd="sng" algn="ctr">
                      <a:solidFill>
                        <a:schemeClr val="tx1"/>
                      </a:solidFill>
                      <a:prstDash val="solid"/>
                      <a:round/>
                      <a:headEnd type="none" w="med" len="med"/>
                      <a:tailEnd type="none" w="med" len="med"/>
                    </a:lnR>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vMerge="1">
                  <a:txBody>
                    <a:bodyPr/>
                    <a:lstStyle/>
                    <a:p>
                      <a:endParaRPr lang="en-US" dirty="0"/>
                    </a:p>
                  </a:txBody>
                  <a:tcPr/>
                </a:tc>
                <a:tc>
                  <a:txBody>
                    <a:bodyPr/>
                    <a:lstStyle/>
                    <a:p>
                      <a:pPr algn="ctr"/>
                      <a:r>
                        <a:rPr lang="en-US" sz="2000" dirty="0"/>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3800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lang="en-US" dirty="0"/>
                    </a:p>
                  </a:txBody>
                  <a:tcPr/>
                </a:tc>
                <a:tc>
                  <a:txBody>
                    <a:bodyPr/>
                    <a:lstStyle/>
                    <a:p>
                      <a:pPr algn="ctr"/>
                      <a:r>
                        <a:rPr lang="en-US" sz="2000" dirty="0"/>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8000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kern="1200" dirty="0">
                          <a:solidFill>
                            <a:schemeClr val="tx1"/>
                          </a:solidFill>
                          <a:latin typeface="+mn-lt"/>
                          <a:ea typeface="+mn-ea"/>
                          <a:cs typeface="+mn-cs"/>
                        </a:rPr>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endParaRPr lang="en-US" sz="2000" dirty="0"/>
                    </a:p>
                  </a:txBody>
                  <a:tcPr/>
                </a:tc>
                <a:tc>
                  <a:txBody>
                    <a:bodyPr/>
                    <a:lstStyle/>
                    <a:p>
                      <a:pPr algn="ctr"/>
                      <a:endParaRPr lang="en-US" sz="2000" dirty="0"/>
                    </a:p>
                  </a:txBody>
                  <a:tcPr>
                    <a:lnT w="12700" cap="flat" cmpd="sng" algn="ctr">
                      <a:solidFill>
                        <a:schemeClr val="tx1"/>
                      </a:solidFill>
                      <a:prstDash val="solid"/>
                      <a:round/>
                      <a:headEnd type="none" w="med" len="med"/>
                      <a:tailEnd type="none" w="med" len="med"/>
                    </a:lnT>
                  </a:tcPr>
                </a:tc>
                <a:tc>
                  <a:txBody>
                    <a:bodyPr/>
                    <a:lstStyle/>
                    <a:p>
                      <a:pPr algn="ctr"/>
                      <a:endParaRPr lang="en-US" sz="2000" dirty="0"/>
                    </a:p>
                  </a:txBody>
                  <a:tcPr>
                    <a:lnT w="12700" cap="flat" cmpd="sng" algn="ctr">
                      <a:solidFill>
                        <a:schemeClr val="tx1"/>
                      </a:solidFill>
                      <a:prstDash val="solid"/>
                      <a:round/>
                      <a:headEnd type="none" w="med" len="med"/>
                      <a:tailEnd type="none" w="med" len="med"/>
                    </a:lnT>
                  </a:tcPr>
                </a:tc>
                <a:tc>
                  <a:txBody>
                    <a:bodyPr/>
                    <a:lstStyle/>
                    <a:p>
                      <a:pPr algn="ctr"/>
                      <a:endParaRPr lang="en-US" sz="20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bl>
          </a:graphicData>
        </a:graphic>
      </p:graphicFrame>
      <p:sp>
        <p:nvSpPr>
          <p:cNvPr id="5" name="Rounded Rectangle 4"/>
          <p:cNvSpPr/>
          <p:nvPr/>
        </p:nvSpPr>
        <p:spPr>
          <a:xfrm>
            <a:off x="6443353" y="1445159"/>
            <a:ext cx="2585852" cy="1948285"/>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a:t>What is the effect of Netflix on Cable TV?</a:t>
            </a:r>
            <a:br>
              <a:rPr lang="en-US" sz="2400" dirty="0"/>
            </a:br>
            <a:r>
              <a:rPr lang="en-US" sz="2400" dirty="0"/>
              <a:t>(Netflix </a:t>
            </a:r>
            <a:r>
              <a:rPr lang="en-US" sz="2400" dirty="0">
                <a:sym typeface="Wingdings" panose="05000000000000000000" pitchFamily="2" charset="2"/>
              </a:rPr>
              <a:t> </a:t>
            </a:r>
            <a:r>
              <a:rPr lang="en-US" sz="2400" dirty="0" err="1">
                <a:sym typeface="Wingdings" panose="05000000000000000000" pitchFamily="2" charset="2"/>
              </a:rPr>
              <a:t>CableTV</a:t>
            </a:r>
            <a:r>
              <a:rPr lang="en-US" sz="2400" dirty="0">
                <a:sym typeface="Wingdings" panose="05000000000000000000" pitchFamily="2" charset="2"/>
              </a:rPr>
              <a:t>)</a:t>
            </a:r>
            <a:endParaRPr lang="en-US" sz="2400" dirty="0"/>
          </a:p>
        </p:txBody>
      </p:sp>
      <p:sp>
        <p:nvSpPr>
          <p:cNvPr id="6" name="TextBox 5"/>
          <p:cNvSpPr txBox="1"/>
          <p:nvPr/>
        </p:nvSpPr>
        <p:spPr>
          <a:xfrm>
            <a:off x="217071" y="3041210"/>
            <a:ext cx="8280477" cy="1938992"/>
          </a:xfrm>
          <a:prstGeom prst="rect">
            <a:avLst/>
          </a:prstGeom>
          <a:noFill/>
        </p:spPr>
        <p:txBody>
          <a:bodyPr wrap="square" rtlCol="0">
            <a:spAutoFit/>
          </a:bodyPr>
          <a:lstStyle/>
          <a:p>
            <a:r>
              <a:rPr lang="en-US" sz="2400" dirty="0"/>
              <a:t>Total = 200 + 3800 + 8000 + 1000 = 13000</a:t>
            </a:r>
          </a:p>
          <a:p>
            <a:endParaRPr lang="en-US" sz="2400" dirty="0"/>
          </a:p>
          <a:p>
            <a:r>
              <a:rPr lang="en-US" sz="2400" dirty="0"/>
              <a:t>People with </a:t>
            </a:r>
            <a:r>
              <a:rPr lang="en-US" sz="2400" b="1" dirty="0">
                <a:solidFill>
                  <a:schemeClr val="tx2"/>
                </a:solidFill>
              </a:rPr>
              <a:t>both services </a:t>
            </a:r>
            <a:r>
              <a:rPr lang="en-US" sz="2400" dirty="0"/>
              <a:t>	</a:t>
            </a:r>
            <a:r>
              <a:rPr lang="en-US" sz="2400" dirty="0">
                <a:sym typeface="Wingdings" pitchFamily="2" charset="2"/>
              </a:rPr>
              <a:t>= 1000/13000                7.7%</a:t>
            </a:r>
          </a:p>
          <a:p>
            <a:r>
              <a:rPr lang="en-US" sz="2400" dirty="0">
                <a:sym typeface="Wingdings" pitchFamily="2" charset="2"/>
              </a:rPr>
              <a:t>People with </a:t>
            </a:r>
            <a:r>
              <a:rPr lang="en-US" sz="2400" b="1" dirty="0">
                <a:solidFill>
                  <a:srgbClr val="C00000"/>
                </a:solidFill>
                <a:sym typeface="Wingdings" pitchFamily="2" charset="2"/>
              </a:rPr>
              <a:t>Cable TV 	</a:t>
            </a:r>
            <a:r>
              <a:rPr lang="en-US" sz="2400" dirty="0">
                <a:sym typeface="Wingdings" pitchFamily="2" charset="2"/>
              </a:rPr>
              <a:t>	= (8000+1000)/13000  69.2%</a:t>
            </a:r>
          </a:p>
          <a:p>
            <a:r>
              <a:rPr lang="en-US" sz="2400" dirty="0">
                <a:sym typeface="Wingdings" pitchFamily="2" charset="2"/>
              </a:rPr>
              <a:t>People with </a:t>
            </a:r>
            <a:r>
              <a:rPr lang="en-US" sz="2400" b="1" dirty="0">
                <a:solidFill>
                  <a:srgbClr val="C00000"/>
                </a:solidFill>
                <a:sym typeface="Wingdings" pitchFamily="2" charset="2"/>
              </a:rPr>
              <a:t>Netflix</a:t>
            </a:r>
            <a:r>
              <a:rPr lang="en-US" sz="2400" dirty="0">
                <a:solidFill>
                  <a:srgbClr val="C00000"/>
                </a:solidFill>
                <a:sym typeface="Wingdings" pitchFamily="2" charset="2"/>
              </a:rPr>
              <a:t> </a:t>
            </a:r>
            <a:r>
              <a:rPr lang="en-US" sz="2400" dirty="0">
                <a:sym typeface="Wingdings" pitchFamily="2" charset="2"/>
              </a:rPr>
              <a:t>		= (3800+1000)/13000  36.9%</a:t>
            </a:r>
          </a:p>
        </p:txBody>
      </p:sp>
      <mc:AlternateContent xmlns:mc="http://schemas.openxmlformats.org/markup-compatibility/2006" xmlns:a14="http://schemas.microsoft.com/office/drawing/2010/main">
        <mc:Choice Requires="a14">
          <p:sp>
            <p:nvSpPr>
              <p:cNvPr id="7" name="Object 6"/>
              <p:cNvSpPr txBox="1"/>
              <p:nvPr/>
            </p:nvSpPr>
            <p:spPr bwMode="auto">
              <a:xfrm>
                <a:off x="1447800" y="5008078"/>
                <a:ext cx="8802687" cy="1319212"/>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r>
                        <a:rPr lang="en-US" sz="2200" i="1" smtClean="0">
                          <a:solidFill>
                            <a:srgbClr val="000000"/>
                          </a:solidFill>
                          <a:latin typeface="Cambria Math" panose="02040503050406030204" pitchFamily="18" charset="0"/>
                        </a:rPr>
                        <m:t>𝐿𝑖𝑓𝑡</m:t>
                      </m:r>
                      <m:d>
                        <m:dPr>
                          <m:ctrlPr>
                            <a:rPr lang="en-US" sz="2200" i="1" smtClean="0">
                              <a:solidFill>
                                <a:srgbClr val="000000"/>
                              </a:solidFill>
                              <a:latin typeface="Cambria Math" panose="02040503050406030204" pitchFamily="18" charset="0"/>
                            </a:rPr>
                          </m:ctrlPr>
                        </m:dPr>
                        <m:e>
                          <m:r>
                            <m:rPr>
                              <m:nor/>
                            </m:rPr>
                            <a:rPr lang="en-US" sz="2200" i="0">
                              <a:solidFill>
                                <a:srgbClr val="000000"/>
                              </a:solidFill>
                              <a:latin typeface="Cambria Math" panose="02040503050406030204" pitchFamily="18" charset="0"/>
                            </a:rPr>
                            <m:t>Netflix</m:t>
                          </m:r>
                          <m:r>
                            <a:rPr lang="en-US" sz="2200" i="1">
                              <a:solidFill>
                                <a:srgbClr val="000000"/>
                              </a:solidFill>
                              <a:latin typeface="Cambria Math" panose="02040503050406030204" pitchFamily="18" charset="0"/>
                            </a:rPr>
                            <m:t>→</m:t>
                          </m:r>
                          <m:r>
                            <m:rPr>
                              <m:nor/>
                            </m:rPr>
                            <a:rPr lang="en-US" sz="2200" i="0">
                              <a:solidFill>
                                <a:srgbClr val="000000"/>
                              </a:solidFill>
                              <a:latin typeface="Cambria Math" panose="02040503050406030204" pitchFamily="18" charset="0"/>
                            </a:rPr>
                            <m:t>CableTV</m:t>
                          </m:r>
                        </m:e>
                      </m:d>
                      <m:r>
                        <a:rPr lang="en-US" sz="2200" i="1">
                          <a:solidFill>
                            <a:srgbClr val="000000"/>
                          </a:solidFill>
                          <a:latin typeface="Cambria Math" panose="02040503050406030204" pitchFamily="18" charset="0"/>
                        </a:rPr>
                        <m:t>=</m:t>
                      </m:r>
                      <m:f>
                        <m:fPr>
                          <m:ctrlPr>
                            <a:rPr lang="en-US" sz="2200" i="1">
                              <a:solidFill>
                                <a:srgbClr val="000000"/>
                              </a:solidFill>
                              <a:latin typeface="Cambria Math" panose="02040503050406030204" pitchFamily="18" charset="0"/>
                            </a:rPr>
                          </m:ctrlPr>
                        </m:fPr>
                        <m:num>
                          <m:r>
                            <a:rPr lang="en-US" sz="2200" i="1">
                              <a:solidFill>
                                <a:srgbClr val="000000"/>
                              </a:solidFill>
                              <a:latin typeface="Cambria Math" panose="02040503050406030204" pitchFamily="18" charset="0"/>
                            </a:rPr>
                            <m:t>0.07</m:t>
                          </m:r>
                          <m:r>
                            <a:rPr lang="en-US" sz="2200" b="0" i="1" smtClean="0">
                              <a:solidFill>
                                <a:srgbClr val="000000"/>
                              </a:solidFill>
                              <a:latin typeface="Cambria Math" panose="02040503050406030204" pitchFamily="18" charset="0"/>
                            </a:rPr>
                            <m:t>7</m:t>
                          </m:r>
                        </m:num>
                        <m:den>
                          <m:r>
                            <a:rPr lang="en-US" sz="2200" i="1">
                              <a:solidFill>
                                <a:srgbClr val="000000"/>
                              </a:solidFill>
                              <a:latin typeface="Cambria Math" panose="02040503050406030204" pitchFamily="18" charset="0"/>
                            </a:rPr>
                            <m:t>0.69</m:t>
                          </m:r>
                          <m:r>
                            <a:rPr lang="en-US" sz="2200" b="0" i="1" smtClean="0">
                              <a:solidFill>
                                <a:srgbClr val="000000"/>
                              </a:solidFill>
                              <a:latin typeface="Cambria Math" panose="02040503050406030204" pitchFamily="18" charset="0"/>
                            </a:rPr>
                            <m:t>2</m:t>
                          </m:r>
                          <m:r>
                            <a:rPr lang="en-US" sz="2200" i="1">
                              <a:solidFill>
                                <a:srgbClr val="000000"/>
                              </a:solidFill>
                              <a:latin typeface="Cambria Math" panose="02040503050406030204" pitchFamily="18" charset="0"/>
                            </a:rPr>
                            <m:t>∗0.3</m:t>
                          </m:r>
                          <m:r>
                            <a:rPr lang="en-US" sz="2200" b="0" i="1" smtClean="0">
                              <a:solidFill>
                                <a:srgbClr val="000000"/>
                              </a:solidFill>
                              <a:latin typeface="Cambria Math" panose="02040503050406030204" pitchFamily="18" charset="0"/>
                            </a:rPr>
                            <m:t>69</m:t>
                          </m:r>
                        </m:den>
                      </m:f>
                      <m:r>
                        <a:rPr lang="en-US" sz="2200" i="1">
                          <a:solidFill>
                            <a:srgbClr val="000000"/>
                          </a:solidFill>
                          <a:latin typeface="Cambria Math" panose="02040503050406030204" pitchFamily="18" charset="0"/>
                        </a:rPr>
                        <m:t>=</m:t>
                      </m:r>
                      <m:f>
                        <m:fPr>
                          <m:ctrlPr>
                            <a:rPr lang="en-US" sz="2200" i="1">
                              <a:solidFill>
                                <a:srgbClr val="000000"/>
                              </a:solidFill>
                              <a:latin typeface="Cambria Math" panose="02040503050406030204" pitchFamily="18" charset="0"/>
                            </a:rPr>
                          </m:ctrlPr>
                        </m:fPr>
                        <m:num>
                          <m:r>
                            <a:rPr lang="en-US" sz="2200" i="1">
                              <a:solidFill>
                                <a:srgbClr val="000000"/>
                              </a:solidFill>
                              <a:latin typeface="Cambria Math" panose="02040503050406030204" pitchFamily="18" charset="0"/>
                            </a:rPr>
                            <m:t>0.07</m:t>
                          </m:r>
                        </m:num>
                        <m:den>
                          <m:r>
                            <a:rPr lang="en-US" sz="2200" i="1">
                              <a:solidFill>
                                <a:srgbClr val="000000"/>
                              </a:solidFill>
                              <a:latin typeface="Cambria Math" panose="02040503050406030204" pitchFamily="18" charset="0"/>
                            </a:rPr>
                            <m:t>0.24</m:t>
                          </m:r>
                        </m:den>
                      </m:f>
                      <m:r>
                        <a:rPr lang="en-US" sz="2200" i="1">
                          <a:solidFill>
                            <a:srgbClr val="000000"/>
                          </a:solidFill>
                          <a:latin typeface="Cambria Math" panose="02040503050406030204" pitchFamily="18" charset="0"/>
                        </a:rPr>
                        <m:t>=</m:t>
                      </m:r>
                      <m:r>
                        <a:rPr lang="en-US" sz="2200" b="0" i="1" smtClean="0">
                          <a:solidFill>
                            <a:srgbClr val="000000"/>
                          </a:solidFill>
                          <a:latin typeface="Cambria Math" panose="02040503050406030204" pitchFamily="18" charset="0"/>
                        </a:rPr>
                        <m:t>30%</m:t>
                      </m:r>
                    </m:oMath>
                  </m:oMathPara>
                </a14:m>
                <a:endParaRPr lang="en-US" sz="2200" dirty="0"/>
              </a:p>
            </p:txBody>
          </p:sp>
        </mc:Choice>
        <mc:Fallback xmlns="">
          <p:sp>
            <p:nvSpPr>
              <p:cNvPr id="7" name="Object 6"/>
              <p:cNvSpPr txBox="1">
                <a:spLocks noRot="1" noChangeAspect="1" noMove="1" noResize="1" noEditPoints="1" noAdjustHandles="1" noChangeArrowheads="1" noChangeShapeType="1" noTextEdit="1"/>
              </p:cNvSpPr>
              <p:nvPr/>
            </p:nvSpPr>
            <p:spPr bwMode="auto">
              <a:xfrm>
                <a:off x="1447800" y="5008078"/>
                <a:ext cx="8802687" cy="1319212"/>
              </a:xfrm>
              <a:prstGeom prst="rect">
                <a:avLst/>
              </a:prstGeom>
              <a:blipFill>
                <a:blip r:embed="rId3"/>
                <a:stretch>
                  <a:fillRect/>
                </a:stretch>
              </a:blipFill>
              <a:ln>
                <a:noFill/>
              </a:ln>
              <a:effectLst/>
            </p:spPr>
            <p:txBody>
              <a:bodyPr/>
              <a:lstStyle/>
              <a:p>
                <a:r>
                  <a:rPr lang="en-US">
                    <a:noFill/>
                  </a:rPr>
                  <a:t> </a:t>
                </a:r>
              </a:p>
            </p:txBody>
          </p:sp>
        </mc:Fallback>
      </mc:AlternateContent>
      <p:sp>
        <p:nvSpPr>
          <p:cNvPr id="8" name="Rounded Rectangle 7"/>
          <p:cNvSpPr/>
          <p:nvPr/>
        </p:nvSpPr>
        <p:spPr>
          <a:xfrm>
            <a:off x="983976" y="5877339"/>
            <a:ext cx="7391400" cy="83809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a:t>Having one negatively affects the purchase of the other </a:t>
            </a:r>
            <a:br>
              <a:rPr lang="en-US" sz="2000" dirty="0"/>
            </a:br>
            <a:r>
              <a:rPr lang="en-US" sz="2000" dirty="0"/>
              <a:t>(lift &lt; 1)</a:t>
            </a:r>
          </a:p>
        </p:txBody>
      </p:sp>
    </p:spTree>
    <p:extLst>
      <p:ext uri="{BB962C8B-B14F-4D97-AF65-F5344CB8AC3E}">
        <p14:creationId xmlns:p14="http://schemas.microsoft.com/office/powerpoint/2010/main" val="4263797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Selecting the rules</a:t>
            </a:r>
          </a:p>
        </p:txBody>
      </p:sp>
      <p:sp>
        <p:nvSpPr>
          <p:cNvPr id="3" name="Content Placeholder 2"/>
          <p:cNvSpPr>
            <a:spLocks noGrp="1"/>
          </p:cNvSpPr>
          <p:nvPr>
            <p:ph idx="1"/>
          </p:nvPr>
        </p:nvSpPr>
        <p:spPr>
          <a:xfrm>
            <a:off x="457200" y="1600200"/>
            <a:ext cx="4495800" cy="5257800"/>
          </a:xfrm>
        </p:spPr>
        <p:txBody>
          <a:bodyPr>
            <a:normAutofit fontScale="92500" lnSpcReduction="10000"/>
          </a:bodyPr>
          <a:lstStyle/>
          <a:p>
            <a:r>
              <a:rPr lang="en-US" dirty="0"/>
              <a:t>We know how to calculate the measures for each rule</a:t>
            </a:r>
          </a:p>
          <a:p>
            <a:pPr lvl="1"/>
            <a:r>
              <a:rPr lang="en-US" dirty="0"/>
              <a:t>Support</a:t>
            </a:r>
          </a:p>
          <a:p>
            <a:pPr lvl="1"/>
            <a:r>
              <a:rPr lang="en-US" dirty="0"/>
              <a:t>Confidence</a:t>
            </a:r>
          </a:p>
          <a:p>
            <a:pPr lvl="1"/>
            <a:r>
              <a:rPr lang="en-US" dirty="0"/>
              <a:t>Lift</a:t>
            </a:r>
          </a:p>
          <a:p>
            <a:pPr lvl="1"/>
            <a:endParaRPr lang="en-US" dirty="0"/>
          </a:p>
          <a:p>
            <a:r>
              <a:rPr lang="en-US" dirty="0"/>
              <a:t>Then we set up </a:t>
            </a:r>
            <a:r>
              <a:rPr lang="en-US" b="1" dirty="0"/>
              <a:t>thresholds</a:t>
            </a:r>
            <a:r>
              <a:rPr lang="en-US" dirty="0"/>
              <a:t> for the minimum rule strength we want to accept</a:t>
            </a:r>
          </a:p>
          <a:p>
            <a:endParaRPr lang="en-US" dirty="0"/>
          </a:p>
          <a:p>
            <a:pPr lvl="1"/>
            <a:endParaRPr lang="en-US" dirty="0"/>
          </a:p>
        </p:txBody>
      </p:sp>
      <p:graphicFrame>
        <p:nvGraphicFramePr>
          <p:cNvPr id="4" name="Diagram 3"/>
          <p:cNvGraphicFramePr/>
          <p:nvPr>
            <p:extLst>
              <p:ext uri="{D42A27DB-BD31-4B8C-83A1-F6EECF244321}">
                <p14:modId xmlns:p14="http://schemas.microsoft.com/office/powerpoint/2010/main" val="2399656869"/>
              </p:ext>
            </p:extLst>
          </p:nvPr>
        </p:nvGraphicFramePr>
        <p:xfrm>
          <a:off x="5105400" y="1447800"/>
          <a:ext cx="36576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02564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Once you are confident in a rule, take action</a:t>
            </a:r>
          </a:p>
        </p:txBody>
      </p:sp>
      <p:sp>
        <p:nvSpPr>
          <p:cNvPr id="3" name="Content Placeholder 2"/>
          <p:cNvSpPr>
            <a:spLocks noGrp="1"/>
          </p:cNvSpPr>
          <p:nvPr>
            <p:ph idx="1"/>
          </p:nvPr>
        </p:nvSpPr>
        <p:spPr>
          <a:xfrm>
            <a:off x="457200" y="1600200"/>
            <a:ext cx="8229600" cy="533400"/>
          </a:xfrm>
        </p:spPr>
        <p:txBody>
          <a:bodyPr>
            <a:noAutofit/>
          </a:bodyPr>
          <a:lstStyle/>
          <a:p>
            <a:pPr marL="0" indent="0" algn="ctr">
              <a:buNone/>
            </a:pPr>
            <a:r>
              <a:rPr lang="en-US" sz="3600" dirty="0"/>
              <a:t>{Diapers}</a:t>
            </a:r>
            <a:r>
              <a:rPr lang="en-US" sz="3600" dirty="0">
                <a:latin typeface="Arial" charset="0"/>
                <a:sym typeface="Symbol" pitchFamily="18" charset="2"/>
              </a:rPr>
              <a:t> </a:t>
            </a:r>
            <a:r>
              <a:rPr lang="en-US" sz="3600" dirty="0">
                <a:latin typeface="+mj-lt"/>
                <a:sym typeface="Symbol" pitchFamily="18" charset="2"/>
              </a:rPr>
              <a:t> {Beer}</a:t>
            </a:r>
          </a:p>
        </p:txBody>
      </p:sp>
      <p:graphicFrame>
        <p:nvGraphicFramePr>
          <p:cNvPr id="4" name="Diagram 3"/>
          <p:cNvGraphicFramePr/>
          <p:nvPr>
            <p:extLst>
              <p:ext uri="{D42A27DB-BD31-4B8C-83A1-F6EECF244321}">
                <p14:modId xmlns:p14="http://schemas.microsoft.com/office/powerpoint/2010/main" val="3921307999"/>
              </p:ext>
            </p:extLst>
          </p:nvPr>
        </p:nvGraphicFramePr>
        <p:xfrm>
          <a:off x="381000" y="2819399"/>
          <a:ext cx="5105400" cy="36862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148"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86400" y="2590798"/>
            <a:ext cx="3478213" cy="3914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2194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A41E35"/>
        </a:solidFill>
        <a:effectLst/>
      </p:bgPr>
    </p:bg>
    <p:spTree>
      <p:nvGrpSpPr>
        <p:cNvPr id="1" name=""/>
        <p:cNvGrpSpPr/>
        <p:nvPr/>
      </p:nvGrpSpPr>
      <p:grpSpPr>
        <a:xfrm>
          <a:off x="0" y="0"/>
          <a:ext cx="0" cy="0"/>
          <a:chOff x="0" y="0"/>
          <a:chExt cx="0" cy="0"/>
        </a:xfrm>
      </p:grpSpPr>
      <p:sp>
        <p:nvSpPr>
          <p:cNvPr id="6" name="Subtitle 5"/>
          <p:cNvSpPr>
            <a:spLocks noGrp="1"/>
          </p:cNvSpPr>
          <p:nvPr>
            <p:ph type="subTitle" idx="1"/>
          </p:nvPr>
        </p:nvSpPr>
        <p:spPr>
          <a:xfrm>
            <a:off x="454342" y="4191000"/>
            <a:ext cx="8235225" cy="827400"/>
          </a:xfrm>
          <a:ln>
            <a:noFill/>
          </a:ln>
        </p:spPr>
        <p:txBody>
          <a:bodyPr/>
          <a:lstStyle/>
          <a:p>
            <a:r>
              <a:rPr lang="en-US" sz="1850" dirty="0"/>
              <a:t>Spring 2023</a:t>
            </a:r>
            <a:endParaRPr lang="en-US" dirty="0"/>
          </a:p>
        </p:txBody>
      </p:sp>
      <p:sp>
        <p:nvSpPr>
          <p:cNvPr id="7" name="Rectangle 6"/>
          <p:cNvSpPr/>
          <p:nvPr/>
        </p:nvSpPr>
        <p:spPr>
          <a:xfrm>
            <a:off x="3879227" y="4671836"/>
            <a:ext cx="1385454" cy="8726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FFFFFF"/>
                </a:solidFill>
                <a:effectLst/>
                <a:uLnTx/>
                <a:uFillTx/>
                <a:latin typeface="Arial Black" panose="020B0A04020102020204" pitchFamily="34" charset="0"/>
                <a:ea typeface="+mn-ea"/>
                <a:cs typeface="+mn-cs"/>
              </a:rPr>
              <a:t>F</a:t>
            </a:r>
            <a:r>
              <a:rPr kumimoji="0" lang="en-US" sz="2700" b="1" i="0" u="none" strike="noStrike" kern="1200" cap="none" spc="0" normalizeH="0" baseline="0" noProof="0" dirty="0">
                <a:ln>
                  <a:noFill/>
                </a:ln>
                <a:solidFill>
                  <a:srgbClr val="C00000"/>
                </a:solidFill>
                <a:effectLst/>
                <a:uLnTx/>
                <a:uFillTx/>
                <a:latin typeface="Arial Black" panose="020B0A04020102020204" pitchFamily="34" charset="0"/>
                <a:ea typeface="+mn-ea"/>
                <a:cs typeface="+mn-cs"/>
              </a:rPr>
              <a:t>O</a:t>
            </a:r>
            <a:r>
              <a:rPr kumimoji="0" lang="en-US" sz="2700" b="1" i="0" u="none" strike="noStrike" kern="1200" cap="none" spc="0" normalizeH="0" baseline="0" noProof="0" dirty="0">
                <a:ln>
                  <a:noFill/>
                </a:ln>
                <a:solidFill>
                  <a:srgbClr val="FFFFFF"/>
                </a:solidFill>
                <a:effectLst/>
                <a:uLnTx/>
                <a:uFillTx/>
                <a:latin typeface="Arial Black" panose="020B0A04020102020204" pitchFamily="34" charset="0"/>
                <a:ea typeface="+mn-ea"/>
                <a:cs typeface="+mn-cs"/>
              </a:rPr>
              <a:t>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FFFFFF"/>
                </a:solidFill>
                <a:effectLst/>
                <a:uLnTx/>
                <a:uFillTx/>
                <a:latin typeface="Arial Black" panose="020B0A04020102020204" pitchFamily="34" charset="0"/>
                <a:ea typeface="+mn-ea"/>
                <a:cs typeface="+mn-cs"/>
              </a:rPr>
              <a:t>MIS</a:t>
            </a:r>
          </a:p>
        </p:txBody>
      </p:sp>
      <p:sp>
        <p:nvSpPr>
          <p:cNvPr id="9" name="Subtitle 2">
            <a:extLst>
              <a:ext uri="{FF2B5EF4-FFF2-40B4-BE49-F238E27FC236}">
                <a16:creationId xmlns:a16="http://schemas.microsoft.com/office/drawing/2014/main" id="{F4F1C8CC-3439-96FC-6FCD-AF256EB1A0C7}"/>
              </a:ext>
            </a:extLst>
          </p:cNvPr>
          <p:cNvSpPr txBox="1">
            <a:spLocks/>
          </p:cNvSpPr>
          <p:nvPr/>
        </p:nvSpPr>
        <p:spPr>
          <a:xfrm>
            <a:off x="1327104" y="5715000"/>
            <a:ext cx="6489700" cy="99060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406400" algn="ctr" rtl="0">
              <a:lnSpc>
                <a:spcPct val="90000"/>
              </a:lnSpc>
              <a:spcBef>
                <a:spcPts val="750"/>
              </a:spcBef>
              <a:spcAft>
                <a:spcPts val="0"/>
              </a:spcAft>
              <a:buClr>
                <a:srgbClr val="A41E35"/>
              </a:buClr>
              <a:buSzPts val="2500"/>
              <a:buFont typeface="Arial"/>
              <a:buNone/>
              <a:defRPr sz="1875" b="0" i="0" u="none" strike="noStrike" cap="none">
                <a:solidFill>
                  <a:schemeClr val="lt2"/>
                </a:solidFill>
                <a:latin typeface="Georgia"/>
                <a:ea typeface="Georgia"/>
                <a:cs typeface="Georgia"/>
                <a:sym typeface="Georgia"/>
              </a:defRPr>
            </a:lvl1pPr>
            <a:lvl2pPr marL="914400" marR="0" lvl="1" indent="-381000" algn="ctr" rtl="0">
              <a:lnSpc>
                <a:spcPct val="90000"/>
              </a:lnSpc>
              <a:spcBef>
                <a:spcPts val="375"/>
              </a:spcBef>
              <a:spcAft>
                <a:spcPts val="0"/>
              </a:spcAft>
              <a:buClr>
                <a:srgbClr val="A41E35"/>
              </a:buClr>
              <a:buSzPts val="2000"/>
              <a:buFont typeface="Arial"/>
              <a:buNone/>
              <a:defRPr sz="1500" b="1" i="0" u="none" strike="noStrike" cap="none">
                <a:solidFill>
                  <a:schemeClr val="dk1"/>
                </a:solidFill>
                <a:latin typeface="Arial Narrow"/>
                <a:ea typeface="Arial Narrow"/>
                <a:cs typeface="Arial Narrow"/>
                <a:sym typeface="Arial Narrow"/>
              </a:defRPr>
            </a:lvl2pPr>
            <a:lvl3pPr marL="1371600" marR="0" lvl="2" indent="-355600" algn="ctr" rtl="0">
              <a:lnSpc>
                <a:spcPct val="90000"/>
              </a:lnSpc>
              <a:spcBef>
                <a:spcPts val="375"/>
              </a:spcBef>
              <a:spcAft>
                <a:spcPts val="0"/>
              </a:spcAft>
              <a:buClr>
                <a:srgbClr val="A41E35"/>
              </a:buClr>
              <a:buSzPts val="1800"/>
              <a:buFont typeface="Arial"/>
              <a:buNone/>
              <a:defRPr sz="1350" b="1" i="0" u="none" strike="noStrike" cap="none">
                <a:solidFill>
                  <a:schemeClr val="dk1"/>
                </a:solidFill>
                <a:latin typeface="Arial Narrow"/>
                <a:ea typeface="Arial Narrow"/>
                <a:cs typeface="Arial Narrow"/>
                <a:sym typeface="Arial Narrow"/>
              </a:defRPr>
            </a:lvl3pPr>
            <a:lvl4pPr marL="1828800" marR="0" lvl="3" indent="-342900" algn="ctr" rtl="0">
              <a:lnSpc>
                <a:spcPct val="90000"/>
              </a:lnSpc>
              <a:spcBef>
                <a:spcPts val="375"/>
              </a:spcBef>
              <a:spcAft>
                <a:spcPts val="0"/>
              </a:spcAft>
              <a:buClr>
                <a:srgbClr val="A41E35"/>
              </a:buClr>
              <a:buSzPts val="1600"/>
              <a:buFont typeface="Arial"/>
              <a:buNone/>
              <a:defRPr sz="1200" b="1" i="0" u="none" strike="noStrike" cap="none">
                <a:solidFill>
                  <a:schemeClr val="dk1"/>
                </a:solidFill>
                <a:latin typeface="Arial Narrow"/>
                <a:ea typeface="Arial Narrow"/>
                <a:cs typeface="Arial Narrow"/>
                <a:sym typeface="Arial Narrow"/>
              </a:defRPr>
            </a:lvl4pPr>
            <a:lvl5pPr marL="2286000" marR="0" lvl="4" indent="-342900" algn="ctr" rtl="0">
              <a:lnSpc>
                <a:spcPct val="90000"/>
              </a:lnSpc>
              <a:spcBef>
                <a:spcPts val="375"/>
              </a:spcBef>
              <a:spcAft>
                <a:spcPts val="0"/>
              </a:spcAft>
              <a:buClr>
                <a:srgbClr val="A41E35"/>
              </a:buClr>
              <a:buSzPts val="1600"/>
              <a:buFont typeface="Arial"/>
              <a:buNone/>
              <a:defRPr sz="1200" b="1" i="0" u="none" strike="noStrike" cap="none">
                <a:solidFill>
                  <a:schemeClr val="dk1"/>
                </a:solidFill>
                <a:latin typeface="Arial Narrow"/>
                <a:ea typeface="Arial Narrow"/>
                <a:cs typeface="Arial Narrow"/>
                <a:sym typeface="Arial Narrow"/>
              </a:defRPr>
            </a:lvl5pPr>
            <a:lvl6pPr marL="2743200" marR="0" lvl="5" indent="-342900"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Arial"/>
                <a:ea typeface="Arial"/>
                <a:cs typeface="Arial"/>
                <a:sym typeface="Arial"/>
              </a:defRPr>
            </a:lvl6pPr>
            <a:lvl7pPr marL="3200400" marR="0" lvl="6" indent="-342900"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Arial"/>
                <a:ea typeface="Arial"/>
                <a:cs typeface="Arial"/>
                <a:sym typeface="Arial"/>
              </a:defRPr>
            </a:lvl7pPr>
            <a:lvl8pPr marL="3657600" marR="0" lvl="7" indent="-342900"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Arial"/>
                <a:ea typeface="Arial"/>
                <a:cs typeface="Arial"/>
                <a:sym typeface="Arial"/>
              </a:defRPr>
            </a:lvl8pPr>
            <a:lvl9pPr marL="4114800" marR="0" lvl="8" indent="-342900" algn="ctr" rtl="0">
              <a:lnSpc>
                <a:spcPct val="90000"/>
              </a:lnSpc>
              <a:spcBef>
                <a:spcPts val="375"/>
              </a:spcBef>
              <a:spcAft>
                <a:spcPts val="0"/>
              </a:spcAft>
              <a:buClr>
                <a:schemeClr val="dk1"/>
              </a:buClr>
              <a:buSzPts val="1600"/>
              <a:buFont typeface="Arial"/>
              <a:buNone/>
              <a:defRPr sz="1200" b="0" i="0" u="none" strike="noStrike" cap="none">
                <a:solidFill>
                  <a:schemeClr val="dk1"/>
                </a:solidFill>
                <a:latin typeface="Arial"/>
                <a:ea typeface="Arial"/>
                <a:cs typeface="Arial"/>
                <a:sym typeface="Arial"/>
              </a:defRPr>
            </a:lvl9pPr>
          </a:lstStyle>
          <a:p>
            <a:pPr marL="457200" marR="0" lvl="0" indent="-406400" algn="ctr" defTabSz="914400" rtl="0" eaLnBrk="1" fontAlgn="auto" latinLnBrk="0" hangingPunct="1">
              <a:lnSpc>
                <a:spcPct val="90000"/>
              </a:lnSpc>
              <a:spcBef>
                <a:spcPts val="750"/>
              </a:spcBef>
              <a:spcAft>
                <a:spcPts val="0"/>
              </a:spcAft>
              <a:buClr>
                <a:srgbClr val="A41E35"/>
              </a:buClr>
              <a:buSzPts val="2500"/>
              <a:buFont typeface="Arial"/>
              <a:buNone/>
              <a:tabLst/>
              <a:defRPr/>
            </a:pPr>
            <a:r>
              <a:rPr kumimoji="0" lang="en-US" sz="1400" b="1" i="0" u="none" strike="noStrike" kern="0" cap="none" spc="0" normalizeH="0" baseline="0" noProof="0" dirty="0">
                <a:ln>
                  <a:noFill/>
                </a:ln>
                <a:solidFill>
                  <a:srgbClr val="FFFFFF"/>
                </a:solidFill>
                <a:effectLst/>
                <a:uLnTx/>
                <a:uFillTx/>
                <a:latin typeface="Garamond" panose="02020404030301010803" pitchFamily="18" charset="0"/>
                <a:sym typeface="Georgia"/>
              </a:rPr>
              <a:t>Leila Hosseini</a:t>
            </a:r>
            <a:br>
              <a:rPr kumimoji="0" lang="en-US" sz="1400" b="1" i="0" u="none" strike="noStrike" kern="0" cap="none" spc="0" normalizeH="0" baseline="0" noProof="0" dirty="0">
                <a:ln>
                  <a:noFill/>
                </a:ln>
                <a:solidFill>
                  <a:srgbClr val="FFFFFF"/>
                </a:solidFill>
                <a:effectLst/>
                <a:uLnTx/>
                <a:uFillTx/>
                <a:latin typeface="Garamond" panose="02020404030301010803" pitchFamily="18" charset="0"/>
                <a:sym typeface="Georgia"/>
              </a:rPr>
            </a:br>
            <a:r>
              <a:rPr kumimoji="0" lang="en-US" sz="1400" b="0" i="0" u="none" strike="noStrike" kern="0" cap="none" spc="0" normalizeH="0" baseline="0" noProof="0" dirty="0">
                <a:ln>
                  <a:noFill/>
                </a:ln>
                <a:solidFill>
                  <a:srgbClr val="FFFFFF"/>
                </a:solidFill>
                <a:effectLst/>
                <a:uLnTx/>
                <a:uFillTx/>
                <a:latin typeface="Garamond" panose="02020404030301010803" pitchFamily="18" charset="0"/>
                <a:sym typeface="Georgia"/>
              </a:rPr>
              <a:t>Leila.hosseini@temple.edu</a:t>
            </a:r>
            <a:br>
              <a:rPr kumimoji="0" lang="en-US" sz="1400" b="0" i="0" u="none" strike="noStrike" kern="0" cap="none" spc="0" normalizeH="0" baseline="0" noProof="0" dirty="0">
                <a:ln>
                  <a:noFill/>
                </a:ln>
                <a:solidFill>
                  <a:srgbClr val="FFFFFF"/>
                </a:solidFill>
                <a:effectLst/>
                <a:uLnTx/>
                <a:uFillTx/>
                <a:latin typeface="Garamond" panose="02020404030301010803" pitchFamily="18" charset="0"/>
                <a:sym typeface="Georgia"/>
              </a:rPr>
            </a:br>
            <a:r>
              <a:rPr kumimoji="0" lang="en-US" sz="1400" b="0" i="0" u="none" strike="noStrike" kern="0" cap="none" spc="0" normalizeH="0" baseline="0" noProof="0" dirty="0">
                <a:ln>
                  <a:noFill/>
                </a:ln>
                <a:solidFill>
                  <a:srgbClr val="FFFFFF"/>
                </a:solidFill>
                <a:effectLst/>
                <a:uLnTx/>
                <a:uFillTx/>
                <a:latin typeface="Garamond" panose="02020404030301010803" pitchFamily="18" charset="0"/>
                <a:sym typeface="Georgia"/>
              </a:rPr>
              <a:t>http://community.mis.temple.edu/leila</a:t>
            </a:r>
          </a:p>
        </p:txBody>
      </p:sp>
      <p:sp>
        <p:nvSpPr>
          <p:cNvPr id="3" name="Title 2">
            <a:extLst>
              <a:ext uri="{FF2B5EF4-FFF2-40B4-BE49-F238E27FC236}">
                <a16:creationId xmlns:a16="http://schemas.microsoft.com/office/drawing/2014/main" id="{F981364A-CCA5-33CA-0FFD-F2DA3E3D64E9}"/>
              </a:ext>
            </a:extLst>
          </p:cNvPr>
          <p:cNvSpPr>
            <a:spLocks noGrp="1"/>
          </p:cNvSpPr>
          <p:nvPr>
            <p:ph type="ctrTitle"/>
          </p:nvPr>
        </p:nvSpPr>
        <p:spPr>
          <a:xfrm>
            <a:off x="533400" y="1880005"/>
            <a:ext cx="8235225" cy="1578300"/>
          </a:xfrm>
        </p:spPr>
        <p:txBody>
          <a:bodyPr/>
          <a:lstStyle/>
          <a:p>
            <a:r>
              <a:rPr lang="en-US" dirty="0"/>
              <a:t>Association Rule Mining</a:t>
            </a:r>
          </a:p>
        </p:txBody>
      </p:sp>
    </p:spTree>
    <p:extLst>
      <p:ext uri="{BB962C8B-B14F-4D97-AF65-F5344CB8AC3E}">
        <p14:creationId xmlns:p14="http://schemas.microsoft.com/office/powerpoint/2010/main" val="2974965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a:bodyPr>
          <a:lstStyle/>
          <a:p>
            <a:pPr lvl="0"/>
            <a:r>
              <a:rPr lang="en-US" dirty="0"/>
              <a:t>Support, confidence, and lift</a:t>
            </a:r>
          </a:p>
          <a:p>
            <a:pPr lvl="1"/>
            <a:r>
              <a:rPr lang="en-US" dirty="0"/>
              <a:t>Explain what each means</a:t>
            </a:r>
          </a:p>
          <a:p>
            <a:pPr lvl="2"/>
            <a:r>
              <a:rPr lang="en-US" dirty="0"/>
              <a:t>Can you have high confidence and low lift? </a:t>
            </a:r>
          </a:p>
          <a:p>
            <a:pPr lvl="1"/>
            <a:r>
              <a:rPr lang="en-US" dirty="0"/>
              <a:t>How to compute</a:t>
            </a:r>
          </a:p>
          <a:p>
            <a:endParaRPr lang="en-US" dirty="0"/>
          </a:p>
          <a:p>
            <a:r>
              <a:rPr lang="en-US" dirty="0"/>
              <a:t>In-Class Activity:</a:t>
            </a:r>
          </a:p>
          <a:p>
            <a:pPr lvl="1"/>
            <a:r>
              <a:rPr lang="en-US" dirty="0"/>
              <a:t>Part 1: Computing Confidence, Support, and Lift </a:t>
            </a:r>
          </a:p>
          <a:p>
            <a:pPr lvl="1"/>
            <a:r>
              <a:rPr lang="en-US" dirty="0"/>
              <a:t>Part 2: Association Rule Mining Using R</a:t>
            </a:r>
          </a:p>
        </p:txBody>
      </p:sp>
    </p:spTree>
    <p:extLst>
      <p:ext uri="{BB962C8B-B14F-4D97-AF65-F5344CB8AC3E}">
        <p14:creationId xmlns:p14="http://schemas.microsoft.com/office/powerpoint/2010/main" val="489755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42775"/>
            <a:ext cx="8763000" cy="1771775"/>
          </a:xfrm>
        </p:spPr>
        <p:txBody>
          <a:bodyPr>
            <a:normAutofit/>
          </a:bodyPr>
          <a:lstStyle/>
          <a:p>
            <a:pPr lvl="0"/>
            <a:r>
              <a:rPr lang="en-US" dirty="0"/>
              <a:t>Support </a:t>
            </a:r>
          </a:p>
          <a:p>
            <a:pPr lvl="1"/>
            <a:r>
              <a:rPr lang="en-US" sz="2400" dirty="0"/>
              <a:t>Fraction of transactions that contain all items</a:t>
            </a:r>
            <a:endParaRPr lang="en-US" sz="2400" dirty="0">
              <a:sym typeface="Symbol" pitchFamily="18" charset="2"/>
            </a:endParaRPr>
          </a:p>
          <a:p>
            <a:pPr marL="0" lvl="0" indent="0">
              <a:buNone/>
            </a:pPr>
            <a:endParaRPr lang="en-US" sz="4500" dirty="0"/>
          </a:p>
        </p:txBody>
      </p:sp>
      <mc:AlternateContent xmlns:mc="http://schemas.openxmlformats.org/markup-compatibility/2006" xmlns:a14="http://schemas.microsoft.com/office/drawing/2010/main">
        <mc:Choice Requires="a14">
          <p:sp>
            <p:nvSpPr>
              <p:cNvPr id="5" name="Rectangle 4"/>
              <p:cNvSpPr/>
              <p:nvPr/>
            </p:nvSpPr>
            <p:spPr>
              <a:xfrm>
                <a:off x="1676400" y="5443163"/>
                <a:ext cx="6477000" cy="108292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2200" i="1">
                          <a:latin typeface="Cambria Math"/>
                        </a:rPr>
                        <m:t>𝐿𝑖𝑓𝑡</m:t>
                      </m:r>
                      <m:d>
                        <m:dPr>
                          <m:ctrlPr>
                            <a:rPr lang="en-US" sz="2200" i="1">
                              <a:latin typeface="Cambria Math" panose="02040503050406030204" pitchFamily="18" charset="0"/>
                            </a:rPr>
                          </m:ctrlPr>
                        </m:dPr>
                        <m:e>
                          <m:r>
                            <a:rPr lang="en-US" sz="2200" i="1">
                              <a:latin typeface="Cambria Math"/>
                            </a:rPr>
                            <m:t>𝑋</m:t>
                          </m:r>
                          <m:r>
                            <a:rPr lang="en-US" sz="2200" i="1">
                              <a:latin typeface="Cambria Math"/>
                              <a:ea typeface="Cambria Math"/>
                            </a:rPr>
                            <m:t>→</m:t>
                          </m:r>
                          <m:r>
                            <a:rPr lang="en-US" sz="2200" i="1">
                              <a:latin typeface="Cambria Math"/>
                              <a:ea typeface="Cambria Math"/>
                            </a:rPr>
                            <m:t>𝑌</m:t>
                          </m:r>
                        </m:e>
                      </m:d>
                      <m:r>
                        <a:rPr lang="en-US" sz="2200" i="1">
                          <a:latin typeface="Cambria Math"/>
                          <a:ea typeface="Cambria Math"/>
                        </a:rPr>
                        <m:t>=</m:t>
                      </m:r>
                      <m:f>
                        <m:fPr>
                          <m:ctrlPr>
                            <a:rPr lang="en-US" sz="2200" i="1">
                              <a:latin typeface="Cambria Math" panose="02040503050406030204" pitchFamily="18" charset="0"/>
                              <a:ea typeface="Cambria Math"/>
                            </a:rPr>
                          </m:ctrlPr>
                        </m:fPr>
                        <m:num>
                          <m:r>
                            <a:rPr lang="en-US" sz="2200" i="1">
                              <a:latin typeface="Cambria Math"/>
                            </a:rPr>
                            <m:t>𝑠</m:t>
                          </m:r>
                          <m:d>
                            <m:dPr>
                              <m:ctrlPr>
                                <a:rPr lang="en-US" sz="2200" i="1">
                                  <a:latin typeface="Cambria Math" panose="02040503050406030204" pitchFamily="18" charset="0"/>
                                </a:rPr>
                              </m:ctrlPr>
                            </m:dPr>
                            <m:e>
                              <m:r>
                                <a:rPr lang="en-US" sz="2200" i="1">
                                  <a:latin typeface="Cambria Math"/>
                                </a:rPr>
                                <m:t>𝑋</m:t>
                              </m:r>
                              <m:r>
                                <a:rPr lang="en-US" sz="2200" i="1">
                                  <a:latin typeface="Cambria Math"/>
                                  <a:ea typeface="Cambria Math"/>
                                </a:rPr>
                                <m:t>→</m:t>
                              </m:r>
                              <m:r>
                                <a:rPr lang="en-US" sz="2200" i="1">
                                  <a:latin typeface="Cambria Math"/>
                                  <a:ea typeface="Cambria Math"/>
                                </a:rPr>
                                <m:t>𝑌</m:t>
                              </m:r>
                            </m:e>
                          </m:d>
                        </m:num>
                        <m:den>
                          <m:r>
                            <a:rPr lang="en-US" sz="2200" i="1">
                              <a:latin typeface="Cambria Math"/>
                              <a:ea typeface="Cambria Math"/>
                            </a:rPr>
                            <m:t>𝑆</m:t>
                          </m:r>
                          <m:d>
                            <m:dPr>
                              <m:ctrlPr>
                                <a:rPr lang="en-US" sz="2200" i="1">
                                  <a:latin typeface="Cambria Math" panose="02040503050406030204" pitchFamily="18" charset="0"/>
                                  <a:ea typeface="Cambria Math"/>
                                </a:rPr>
                              </m:ctrlPr>
                            </m:dPr>
                            <m:e>
                              <m:r>
                                <a:rPr lang="en-US" sz="2200" i="1">
                                  <a:latin typeface="Cambria Math"/>
                                  <a:ea typeface="Cambria Math"/>
                                </a:rPr>
                                <m:t>𝑋</m:t>
                              </m:r>
                            </m:e>
                          </m:d>
                          <m:r>
                            <a:rPr lang="en-US" sz="2200" i="1">
                              <a:latin typeface="Cambria Math" panose="02040503050406030204" pitchFamily="18" charset="0"/>
                              <a:ea typeface="Cambria Math"/>
                            </a:rPr>
                            <m:t>∗</m:t>
                          </m:r>
                          <m:r>
                            <a:rPr lang="en-US" sz="2200" i="1">
                              <a:latin typeface="Cambria Math"/>
                              <a:ea typeface="Cambria Math"/>
                            </a:rPr>
                            <m:t>𝑆</m:t>
                          </m:r>
                          <m:d>
                            <m:dPr>
                              <m:ctrlPr>
                                <a:rPr lang="en-US" sz="2200" i="1">
                                  <a:latin typeface="Cambria Math" panose="02040503050406030204" pitchFamily="18" charset="0"/>
                                  <a:ea typeface="Cambria Math"/>
                                </a:rPr>
                              </m:ctrlPr>
                            </m:dPr>
                            <m:e>
                              <m:r>
                                <a:rPr lang="en-US" sz="2200" i="1">
                                  <a:latin typeface="Cambria Math"/>
                                  <a:ea typeface="Cambria Math"/>
                                </a:rPr>
                                <m:t>𝑌</m:t>
                              </m:r>
                            </m:e>
                          </m:d>
                        </m:den>
                      </m:f>
                      <m:r>
                        <a:rPr lang="en-US" sz="2200" i="1">
                          <a:latin typeface="Cambria Math" panose="02040503050406030204" pitchFamily="18" charset="0"/>
                          <a:ea typeface="Cambria Math"/>
                        </a:rPr>
                        <m:t>=</m:t>
                      </m:r>
                      <m:f>
                        <m:fPr>
                          <m:ctrlPr>
                            <a:rPr lang="en-US" sz="2200" i="1">
                              <a:latin typeface="Cambria Math" panose="02040503050406030204" pitchFamily="18" charset="0"/>
                              <a:ea typeface="Cambria Math"/>
                            </a:rPr>
                          </m:ctrlPr>
                        </m:fPr>
                        <m:num>
                          <m:f>
                            <m:fPr>
                              <m:ctrlPr>
                                <a:rPr lang="en-US" sz="2200" i="1">
                                  <a:latin typeface="Cambria Math" panose="02040503050406030204" pitchFamily="18" charset="0"/>
                                  <a:ea typeface="Cambria Math"/>
                                </a:rPr>
                              </m:ctrlPr>
                            </m:fPr>
                            <m:num>
                              <m:r>
                                <a:rPr lang="en-US" sz="2200" i="1">
                                  <a:latin typeface="Cambria Math"/>
                                </a:rPr>
                                <m:t>𝑠</m:t>
                              </m:r>
                              <m:d>
                                <m:dPr>
                                  <m:ctrlPr>
                                    <a:rPr lang="en-US" sz="2200" i="1">
                                      <a:latin typeface="Cambria Math" panose="02040503050406030204" pitchFamily="18" charset="0"/>
                                    </a:rPr>
                                  </m:ctrlPr>
                                </m:dPr>
                                <m:e>
                                  <m:r>
                                    <a:rPr lang="en-US" sz="2200" i="1">
                                      <a:latin typeface="Cambria Math"/>
                                    </a:rPr>
                                    <m:t>𝑋</m:t>
                                  </m:r>
                                  <m:r>
                                    <a:rPr lang="en-US" sz="2200" i="1">
                                      <a:latin typeface="Cambria Math"/>
                                      <a:ea typeface="Cambria Math"/>
                                    </a:rPr>
                                    <m:t>→</m:t>
                                  </m:r>
                                  <m:r>
                                    <a:rPr lang="en-US" sz="2200" i="1">
                                      <a:latin typeface="Cambria Math"/>
                                      <a:ea typeface="Cambria Math"/>
                                    </a:rPr>
                                    <m:t>𝑌</m:t>
                                  </m:r>
                                </m:e>
                              </m:d>
                            </m:num>
                            <m:den>
                              <m:r>
                                <a:rPr lang="en-US" sz="2200" i="1">
                                  <a:latin typeface="Cambria Math"/>
                                  <a:ea typeface="Cambria Math"/>
                                </a:rPr>
                                <m:t>𝑆</m:t>
                              </m:r>
                              <m:d>
                                <m:dPr>
                                  <m:ctrlPr>
                                    <a:rPr lang="en-US" sz="2200" i="1">
                                      <a:latin typeface="Cambria Math" panose="02040503050406030204" pitchFamily="18" charset="0"/>
                                      <a:ea typeface="Cambria Math"/>
                                    </a:rPr>
                                  </m:ctrlPr>
                                </m:dPr>
                                <m:e>
                                  <m:r>
                                    <a:rPr lang="en-US" sz="2200" i="1">
                                      <a:latin typeface="Cambria Math"/>
                                      <a:ea typeface="Cambria Math"/>
                                    </a:rPr>
                                    <m:t>𝑋</m:t>
                                  </m:r>
                                </m:e>
                              </m:d>
                            </m:den>
                          </m:f>
                        </m:num>
                        <m:den>
                          <m:r>
                            <a:rPr lang="en-US" sz="2200" i="1">
                              <a:latin typeface="Cambria Math"/>
                              <a:ea typeface="Cambria Math"/>
                            </a:rPr>
                            <m:t>𝑆</m:t>
                          </m:r>
                          <m:d>
                            <m:dPr>
                              <m:ctrlPr>
                                <a:rPr lang="en-US" sz="2200" i="1">
                                  <a:latin typeface="Cambria Math" panose="02040503050406030204" pitchFamily="18" charset="0"/>
                                  <a:ea typeface="Cambria Math"/>
                                </a:rPr>
                              </m:ctrlPr>
                            </m:dPr>
                            <m:e>
                              <m:r>
                                <a:rPr lang="en-US" sz="2200" i="1">
                                  <a:latin typeface="Cambria Math"/>
                                  <a:ea typeface="Cambria Math"/>
                                </a:rPr>
                                <m:t>𝑌</m:t>
                              </m:r>
                            </m:e>
                          </m:d>
                        </m:den>
                      </m:f>
                      <m:r>
                        <a:rPr lang="en-US" sz="2200" i="1">
                          <a:latin typeface="Cambria Math"/>
                          <a:ea typeface="Cambria Math"/>
                        </a:rPr>
                        <m:t>=</m:t>
                      </m:r>
                      <m:f>
                        <m:fPr>
                          <m:ctrlPr>
                            <a:rPr lang="en-US" sz="2200" i="1">
                              <a:latin typeface="Cambria Math" panose="02040503050406030204" pitchFamily="18" charset="0"/>
                              <a:ea typeface="Cambria Math"/>
                            </a:rPr>
                          </m:ctrlPr>
                        </m:fPr>
                        <m:num>
                          <m:r>
                            <a:rPr lang="en-US" sz="2200" i="1">
                              <a:latin typeface="Cambria Math"/>
                              <a:ea typeface="Cambria Math"/>
                            </a:rPr>
                            <m:t>𝑐</m:t>
                          </m:r>
                          <m:d>
                            <m:dPr>
                              <m:ctrlPr>
                                <a:rPr lang="en-US" sz="2200" i="1">
                                  <a:latin typeface="Cambria Math" panose="02040503050406030204" pitchFamily="18" charset="0"/>
                                </a:rPr>
                              </m:ctrlPr>
                            </m:dPr>
                            <m:e>
                              <m:r>
                                <a:rPr lang="en-US" sz="2200" i="1">
                                  <a:latin typeface="Cambria Math"/>
                                </a:rPr>
                                <m:t>𝑋</m:t>
                              </m:r>
                              <m:r>
                                <a:rPr lang="en-US" sz="2200" i="1">
                                  <a:latin typeface="Cambria Math"/>
                                  <a:ea typeface="Cambria Math"/>
                                </a:rPr>
                                <m:t>→</m:t>
                              </m:r>
                              <m:r>
                                <a:rPr lang="en-US" sz="2200" i="1">
                                  <a:latin typeface="Cambria Math"/>
                                  <a:ea typeface="Cambria Math"/>
                                </a:rPr>
                                <m:t>𝑌</m:t>
                              </m:r>
                            </m:e>
                          </m:d>
                        </m:num>
                        <m:den>
                          <m:r>
                            <a:rPr lang="en-US" sz="2200" i="1">
                              <a:latin typeface="Cambria Math"/>
                              <a:ea typeface="Cambria Math"/>
                            </a:rPr>
                            <m:t>𝑆</m:t>
                          </m:r>
                          <m:d>
                            <m:dPr>
                              <m:ctrlPr>
                                <a:rPr lang="en-US" sz="2200" i="1">
                                  <a:latin typeface="Cambria Math" panose="02040503050406030204" pitchFamily="18" charset="0"/>
                                  <a:ea typeface="Cambria Math"/>
                                </a:rPr>
                              </m:ctrlPr>
                            </m:dPr>
                            <m:e>
                              <m:r>
                                <a:rPr lang="en-US" sz="2200" i="1">
                                  <a:latin typeface="Cambria Math"/>
                                  <a:ea typeface="Cambria Math"/>
                                </a:rPr>
                                <m:t>𝑌</m:t>
                              </m:r>
                            </m:e>
                          </m:d>
                        </m:den>
                      </m:f>
                    </m:oMath>
                  </m:oMathPara>
                </a14:m>
                <a:endParaRPr lang="en-US" sz="2200" dirty="0"/>
              </a:p>
            </p:txBody>
          </p:sp>
        </mc:Choice>
        <mc:Fallback xmlns="">
          <p:sp>
            <p:nvSpPr>
              <p:cNvPr id="5" name="Rectangle 4"/>
              <p:cNvSpPr>
                <a:spLocks noRot="1" noChangeAspect="1" noMove="1" noResize="1" noEditPoints="1" noAdjustHandles="1" noChangeArrowheads="1" noChangeShapeType="1" noTextEdit="1"/>
              </p:cNvSpPr>
              <p:nvPr/>
            </p:nvSpPr>
            <p:spPr>
              <a:xfrm>
                <a:off x="1676400" y="5443163"/>
                <a:ext cx="6477000" cy="1082925"/>
              </a:xfrm>
              <a:prstGeom prst="rect">
                <a:avLst/>
              </a:prstGeom>
              <a:blipFill>
                <a:blip r:embed="rId3"/>
                <a:stretch>
                  <a:fillRect/>
                </a:stretch>
              </a:blipFill>
            </p:spPr>
            <p:txBody>
              <a:bodyPr/>
              <a:lstStyle/>
              <a:p>
                <a:r>
                  <a:rPr lang="en-US">
                    <a:noFill/>
                  </a:rPr>
                  <a:t> </a:t>
                </a:r>
              </a:p>
            </p:txBody>
          </p:sp>
        </mc:Fallback>
      </mc:AlternateContent>
      <p:graphicFrame>
        <p:nvGraphicFramePr>
          <p:cNvPr id="6" name="Object 5"/>
          <p:cNvGraphicFramePr>
            <a:graphicFrameLocks noChangeAspect="1"/>
          </p:cNvGraphicFramePr>
          <p:nvPr>
            <p:extLst>
              <p:ext uri="{D42A27DB-BD31-4B8C-83A1-F6EECF244321}">
                <p14:modId xmlns:p14="http://schemas.microsoft.com/office/powerpoint/2010/main" val="525508273"/>
              </p:ext>
            </p:extLst>
          </p:nvPr>
        </p:nvGraphicFramePr>
        <p:xfrm>
          <a:off x="1114425" y="3727450"/>
          <a:ext cx="7599363" cy="723900"/>
        </p:xfrm>
        <a:graphic>
          <a:graphicData uri="http://schemas.openxmlformats.org/presentationml/2006/ole">
            <mc:AlternateContent xmlns:mc="http://schemas.openxmlformats.org/markup-compatibility/2006">
              <mc:Choice xmlns:v="urn:schemas-microsoft-com:vml" Requires="v">
                <p:oleObj name="Equation" r:id="rId4" imgW="4228920" imgH="419040" progId="Equation.3">
                  <p:embed/>
                </p:oleObj>
              </mc:Choice>
              <mc:Fallback>
                <p:oleObj name="Equation" r:id="rId4" imgW="4228920" imgH="419040" progId="Equation.3">
                  <p:embed/>
                  <p:pic>
                    <p:nvPicPr>
                      <p:cNvPr id="6" name="Object 5"/>
                      <p:cNvPicPr>
                        <a:picLocks noChangeAspect="1" noChangeArrowheads="1"/>
                      </p:cNvPicPr>
                      <p:nvPr/>
                    </p:nvPicPr>
                    <p:blipFill>
                      <a:blip r:embed="rId5"/>
                      <a:srcRect/>
                      <a:stretch>
                        <a:fillRect/>
                      </a:stretch>
                    </p:blipFill>
                    <p:spPr bwMode="auto">
                      <a:xfrm>
                        <a:off x="1114425" y="3727450"/>
                        <a:ext cx="7599363" cy="723900"/>
                      </a:xfrm>
                      <a:prstGeom prst="rect">
                        <a:avLst/>
                      </a:prstGeom>
                      <a:noFill/>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097487540"/>
              </p:ext>
            </p:extLst>
          </p:nvPr>
        </p:nvGraphicFramePr>
        <p:xfrm>
          <a:off x="1589088" y="1390650"/>
          <a:ext cx="3554412" cy="723900"/>
        </p:xfrm>
        <a:graphic>
          <a:graphicData uri="http://schemas.openxmlformats.org/presentationml/2006/ole">
            <mc:AlternateContent xmlns:mc="http://schemas.openxmlformats.org/markup-compatibility/2006">
              <mc:Choice xmlns:v="urn:schemas-microsoft-com:vml" Requires="v">
                <p:oleObj name="Equation" r:id="rId6" imgW="2108160" imgH="419040" progId="Equation.3">
                  <p:embed/>
                </p:oleObj>
              </mc:Choice>
              <mc:Fallback>
                <p:oleObj name="Equation" r:id="rId6" imgW="2108160" imgH="419040" progId="Equation.3">
                  <p:embed/>
                  <p:pic>
                    <p:nvPicPr>
                      <p:cNvPr id="8" name="Object 7"/>
                      <p:cNvPicPr>
                        <a:picLocks noChangeAspect="1" noChangeArrowheads="1"/>
                      </p:cNvPicPr>
                      <p:nvPr/>
                    </p:nvPicPr>
                    <p:blipFill>
                      <a:blip r:embed="rId7"/>
                      <a:srcRect/>
                      <a:stretch>
                        <a:fillRect/>
                      </a:stretch>
                    </p:blipFill>
                    <p:spPr bwMode="auto">
                      <a:xfrm>
                        <a:off x="1589088" y="1390650"/>
                        <a:ext cx="3554412" cy="723900"/>
                      </a:xfrm>
                      <a:prstGeom prst="rect">
                        <a:avLst/>
                      </a:prstGeom>
                      <a:noFill/>
                    </p:spPr>
                  </p:pic>
                </p:oleObj>
              </mc:Fallback>
            </mc:AlternateContent>
          </a:graphicData>
        </a:graphic>
      </p:graphicFrame>
      <p:sp>
        <p:nvSpPr>
          <p:cNvPr id="7" name="Content Placeholder 2"/>
          <p:cNvSpPr txBox="1">
            <a:spLocks/>
          </p:cNvSpPr>
          <p:nvPr/>
        </p:nvSpPr>
        <p:spPr>
          <a:xfrm>
            <a:off x="457200" y="1533463"/>
            <a:ext cx="8763000" cy="2667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sz="4500" dirty="0"/>
          </a:p>
          <a:p>
            <a:r>
              <a:rPr lang="en-US" dirty="0"/>
              <a:t>Confidence</a:t>
            </a:r>
          </a:p>
          <a:p>
            <a:pPr lvl="1"/>
            <a:r>
              <a:rPr lang="en-US" sz="2400" dirty="0"/>
              <a:t>Measures how often items in Y appear in transactions that contain X</a:t>
            </a:r>
          </a:p>
          <a:p>
            <a:pPr marL="0" indent="0">
              <a:buFont typeface="Arial" pitchFamily="34" charset="0"/>
              <a:buNone/>
            </a:pPr>
            <a:endParaRPr lang="en-US" sz="4000" dirty="0"/>
          </a:p>
        </p:txBody>
      </p:sp>
      <p:sp>
        <p:nvSpPr>
          <p:cNvPr id="9" name="Content Placeholder 2"/>
          <p:cNvSpPr txBox="1">
            <a:spLocks/>
          </p:cNvSpPr>
          <p:nvPr/>
        </p:nvSpPr>
        <p:spPr>
          <a:xfrm>
            <a:off x="457200" y="4427983"/>
            <a:ext cx="8763000" cy="13855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Lift</a:t>
            </a:r>
          </a:p>
          <a:p>
            <a:pPr lvl="1"/>
            <a:r>
              <a:rPr lang="en-US" sz="2400" dirty="0"/>
              <a:t>How co-occurrence differs from what is expected by chance</a:t>
            </a:r>
          </a:p>
        </p:txBody>
      </p:sp>
    </p:spTree>
    <p:extLst>
      <p:ext uri="{BB962C8B-B14F-4D97-AF65-F5344CB8AC3E}">
        <p14:creationId xmlns:p14="http://schemas.microsoft.com/office/powerpoint/2010/main" val="1766724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131" y="304800"/>
            <a:ext cx="8229600" cy="1143000"/>
          </a:xfrm>
        </p:spPr>
        <p:txBody>
          <a:bodyPr/>
          <a:lstStyle/>
          <a:p>
            <a:pPr algn="l"/>
            <a:r>
              <a:rPr lang="en-US" dirty="0"/>
              <a:t>Association Rule Mining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5507153"/>
              </p:ext>
            </p:extLst>
          </p:nvPr>
        </p:nvGraphicFramePr>
        <p:xfrm>
          <a:off x="314131" y="1502229"/>
          <a:ext cx="4800600" cy="3505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2" descr="my+REWARDS CARD Application">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75567" y="1524000"/>
            <a:ext cx="3768433"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9143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1066800"/>
          </a:xfrm>
        </p:spPr>
        <p:txBody>
          <a:bodyPr>
            <a:normAutofit fontScale="90000"/>
          </a:bodyPr>
          <a:lstStyle/>
          <a:p>
            <a:r>
              <a:rPr lang="en-US" dirty="0"/>
              <a:t>Case 1: </a:t>
            </a:r>
            <a:r>
              <a:rPr lang="en-US" spc="-25" dirty="0"/>
              <a:t>Amazon Recommender System</a:t>
            </a:r>
            <a:endParaRPr lang="en-US" dirty="0"/>
          </a:p>
        </p:txBody>
      </p:sp>
      <p:sp>
        <p:nvSpPr>
          <p:cNvPr id="4" name="object 3">
            <a:extLst>
              <a:ext uri="{FF2B5EF4-FFF2-40B4-BE49-F238E27FC236}">
                <a16:creationId xmlns:a16="http://schemas.microsoft.com/office/drawing/2014/main" id="{D6666282-A375-467E-9985-E9C6AAA16F5F}"/>
              </a:ext>
            </a:extLst>
          </p:cNvPr>
          <p:cNvSpPr/>
          <p:nvPr/>
        </p:nvSpPr>
        <p:spPr>
          <a:xfrm>
            <a:off x="546697" y="1508574"/>
            <a:ext cx="4055120" cy="1639100"/>
          </a:xfrm>
          <a:prstGeom prst="rect">
            <a:avLst/>
          </a:prstGeom>
          <a:blipFill>
            <a:blip r:embed="rId3" cstate="print"/>
            <a:stretch>
              <a:fillRect/>
            </a:stretch>
          </a:bli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5" name="object 4">
            <a:extLst>
              <a:ext uri="{FF2B5EF4-FFF2-40B4-BE49-F238E27FC236}">
                <a16:creationId xmlns:a16="http://schemas.microsoft.com/office/drawing/2014/main" id="{92C98B92-165A-44ED-92FB-CC25D252989E}"/>
              </a:ext>
            </a:extLst>
          </p:cNvPr>
          <p:cNvSpPr/>
          <p:nvPr/>
        </p:nvSpPr>
        <p:spPr>
          <a:xfrm>
            <a:off x="3981928" y="3465014"/>
            <a:ext cx="4247672" cy="2402386"/>
          </a:xfrm>
          <a:prstGeom prst="rect">
            <a:avLst/>
          </a:prstGeom>
          <a:blipFill>
            <a:blip r:embed="rId4" cstate="print"/>
            <a:stretch>
              <a:fillRect/>
            </a:stretch>
          </a:bli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6" name="object 5">
            <a:extLst>
              <a:ext uri="{FF2B5EF4-FFF2-40B4-BE49-F238E27FC236}">
                <a16:creationId xmlns:a16="http://schemas.microsoft.com/office/drawing/2014/main" id="{3EFDAE26-9787-4F46-A578-6FB88B3C17B3}"/>
              </a:ext>
            </a:extLst>
          </p:cNvPr>
          <p:cNvSpPr txBox="1"/>
          <p:nvPr/>
        </p:nvSpPr>
        <p:spPr>
          <a:xfrm>
            <a:off x="1251393" y="6223829"/>
            <a:ext cx="6859288" cy="319959"/>
          </a:xfrm>
          <a:prstGeom prst="rect">
            <a:avLst/>
          </a:prstGeom>
        </p:spPr>
        <p:txBody>
          <a:bodyPr vert="horz" wrap="square" lIns="0" tIns="1206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nSpc>
                <a:spcPct val="100000"/>
              </a:lnSpc>
              <a:spcBef>
                <a:spcPts val="95"/>
              </a:spcBef>
            </a:pPr>
            <a:r>
              <a:rPr sz="2000" spc="-40" dirty="0">
                <a:latin typeface="Arial"/>
                <a:cs typeface="Arial"/>
              </a:rPr>
              <a:t>Figure</a:t>
            </a:r>
            <a:r>
              <a:rPr lang="en-US" sz="2000" spc="-40" dirty="0">
                <a:latin typeface="Arial"/>
                <a:cs typeface="Arial"/>
              </a:rPr>
              <a:t>: </a:t>
            </a:r>
            <a:r>
              <a:rPr sz="2000" spc="-50" dirty="0">
                <a:latin typeface="Arial"/>
                <a:cs typeface="Arial"/>
              </a:rPr>
              <a:t>Amazon recommendations </a:t>
            </a:r>
            <a:r>
              <a:rPr sz="2000" spc="-35" dirty="0">
                <a:latin typeface="Arial"/>
                <a:cs typeface="Arial"/>
              </a:rPr>
              <a:t>while </a:t>
            </a:r>
            <a:r>
              <a:rPr sz="2000" spc="-40" dirty="0">
                <a:latin typeface="Arial"/>
                <a:cs typeface="Arial"/>
              </a:rPr>
              <a:t>viewing </a:t>
            </a:r>
            <a:r>
              <a:rPr sz="2000" spc="-80" dirty="0">
                <a:latin typeface="Arial"/>
                <a:cs typeface="Arial"/>
              </a:rPr>
              <a:t>a</a:t>
            </a:r>
            <a:r>
              <a:rPr sz="2000" spc="25" dirty="0">
                <a:latin typeface="Arial"/>
                <a:cs typeface="Arial"/>
              </a:rPr>
              <a:t> </a:t>
            </a:r>
            <a:r>
              <a:rPr sz="2000" spc="-30" dirty="0">
                <a:latin typeface="Arial"/>
                <a:cs typeface="Arial"/>
              </a:rPr>
              <a:t>book</a:t>
            </a:r>
            <a:endParaRPr sz="2000" dirty="0">
              <a:latin typeface="Arial"/>
              <a:cs typeface="Arial"/>
            </a:endParaRPr>
          </a:p>
        </p:txBody>
      </p:sp>
    </p:spTree>
    <p:extLst>
      <p:ext uri="{BB962C8B-B14F-4D97-AF65-F5344CB8AC3E}">
        <p14:creationId xmlns:p14="http://schemas.microsoft.com/office/powerpoint/2010/main" val="499346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A6594B4-B0B2-4C9F-817E-1E549F7390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2600" y="3288030"/>
            <a:ext cx="3429000" cy="3188970"/>
          </a:xfrm>
          <a:prstGeom prst="rect">
            <a:avLst/>
          </a:prstGeom>
        </p:spPr>
      </p:pic>
      <p:sp>
        <p:nvSpPr>
          <p:cNvPr id="2" name="Title 1"/>
          <p:cNvSpPr>
            <a:spLocks noGrp="1"/>
          </p:cNvSpPr>
          <p:nvPr>
            <p:ph type="title"/>
          </p:nvPr>
        </p:nvSpPr>
        <p:spPr>
          <a:xfrm>
            <a:off x="0" y="304800"/>
            <a:ext cx="9220200" cy="1066800"/>
          </a:xfrm>
        </p:spPr>
        <p:txBody>
          <a:bodyPr>
            <a:normAutofit fontScale="90000"/>
          </a:bodyPr>
          <a:lstStyle/>
          <a:p>
            <a:r>
              <a:rPr lang="en-US" dirty="0"/>
              <a:t>Case 2: </a:t>
            </a:r>
            <a:r>
              <a:rPr lang="en-US" spc="-25" dirty="0"/>
              <a:t>The parable of the beer and diapers</a:t>
            </a:r>
            <a:endParaRPr lang="en-US" dirty="0"/>
          </a:p>
        </p:txBody>
      </p:sp>
      <p:sp>
        <p:nvSpPr>
          <p:cNvPr id="5" name="Rectangle 4">
            <a:extLst>
              <a:ext uri="{FF2B5EF4-FFF2-40B4-BE49-F238E27FC236}">
                <a16:creationId xmlns:a16="http://schemas.microsoft.com/office/drawing/2014/main" id="{27ED5639-3D87-4C06-9703-CDF0C06175E3}"/>
              </a:ext>
            </a:extLst>
          </p:cNvPr>
          <p:cNvSpPr/>
          <p:nvPr/>
        </p:nvSpPr>
        <p:spPr>
          <a:xfrm>
            <a:off x="457200" y="1981200"/>
            <a:ext cx="8382000" cy="1631216"/>
          </a:xfrm>
          <a:prstGeom prst="rect">
            <a:avLst/>
          </a:prstGeom>
        </p:spPr>
        <p:txBody>
          <a:bodyPr wrap="square">
            <a:spAutoFit/>
          </a:bodyPr>
          <a:lstStyle/>
          <a:p>
            <a:r>
              <a:rPr lang="en-US" sz="2000" dirty="0">
                <a:solidFill>
                  <a:srgbClr val="000000"/>
                </a:solidFill>
                <a:latin typeface="Arimo"/>
              </a:rPr>
              <a:t>Some time ago, one retail store decided to combine the data from its loyalty card system with that from its point of sale systems. The former provided the store with demographic data about its customers, the latter told it where, when and what those customers bought.</a:t>
            </a:r>
          </a:p>
          <a:p>
            <a:endParaRPr lang="en-US" sz="2000" dirty="0">
              <a:solidFill>
                <a:srgbClr val="000000"/>
              </a:solidFill>
              <a:latin typeface="Arimo"/>
            </a:endParaRPr>
          </a:p>
        </p:txBody>
      </p:sp>
      <p:sp>
        <p:nvSpPr>
          <p:cNvPr id="7" name="Rectangle 6">
            <a:extLst>
              <a:ext uri="{FF2B5EF4-FFF2-40B4-BE49-F238E27FC236}">
                <a16:creationId xmlns:a16="http://schemas.microsoft.com/office/drawing/2014/main" id="{E6A9A72D-57AB-4824-AED5-7D8675F1543E}"/>
              </a:ext>
            </a:extLst>
          </p:cNvPr>
          <p:cNvSpPr/>
          <p:nvPr/>
        </p:nvSpPr>
        <p:spPr>
          <a:xfrm>
            <a:off x="228600" y="1424513"/>
            <a:ext cx="4626459" cy="430887"/>
          </a:xfrm>
          <a:prstGeom prst="rect">
            <a:avLst/>
          </a:prstGeom>
        </p:spPr>
        <p:txBody>
          <a:bodyPr wrap="none">
            <a:spAutoFit/>
          </a:bodyPr>
          <a:lstStyle/>
          <a:p>
            <a:r>
              <a:rPr lang="en-US" sz="2200" dirty="0">
                <a:solidFill>
                  <a:srgbClr val="000000"/>
                </a:solidFill>
                <a:latin typeface="Arimo"/>
              </a:rPr>
              <a:t>It goes (with minor variations) like this:</a:t>
            </a:r>
            <a:endParaRPr lang="en-US" sz="2200" dirty="0"/>
          </a:p>
        </p:txBody>
      </p:sp>
      <p:sp>
        <p:nvSpPr>
          <p:cNvPr id="3" name="Rectangle 2">
            <a:extLst>
              <a:ext uri="{FF2B5EF4-FFF2-40B4-BE49-F238E27FC236}">
                <a16:creationId xmlns:a16="http://schemas.microsoft.com/office/drawing/2014/main" id="{55A94950-6FCC-4E06-B7F7-0EFE9C289F8F}"/>
              </a:ext>
            </a:extLst>
          </p:cNvPr>
          <p:cNvSpPr/>
          <p:nvPr/>
        </p:nvSpPr>
        <p:spPr>
          <a:xfrm>
            <a:off x="429039" y="5245930"/>
            <a:ext cx="5632174" cy="1323439"/>
          </a:xfrm>
          <a:prstGeom prst="rect">
            <a:avLst/>
          </a:prstGeom>
        </p:spPr>
        <p:txBody>
          <a:bodyPr wrap="square">
            <a:spAutoFit/>
          </a:bodyPr>
          <a:lstStyle/>
          <a:p>
            <a:r>
              <a:rPr lang="en-US" sz="2000" dirty="0"/>
              <a:t>On Friday afternoons, young </a:t>
            </a:r>
            <a:r>
              <a:rPr lang="en-US" sz="2000" dirty="0">
                <a:solidFill>
                  <a:srgbClr val="000000"/>
                </a:solidFill>
                <a:latin typeface="Arimo"/>
              </a:rPr>
              <a:t>American</a:t>
            </a:r>
            <a:r>
              <a:rPr lang="en-US" sz="2000" dirty="0"/>
              <a:t> males </a:t>
            </a:r>
            <a:r>
              <a:rPr lang="en-US" sz="2000" b="1" u="sng" dirty="0"/>
              <a:t>who buy diapers also have a predisposition to buy beer</a:t>
            </a:r>
            <a:r>
              <a:rPr lang="en-US" sz="2000" dirty="0"/>
              <a:t>. No one had predicted that result, so no one would ever have even asked the question in the first place.</a:t>
            </a:r>
          </a:p>
        </p:txBody>
      </p:sp>
      <p:sp>
        <p:nvSpPr>
          <p:cNvPr id="4" name="Rectangle 3">
            <a:extLst>
              <a:ext uri="{FF2B5EF4-FFF2-40B4-BE49-F238E27FC236}">
                <a16:creationId xmlns:a16="http://schemas.microsoft.com/office/drawing/2014/main" id="{CC144652-E9F3-4F73-B11A-D5FB53B85963}"/>
              </a:ext>
            </a:extLst>
          </p:cNvPr>
          <p:cNvSpPr/>
          <p:nvPr/>
        </p:nvSpPr>
        <p:spPr>
          <a:xfrm>
            <a:off x="463826" y="3334793"/>
            <a:ext cx="5562600" cy="1631216"/>
          </a:xfrm>
          <a:prstGeom prst="rect">
            <a:avLst/>
          </a:prstGeom>
        </p:spPr>
        <p:txBody>
          <a:bodyPr wrap="square">
            <a:spAutoFit/>
          </a:bodyPr>
          <a:lstStyle/>
          <a:p>
            <a:r>
              <a:rPr lang="en-US" sz="2000" dirty="0">
                <a:solidFill>
                  <a:srgbClr val="000000"/>
                </a:solidFill>
                <a:latin typeface="Arimo"/>
              </a:rPr>
              <a:t>Once combined, the data was mined extensively and many correlations appeared. Some of these were obvious; people who buy gin are also likely to buy tonic. However, one correlation stood out like a sore thumb because it was so unexpected.</a:t>
            </a:r>
          </a:p>
        </p:txBody>
      </p:sp>
    </p:spTree>
    <p:extLst>
      <p:ext uri="{BB962C8B-B14F-4D97-AF65-F5344CB8AC3E}">
        <p14:creationId xmlns:p14="http://schemas.microsoft.com/office/powerpoint/2010/main" val="1564675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Market-Basket Transactions</a:t>
            </a:r>
          </a:p>
        </p:txBody>
      </p:sp>
      <p:graphicFrame>
        <p:nvGraphicFramePr>
          <p:cNvPr id="4" name="Content Placeholder 3"/>
          <p:cNvGraphicFramePr>
            <a:graphicFrameLocks noGrp="1"/>
          </p:cNvGraphicFramePr>
          <p:nvPr>
            <p:ph idx="1"/>
          </p:nvPr>
        </p:nvGraphicFramePr>
        <p:xfrm>
          <a:off x="1295400" y="1511300"/>
          <a:ext cx="6934200" cy="2743200"/>
        </p:xfrm>
        <a:graphic>
          <a:graphicData uri="http://schemas.openxmlformats.org/drawingml/2006/table">
            <a:tbl>
              <a:tblPr firstRow="1" bandRow="1">
                <a:tableStyleId>{10A1B5D5-9B99-4C35-A422-299274C87663}</a:tableStyleId>
              </a:tblPr>
              <a:tblGrid>
                <a:gridCol w="2283783">
                  <a:extLst>
                    <a:ext uri="{9D8B030D-6E8A-4147-A177-3AD203B41FA5}">
                      <a16:colId xmlns:a16="http://schemas.microsoft.com/office/drawing/2014/main" val="20000"/>
                    </a:ext>
                  </a:extLst>
                </a:gridCol>
                <a:gridCol w="4650417">
                  <a:extLst>
                    <a:ext uri="{9D8B030D-6E8A-4147-A177-3AD203B41FA5}">
                      <a16:colId xmlns:a16="http://schemas.microsoft.com/office/drawing/2014/main" val="20001"/>
                    </a:ext>
                  </a:extLst>
                </a:gridCol>
              </a:tblGrid>
              <a:tr h="370840">
                <a:tc>
                  <a:txBody>
                    <a:bodyPr/>
                    <a:lstStyle/>
                    <a:p>
                      <a:pPr algn="ctr"/>
                      <a:r>
                        <a:rPr lang="en-US" sz="2400" dirty="0"/>
                        <a:t>Basket</a:t>
                      </a:r>
                    </a:p>
                  </a:txBody>
                  <a:tcPr/>
                </a:tc>
                <a:tc>
                  <a:txBody>
                    <a:bodyPr/>
                    <a:lstStyle/>
                    <a:p>
                      <a:pPr algn="ctr"/>
                      <a:r>
                        <a:rPr lang="en-US" sz="2400" dirty="0"/>
                        <a:t>Items</a:t>
                      </a:r>
                    </a:p>
                  </a:txBody>
                  <a:tcPr/>
                </a:tc>
                <a:extLst>
                  <a:ext uri="{0D108BD9-81ED-4DB2-BD59-A6C34878D82A}">
                    <a16:rowId xmlns:a16="http://schemas.microsoft.com/office/drawing/2014/main" val="10000"/>
                  </a:ext>
                </a:extLst>
              </a:tr>
              <a:tr h="370840">
                <a:tc>
                  <a:txBody>
                    <a:bodyPr/>
                    <a:lstStyle/>
                    <a:p>
                      <a:pPr algn="ctr"/>
                      <a:r>
                        <a:rPr lang="en-US" sz="2400" dirty="0"/>
                        <a:t>1</a:t>
                      </a:r>
                    </a:p>
                  </a:txBody>
                  <a:tcPr/>
                </a:tc>
                <a:tc>
                  <a:txBody>
                    <a:bodyPr/>
                    <a:lstStyle/>
                    <a:p>
                      <a:pPr marL="0" marR="0" algn="ctr" defTabSz="914400" rtl="0" eaLnBrk="1" latinLnBrk="0" hangingPunct="1">
                        <a:spcBef>
                          <a:spcPts val="0"/>
                        </a:spcBef>
                        <a:spcAft>
                          <a:spcPts val="0"/>
                        </a:spcAft>
                      </a:pPr>
                      <a:r>
                        <a:rPr lang="en-US" sz="2400" kern="1200" dirty="0"/>
                        <a:t>Bread, Milk</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1"/>
                  </a:ext>
                </a:extLst>
              </a:tr>
              <a:tr h="370840">
                <a:tc>
                  <a:txBody>
                    <a:bodyPr/>
                    <a:lstStyle/>
                    <a:p>
                      <a:pPr algn="ctr"/>
                      <a:r>
                        <a:rPr lang="en-US" sz="2400" dirty="0"/>
                        <a:t>2</a:t>
                      </a:r>
                    </a:p>
                  </a:txBody>
                  <a:tcPr/>
                </a:tc>
                <a:tc>
                  <a:txBody>
                    <a:bodyPr/>
                    <a:lstStyle/>
                    <a:p>
                      <a:pPr marL="0" marR="0" algn="ctr" defTabSz="914400" rtl="0" eaLnBrk="1" latinLnBrk="0" hangingPunct="1">
                        <a:spcBef>
                          <a:spcPts val="0"/>
                        </a:spcBef>
                        <a:spcAft>
                          <a:spcPts val="0"/>
                        </a:spcAft>
                      </a:pPr>
                      <a:r>
                        <a:rPr lang="en-US" sz="2400" kern="1200" dirty="0"/>
                        <a:t>Bread, Diapers, Beer, Eggs</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2"/>
                  </a:ext>
                </a:extLst>
              </a:tr>
              <a:tr h="370840">
                <a:tc>
                  <a:txBody>
                    <a:bodyPr/>
                    <a:lstStyle/>
                    <a:p>
                      <a:pPr algn="ctr"/>
                      <a:r>
                        <a:rPr lang="en-US" sz="2400" dirty="0"/>
                        <a:t>3</a:t>
                      </a:r>
                    </a:p>
                  </a:txBody>
                  <a:tcPr/>
                </a:tc>
                <a:tc>
                  <a:txBody>
                    <a:bodyPr/>
                    <a:lstStyle/>
                    <a:p>
                      <a:pPr marL="0" marR="0" algn="ctr" defTabSz="914400" rtl="0" eaLnBrk="1" latinLnBrk="0" hangingPunct="1">
                        <a:spcBef>
                          <a:spcPts val="0"/>
                        </a:spcBef>
                        <a:spcAft>
                          <a:spcPts val="0"/>
                        </a:spcAft>
                      </a:pPr>
                      <a:r>
                        <a:rPr lang="en-US" sz="2400" kern="1200" dirty="0"/>
                        <a:t>Milk, Diapers, Beer, Coke </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3"/>
                  </a:ext>
                </a:extLst>
              </a:tr>
              <a:tr h="370840">
                <a:tc>
                  <a:txBody>
                    <a:bodyPr/>
                    <a:lstStyle/>
                    <a:p>
                      <a:pPr algn="ctr"/>
                      <a:r>
                        <a:rPr lang="en-US" sz="2400" dirty="0"/>
                        <a:t>4</a:t>
                      </a:r>
                    </a:p>
                  </a:txBody>
                  <a:tcPr/>
                </a:tc>
                <a:tc>
                  <a:txBody>
                    <a:bodyPr/>
                    <a:lstStyle/>
                    <a:p>
                      <a:pPr marL="0" marR="0" algn="ctr" defTabSz="914400" rtl="0" eaLnBrk="1" latinLnBrk="0" hangingPunct="1">
                        <a:spcBef>
                          <a:spcPts val="0"/>
                        </a:spcBef>
                        <a:spcAft>
                          <a:spcPts val="0"/>
                        </a:spcAft>
                      </a:pPr>
                      <a:r>
                        <a:rPr lang="en-US" sz="2400" kern="1200" dirty="0"/>
                        <a:t>Bread, Milk, Diapers, Beer</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4"/>
                  </a:ext>
                </a:extLst>
              </a:tr>
              <a:tr h="370840">
                <a:tc>
                  <a:txBody>
                    <a:bodyPr/>
                    <a:lstStyle/>
                    <a:p>
                      <a:pPr algn="ctr"/>
                      <a:r>
                        <a:rPr lang="en-US" sz="2400" dirty="0"/>
                        <a:t>5</a:t>
                      </a:r>
                    </a:p>
                  </a:txBody>
                  <a:tcPr/>
                </a:tc>
                <a:tc>
                  <a:txBody>
                    <a:bodyPr/>
                    <a:lstStyle/>
                    <a:p>
                      <a:pPr marL="0" marR="0" algn="ctr" defTabSz="914400" rtl="0" eaLnBrk="1" latinLnBrk="0" hangingPunct="1">
                        <a:spcBef>
                          <a:spcPts val="0"/>
                        </a:spcBef>
                        <a:spcAft>
                          <a:spcPts val="0"/>
                        </a:spcAft>
                      </a:pPr>
                      <a:r>
                        <a:rPr lang="en-US" sz="2400" kern="1200" dirty="0"/>
                        <a:t>Bread, Milk, Diapers, Coke </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sp>
        <p:nvSpPr>
          <p:cNvPr id="3" name="TextBox 2"/>
          <p:cNvSpPr txBox="1"/>
          <p:nvPr/>
        </p:nvSpPr>
        <p:spPr>
          <a:xfrm>
            <a:off x="1600200" y="4572000"/>
            <a:ext cx="6737083" cy="193899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400" dirty="0">
                <a:solidFill>
                  <a:schemeClr val="tx1"/>
                </a:solidFill>
              </a:rPr>
              <a:t>We usually start from a data set like this – with baskets of transactions</a:t>
            </a:r>
          </a:p>
          <a:p>
            <a:endParaRPr lang="en-US" sz="2400" dirty="0">
              <a:solidFill>
                <a:schemeClr val="tx1"/>
              </a:solidFill>
            </a:endParaRPr>
          </a:p>
          <a:p>
            <a:r>
              <a:rPr lang="en-US" sz="2400" dirty="0">
                <a:solidFill>
                  <a:schemeClr val="tx1"/>
                </a:solidFill>
              </a:rPr>
              <a:t>And the idea is to find </a:t>
            </a:r>
            <a:r>
              <a:rPr lang="en-US" sz="2400" b="1" dirty="0">
                <a:solidFill>
                  <a:schemeClr val="tx1"/>
                </a:solidFill>
              </a:rPr>
              <a:t>associations between products</a:t>
            </a:r>
          </a:p>
        </p:txBody>
      </p:sp>
    </p:spTree>
    <p:extLst>
      <p:ext uri="{BB962C8B-B14F-4D97-AF65-F5344CB8AC3E}">
        <p14:creationId xmlns:p14="http://schemas.microsoft.com/office/powerpoint/2010/main" val="1150788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Market-Basket Transactions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22018670"/>
              </p:ext>
            </p:extLst>
          </p:nvPr>
        </p:nvGraphicFramePr>
        <p:xfrm>
          <a:off x="1295400" y="1511300"/>
          <a:ext cx="6934200" cy="2743200"/>
        </p:xfrm>
        <a:graphic>
          <a:graphicData uri="http://schemas.openxmlformats.org/drawingml/2006/table">
            <a:tbl>
              <a:tblPr firstRow="1" bandRow="1">
                <a:tableStyleId>{10A1B5D5-9B99-4C35-A422-299274C87663}</a:tableStyleId>
              </a:tblPr>
              <a:tblGrid>
                <a:gridCol w="2283783">
                  <a:extLst>
                    <a:ext uri="{9D8B030D-6E8A-4147-A177-3AD203B41FA5}">
                      <a16:colId xmlns:a16="http://schemas.microsoft.com/office/drawing/2014/main" val="20000"/>
                    </a:ext>
                  </a:extLst>
                </a:gridCol>
                <a:gridCol w="4650417">
                  <a:extLst>
                    <a:ext uri="{9D8B030D-6E8A-4147-A177-3AD203B41FA5}">
                      <a16:colId xmlns:a16="http://schemas.microsoft.com/office/drawing/2014/main" val="20001"/>
                    </a:ext>
                  </a:extLst>
                </a:gridCol>
              </a:tblGrid>
              <a:tr h="370840">
                <a:tc>
                  <a:txBody>
                    <a:bodyPr/>
                    <a:lstStyle/>
                    <a:p>
                      <a:pPr algn="ctr"/>
                      <a:r>
                        <a:rPr lang="en-US" sz="2400" dirty="0"/>
                        <a:t>Basket</a:t>
                      </a:r>
                    </a:p>
                  </a:txBody>
                  <a:tcPr/>
                </a:tc>
                <a:tc>
                  <a:txBody>
                    <a:bodyPr/>
                    <a:lstStyle/>
                    <a:p>
                      <a:pPr algn="ctr"/>
                      <a:r>
                        <a:rPr lang="en-US" sz="2400" dirty="0"/>
                        <a:t>Items</a:t>
                      </a:r>
                    </a:p>
                  </a:txBody>
                  <a:tcPr/>
                </a:tc>
                <a:extLst>
                  <a:ext uri="{0D108BD9-81ED-4DB2-BD59-A6C34878D82A}">
                    <a16:rowId xmlns:a16="http://schemas.microsoft.com/office/drawing/2014/main" val="10000"/>
                  </a:ext>
                </a:extLst>
              </a:tr>
              <a:tr h="370840">
                <a:tc>
                  <a:txBody>
                    <a:bodyPr/>
                    <a:lstStyle/>
                    <a:p>
                      <a:pPr algn="ctr"/>
                      <a:r>
                        <a:rPr lang="en-US" sz="2400" dirty="0"/>
                        <a:t>1</a:t>
                      </a:r>
                    </a:p>
                  </a:txBody>
                  <a:tcPr/>
                </a:tc>
                <a:tc>
                  <a:txBody>
                    <a:bodyPr/>
                    <a:lstStyle/>
                    <a:p>
                      <a:pPr marL="0" marR="0" algn="ctr" defTabSz="914400" rtl="0" eaLnBrk="1" latinLnBrk="0" hangingPunct="1">
                        <a:spcBef>
                          <a:spcPts val="0"/>
                        </a:spcBef>
                        <a:spcAft>
                          <a:spcPts val="0"/>
                        </a:spcAft>
                      </a:pPr>
                      <a:r>
                        <a:rPr lang="en-US" sz="2400" kern="1200" dirty="0"/>
                        <a:t>Bread, Milk</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1"/>
                  </a:ext>
                </a:extLst>
              </a:tr>
              <a:tr h="370840">
                <a:tc>
                  <a:txBody>
                    <a:bodyPr/>
                    <a:lstStyle/>
                    <a:p>
                      <a:pPr algn="ctr"/>
                      <a:r>
                        <a:rPr lang="en-US" sz="2400" dirty="0"/>
                        <a:t>2</a:t>
                      </a:r>
                    </a:p>
                  </a:txBody>
                  <a:tcPr/>
                </a:tc>
                <a:tc>
                  <a:txBody>
                    <a:bodyPr/>
                    <a:lstStyle/>
                    <a:p>
                      <a:pPr marL="0" marR="0" algn="ctr" defTabSz="914400" rtl="0" eaLnBrk="1" latinLnBrk="0" hangingPunct="1">
                        <a:spcBef>
                          <a:spcPts val="0"/>
                        </a:spcBef>
                        <a:spcAft>
                          <a:spcPts val="0"/>
                        </a:spcAft>
                      </a:pPr>
                      <a:r>
                        <a:rPr lang="en-US" sz="2400" kern="1200" dirty="0"/>
                        <a:t>Bread, Diapers, Beer, Eggs</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2"/>
                  </a:ext>
                </a:extLst>
              </a:tr>
              <a:tr h="370840">
                <a:tc>
                  <a:txBody>
                    <a:bodyPr/>
                    <a:lstStyle/>
                    <a:p>
                      <a:pPr algn="ctr"/>
                      <a:r>
                        <a:rPr lang="en-US" sz="2400" dirty="0"/>
                        <a:t>3</a:t>
                      </a:r>
                    </a:p>
                  </a:txBody>
                  <a:tcPr/>
                </a:tc>
                <a:tc>
                  <a:txBody>
                    <a:bodyPr/>
                    <a:lstStyle/>
                    <a:p>
                      <a:pPr marL="0" marR="0" algn="ctr" defTabSz="914400" rtl="0" eaLnBrk="1" latinLnBrk="0" hangingPunct="1">
                        <a:spcBef>
                          <a:spcPts val="0"/>
                        </a:spcBef>
                        <a:spcAft>
                          <a:spcPts val="0"/>
                        </a:spcAft>
                      </a:pPr>
                      <a:r>
                        <a:rPr lang="en-US" sz="2400" kern="1200" dirty="0"/>
                        <a:t>Milk, Diapers, Beer, Coke </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3"/>
                  </a:ext>
                </a:extLst>
              </a:tr>
              <a:tr h="370840">
                <a:tc>
                  <a:txBody>
                    <a:bodyPr/>
                    <a:lstStyle/>
                    <a:p>
                      <a:pPr algn="ctr"/>
                      <a:r>
                        <a:rPr lang="en-US" sz="2400" dirty="0"/>
                        <a:t>4</a:t>
                      </a:r>
                    </a:p>
                  </a:txBody>
                  <a:tcPr/>
                </a:tc>
                <a:tc>
                  <a:txBody>
                    <a:bodyPr/>
                    <a:lstStyle/>
                    <a:p>
                      <a:pPr marL="0" marR="0" algn="ctr" defTabSz="914400" rtl="0" eaLnBrk="1" latinLnBrk="0" hangingPunct="1">
                        <a:spcBef>
                          <a:spcPts val="0"/>
                        </a:spcBef>
                        <a:spcAft>
                          <a:spcPts val="0"/>
                        </a:spcAft>
                      </a:pPr>
                      <a:r>
                        <a:rPr lang="en-US" sz="2400" kern="1200" dirty="0"/>
                        <a:t>Bread, Milk, Diapers, Beer</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4"/>
                  </a:ext>
                </a:extLst>
              </a:tr>
              <a:tr h="370840">
                <a:tc>
                  <a:txBody>
                    <a:bodyPr/>
                    <a:lstStyle/>
                    <a:p>
                      <a:pPr algn="ctr"/>
                      <a:r>
                        <a:rPr lang="en-US" sz="2400" dirty="0"/>
                        <a:t>5</a:t>
                      </a:r>
                    </a:p>
                  </a:txBody>
                  <a:tcPr/>
                </a:tc>
                <a:tc>
                  <a:txBody>
                    <a:bodyPr/>
                    <a:lstStyle/>
                    <a:p>
                      <a:pPr marL="0" marR="0" algn="ctr" defTabSz="914400" rtl="0" eaLnBrk="1" latinLnBrk="0" hangingPunct="1">
                        <a:spcBef>
                          <a:spcPts val="0"/>
                        </a:spcBef>
                        <a:spcAft>
                          <a:spcPts val="0"/>
                        </a:spcAft>
                      </a:pPr>
                      <a:r>
                        <a:rPr lang="en-US" sz="2400" kern="1200" dirty="0"/>
                        <a:t>Bread, Milk, Diapers, Coke </a:t>
                      </a:r>
                      <a:endParaRPr lang="en-US" sz="24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sp>
        <p:nvSpPr>
          <p:cNvPr id="5" name="Text Box 6"/>
          <p:cNvSpPr txBox="1">
            <a:spLocks noChangeArrowheads="1"/>
          </p:cNvSpPr>
          <p:nvPr/>
        </p:nvSpPr>
        <p:spPr bwMode="auto">
          <a:xfrm>
            <a:off x="381000" y="5020506"/>
            <a:ext cx="3581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kumimoji="1" b="1">
                <a:solidFill>
                  <a:schemeClr val="tx1"/>
                </a:solidFill>
                <a:latin typeface="Arial Black" pitchFamily="34" charset="0"/>
                <a:ea typeface="Gulim" pitchFamily="34" charset="-127"/>
              </a:defRPr>
            </a:lvl1pPr>
            <a:lvl2pPr marL="742950" indent="-285750" eaLnBrk="0" hangingPunct="0">
              <a:defRPr kumimoji="1" b="1">
                <a:solidFill>
                  <a:schemeClr val="tx1"/>
                </a:solidFill>
                <a:latin typeface="Arial Black" pitchFamily="34" charset="0"/>
                <a:ea typeface="Gulim" pitchFamily="34" charset="-127"/>
              </a:defRPr>
            </a:lvl2pPr>
            <a:lvl3pPr marL="1143000" indent="-228600" eaLnBrk="0" hangingPunct="0">
              <a:defRPr kumimoji="1" b="1">
                <a:solidFill>
                  <a:schemeClr val="tx1"/>
                </a:solidFill>
                <a:latin typeface="Arial Black" pitchFamily="34" charset="0"/>
                <a:ea typeface="Gulim" pitchFamily="34" charset="-127"/>
              </a:defRPr>
            </a:lvl3pPr>
            <a:lvl4pPr marL="1600200" indent="-228600" eaLnBrk="0" hangingPunct="0">
              <a:defRPr kumimoji="1" b="1">
                <a:solidFill>
                  <a:schemeClr val="tx1"/>
                </a:solidFill>
                <a:latin typeface="Arial Black" pitchFamily="34" charset="0"/>
                <a:ea typeface="Gulim" pitchFamily="34" charset="-127"/>
              </a:defRPr>
            </a:lvl4pPr>
            <a:lvl5pPr marL="2057400" indent="-228600" eaLnBrk="0" hangingPunct="0">
              <a:defRPr kumimoji="1" b="1">
                <a:solidFill>
                  <a:schemeClr val="tx1"/>
                </a:solidFill>
                <a:latin typeface="Arial Black" pitchFamily="34" charset="0"/>
                <a:ea typeface="Gulim" pitchFamily="34" charset="-127"/>
              </a:defRPr>
            </a:lvl5pPr>
            <a:lvl6pPr marL="2514600" indent="-228600" algn="ctr" eaLnBrk="0" fontAlgn="base" latinLnBrk="1" hangingPunct="0">
              <a:spcBef>
                <a:spcPct val="0"/>
              </a:spcBef>
              <a:spcAft>
                <a:spcPct val="0"/>
              </a:spcAft>
              <a:defRPr kumimoji="1" b="1">
                <a:solidFill>
                  <a:schemeClr val="tx1"/>
                </a:solidFill>
                <a:latin typeface="Arial Black" pitchFamily="34" charset="0"/>
                <a:ea typeface="Gulim" pitchFamily="34" charset="-127"/>
              </a:defRPr>
            </a:lvl6pPr>
            <a:lvl7pPr marL="2971800" indent="-228600" algn="ctr" eaLnBrk="0" fontAlgn="base" latinLnBrk="1" hangingPunct="0">
              <a:spcBef>
                <a:spcPct val="0"/>
              </a:spcBef>
              <a:spcAft>
                <a:spcPct val="0"/>
              </a:spcAft>
              <a:defRPr kumimoji="1" b="1">
                <a:solidFill>
                  <a:schemeClr val="tx1"/>
                </a:solidFill>
                <a:latin typeface="Arial Black" pitchFamily="34" charset="0"/>
                <a:ea typeface="Gulim" pitchFamily="34" charset="-127"/>
              </a:defRPr>
            </a:lvl7pPr>
            <a:lvl8pPr marL="3429000" indent="-228600" algn="ctr" eaLnBrk="0" fontAlgn="base" latinLnBrk="1" hangingPunct="0">
              <a:spcBef>
                <a:spcPct val="0"/>
              </a:spcBef>
              <a:spcAft>
                <a:spcPct val="0"/>
              </a:spcAft>
              <a:defRPr kumimoji="1" b="1">
                <a:solidFill>
                  <a:schemeClr val="tx1"/>
                </a:solidFill>
                <a:latin typeface="Arial Black" pitchFamily="34" charset="0"/>
                <a:ea typeface="Gulim" pitchFamily="34" charset="-127"/>
              </a:defRPr>
            </a:lvl8pPr>
            <a:lvl9pPr marL="3886200" indent="-228600" algn="ctr" eaLnBrk="0" fontAlgn="base" latinLnBrk="1" hangingPunct="0">
              <a:spcBef>
                <a:spcPct val="0"/>
              </a:spcBef>
              <a:spcAft>
                <a:spcPct val="0"/>
              </a:spcAft>
              <a:defRPr kumimoji="1" b="1">
                <a:solidFill>
                  <a:schemeClr val="tx1"/>
                </a:solidFill>
                <a:latin typeface="Arial Black" pitchFamily="34" charset="0"/>
                <a:ea typeface="Gulim" pitchFamily="34" charset="-127"/>
              </a:defRPr>
            </a:lvl9pPr>
          </a:lstStyle>
          <a:p>
            <a:pPr algn="r" eaLnBrk="1" hangingPunct="1">
              <a:spcBef>
                <a:spcPct val="50000"/>
              </a:spcBef>
            </a:pPr>
            <a:r>
              <a:rPr lang="en-US" sz="2400" dirty="0">
                <a:latin typeface="+mj-lt"/>
              </a:rPr>
              <a:t>Association Rules from these transactions</a:t>
            </a:r>
          </a:p>
        </p:txBody>
      </p:sp>
      <p:sp>
        <p:nvSpPr>
          <p:cNvPr id="6" name="Text Box 7"/>
          <p:cNvSpPr txBox="1">
            <a:spLocks noChangeArrowheads="1"/>
          </p:cNvSpPr>
          <p:nvPr/>
        </p:nvSpPr>
        <p:spPr bwMode="auto">
          <a:xfrm>
            <a:off x="4114800" y="4356871"/>
            <a:ext cx="3733801" cy="2400657"/>
          </a:xfrm>
          <a:prstGeom prst="rect">
            <a:avLst/>
          </a:prstGeom>
          <a:solidFill>
            <a:schemeClr val="accent1">
              <a:lumMod val="20000"/>
              <a:lumOff val="80000"/>
            </a:schemeClr>
          </a:solidFill>
          <a:ln w="12700">
            <a:solidFill>
              <a:srgbClr val="000000"/>
            </a:solidFill>
            <a:miter lim="800000"/>
            <a:headEnd/>
            <a:tailEnd/>
          </a:ln>
        </p:spPr>
        <p:txBody>
          <a:bodyPr wrap="square">
            <a:spAutoFit/>
          </a:bodyPr>
          <a:lstStyle>
            <a:lvl1pPr eaLnBrk="0" hangingPunct="0">
              <a:defRPr kumimoji="1" b="1">
                <a:solidFill>
                  <a:schemeClr val="tx1"/>
                </a:solidFill>
                <a:latin typeface="Arial Black" pitchFamily="34" charset="0"/>
                <a:ea typeface="Gulim" pitchFamily="34" charset="-127"/>
              </a:defRPr>
            </a:lvl1pPr>
            <a:lvl2pPr marL="742950" indent="-285750" eaLnBrk="0" hangingPunct="0">
              <a:defRPr kumimoji="1" b="1">
                <a:solidFill>
                  <a:schemeClr val="tx1"/>
                </a:solidFill>
                <a:latin typeface="Arial Black" pitchFamily="34" charset="0"/>
                <a:ea typeface="Gulim" pitchFamily="34" charset="-127"/>
              </a:defRPr>
            </a:lvl2pPr>
            <a:lvl3pPr marL="1143000" indent="-228600" eaLnBrk="0" hangingPunct="0">
              <a:defRPr kumimoji="1" b="1">
                <a:solidFill>
                  <a:schemeClr val="tx1"/>
                </a:solidFill>
                <a:latin typeface="Arial Black" pitchFamily="34" charset="0"/>
                <a:ea typeface="Gulim" pitchFamily="34" charset="-127"/>
              </a:defRPr>
            </a:lvl3pPr>
            <a:lvl4pPr marL="1600200" indent="-228600" eaLnBrk="0" hangingPunct="0">
              <a:defRPr kumimoji="1" b="1">
                <a:solidFill>
                  <a:schemeClr val="tx1"/>
                </a:solidFill>
                <a:latin typeface="Arial Black" pitchFamily="34" charset="0"/>
                <a:ea typeface="Gulim" pitchFamily="34" charset="-127"/>
              </a:defRPr>
            </a:lvl4pPr>
            <a:lvl5pPr marL="2057400" indent="-228600" eaLnBrk="0" hangingPunct="0">
              <a:defRPr kumimoji="1" b="1">
                <a:solidFill>
                  <a:schemeClr val="tx1"/>
                </a:solidFill>
                <a:latin typeface="Arial Black" pitchFamily="34" charset="0"/>
                <a:ea typeface="Gulim" pitchFamily="34" charset="-127"/>
              </a:defRPr>
            </a:lvl5pPr>
            <a:lvl6pPr marL="2514600" indent="-228600" algn="ctr" eaLnBrk="0" fontAlgn="base" latinLnBrk="1" hangingPunct="0">
              <a:spcBef>
                <a:spcPct val="0"/>
              </a:spcBef>
              <a:spcAft>
                <a:spcPct val="0"/>
              </a:spcAft>
              <a:defRPr kumimoji="1" b="1">
                <a:solidFill>
                  <a:schemeClr val="tx1"/>
                </a:solidFill>
                <a:latin typeface="Arial Black" pitchFamily="34" charset="0"/>
                <a:ea typeface="Gulim" pitchFamily="34" charset="-127"/>
              </a:defRPr>
            </a:lvl6pPr>
            <a:lvl7pPr marL="2971800" indent="-228600" algn="ctr" eaLnBrk="0" fontAlgn="base" latinLnBrk="1" hangingPunct="0">
              <a:spcBef>
                <a:spcPct val="0"/>
              </a:spcBef>
              <a:spcAft>
                <a:spcPct val="0"/>
              </a:spcAft>
              <a:defRPr kumimoji="1" b="1">
                <a:solidFill>
                  <a:schemeClr val="tx1"/>
                </a:solidFill>
                <a:latin typeface="Arial Black" pitchFamily="34" charset="0"/>
                <a:ea typeface="Gulim" pitchFamily="34" charset="-127"/>
              </a:defRPr>
            </a:lvl7pPr>
            <a:lvl8pPr marL="3429000" indent="-228600" algn="ctr" eaLnBrk="0" fontAlgn="base" latinLnBrk="1" hangingPunct="0">
              <a:spcBef>
                <a:spcPct val="0"/>
              </a:spcBef>
              <a:spcAft>
                <a:spcPct val="0"/>
              </a:spcAft>
              <a:defRPr kumimoji="1" b="1">
                <a:solidFill>
                  <a:schemeClr val="tx1"/>
                </a:solidFill>
                <a:latin typeface="Arial Black" pitchFamily="34" charset="0"/>
                <a:ea typeface="Gulim" pitchFamily="34" charset="-127"/>
              </a:defRPr>
            </a:lvl8pPr>
            <a:lvl9pPr marL="3886200" indent="-228600" algn="ctr" eaLnBrk="0" fontAlgn="base" latinLnBrk="1" hangingPunct="0">
              <a:spcBef>
                <a:spcPct val="0"/>
              </a:spcBef>
              <a:spcAft>
                <a:spcPct val="0"/>
              </a:spcAft>
              <a:defRPr kumimoji="1" b="1">
                <a:solidFill>
                  <a:schemeClr val="tx1"/>
                </a:solidFill>
                <a:latin typeface="Arial Black" pitchFamily="34" charset="0"/>
                <a:ea typeface="Gulim" pitchFamily="34" charset="-127"/>
              </a:defRPr>
            </a:lvl9pPr>
          </a:lstStyle>
          <a:p>
            <a:pPr algn="ctr" eaLnBrk="1" hangingPunct="1"/>
            <a:r>
              <a:rPr lang="en-US" sz="2000" dirty="0">
                <a:latin typeface="+mj-lt"/>
              </a:rPr>
              <a:t>X</a:t>
            </a:r>
            <a:r>
              <a:rPr lang="en-US" sz="2000" dirty="0">
                <a:latin typeface="+mj-lt"/>
                <a:sym typeface="Symbol" pitchFamily="18" charset="2"/>
              </a:rPr>
              <a:t>  Y </a:t>
            </a:r>
            <a:br>
              <a:rPr lang="en-US" sz="2000" dirty="0">
                <a:latin typeface="+mj-lt"/>
                <a:sym typeface="Symbol" pitchFamily="18" charset="2"/>
              </a:rPr>
            </a:br>
            <a:r>
              <a:rPr lang="en-US" sz="2000" dirty="0">
                <a:latin typeface="+mj-lt"/>
                <a:sym typeface="Symbol" pitchFamily="18" charset="2"/>
              </a:rPr>
              <a:t>(antecedent  consequent)</a:t>
            </a:r>
          </a:p>
          <a:p>
            <a:pPr algn="ctr" eaLnBrk="1" hangingPunct="1"/>
            <a:r>
              <a:rPr lang="en-US" sz="2000" dirty="0">
                <a:latin typeface="+mj-lt"/>
                <a:sym typeface="Symbol" pitchFamily="18" charset="2"/>
              </a:rPr>
              <a:t>(aka LHS</a:t>
            </a:r>
            <a:r>
              <a:rPr lang="en-US" sz="2000" dirty="0">
                <a:sym typeface="Symbol" pitchFamily="18" charset="2"/>
              </a:rPr>
              <a:t> </a:t>
            </a:r>
            <a:r>
              <a:rPr lang="en-US" sz="2000" dirty="0">
                <a:latin typeface="+mj-lt"/>
                <a:sym typeface="Symbol" pitchFamily="18" charset="2"/>
              </a:rPr>
              <a:t>RHS)</a:t>
            </a:r>
          </a:p>
          <a:p>
            <a:pPr algn="ctr" eaLnBrk="1" hangingPunct="1">
              <a:spcBef>
                <a:spcPct val="50000"/>
              </a:spcBef>
            </a:pPr>
            <a:r>
              <a:rPr lang="en-US" sz="2000" b="0" dirty="0">
                <a:latin typeface="+mj-lt"/>
              </a:rPr>
              <a:t>{Diapers} </a:t>
            </a:r>
            <a:r>
              <a:rPr lang="en-US" sz="2000" b="0" dirty="0">
                <a:latin typeface="+mj-lt"/>
                <a:sym typeface="Symbol" pitchFamily="18" charset="2"/>
              </a:rPr>
              <a:t> {Beer},</a:t>
            </a:r>
            <a:br>
              <a:rPr lang="en-US" sz="2000" b="0" dirty="0">
                <a:latin typeface="+mj-lt"/>
                <a:sym typeface="Symbol" pitchFamily="18" charset="2"/>
              </a:rPr>
            </a:br>
            <a:r>
              <a:rPr lang="en-US" sz="2000" b="0" dirty="0">
                <a:latin typeface="+mj-lt"/>
                <a:sym typeface="Symbol" pitchFamily="18" charset="2"/>
              </a:rPr>
              <a:t>{Milk, Bread}  {Diapers} </a:t>
            </a:r>
            <a:br>
              <a:rPr lang="en-US" sz="2000" b="0" dirty="0">
                <a:latin typeface="+mj-lt"/>
                <a:sym typeface="Symbol" pitchFamily="18" charset="2"/>
              </a:rPr>
            </a:br>
            <a:r>
              <a:rPr lang="en-US" sz="2000" b="0" dirty="0">
                <a:latin typeface="+mj-lt"/>
                <a:sym typeface="Symbol" pitchFamily="18" charset="2"/>
              </a:rPr>
              <a:t>{Beer, Bread}  {Milk},</a:t>
            </a:r>
            <a:br>
              <a:rPr lang="en-US" sz="2000" b="0" dirty="0">
                <a:latin typeface="+mj-lt"/>
                <a:sym typeface="Symbol" pitchFamily="18" charset="2"/>
              </a:rPr>
            </a:br>
            <a:r>
              <a:rPr lang="en-US" sz="2000" b="0" dirty="0">
                <a:latin typeface="+mj-lt"/>
                <a:sym typeface="Symbol" pitchFamily="18" charset="2"/>
              </a:rPr>
              <a:t>{Bread}  {Milk, Diapers}</a:t>
            </a:r>
          </a:p>
        </p:txBody>
      </p:sp>
    </p:spTree>
    <p:extLst>
      <p:ext uri="{BB962C8B-B14F-4D97-AF65-F5344CB8AC3E}">
        <p14:creationId xmlns:p14="http://schemas.microsoft.com/office/powerpoint/2010/main" val="3894058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a:t>Core idea: The </a:t>
            </a:r>
            <a:r>
              <a:rPr lang="en-US" dirty="0" err="1"/>
              <a:t>itemset</a:t>
            </a:r>
            <a:endParaRPr lang="en-US" dirty="0"/>
          </a:p>
        </p:txBody>
      </p:sp>
      <p:sp>
        <p:nvSpPr>
          <p:cNvPr id="3" name="Content Placeholder 2"/>
          <p:cNvSpPr>
            <a:spLocks noGrp="1"/>
          </p:cNvSpPr>
          <p:nvPr>
            <p:ph idx="1"/>
          </p:nvPr>
        </p:nvSpPr>
        <p:spPr>
          <a:xfrm>
            <a:off x="457200" y="1600200"/>
            <a:ext cx="6172200" cy="5181600"/>
          </a:xfrm>
        </p:spPr>
        <p:txBody>
          <a:bodyPr>
            <a:normAutofit lnSpcReduction="10000"/>
          </a:bodyPr>
          <a:lstStyle/>
          <a:p>
            <a:pPr marL="0" indent="0">
              <a:buNone/>
            </a:pPr>
            <a:r>
              <a:rPr lang="en-US" b="1" dirty="0" err="1"/>
              <a:t>Itemset</a:t>
            </a:r>
            <a:br>
              <a:rPr lang="en-US" b="1" dirty="0"/>
            </a:br>
            <a:r>
              <a:rPr lang="en-US" b="1" dirty="0"/>
              <a:t>	</a:t>
            </a:r>
            <a:r>
              <a:rPr lang="en-US" dirty="0"/>
              <a:t>A group of items of interest</a:t>
            </a:r>
            <a:br>
              <a:rPr lang="en-US" dirty="0"/>
            </a:br>
            <a:r>
              <a:rPr lang="en-US" dirty="0"/>
              <a:t>	{Milk, Diapers, Beer}</a:t>
            </a:r>
          </a:p>
          <a:p>
            <a:endParaRPr lang="en-US" dirty="0"/>
          </a:p>
          <a:p>
            <a:pPr marL="0" indent="0">
              <a:buNone/>
            </a:pPr>
            <a:r>
              <a:rPr lang="en-US" b="1" dirty="0">
                <a:latin typeface="+mj-lt"/>
              </a:rPr>
              <a:t>Association rules </a:t>
            </a:r>
            <a:r>
              <a:rPr lang="en-US" dirty="0">
                <a:latin typeface="+mj-lt"/>
              </a:rPr>
              <a:t>express relationships between </a:t>
            </a:r>
            <a:r>
              <a:rPr lang="en-US" dirty="0" err="1">
                <a:latin typeface="+mj-lt"/>
              </a:rPr>
              <a:t>itemsets</a:t>
            </a:r>
            <a:endParaRPr lang="en-US" dirty="0">
              <a:latin typeface="+mj-lt"/>
            </a:endParaRPr>
          </a:p>
          <a:p>
            <a:pPr marL="457200" lvl="1" indent="0">
              <a:buNone/>
            </a:pPr>
            <a:r>
              <a:rPr lang="en-US" dirty="0">
                <a:latin typeface="+mj-lt"/>
              </a:rPr>
              <a:t>	X </a:t>
            </a:r>
            <a:r>
              <a:rPr lang="en-US" dirty="0">
                <a:latin typeface="+mj-lt"/>
                <a:sym typeface="Symbol" pitchFamily="18" charset="2"/>
              </a:rPr>
              <a:t> Y</a:t>
            </a:r>
            <a:br>
              <a:rPr lang="en-US" dirty="0">
                <a:latin typeface="+mj-lt"/>
                <a:sym typeface="Symbol" pitchFamily="18" charset="2"/>
              </a:rPr>
            </a:br>
            <a:r>
              <a:rPr lang="en-US" dirty="0">
                <a:latin typeface="+mj-lt"/>
              </a:rPr>
              <a:t>	{</a:t>
            </a:r>
            <a:r>
              <a:rPr lang="en-US" dirty="0">
                <a:solidFill>
                  <a:srgbClr val="FF0000"/>
                </a:solidFill>
              </a:rPr>
              <a:t>Milk, Diapers</a:t>
            </a:r>
            <a:r>
              <a:rPr lang="en-US" dirty="0">
                <a:latin typeface="+mj-lt"/>
              </a:rPr>
              <a:t>} </a:t>
            </a:r>
            <a:r>
              <a:rPr lang="en-US" dirty="0">
                <a:latin typeface="+mj-lt"/>
                <a:sym typeface="Symbol" pitchFamily="18" charset="2"/>
              </a:rPr>
              <a:t> {</a:t>
            </a:r>
            <a:r>
              <a:rPr lang="en-US" dirty="0">
                <a:solidFill>
                  <a:srgbClr val="00B050"/>
                </a:solidFill>
                <a:sym typeface="Symbol" pitchFamily="18" charset="2"/>
              </a:rPr>
              <a:t>Beer</a:t>
            </a:r>
            <a:r>
              <a:rPr lang="en-US" dirty="0">
                <a:latin typeface="+mj-lt"/>
                <a:sym typeface="Symbol" pitchFamily="18" charset="2"/>
              </a:rPr>
              <a:t>}</a:t>
            </a:r>
            <a:br>
              <a:rPr lang="en-US" dirty="0">
                <a:latin typeface="+mj-lt"/>
                <a:sym typeface="Symbol" pitchFamily="18" charset="2"/>
              </a:rPr>
            </a:br>
            <a:br>
              <a:rPr lang="en-US" dirty="0">
                <a:latin typeface="+mj-lt"/>
                <a:sym typeface="Symbol" pitchFamily="18" charset="2"/>
              </a:rPr>
            </a:br>
            <a:r>
              <a:rPr lang="en-US" dirty="0">
                <a:solidFill>
                  <a:schemeClr val="accent2"/>
                </a:solidFill>
                <a:latin typeface="+mj-lt"/>
                <a:sym typeface="Symbol" pitchFamily="18" charset="2"/>
              </a:rPr>
              <a:t>“when you have milk and diapers, 	you are also likely to have beer”</a:t>
            </a:r>
          </a:p>
          <a:p>
            <a:pPr lvl="1"/>
            <a:endParaRPr lang="en-US" dirty="0">
              <a:latin typeface="Arial" charset="0"/>
              <a:sym typeface="Symbol" pitchFamily="18" charset="2"/>
            </a:endParaRPr>
          </a:p>
        </p:txBody>
      </p:sp>
      <p:graphicFrame>
        <p:nvGraphicFramePr>
          <p:cNvPr id="4" name="Content Placeholder 3"/>
          <p:cNvGraphicFramePr>
            <a:graphicFrameLocks/>
          </p:cNvGraphicFramePr>
          <p:nvPr>
            <p:extLst>
              <p:ext uri="{D42A27DB-BD31-4B8C-83A1-F6EECF244321}">
                <p14:modId xmlns:p14="http://schemas.microsoft.com/office/powerpoint/2010/main" val="1900394089"/>
              </p:ext>
            </p:extLst>
          </p:nvPr>
        </p:nvGraphicFramePr>
        <p:xfrm>
          <a:off x="5943600" y="3276600"/>
          <a:ext cx="2944178" cy="1676400"/>
        </p:xfrm>
        <a:graphic>
          <a:graphicData uri="http://schemas.openxmlformats.org/drawingml/2006/table">
            <a:tbl>
              <a:tblPr firstRow="1" bandRow="1">
                <a:tableStyleId>{10A1B5D5-9B99-4C35-A422-299274C87663}</a:tableStyleId>
              </a:tblPr>
              <a:tblGrid>
                <a:gridCol w="948134">
                  <a:extLst>
                    <a:ext uri="{9D8B030D-6E8A-4147-A177-3AD203B41FA5}">
                      <a16:colId xmlns:a16="http://schemas.microsoft.com/office/drawing/2014/main" val="20000"/>
                    </a:ext>
                  </a:extLst>
                </a:gridCol>
                <a:gridCol w="1996044">
                  <a:extLst>
                    <a:ext uri="{9D8B030D-6E8A-4147-A177-3AD203B41FA5}">
                      <a16:colId xmlns:a16="http://schemas.microsoft.com/office/drawing/2014/main" val="20001"/>
                    </a:ext>
                  </a:extLst>
                </a:gridCol>
              </a:tblGrid>
              <a:tr h="304800">
                <a:tc>
                  <a:txBody>
                    <a:bodyPr/>
                    <a:lstStyle/>
                    <a:p>
                      <a:pPr algn="ctr"/>
                      <a:r>
                        <a:rPr lang="en-US" sz="1200" dirty="0"/>
                        <a:t>Basket</a:t>
                      </a:r>
                    </a:p>
                  </a:txBody>
                  <a:tcPr/>
                </a:tc>
                <a:tc>
                  <a:txBody>
                    <a:bodyPr/>
                    <a:lstStyle/>
                    <a:p>
                      <a:pPr algn="ctr"/>
                      <a:r>
                        <a:rPr lang="en-US" sz="1200" dirty="0"/>
                        <a:t>Items</a:t>
                      </a:r>
                    </a:p>
                  </a:txBody>
                  <a:tcPr/>
                </a:tc>
                <a:extLst>
                  <a:ext uri="{0D108BD9-81ED-4DB2-BD59-A6C34878D82A}">
                    <a16:rowId xmlns:a16="http://schemas.microsoft.com/office/drawing/2014/main" val="10000"/>
                  </a:ext>
                </a:extLst>
              </a:tr>
              <a:tr h="152400">
                <a:tc>
                  <a:txBody>
                    <a:bodyPr/>
                    <a:lstStyle/>
                    <a:p>
                      <a:pPr algn="ctr"/>
                      <a:r>
                        <a:rPr lang="en-US" sz="1200" dirty="0"/>
                        <a:t>1</a:t>
                      </a:r>
                    </a:p>
                  </a:txBody>
                  <a:tcPr/>
                </a:tc>
                <a:tc>
                  <a:txBody>
                    <a:bodyPr/>
                    <a:lstStyle/>
                    <a:p>
                      <a:pPr marL="0" marR="0" algn="l" defTabSz="914400" rtl="0" eaLnBrk="1" latinLnBrk="0" hangingPunct="1">
                        <a:spcBef>
                          <a:spcPts val="0"/>
                        </a:spcBef>
                        <a:spcAft>
                          <a:spcPts val="0"/>
                        </a:spcAft>
                      </a:pPr>
                      <a:r>
                        <a:rPr lang="en-US" sz="1200" kern="1200"/>
                        <a:t>Bread, </a:t>
                      </a:r>
                      <a:r>
                        <a:rPr lang="en-US" sz="1200" kern="1200" dirty="0"/>
                        <a:t>Milk</a:t>
                      </a:r>
                      <a:endParaRPr lang="en-US" sz="12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1"/>
                  </a:ext>
                </a:extLst>
              </a:tr>
              <a:tr h="0">
                <a:tc>
                  <a:txBody>
                    <a:bodyPr/>
                    <a:lstStyle/>
                    <a:p>
                      <a:pPr algn="ctr"/>
                      <a:r>
                        <a:rPr lang="en-US" sz="1200" dirty="0"/>
                        <a:t>2</a:t>
                      </a:r>
                    </a:p>
                  </a:txBody>
                  <a:tcPr/>
                </a:tc>
                <a:tc>
                  <a:txBody>
                    <a:bodyPr/>
                    <a:lstStyle/>
                    <a:p>
                      <a:pPr marL="0" marR="0" algn="l" defTabSz="914400" rtl="0" eaLnBrk="1" latinLnBrk="0" hangingPunct="1">
                        <a:spcBef>
                          <a:spcPts val="0"/>
                        </a:spcBef>
                        <a:spcAft>
                          <a:spcPts val="0"/>
                        </a:spcAft>
                      </a:pPr>
                      <a:r>
                        <a:rPr lang="en-US" sz="1200" kern="1200"/>
                        <a:t>Bread, </a:t>
                      </a:r>
                      <a:r>
                        <a:rPr lang="en-US" sz="1200" kern="1200" dirty="0"/>
                        <a:t>Diapers, Beer, Eggs</a:t>
                      </a:r>
                      <a:endParaRPr lang="en-US" sz="12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2"/>
                  </a:ext>
                </a:extLst>
              </a:tr>
              <a:tr h="137160">
                <a:tc>
                  <a:txBody>
                    <a:bodyPr/>
                    <a:lstStyle/>
                    <a:p>
                      <a:pPr algn="ctr"/>
                      <a:r>
                        <a:rPr lang="en-US" sz="1200" dirty="0"/>
                        <a:t>3</a:t>
                      </a:r>
                    </a:p>
                  </a:txBody>
                  <a:tcPr/>
                </a:tc>
                <a:tc>
                  <a:txBody>
                    <a:bodyPr/>
                    <a:lstStyle/>
                    <a:p>
                      <a:pPr marL="0" marR="0" algn="l" defTabSz="914400" rtl="0" eaLnBrk="1" latinLnBrk="0" hangingPunct="1">
                        <a:spcBef>
                          <a:spcPts val="0"/>
                        </a:spcBef>
                        <a:spcAft>
                          <a:spcPts val="0"/>
                        </a:spcAft>
                      </a:pPr>
                      <a:r>
                        <a:rPr lang="en-US" sz="1200" kern="1200" dirty="0"/>
                        <a:t>Milk, Diapers, Beer</a:t>
                      </a:r>
                      <a:r>
                        <a:rPr lang="en-US" sz="1200" kern="1200"/>
                        <a:t>, Coke </a:t>
                      </a:r>
                      <a:endParaRPr lang="en-US" sz="12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3"/>
                  </a:ext>
                </a:extLst>
              </a:tr>
              <a:tr h="0">
                <a:tc>
                  <a:txBody>
                    <a:bodyPr/>
                    <a:lstStyle/>
                    <a:p>
                      <a:pPr algn="ctr"/>
                      <a:r>
                        <a:rPr lang="en-US" sz="1200" dirty="0"/>
                        <a:t>4</a:t>
                      </a:r>
                    </a:p>
                  </a:txBody>
                  <a:tcPr/>
                </a:tc>
                <a:tc>
                  <a:txBody>
                    <a:bodyPr/>
                    <a:lstStyle/>
                    <a:p>
                      <a:pPr marL="0" marR="0" algn="l" defTabSz="914400" rtl="0" eaLnBrk="1" latinLnBrk="0" hangingPunct="1">
                        <a:spcBef>
                          <a:spcPts val="0"/>
                        </a:spcBef>
                        <a:spcAft>
                          <a:spcPts val="0"/>
                        </a:spcAft>
                      </a:pPr>
                      <a:r>
                        <a:rPr lang="en-US" sz="1200" kern="1200"/>
                        <a:t>Bread, </a:t>
                      </a:r>
                      <a:r>
                        <a:rPr lang="en-US" sz="1200" kern="1200" dirty="0"/>
                        <a:t>Milk, Diapers, Beer</a:t>
                      </a:r>
                      <a:endParaRPr lang="en-US" sz="12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4"/>
                  </a:ext>
                </a:extLst>
              </a:tr>
              <a:tr h="121920">
                <a:tc>
                  <a:txBody>
                    <a:bodyPr/>
                    <a:lstStyle/>
                    <a:p>
                      <a:pPr algn="ctr"/>
                      <a:r>
                        <a:rPr lang="en-US" sz="1200" dirty="0"/>
                        <a:t>5</a:t>
                      </a:r>
                    </a:p>
                  </a:txBody>
                  <a:tcPr/>
                </a:tc>
                <a:tc>
                  <a:txBody>
                    <a:bodyPr/>
                    <a:lstStyle/>
                    <a:p>
                      <a:pPr marL="0" marR="0" algn="l" defTabSz="914400" rtl="0" eaLnBrk="1" latinLnBrk="0" hangingPunct="1">
                        <a:spcBef>
                          <a:spcPts val="0"/>
                        </a:spcBef>
                        <a:spcAft>
                          <a:spcPts val="0"/>
                        </a:spcAft>
                      </a:pPr>
                      <a:r>
                        <a:rPr lang="en-US" sz="1200" kern="1200" dirty="0"/>
                        <a:t>Bread, Milk, Diapers, Coke </a:t>
                      </a:r>
                      <a:endParaRPr lang="en-US" sz="12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50005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
            <a:ext cx="8229600" cy="1143000"/>
          </a:xfrm>
        </p:spPr>
        <p:txBody>
          <a:bodyPr>
            <a:normAutofit/>
          </a:bodyPr>
          <a:lstStyle/>
          <a:p>
            <a:r>
              <a:rPr lang="en-US" dirty="0"/>
              <a:t>Support Count </a:t>
            </a:r>
            <a:r>
              <a:rPr lang="en-US" b="1" dirty="0"/>
              <a:t> </a:t>
            </a:r>
            <a:r>
              <a:rPr lang="en-US" dirty="0"/>
              <a:t>(</a:t>
            </a:r>
            <a:r>
              <a:rPr lang="en-US" dirty="0">
                <a:latin typeface="Arial" charset="0"/>
                <a:sym typeface="Symbol" pitchFamily="18" charset="2"/>
              </a:rPr>
              <a:t>)</a:t>
            </a:r>
            <a:r>
              <a:rPr lang="en-US" dirty="0"/>
              <a:t> </a:t>
            </a:r>
          </a:p>
        </p:txBody>
      </p:sp>
      <p:sp>
        <p:nvSpPr>
          <p:cNvPr id="3" name="Content Placeholder 2"/>
          <p:cNvSpPr>
            <a:spLocks noGrp="1"/>
          </p:cNvSpPr>
          <p:nvPr>
            <p:ph idx="1"/>
          </p:nvPr>
        </p:nvSpPr>
        <p:spPr>
          <a:xfrm>
            <a:off x="152400" y="1295400"/>
            <a:ext cx="5257800" cy="5562600"/>
          </a:xfrm>
        </p:spPr>
        <p:txBody>
          <a:bodyPr>
            <a:normAutofit lnSpcReduction="10000"/>
          </a:bodyPr>
          <a:lstStyle/>
          <a:p>
            <a:r>
              <a:rPr lang="en-US" b="1" dirty="0"/>
              <a:t>Support count </a:t>
            </a:r>
            <a:r>
              <a:rPr lang="en-US" dirty="0"/>
              <a:t>(</a:t>
            </a:r>
            <a:r>
              <a:rPr lang="en-US" b="1" dirty="0">
                <a:latin typeface="Arial" charset="0"/>
                <a:sym typeface="Symbol" pitchFamily="18" charset="2"/>
              </a:rPr>
              <a:t></a:t>
            </a:r>
            <a:r>
              <a:rPr lang="en-US" dirty="0">
                <a:latin typeface="Arial" charset="0"/>
                <a:sym typeface="Symbol" pitchFamily="18" charset="2"/>
              </a:rPr>
              <a:t>)</a:t>
            </a:r>
          </a:p>
          <a:p>
            <a:pPr lvl="1"/>
            <a:r>
              <a:rPr lang="en-US" dirty="0">
                <a:latin typeface="Arial" charset="0"/>
                <a:sym typeface="Symbol" pitchFamily="18" charset="2"/>
              </a:rPr>
              <a:t>In how many baskets does the </a:t>
            </a:r>
            <a:r>
              <a:rPr lang="en-US" dirty="0" err="1">
                <a:latin typeface="Arial" charset="0"/>
                <a:sym typeface="Symbol" pitchFamily="18" charset="2"/>
              </a:rPr>
              <a:t>itemset</a:t>
            </a:r>
            <a:r>
              <a:rPr lang="en-US" dirty="0">
                <a:latin typeface="Arial" charset="0"/>
                <a:sym typeface="Symbol" pitchFamily="18" charset="2"/>
              </a:rPr>
              <a:t> appear?</a:t>
            </a:r>
          </a:p>
          <a:p>
            <a:pPr lvl="1"/>
            <a:r>
              <a:rPr lang="en-US" b="1" dirty="0">
                <a:latin typeface="Arial" charset="0"/>
                <a:sym typeface="Symbol" pitchFamily="18" charset="2"/>
              </a:rPr>
              <a:t></a:t>
            </a:r>
            <a:r>
              <a:rPr lang="en-US" dirty="0"/>
              <a:t>{</a:t>
            </a:r>
            <a:r>
              <a:rPr lang="en-US" dirty="0">
                <a:solidFill>
                  <a:srgbClr val="FF0000"/>
                </a:solidFill>
              </a:rPr>
              <a:t>Milk, Diapers, </a:t>
            </a:r>
            <a:r>
              <a:rPr lang="en-US" dirty="0">
                <a:solidFill>
                  <a:srgbClr val="00B050"/>
                </a:solidFill>
              </a:rPr>
              <a:t>Beer</a:t>
            </a:r>
            <a:r>
              <a:rPr lang="en-US" dirty="0"/>
              <a:t>} = 2 </a:t>
            </a:r>
          </a:p>
          <a:p>
            <a:pPr marL="457200" lvl="1" indent="0">
              <a:buNone/>
            </a:pPr>
            <a:r>
              <a:rPr lang="en-US" dirty="0"/>
              <a:t>  </a:t>
            </a:r>
            <a:br>
              <a:rPr lang="en-US" dirty="0"/>
            </a:br>
            <a:r>
              <a:rPr lang="en-US" dirty="0"/>
              <a:t>     (i.e., in baskets 3 and 4)</a:t>
            </a:r>
          </a:p>
          <a:p>
            <a:pPr lvl="1"/>
            <a:endParaRPr lang="en-US" dirty="0"/>
          </a:p>
          <a:p>
            <a:r>
              <a:rPr lang="en-US" dirty="0"/>
              <a:t>You can calculate support count for both </a:t>
            </a:r>
            <a:r>
              <a:rPr lang="en-US" sz="2800" dirty="0">
                <a:solidFill>
                  <a:srgbClr val="FF0000"/>
                </a:solidFill>
              </a:rPr>
              <a:t>X</a:t>
            </a:r>
            <a:r>
              <a:rPr lang="en-US" dirty="0"/>
              <a:t> and </a:t>
            </a:r>
            <a:r>
              <a:rPr lang="en-US" sz="2800" dirty="0">
                <a:solidFill>
                  <a:srgbClr val="00B050"/>
                </a:solidFill>
              </a:rPr>
              <a:t>Y</a:t>
            </a:r>
            <a:r>
              <a:rPr lang="en-US" dirty="0"/>
              <a:t> separately</a:t>
            </a:r>
          </a:p>
          <a:p>
            <a:pPr lvl="1"/>
            <a:r>
              <a:rPr lang="en-US" b="1" dirty="0">
                <a:latin typeface="Arial" charset="0"/>
                <a:sym typeface="Symbol" pitchFamily="18" charset="2"/>
              </a:rPr>
              <a:t></a:t>
            </a:r>
            <a:r>
              <a:rPr lang="en-US" dirty="0"/>
              <a:t>{</a:t>
            </a:r>
            <a:r>
              <a:rPr lang="en-US" dirty="0">
                <a:solidFill>
                  <a:srgbClr val="FF0000"/>
                </a:solidFill>
              </a:rPr>
              <a:t>Milk, Diapers</a:t>
            </a:r>
            <a:r>
              <a:rPr lang="en-US" dirty="0"/>
              <a:t>} = ?</a:t>
            </a:r>
          </a:p>
          <a:p>
            <a:pPr lvl="1"/>
            <a:r>
              <a:rPr lang="en-US" b="1" dirty="0">
                <a:latin typeface="Arial" charset="0"/>
                <a:sym typeface="Symbol" pitchFamily="18" charset="2"/>
              </a:rPr>
              <a:t></a:t>
            </a:r>
            <a:r>
              <a:rPr lang="en-US" dirty="0"/>
              <a:t>{</a:t>
            </a:r>
            <a:r>
              <a:rPr lang="en-US" dirty="0">
                <a:solidFill>
                  <a:srgbClr val="00B050"/>
                </a:solidFill>
              </a:rPr>
              <a:t>Beer</a:t>
            </a:r>
            <a:r>
              <a:rPr lang="en-US" dirty="0"/>
              <a:t>} = ?</a:t>
            </a:r>
          </a:p>
          <a:p>
            <a:pPr lvl="1"/>
            <a:endParaRPr lang="en-US" dirty="0"/>
          </a:p>
          <a:p>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3409357611"/>
              </p:ext>
            </p:extLst>
          </p:nvPr>
        </p:nvGraphicFramePr>
        <p:xfrm>
          <a:off x="5257800" y="1143000"/>
          <a:ext cx="3553778" cy="2438400"/>
        </p:xfrm>
        <a:graphic>
          <a:graphicData uri="http://schemas.openxmlformats.org/drawingml/2006/table">
            <a:tbl>
              <a:tblPr firstRow="1" bandRow="1">
                <a:tableStyleId>{10A1B5D5-9B99-4C35-A422-299274C87663}</a:tableStyleId>
              </a:tblPr>
              <a:tblGrid>
                <a:gridCol w="1144448">
                  <a:extLst>
                    <a:ext uri="{9D8B030D-6E8A-4147-A177-3AD203B41FA5}">
                      <a16:colId xmlns:a16="http://schemas.microsoft.com/office/drawing/2014/main" val="20000"/>
                    </a:ext>
                  </a:extLst>
                </a:gridCol>
                <a:gridCol w="2409330">
                  <a:extLst>
                    <a:ext uri="{9D8B030D-6E8A-4147-A177-3AD203B41FA5}">
                      <a16:colId xmlns:a16="http://schemas.microsoft.com/office/drawing/2014/main" val="20001"/>
                    </a:ext>
                  </a:extLst>
                </a:gridCol>
              </a:tblGrid>
              <a:tr h="443345">
                <a:tc>
                  <a:txBody>
                    <a:bodyPr/>
                    <a:lstStyle/>
                    <a:p>
                      <a:pPr algn="ctr"/>
                      <a:r>
                        <a:rPr lang="en-US" sz="1600" dirty="0"/>
                        <a:t>Basket</a:t>
                      </a:r>
                    </a:p>
                  </a:txBody>
                  <a:tcPr/>
                </a:tc>
                <a:tc>
                  <a:txBody>
                    <a:bodyPr/>
                    <a:lstStyle/>
                    <a:p>
                      <a:pPr algn="ctr"/>
                      <a:r>
                        <a:rPr lang="en-US" sz="1600" dirty="0"/>
                        <a:t>Items</a:t>
                      </a:r>
                    </a:p>
                  </a:txBody>
                  <a:tcPr/>
                </a:tc>
                <a:extLst>
                  <a:ext uri="{0D108BD9-81ED-4DB2-BD59-A6C34878D82A}">
                    <a16:rowId xmlns:a16="http://schemas.microsoft.com/office/drawing/2014/main" val="10000"/>
                  </a:ext>
                </a:extLst>
              </a:tr>
              <a:tr h="399011">
                <a:tc>
                  <a:txBody>
                    <a:bodyPr/>
                    <a:lstStyle/>
                    <a:p>
                      <a:pPr algn="ctr"/>
                      <a:r>
                        <a:rPr lang="en-US" sz="1600" dirty="0"/>
                        <a:t>1</a:t>
                      </a:r>
                    </a:p>
                  </a:txBody>
                  <a:tcPr/>
                </a:tc>
                <a:tc>
                  <a:txBody>
                    <a:bodyPr/>
                    <a:lstStyle/>
                    <a:p>
                      <a:pPr marL="0" marR="0" algn="ctr" defTabSz="914400" rtl="0" eaLnBrk="1" latinLnBrk="0" hangingPunct="1">
                        <a:spcBef>
                          <a:spcPts val="0"/>
                        </a:spcBef>
                        <a:spcAft>
                          <a:spcPts val="0"/>
                        </a:spcAft>
                      </a:pPr>
                      <a:r>
                        <a:rPr lang="en-US" sz="1600" kern="1200" dirty="0"/>
                        <a:t>Bread, Milk</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1"/>
                  </a:ext>
                </a:extLst>
              </a:tr>
              <a:tr h="399011">
                <a:tc>
                  <a:txBody>
                    <a:bodyPr/>
                    <a:lstStyle/>
                    <a:p>
                      <a:pPr algn="ctr"/>
                      <a:r>
                        <a:rPr lang="en-US" sz="1600" dirty="0"/>
                        <a:t>2</a:t>
                      </a:r>
                    </a:p>
                  </a:txBody>
                  <a:tcPr/>
                </a:tc>
                <a:tc>
                  <a:txBody>
                    <a:bodyPr/>
                    <a:lstStyle/>
                    <a:p>
                      <a:pPr marL="0" marR="0" algn="ctr" defTabSz="914400" rtl="0" eaLnBrk="1" latinLnBrk="0" hangingPunct="1">
                        <a:spcBef>
                          <a:spcPts val="0"/>
                        </a:spcBef>
                        <a:spcAft>
                          <a:spcPts val="0"/>
                        </a:spcAft>
                      </a:pPr>
                      <a:r>
                        <a:rPr lang="en-US" sz="1600" kern="1200" dirty="0"/>
                        <a:t>Bread, Diapers, </a:t>
                      </a:r>
                      <a:r>
                        <a:rPr lang="en-US" sz="1600" kern="1200" dirty="0">
                          <a:solidFill>
                            <a:srgbClr val="00B050"/>
                          </a:solidFill>
                        </a:rPr>
                        <a:t>Beer</a:t>
                      </a:r>
                      <a:r>
                        <a:rPr lang="en-US" sz="1600" kern="1200" dirty="0"/>
                        <a:t>, Eggs</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2"/>
                  </a:ext>
                </a:extLst>
              </a:tr>
              <a:tr h="399011">
                <a:tc>
                  <a:txBody>
                    <a:bodyPr/>
                    <a:lstStyle/>
                    <a:p>
                      <a:pPr algn="ctr"/>
                      <a:r>
                        <a:rPr lang="en-US" sz="1600" dirty="0"/>
                        <a:t>3</a:t>
                      </a:r>
                    </a:p>
                  </a:txBody>
                  <a:tcPr/>
                </a:tc>
                <a:tc>
                  <a:txBody>
                    <a:bodyPr/>
                    <a:lstStyle/>
                    <a:p>
                      <a:pPr marL="0" marR="0" algn="ctr" defTabSz="914400" rtl="0" eaLnBrk="1" latinLnBrk="0" hangingPunct="1">
                        <a:spcBef>
                          <a:spcPts val="0"/>
                        </a:spcBef>
                        <a:spcAft>
                          <a:spcPts val="0"/>
                        </a:spcAft>
                      </a:pPr>
                      <a:r>
                        <a:rPr lang="en-US" sz="1600" kern="1200" dirty="0">
                          <a:solidFill>
                            <a:srgbClr val="FF0000"/>
                          </a:solidFill>
                        </a:rPr>
                        <a:t>Milk, Diapers, </a:t>
                      </a:r>
                      <a:r>
                        <a:rPr lang="en-US" sz="1600" kern="1200" dirty="0">
                          <a:solidFill>
                            <a:srgbClr val="00B050"/>
                          </a:solidFill>
                        </a:rPr>
                        <a:t>Beer</a:t>
                      </a:r>
                      <a:r>
                        <a:rPr lang="en-US" sz="1600" kern="1200" dirty="0"/>
                        <a:t>, Coke </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3"/>
                  </a:ext>
                </a:extLst>
              </a:tr>
              <a:tr h="399011">
                <a:tc>
                  <a:txBody>
                    <a:bodyPr/>
                    <a:lstStyle/>
                    <a:p>
                      <a:pPr algn="ctr"/>
                      <a:r>
                        <a:rPr lang="en-US" sz="1600" dirty="0"/>
                        <a:t>4</a:t>
                      </a:r>
                    </a:p>
                  </a:txBody>
                  <a:tcPr/>
                </a:tc>
                <a:tc>
                  <a:txBody>
                    <a:bodyPr/>
                    <a:lstStyle/>
                    <a:p>
                      <a:pPr marL="0" marR="0" algn="ctr" defTabSz="914400" rtl="0" eaLnBrk="1" latinLnBrk="0" hangingPunct="1">
                        <a:spcBef>
                          <a:spcPts val="0"/>
                        </a:spcBef>
                        <a:spcAft>
                          <a:spcPts val="0"/>
                        </a:spcAft>
                      </a:pPr>
                      <a:r>
                        <a:rPr lang="en-US" sz="1600" kern="1200" dirty="0"/>
                        <a:t>Bread, </a:t>
                      </a:r>
                      <a:r>
                        <a:rPr lang="en-US" sz="1600" kern="1200" dirty="0">
                          <a:solidFill>
                            <a:srgbClr val="FF0000"/>
                          </a:solidFill>
                        </a:rPr>
                        <a:t>Milk, Diapers, </a:t>
                      </a:r>
                      <a:r>
                        <a:rPr lang="en-US" sz="1600" kern="1200" dirty="0">
                          <a:solidFill>
                            <a:srgbClr val="00B050"/>
                          </a:solidFill>
                        </a:rPr>
                        <a:t>Beer</a:t>
                      </a:r>
                      <a:endParaRPr lang="en-US" sz="1600" kern="1200" dirty="0">
                        <a:solidFill>
                          <a:srgbClr val="00B050"/>
                        </a:solidFill>
                        <a:latin typeface="+mn-lt"/>
                        <a:ea typeface="+mn-ea"/>
                        <a:cs typeface="+mn-cs"/>
                      </a:endParaRPr>
                    </a:p>
                  </a:txBody>
                  <a:tcPr marL="68580" marR="68580" marT="0" marB="0"/>
                </a:tc>
                <a:extLst>
                  <a:ext uri="{0D108BD9-81ED-4DB2-BD59-A6C34878D82A}">
                    <a16:rowId xmlns:a16="http://schemas.microsoft.com/office/drawing/2014/main" val="10004"/>
                  </a:ext>
                </a:extLst>
              </a:tr>
              <a:tr h="399011">
                <a:tc>
                  <a:txBody>
                    <a:bodyPr/>
                    <a:lstStyle/>
                    <a:p>
                      <a:pPr algn="ctr"/>
                      <a:r>
                        <a:rPr lang="en-US" sz="1600" dirty="0"/>
                        <a:t>5</a:t>
                      </a:r>
                    </a:p>
                  </a:txBody>
                  <a:tcPr/>
                </a:tc>
                <a:tc>
                  <a:txBody>
                    <a:bodyPr/>
                    <a:lstStyle/>
                    <a:p>
                      <a:pPr marL="0" marR="0" algn="ctr" defTabSz="914400" rtl="0" eaLnBrk="1" latinLnBrk="0" hangingPunct="1">
                        <a:spcBef>
                          <a:spcPts val="0"/>
                        </a:spcBef>
                        <a:spcAft>
                          <a:spcPts val="0"/>
                        </a:spcAft>
                      </a:pPr>
                      <a:r>
                        <a:rPr lang="en-US" sz="1600" kern="1200" dirty="0"/>
                        <a:t>Bread, </a:t>
                      </a:r>
                      <a:r>
                        <a:rPr lang="en-US" sz="1600" kern="1200" dirty="0">
                          <a:solidFill>
                            <a:srgbClr val="FF0000"/>
                          </a:solidFill>
                        </a:rPr>
                        <a:t>Milk, Diapers</a:t>
                      </a:r>
                      <a:r>
                        <a:rPr lang="en-US" sz="1600" kern="1200" dirty="0"/>
                        <a:t>, Coke </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0005"/>
                  </a:ext>
                </a:extLst>
              </a:tr>
            </a:tbl>
          </a:graphicData>
        </a:graphic>
      </p:graphicFrame>
      <p:sp>
        <p:nvSpPr>
          <p:cNvPr id="5" name="Right Brace 4"/>
          <p:cNvSpPr/>
          <p:nvPr/>
        </p:nvSpPr>
        <p:spPr>
          <a:xfrm rot="5400000">
            <a:off x="2097598" y="2443608"/>
            <a:ext cx="118660" cy="1570655"/>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rot="5400000">
            <a:off x="3624849" y="2950719"/>
            <a:ext cx="118661" cy="556438"/>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2020956" y="3283906"/>
            <a:ext cx="311304" cy="369332"/>
          </a:xfrm>
          <a:prstGeom prst="rect">
            <a:avLst/>
          </a:prstGeom>
        </p:spPr>
        <p:txBody>
          <a:bodyPr wrap="none">
            <a:spAutoFit/>
          </a:bodyPr>
          <a:lstStyle/>
          <a:p>
            <a:r>
              <a:rPr lang="en-US" b="1" dirty="0">
                <a:solidFill>
                  <a:srgbClr val="FF0000"/>
                </a:solidFill>
              </a:rPr>
              <a:t>X</a:t>
            </a:r>
          </a:p>
        </p:txBody>
      </p:sp>
      <p:sp>
        <p:nvSpPr>
          <p:cNvPr id="8" name="Rectangle 7"/>
          <p:cNvSpPr/>
          <p:nvPr/>
        </p:nvSpPr>
        <p:spPr>
          <a:xfrm>
            <a:off x="3541552" y="3288268"/>
            <a:ext cx="304892" cy="369332"/>
          </a:xfrm>
          <a:prstGeom prst="rect">
            <a:avLst/>
          </a:prstGeom>
        </p:spPr>
        <p:txBody>
          <a:bodyPr wrap="none">
            <a:spAutoFit/>
          </a:bodyPr>
          <a:lstStyle/>
          <a:p>
            <a:r>
              <a:rPr lang="en-US" b="1" dirty="0">
                <a:solidFill>
                  <a:srgbClr val="00B050"/>
                </a:solidFill>
              </a:rPr>
              <a:t>Y</a:t>
            </a:r>
          </a:p>
        </p:txBody>
      </p:sp>
      <p:graphicFrame>
        <p:nvGraphicFramePr>
          <p:cNvPr id="9" name="Diagram 8"/>
          <p:cNvGraphicFramePr/>
          <p:nvPr>
            <p:extLst>
              <p:ext uri="{D42A27DB-BD31-4B8C-83A1-F6EECF244321}">
                <p14:modId xmlns:p14="http://schemas.microsoft.com/office/powerpoint/2010/main" val="1275530528"/>
              </p:ext>
            </p:extLst>
          </p:nvPr>
        </p:nvGraphicFramePr>
        <p:xfrm>
          <a:off x="5638800" y="3886200"/>
          <a:ext cx="2922238" cy="27754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55926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13179</TotalTime>
  <Words>1746</Words>
  <Application>Microsoft Office PowerPoint</Application>
  <PresentationFormat>On-screen Show (4:3)</PresentationFormat>
  <Paragraphs>296</Paragraphs>
  <Slides>21</Slides>
  <Notes>20</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21</vt:i4>
      </vt:variant>
    </vt:vector>
  </HeadingPairs>
  <TitlesOfParts>
    <vt:vector size="34" baseType="lpstr">
      <vt:lpstr>Arial</vt:lpstr>
      <vt:lpstr>Arial Black</vt:lpstr>
      <vt:lpstr>Arial Narrow</vt:lpstr>
      <vt:lpstr>Arimo</vt:lpstr>
      <vt:lpstr>Calibri</vt:lpstr>
      <vt:lpstr>Cambria Math</vt:lpstr>
      <vt:lpstr>Garamond</vt:lpstr>
      <vt:lpstr>Georgia</vt:lpstr>
      <vt:lpstr>Symbol</vt:lpstr>
      <vt:lpstr>Wingdings</vt:lpstr>
      <vt:lpstr>Office Theme</vt:lpstr>
      <vt:lpstr>1_Office Theme</vt:lpstr>
      <vt:lpstr>Equation</vt:lpstr>
      <vt:lpstr>MIS2502: Data and Analytics</vt:lpstr>
      <vt:lpstr>Association Rule Mining</vt:lpstr>
      <vt:lpstr>Association Rule Mining</vt:lpstr>
      <vt:lpstr>Case 1: Amazon Recommender System</vt:lpstr>
      <vt:lpstr>Case 2: The parable of the beer and diapers</vt:lpstr>
      <vt:lpstr>Market-Basket Transactions</vt:lpstr>
      <vt:lpstr>Market-Basket Transactions</vt:lpstr>
      <vt:lpstr>Core idea: The itemset</vt:lpstr>
      <vt:lpstr>Support Count  () </vt:lpstr>
      <vt:lpstr>Support  (s)</vt:lpstr>
      <vt:lpstr>Confidence (c)</vt:lpstr>
      <vt:lpstr>Calculating and Interpreting Confidence</vt:lpstr>
      <vt:lpstr>But don’t blindly follow the numbers</vt:lpstr>
      <vt:lpstr>Lift</vt:lpstr>
      <vt:lpstr>What does the Lift mean?</vt:lpstr>
      <vt:lpstr>Lift Example</vt:lpstr>
      <vt:lpstr>Another example</vt:lpstr>
      <vt:lpstr>Selecting the rules</vt:lpstr>
      <vt:lpstr>Once you are confident in a rule, take action</vt:lpstr>
      <vt:lpstr>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Information, Knowledge, Wisdom</dc:title>
  <dc:creator/>
  <cp:lastModifiedBy>Leila Hosseini</cp:lastModifiedBy>
  <cp:revision>216</cp:revision>
  <dcterms:created xsi:type="dcterms:W3CDTF">2011-09-06T14:24:06Z</dcterms:created>
  <dcterms:modified xsi:type="dcterms:W3CDTF">2023-04-20T01:11:58Z</dcterms:modified>
</cp:coreProperties>
</file>