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5" r:id="rId2"/>
    <p:sldId id="261" r:id="rId3"/>
    <p:sldId id="265" r:id="rId4"/>
    <p:sldId id="264" r:id="rId5"/>
    <p:sldId id="296" r:id="rId6"/>
    <p:sldId id="297" r:id="rId7"/>
    <p:sldId id="298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16" r:id="rId18"/>
    <p:sldId id="317" r:id="rId19"/>
    <p:sldId id="315" r:id="rId20"/>
    <p:sldId id="309" r:id="rId21"/>
    <p:sldId id="314" r:id="rId22"/>
    <p:sldId id="310" r:id="rId23"/>
    <p:sldId id="311" r:id="rId24"/>
    <p:sldId id="31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0" autoAdjust="0"/>
    <p:restoredTop sz="96327" autoAdjust="0"/>
  </p:normalViewPr>
  <p:slideViewPr>
    <p:cSldViewPr>
      <p:cViewPr varScale="1">
        <p:scale>
          <a:sx n="153" d="100"/>
          <a:sy n="153" d="100"/>
        </p:scale>
        <p:origin x="2178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la Hosseini" userId="a3ffd976-44bc-4d8c-adf8-8096c7da1f0c" providerId="ADAL" clId="{10BFBBBA-71E4-4F92-8500-6E7637096FE8}"/>
    <pc:docChg chg="delSld modSld">
      <pc:chgData name="Leila Hosseini" userId="a3ffd976-44bc-4d8c-adf8-8096c7da1f0c" providerId="ADAL" clId="{10BFBBBA-71E4-4F92-8500-6E7637096FE8}" dt="2022-11-29T23:37:26.176" v="34" actId="47"/>
      <pc:docMkLst>
        <pc:docMk/>
      </pc:docMkLst>
      <pc:sldChg chg="modSp mod">
        <pc:chgData name="Leila Hosseini" userId="a3ffd976-44bc-4d8c-adf8-8096c7da1f0c" providerId="ADAL" clId="{10BFBBBA-71E4-4F92-8500-6E7637096FE8}" dt="2022-11-29T23:28:12.591" v="23" actId="20577"/>
        <pc:sldMkLst>
          <pc:docMk/>
          <pc:sldMk cId="3917570233" sldId="261"/>
        </pc:sldMkLst>
        <pc:spChg chg="mod">
          <ac:chgData name="Leila Hosseini" userId="a3ffd976-44bc-4d8c-adf8-8096c7da1f0c" providerId="ADAL" clId="{10BFBBBA-71E4-4F92-8500-6E7637096FE8}" dt="2022-11-29T23:28:12.591" v="23" actId="20577"/>
          <ac:spMkLst>
            <pc:docMk/>
            <pc:sldMk cId="3917570233" sldId="261"/>
            <ac:spMk id="3" creationId="{00000000-0000-0000-0000-000000000000}"/>
          </ac:spMkLst>
        </pc:spChg>
      </pc:sldChg>
      <pc:sldChg chg="modSp mod">
        <pc:chgData name="Leila Hosseini" userId="a3ffd976-44bc-4d8c-adf8-8096c7da1f0c" providerId="ADAL" clId="{10BFBBBA-71E4-4F92-8500-6E7637096FE8}" dt="2022-11-29T23:31:15.091" v="33" actId="20577"/>
        <pc:sldMkLst>
          <pc:docMk/>
          <pc:sldMk cId="1849775674" sldId="264"/>
        </pc:sldMkLst>
        <pc:spChg chg="mod">
          <ac:chgData name="Leila Hosseini" userId="a3ffd976-44bc-4d8c-adf8-8096c7da1f0c" providerId="ADAL" clId="{10BFBBBA-71E4-4F92-8500-6E7637096FE8}" dt="2022-11-29T23:31:15.091" v="33" actId="20577"/>
          <ac:spMkLst>
            <pc:docMk/>
            <pc:sldMk cId="1849775674" sldId="264"/>
            <ac:spMk id="3" creationId="{00000000-0000-0000-0000-000000000000}"/>
          </ac:spMkLst>
        </pc:spChg>
      </pc:sldChg>
      <pc:sldChg chg="modSp mod">
        <pc:chgData name="Leila Hosseini" userId="a3ffd976-44bc-4d8c-adf8-8096c7da1f0c" providerId="ADAL" clId="{10BFBBBA-71E4-4F92-8500-6E7637096FE8}" dt="2022-11-29T23:27:52.261" v="13" actId="20577"/>
        <pc:sldMkLst>
          <pc:docMk/>
          <pc:sldMk cId="1039078704" sldId="295"/>
        </pc:sldMkLst>
        <pc:spChg chg="mod">
          <ac:chgData name="Leila Hosseini" userId="a3ffd976-44bc-4d8c-adf8-8096c7da1f0c" providerId="ADAL" clId="{10BFBBBA-71E4-4F92-8500-6E7637096FE8}" dt="2022-11-29T23:27:52.261" v="13" actId="20577"/>
          <ac:spMkLst>
            <pc:docMk/>
            <pc:sldMk cId="1039078704" sldId="295"/>
            <ac:spMk id="6" creationId="{907E3067-8C6C-874C-2150-077425FC7951}"/>
          </ac:spMkLst>
        </pc:spChg>
      </pc:sldChg>
      <pc:sldChg chg="del">
        <pc:chgData name="Leila Hosseini" userId="a3ffd976-44bc-4d8c-adf8-8096c7da1f0c" providerId="ADAL" clId="{10BFBBBA-71E4-4F92-8500-6E7637096FE8}" dt="2022-11-29T23:37:26.176" v="34" actId="47"/>
        <pc:sldMkLst>
          <pc:docMk/>
          <pc:sldMk cId="1113263437" sldId="299"/>
        </pc:sldMkLst>
      </pc:sldChg>
    </pc:docChg>
  </pc:docChgLst>
  <pc:docChgLst>
    <pc:chgData name="Leila Hosseini" userId="a3ffd976-44bc-4d8c-adf8-8096c7da1f0c" providerId="ADAL" clId="{98615CCE-F662-4CD6-A5D3-DE729723110D}"/>
    <pc:docChg chg="modSld">
      <pc:chgData name="Leila Hosseini" userId="a3ffd976-44bc-4d8c-adf8-8096c7da1f0c" providerId="ADAL" clId="{98615CCE-F662-4CD6-A5D3-DE729723110D}" dt="2023-04-20T01:27:06.070" v="23" actId="20577"/>
      <pc:docMkLst>
        <pc:docMk/>
      </pc:docMkLst>
      <pc:sldChg chg="modSp mod">
        <pc:chgData name="Leila Hosseini" userId="a3ffd976-44bc-4d8c-adf8-8096c7da1f0c" providerId="ADAL" clId="{98615CCE-F662-4CD6-A5D3-DE729723110D}" dt="2023-04-20T01:26:19.112" v="19" actId="20577"/>
        <pc:sldMkLst>
          <pc:docMk/>
          <pc:sldMk cId="3917570233" sldId="261"/>
        </pc:sldMkLst>
        <pc:spChg chg="mod">
          <ac:chgData name="Leila Hosseini" userId="a3ffd976-44bc-4d8c-adf8-8096c7da1f0c" providerId="ADAL" clId="{98615CCE-F662-4CD6-A5D3-DE729723110D}" dt="2023-04-20T01:26:19.112" v="19" actId="20577"/>
          <ac:spMkLst>
            <pc:docMk/>
            <pc:sldMk cId="3917570233" sldId="261"/>
            <ac:spMk id="3" creationId="{00000000-0000-0000-0000-000000000000}"/>
          </ac:spMkLst>
        </pc:spChg>
      </pc:sldChg>
      <pc:sldChg chg="modSp mod">
        <pc:chgData name="Leila Hosseini" userId="a3ffd976-44bc-4d8c-adf8-8096c7da1f0c" providerId="ADAL" clId="{98615CCE-F662-4CD6-A5D3-DE729723110D}" dt="2023-04-20T01:27:06.070" v="23" actId="20577"/>
        <pc:sldMkLst>
          <pc:docMk/>
          <pc:sldMk cId="1941252304" sldId="298"/>
        </pc:sldMkLst>
        <pc:spChg chg="mod">
          <ac:chgData name="Leila Hosseini" userId="a3ffd976-44bc-4d8c-adf8-8096c7da1f0c" providerId="ADAL" clId="{98615CCE-F662-4CD6-A5D3-DE729723110D}" dt="2023-04-20T01:27:06.070" v="23" actId="20577"/>
          <ac:spMkLst>
            <pc:docMk/>
            <pc:sldMk cId="1941252304" sldId="298"/>
            <ac:spMk id="3" creationId="{00000000-0000-0000-0000-000000000000}"/>
          </ac:spMkLst>
        </pc:spChg>
      </pc:sldChg>
    </pc:docChg>
  </pc:docChgLst>
  <pc:docChgLst>
    <pc:chgData name="Leila Hosseini" userId="a3ffd976-44bc-4d8c-adf8-8096c7da1f0c" providerId="ADAL" clId="{9C380C3A-79B1-410A-AF29-6CCCD47C819C}"/>
    <pc:docChg chg="undo custSel addSld modSld">
      <pc:chgData name="Leila Hosseini" userId="a3ffd976-44bc-4d8c-adf8-8096c7da1f0c" providerId="ADAL" clId="{9C380C3A-79B1-410A-AF29-6CCCD47C819C}" dt="2022-12-01T21:13:42.905" v="54" actId="478"/>
      <pc:docMkLst>
        <pc:docMk/>
      </pc:docMkLst>
      <pc:sldChg chg="modSp mod">
        <pc:chgData name="Leila Hosseini" userId="a3ffd976-44bc-4d8c-adf8-8096c7da1f0c" providerId="ADAL" clId="{9C380C3A-79B1-410A-AF29-6CCCD47C819C}" dt="2022-12-01T18:00:35.375" v="29" actId="20577"/>
        <pc:sldMkLst>
          <pc:docMk/>
          <pc:sldMk cId="3917570233" sldId="261"/>
        </pc:sldMkLst>
        <pc:spChg chg="mod">
          <ac:chgData name="Leila Hosseini" userId="a3ffd976-44bc-4d8c-adf8-8096c7da1f0c" providerId="ADAL" clId="{9C380C3A-79B1-410A-AF29-6CCCD47C819C}" dt="2022-12-01T18:00:35.375" v="29" actId="20577"/>
          <ac:spMkLst>
            <pc:docMk/>
            <pc:sldMk cId="3917570233" sldId="261"/>
            <ac:spMk id="3" creationId="{00000000-0000-0000-0000-000000000000}"/>
          </ac:spMkLst>
        </pc:spChg>
      </pc:sldChg>
      <pc:sldChg chg="delSp modSp mod delAnim">
        <pc:chgData name="Leila Hosseini" userId="a3ffd976-44bc-4d8c-adf8-8096c7da1f0c" providerId="ADAL" clId="{9C380C3A-79B1-410A-AF29-6CCCD47C819C}" dt="2022-12-01T21:13:01.035" v="44" actId="6549"/>
        <pc:sldMkLst>
          <pc:docMk/>
          <pc:sldMk cId="821120458" sldId="308"/>
        </pc:sldMkLst>
        <pc:spChg chg="del">
          <ac:chgData name="Leila Hosseini" userId="a3ffd976-44bc-4d8c-adf8-8096c7da1f0c" providerId="ADAL" clId="{9C380C3A-79B1-410A-AF29-6CCCD47C819C}" dt="2022-12-01T21:12:43.456" v="35" actId="478"/>
          <ac:spMkLst>
            <pc:docMk/>
            <pc:sldMk cId="821120458" sldId="308"/>
            <ac:spMk id="3" creationId="{00000000-0000-0000-0000-000000000000}"/>
          </ac:spMkLst>
        </pc:spChg>
        <pc:spChg chg="del">
          <ac:chgData name="Leila Hosseini" userId="a3ffd976-44bc-4d8c-adf8-8096c7da1f0c" providerId="ADAL" clId="{9C380C3A-79B1-410A-AF29-6CCCD47C819C}" dt="2022-12-01T21:12:45.560" v="36" actId="478"/>
          <ac:spMkLst>
            <pc:docMk/>
            <pc:sldMk cId="821120458" sldId="308"/>
            <ac:spMk id="7" creationId="{00000000-0000-0000-0000-000000000000}"/>
          </ac:spMkLst>
        </pc:spChg>
        <pc:spChg chg="del">
          <ac:chgData name="Leila Hosseini" userId="a3ffd976-44bc-4d8c-adf8-8096c7da1f0c" providerId="ADAL" clId="{9C380C3A-79B1-410A-AF29-6CCCD47C819C}" dt="2022-12-01T21:12:41.809" v="34" actId="478"/>
          <ac:spMkLst>
            <pc:docMk/>
            <pc:sldMk cId="821120458" sldId="308"/>
            <ac:spMk id="9" creationId="{00000000-0000-0000-0000-000000000000}"/>
          </ac:spMkLst>
        </pc:spChg>
        <pc:graphicFrameChg chg="mod modGraphic">
          <ac:chgData name="Leila Hosseini" userId="a3ffd976-44bc-4d8c-adf8-8096c7da1f0c" providerId="ADAL" clId="{9C380C3A-79B1-410A-AF29-6CCCD47C819C}" dt="2022-12-01T21:13:01.035" v="44" actId="6549"/>
          <ac:graphicFrameMkLst>
            <pc:docMk/>
            <pc:sldMk cId="821120458" sldId="308"/>
            <ac:graphicFrameMk id="8" creationId="{00000000-0000-0000-0000-000000000000}"/>
          </ac:graphicFrameMkLst>
        </pc:graphicFrameChg>
      </pc:sldChg>
      <pc:sldChg chg="delSp mod delAnim">
        <pc:chgData name="Leila Hosseini" userId="a3ffd976-44bc-4d8c-adf8-8096c7da1f0c" providerId="ADAL" clId="{9C380C3A-79B1-410A-AF29-6CCCD47C819C}" dt="2022-12-01T21:12:26.745" v="32" actId="478"/>
        <pc:sldMkLst>
          <pc:docMk/>
          <pc:sldMk cId="1742116648" sldId="309"/>
        </pc:sldMkLst>
        <pc:spChg chg="del">
          <ac:chgData name="Leila Hosseini" userId="a3ffd976-44bc-4d8c-adf8-8096c7da1f0c" providerId="ADAL" clId="{9C380C3A-79B1-410A-AF29-6CCCD47C819C}" dt="2022-12-01T21:12:25.192" v="31" actId="478"/>
          <ac:spMkLst>
            <pc:docMk/>
            <pc:sldMk cId="1742116648" sldId="309"/>
            <ac:spMk id="9" creationId="{00000000-0000-0000-0000-000000000000}"/>
          </ac:spMkLst>
        </pc:spChg>
        <pc:spChg chg="del">
          <ac:chgData name="Leila Hosseini" userId="a3ffd976-44bc-4d8c-adf8-8096c7da1f0c" providerId="ADAL" clId="{9C380C3A-79B1-410A-AF29-6CCCD47C819C}" dt="2022-12-01T21:12:26.745" v="32" actId="478"/>
          <ac:spMkLst>
            <pc:docMk/>
            <pc:sldMk cId="1742116648" sldId="309"/>
            <ac:spMk id="10" creationId="{00000000-0000-0000-0000-000000000000}"/>
          </ac:spMkLst>
        </pc:spChg>
      </pc:sldChg>
      <pc:sldChg chg="add">
        <pc:chgData name="Leila Hosseini" userId="a3ffd976-44bc-4d8c-adf8-8096c7da1f0c" providerId="ADAL" clId="{9C380C3A-79B1-410A-AF29-6CCCD47C819C}" dt="2022-12-01T21:12:21.742" v="30"/>
        <pc:sldMkLst>
          <pc:docMk/>
          <pc:sldMk cId="3454333326" sldId="314"/>
        </pc:sldMkLst>
      </pc:sldChg>
      <pc:sldChg chg="add">
        <pc:chgData name="Leila Hosseini" userId="a3ffd976-44bc-4d8c-adf8-8096c7da1f0c" providerId="ADAL" clId="{9C380C3A-79B1-410A-AF29-6CCCD47C819C}" dt="2022-12-01T21:12:37.788" v="33"/>
        <pc:sldMkLst>
          <pc:docMk/>
          <pc:sldMk cId="32742869" sldId="315"/>
        </pc:sldMkLst>
      </pc:sldChg>
      <pc:sldChg chg="delSp modSp add mod delAnim">
        <pc:chgData name="Leila Hosseini" userId="a3ffd976-44bc-4d8c-adf8-8096c7da1f0c" providerId="ADAL" clId="{9C380C3A-79B1-410A-AF29-6CCCD47C819C}" dt="2022-12-01T21:13:32.104" v="50" actId="6549"/>
        <pc:sldMkLst>
          <pc:docMk/>
          <pc:sldMk cId="288809030" sldId="316"/>
        </pc:sldMkLst>
        <pc:spChg chg="del mod">
          <ac:chgData name="Leila Hosseini" userId="a3ffd976-44bc-4d8c-adf8-8096c7da1f0c" providerId="ADAL" clId="{9C380C3A-79B1-410A-AF29-6CCCD47C819C}" dt="2022-12-01T21:13:26.032" v="48" actId="478"/>
          <ac:spMkLst>
            <pc:docMk/>
            <pc:sldMk cId="288809030" sldId="316"/>
            <ac:spMk id="3" creationId="{00000000-0000-0000-0000-000000000000}"/>
          </ac:spMkLst>
        </pc:spChg>
        <pc:spChg chg="del">
          <ac:chgData name="Leila Hosseini" userId="a3ffd976-44bc-4d8c-adf8-8096c7da1f0c" providerId="ADAL" clId="{9C380C3A-79B1-410A-AF29-6CCCD47C819C}" dt="2022-12-01T21:13:27.953" v="49" actId="478"/>
          <ac:spMkLst>
            <pc:docMk/>
            <pc:sldMk cId="288809030" sldId="316"/>
            <ac:spMk id="7" creationId="{00000000-0000-0000-0000-000000000000}"/>
          </ac:spMkLst>
        </pc:spChg>
        <pc:spChg chg="del">
          <ac:chgData name="Leila Hosseini" userId="a3ffd976-44bc-4d8c-adf8-8096c7da1f0c" providerId="ADAL" clId="{9C380C3A-79B1-410A-AF29-6CCCD47C819C}" dt="2022-12-01T21:13:24.392" v="46" actId="478"/>
          <ac:spMkLst>
            <pc:docMk/>
            <pc:sldMk cId="288809030" sldId="316"/>
            <ac:spMk id="9" creationId="{00000000-0000-0000-0000-000000000000}"/>
          </ac:spMkLst>
        </pc:spChg>
        <pc:graphicFrameChg chg="mod">
          <ac:chgData name="Leila Hosseini" userId="a3ffd976-44bc-4d8c-adf8-8096c7da1f0c" providerId="ADAL" clId="{9C380C3A-79B1-410A-AF29-6CCCD47C819C}" dt="2022-12-01T21:13:32.104" v="50" actId="6549"/>
          <ac:graphicFrameMkLst>
            <pc:docMk/>
            <pc:sldMk cId="288809030" sldId="316"/>
            <ac:graphicFrameMk id="8" creationId="{00000000-0000-0000-0000-000000000000}"/>
          </ac:graphicFrameMkLst>
        </pc:graphicFrameChg>
      </pc:sldChg>
      <pc:sldChg chg="delSp add mod delAnim">
        <pc:chgData name="Leila Hosseini" userId="a3ffd976-44bc-4d8c-adf8-8096c7da1f0c" providerId="ADAL" clId="{9C380C3A-79B1-410A-AF29-6CCCD47C819C}" dt="2022-12-01T21:13:42.905" v="54" actId="478"/>
        <pc:sldMkLst>
          <pc:docMk/>
          <pc:sldMk cId="2058631718" sldId="317"/>
        </pc:sldMkLst>
        <pc:spChg chg="del">
          <ac:chgData name="Leila Hosseini" userId="a3ffd976-44bc-4d8c-adf8-8096c7da1f0c" providerId="ADAL" clId="{9C380C3A-79B1-410A-AF29-6CCCD47C819C}" dt="2022-12-01T21:13:41.705" v="53" actId="478"/>
          <ac:spMkLst>
            <pc:docMk/>
            <pc:sldMk cId="2058631718" sldId="317"/>
            <ac:spMk id="3" creationId="{00000000-0000-0000-0000-000000000000}"/>
          </ac:spMkLst>
        </pc:spChg>
        <pc:spChg chg="del">
          <ac:chgData name="Leila Hosseini" userId="a3ffd976-44bc-4d8c-adf8-8096c7da1f0c" providerId="ADAL" clId="{9C380C3A-79B1-410A-AF29-6CCCD47C819C}" dt="2022-12-01T21:13:42.905" v="54" actId="478"/>
          <ac:spMkLst>
            <pc:docMk/>
            <pc:sldMk cId="2058631718" sldId="317"/>
            <ac:spMk id="7" creationId="{00000000-0000-0000-0000-000000000000}"/>
          </ac:spMkLst>
        </pc:spChg>
        <pc:spChg chg="del">
          <ac:chgData name="Leila Hosseini" userId="a3ffd976-44bc-4d8c-adf8-8096c7da1f0c" providerId="ADAL" clId="{9C380C3A-79B1-410A-AF29-6CCCD47C819C}" dt="2022-12-01T21:13:40.289" v="52" actId="478"/>
          <ac:spMkLst>
            <pc:docMk/>
            <pc:sldMk cId="2058631718" sldId="317"/>
            <ac:spMk id="9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3E8FED-2035-4767-922F-DBBCCDC9189B}" type="doc">
      <dgm:prSet loTypeId="urn:microsoft.com/office/officeart/2005/8/layout/hList1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3C3E8EF-D298-4E4F-A490-861AAF247C87}">
      <dgm:prSet phldrT="[Text]"/>
      <dgm:spPr/>
      <dgm:t>
        <a:bodyPr/>
        <a:lstStyle/>
        <a:p>
          <a:r>
            <a:rPr lang="en-US" dirty="0"/>
            <a:t>Simple analysis tells you what is happening, or what </a:t>
          </a:r>
          <a:r>
            <a:rPr lang="en-US" b="1" i="1" dirty="0">
              <a:solidFill>
                <a:srgbClr val="FFFF00"/>
              </a:solidFill>
            </a:rPr>
            <a:t>has</a:t>
          </a:r>
          <a:r>
            <a:rPr lang="en-US" b="1" i="1" dirty="0"/>
            <a:t> </a:t>
          </a:r>
          <a:r>
            <a:rPr lang="en-US" dirty="0"/>
            <a:t>happened</a:t>
          </a:r>
        </a:p>
      </dgm:t>
    </dgm:pt>
    <dgm:pt modelId="{3B308F24-7D19-4F0E-87A0-696FA346E8AC}" type="parTrans" cxnId="{C329C169-8EEA-4388-A5B4-26A4224FC418}">
      <dgm:prSet/>
      <dgm:spPr/>
      <dgm:t>
        <a:bodyPr/>
        <a:lstStyle/>
        <a:p>
          <a:endParaRPr lang="en-US"/>
        </a:p>
      </dgm:t>
    </dgm:pt>
    <dgm:pt modelId="{1777E49C-FD1E-4129-9B42-97CAA9525057}" type="sibTrans" cxnId="{C329C169-8EEA-4388-A5B4-26A4224FC418}">
      <dgm:prSet/>
      <dgm:spPr/>
      <dgm:t>
        <a:bodyPr/>
        <a:lstStyle/>
        <a:p>
          <a:endParaRPr lang="en-US"/>
        </a:p>
      </dgm:t>
    </dgm:pt>
    <dgm:pt modelId="{80D1B71C-D89B-4438-B444-65C0F9DCF9C9}">
      <dgm:prSet phldrT="[Text]"/>
      <dgm:spPr/>
      <dgm:t>
        <a:bodyPr/>
        <a:lstStyle/>
        <a:p>
          <a:r>
            <a:rPr lang="en-US" dirty="0"/>
            <a:t>Whatever can be done using SQL, Pivot table and Tableau Prep is not data mining</a:t>
          </a:r>
        </a:p>
      </dgm:t>
    </dgm:pt>
    <dgm:pt modelId="{521C0310-3F26-4DBD-8E62-DF46C9B78F0A}" type="parTrans" cxnId="{741FC351-A49B-4EE9-A2F2-07EEDD6D1F3B}">
      <dgm:prSet/>
      <dgm:spPr/>
      <dgm:t>
        <a:bodyPr/>
        <a:lstStyle/>
        <a:p>
          <a:endParaRPr lang="en-US"/>
        </a:p>
      </dgm:t>
    </dgm:pt>
    <dgm:pt modelId="{E9A6F408-E482-42B1-AFBF-D44C009259E0}" type="sibTrans" cxnId="{741FC351-A49B-4EE9-A2F2-07EEDD6D1F3B}">
      <dgm:prSet/>
      <dgm:spPr/>
      <dgm:t>
        <a:bodyPr/>
        <a:lstStyle/>
        <a:p>
          <a:endParaRPr lang="en-US"/>
        </a:p>
      </dgm:t>
    </dgm:pt>
    <dgm:pt modelId="{109E53E6-5EA5-4326-B114-057FF316AD80}">
      <dgm:prSet phldrT="[Text]"/>
      <dgm:spPr/>
      <dgm:t>
        <a:bodyPr/>
        <a:lstStyle/>
        <a:p>
          <a:r>
            <a:rPr lang="en-US" dirty="0"/>
            <a:t>Sum, average, min, max, time trend…</a:t>
          </a:r>
        </a:p>
      </dgm:t>
    </dgm:pt>
    <dgm:pt modelId="{0B9A8264-3CBA-477D-960D-1C8F39DA0B92}" type="parTrans" cxnId="{56F720FB-DE1B-4C03-878A-8F9F0C0A8709}">
      <dgm:prSet/>
      <dgm:spPr/>
      <dgm:t>
        <a:bodyPr/>
        <a:lstStyle/>
        <a:p>
          <a:endParaRPr lang="en-US"/>
        </a:p>
      </dgm:t>
    </dgm:pt>
    <dgm:pt modelId="{2B84B382-D306-4796-BBCA-2D73E4229E95}" type="sibTrans" cxnId="{56F720FB-DE1B-4C03-878A-8F9F0C0A8709}">
      <dgm:prSet/>
      <dgm:spPr/>
      <dgm:t>
        <a:bodyPr/>
        <a:lstStyle/>
        <a:p>
          <a:endParaRPr lang="en-US"/>
        </a:p>
      </dgm:t>
    </dgm:pt>
    <dgm:pt modelId="{566CF49A-0AEC-4A6C-9012-2068B095D02B}">
      <dgm:prSet phldrT="[Text]"/>
      <dgm:spPr/>
      <dgm:t>
        <a:bodyPr/>
        <a:lstStyle/>
        <a:p>
          <a:r>
            <a:rPr lang="en-US" dirty="0"/>
            <a:t>Data mining can tell you </a:t>
          </a:r>
          <a:r>
            <a:rPr lang="en-US" b="1" i="1" dirty="0">
              <a:solidFill>
                <a:srgbClr val="FFFF00"/>
              </a:solidFill>
            </a:rPr>
            <a:t>why </a:t>
          </a:r>
          <a:r>
            <a:rPr lang="en-US" dirty="0"/>
            <a:t>it is happening, and help predict what </a:t>
          </a:r>
          <a:r>
            <a:rPr lang="en-US" b="1" i="1" dirty="0">
              <a:solidFill>
                <a:srgbClr val="FFFF00"/>
              </a:solidFill>
            </a:rPr>
            <a:t>will</a:t>
          </a:r>
          <a:r>
            <a:rPr lang="en-US" b="1" i="1" dirty="0"/>
            <a:t> </a:t>
          </a:r>
          <a:r>
            <a:rPr lang="en-US" dirty="0"/>
            <a:t>happen</a:t>
          </a:r>
        </a:p>
      </dgm:t>
    </dgm:pt>
    <dgm:pt modelId="{085C7EFA-C4A2-424D-9CBD-C83C08D28134}" type="parTrans" cxnId="{743D1AF9-4D7A-4CCF-A53D-0AB7E65864FC}">
      <dgm:prSet/>
      <dgm:spPr/>
      <dgm:t>
        <a:bodyPr/>
        <a:lstStyle/>
        <a:p>
          <a:endParaRPr lang="en-US"/>
        </a:p>
      </dgm:t>
    </dgm:pt>
    <dgm:pt modelId="{7A6F096F-88AF-469A-B055-10181E062BBC}" type="sibTrans" cxnId="{743D1AF9-4D7A-4CCF-A53D-0AB7E65864FC}">
      <dgm:prSet/>
      <dgm:spPr/>
      <dgm:t>
        <a:bodyPr/>
        <a:lstStyle/>
        <a:p>
          <a:endParaRPr lang="en-US"/>
        </a:p>
      </dgm:t>
    </dgm:pt>
    <dgm:pt modelId="{23DB9437-A07F-4E7E-86DA-5EB0FAA851B7}">
      <dgm:prSet phldrT="[Text]"/>
      <dgm:spPr/>
      <dgm:t>
        <a:bodyPr/>
        <a:lstStyle/>
        <a:p>
          <a:r>
            <a:rPr lang="en-US" dirty="0"/>
            <a:t>Decision Trees</a:t>
          </a:r>
        </a:p>
      </dgm:t>
    </dgm:pt>
    <dgm:pt modelId="{398A2C05-A5E9-4F64-BB80-BB255F6B3B22}" type="parTrans" cxnId="{5C6DA402-BA1A-4730-9282-44CB592C8616}">
      <dgm:prSet/>
      <dgm:spPr/>
      <dgm:t>
        <a:bodyPr/>
        <a:lstStyle/>
        <a:p>
          <a:endParaRPr lang="en-US"/>
        </a:p>
      </dgm:t>
    </dgm:pt>
    <dgm:pt modelId="{F927F00E-2880-408C-A80D-ADAA3D37A470}" type="sibTrans" cxnId="{5C6DA402-BA1A-4730-9282-44CB592C8616}">
      <dgm:prSet/>
      <dgm:spPr/>
      <dgm:t>
        <a:bodyPr/>
        <a:lstStyle/>
        <a:p>
          <a:endParaRPr lang="en-US"/>
        </a:p>
      </dgm:t>
    </dgm:pt>
    <dgm:pt modelId="{F28D4518-FD9B-460E-A687-058BAA0DA84A}">
      <dgm:prSet phldrT="[Text]"/>
      <dgm:spPr/>
      <dgm:t>
        <a:bodyPr/>
        <a:lstStyle/>
        <a:p>
          <a:r>
            <a:rPr lang="en-US" dirty="0"/>
            <a:t>Clustering</a:t>
          </a:r>
        </a:p>
      </dgm:t>
    </dgm:pt>
    <dgm:pt modelId="{3F62A0F5-423B-4F7E-A56D-E9B9E7F49C5B}" type="parTrans" cxnId="{F3032E26-0B69-4B0E-A4C4-AF929121A176}">
      <dgm:prSet/>
      <dgm:spPr/>
      <dgm:t>
        <a:bodyPr/>
        <a:lstStyle/>
        <a:p>
          <a:endParaRPr lang="en-US"/>
        </a:p>
      </dgm:t>
    </dgm:pt>
    <dgm:pt modelId="{0A69CEC2-2166-4385-8130-AE4DE4206727}" type="sibTrans" cxnId="{F3032E26-0B69-4B0E-A4C4-AF929121A176}">
      <dgm:prSet/>
      <dgm:spPr/>
      <dgm:t>
        <a:bodyPr/>
        <a:lstStyle/>
        <a:p>
          <a:endParaRPr lang="en-US"/>
        </a:p>
      </dgm:t>
    </dgm:pt>
    <dgm:pt modelId="{3B4A6D0B-3FBC-4E7D-8D99-E2AF7386EFD7}">
      <dgm:prSet phldrT="[Text]"/>
      <dgm:spPr/>
      <dgm:t>
        <a:bodyPr/>
        <a:lstStyle/>
        <a:p>
          <a:r>
            <a:rPr lang="en-US" dirty="0"/>
            <a:t>Association Rules</a:t>
          </a:r>
        </a:p>
      </dgm:t>
    </dgm:pt>
    <dgm:pt modelId="{D911E1C1-8C25-4EFF-85D8-50D13D3EE420}" type="parTrans" cxnId="{5FECDEA8-246D-4B47-9BC5-C8DAD013425C}">
      <dgm:prSet/>
      <dgm:spPr/>
      <dgm:t>
        <a:bodyPr/>
        <a:lstStyle/>
        <a:p>
          <a:endParaRPr lang="en-US"/>
        </a:p>
      </dgm:t>
    </dgm:pt>
    <dgm:pt modelId="{8A699717-2E66-4922-8CE4-3F6A0ADD5327}" type="sibTrans" cxnId="{5FECDEA8-246D-4B47-9BC5-C8DAD013425C}">
      <dgm:prSet/>
      <dgm:spPr/>
      <dgm:t>
        <a:bodyPr/>
        <a:lstStyle/>
        <a:p>
          <a:endParaRPr lang="en-US"/>
        </a:p>
      </dgm:t>
    </dgm:pt>
    <dgm:pt modelId="{C8F4C58F-8468-43B5-AB85-1A9BDC4D7FB5}" type="pres">
      <dgm:prSet presAssocID="{8B3E8FED-2035-4767-922F-DBBCCDC9189B}" presName="Name0" presStyleCnt="0">
        <dgm:presLayoutVars>
          <dgm:dir/>
          <dgm:animLvl val="lvl"/>
          <dgm:resizeHandles val="exact"/>
        </dgm:presLayoutVars>
      </dgm:prSet>
      <dgm:spPr/>
    </dgm:pt>
    <dgm:pt modelId="{CB31B105-DFAA-430E-9F52-825360589088}" type="pres">
      <dgm:prSet presAssocID="{D3C3E8EF-D298-4E4F-A490-861AAF247C87}" presName="composite" presStyleCnt="0"/>
      <dgm:spPr/>
    </dgm:pt>
    <dgm:pt modelId="{656F801D-4840-41A3-BD35-42CE2F399243}" type="pres">
      <dgm:prSet presAssocID="{D3C3E8EF-D298-4E4F-A490-861AAF247C8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199C1B00-B8BF-4698-AC84-CBF1F2638BC0}" type="pres">
      <dgm:prSet presAssocID="{D3C3E8EF-D298-4E4F-A490-861AAF247C87}" presName="desTx" presStyleLbl="alignAccFollowNode1" presStyleIdx="0" presStyleCnt="2">
        <dgm:presLayoutVars>
          <dgm:bulletEnabled val="1"/>
        </dgm:presLayoutVars>
      </dgm:prSet>
      <dgm:spPr/>
    </dgm:pt>
    <dgm:pt modelId="{7AF1BA50-348E-44BB-AA49-656A400EE525}" type="pres">
      <dgm:prSet presAssocID="{1777E49C-FD1E-4129-9B42-97CAA9525057}" presName="space" presStyleCnt="0"/>
      <dgm:spPr/>
    </dgm:pt>
    <dgm:pt modelId="{BE2B4BDB-E1EB-4398-BA07-20B7A3336C72}" type="pres">
      <dgm:prSet presAssocID="{566CF49A-0AEC-4A6C-9012-2068B095D02B}" presName="composite" presStyleCnt="0"/>
      <dgm:spPr/>
    </dgm:pt>
    <dgm:pt modelId="{171E366D-A3D1-44EB-A45F-6FD0A25FDEC5}" type="pres">
      <dgm:prSet presAssocID="{566CF49A-0AEC-4A6C-9012-2068B095D02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97EB703-942D-492F-86F4-CF9CA6B200C3}" type="pres">
      <dgm:prSet presAssocID="{566CF49A-0AEC-4A6C-9012-2068B095D02B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5C6DA402-BA1A-4730-9282-44CB592C8616}" srcId="{566CF49A-0AEC-4A6C-9012-2068B095D02B}" destId="{23DB9437-A07F-4E7E-86DA-5EB0FAA851B7}" srcOrd="0" destOrd="0" parTransId="{398A2C05-A5E9-4F64-BB80-BB255F6B3B22}" sibTransId="{F927F00E-2880-408C-A80D-ADAA3D37A470}"/>
    <dgm:cxn modelId="{9AFB8705-1A8C-4705-860F-37E88C6A9CEB}" type="presOf" srcId="{109E53E6-5EA5-4326-B114-057FF316AD80}" destId="{199C1B00-B8BF-4698-AC84-CBF1F2638BC0}" srcOrd="0" destOrd="1" presId="urn:microsoft.com/office/officeart/2005/8/layout/hList1"/>
    <dgm:cxn modelId="{9DADD105-4ACB-474A-AC18-725930190C0E}" type="presOf" srcId="{F28D4518-FD9B-460E-A687-058BAA0DA84A}" destId="{D97EB703-942D-492F-86F4-CF9CA6B200C3}" srcOrd="0" destOrd="1" presId="urn:microsoft.com/office/officeart/2005/8/layout/hList1"/>
    <dgm:cxn modelId="{B2D8CB17-6A24-49FE-BD14-A8C3C551C0ED}" type="presOf" srcId="{80D1B71C-D89B-4438-B444-65C0F9DCF9C9}" destId="{199C1B00-B8BF-4698-AC84-CBF1F2638BC0}" srcOrd="0" destOrd="0" presId="urn:microsoft.com/office/officeart/2005/8/layout/hList1"/>
    <dgm:cxn modelId="{F3032E26-0B69-4B0E-A4C4-AF929121A176}" srcId="{566CF49A-0AEC-4A6C-9012-2068B095D02B}" destId="{F28D4518-FD9B-460E-A687-058BAA0DA84A}" srcOrd="1" destOrd="0" parTransId="{3F62A0F5-423B-4F7E-A56D-E9B9E7F49C5B}" sibTransId="{0A69CEC2-2166-4385-8130-AE4DE4206727}"/>
    <dgm:cxn modelId="{38440939-E085-4E5E-A464-1499D726AD7D}" type="presOf" srcId="{3B4A6D0B-3FBC-4E7D-8D99-E2AF7386EFD7}" destId="{D97EB703-942D-492F-86F4-CF9CA6B200C3}" srcOrd="0" destOrd="2" presId="urn:microsoft.com/office/officeart/2005/8/layout/hList1"/>
    <dgm:cxn modelId="{C329C169-8EEA-4388-A5B4-26A4224FC418}" srcId="{8B3E8FED-2035-4767-922F-DBBCCDC9189B}" destId="{D3C3E8EF-D298-4E4F-A490-861AAF247C87}" srcOrd="0" destOrd="0" parTransId="{3B308F24-7D19-4F0E-87A0-696FA346E8AC}" sibTransId="{1777E49C-FD1E-4129-9B42-97CAA9525057}"/>
    <dgm:cxn modelId="{741FC351-A49B-4EE9-A2F2-07EEDD6D1F3B}" srcId="{D3C3E8EF-D298-4E4F-A490-861AAF247C87}" destId="{80D1B71C-D89B-4438-B444-65C0F9DCF9C9}" srcOrd="0" destOrd="0" parTransId="{521C0310-3F26-4DBD-8E62-DF46C9B78F0A}" sibTransId="{E9A6F408-E482-42B1-AFBF-D44C009259E0}"/>
    <dgm:cxn modelId="{05F76182-F10F-4C9E-BA43-52A40FC4D46A}" type="presOf" srcId="{8B3E8FED-2035-4767-922F-DBBCCDC9189B}" destId="{C8F4C58F-8468-43B5-AB85-1A9BDC4D7FB5}" srcOrd="0" destOrd="0" presId="urn:microsoft.com/office/officeart/2005/8/layout/hList1"/>
    <dgm:cxn modelId="{6A16A390-6AC5-49C3-A414-F017C8A4DCC1}" type="presOf" srcId="{23DB9437-A07F-4E7E-86DA-5EB0FAA851B7}" destId="{D97EB703-942D-492F-86F4-CF9CA6B200C3}" srcOrd="0" destOrd="0" presId="urn:microsoft.com/office/officeart/2005/8/layout/hList1"/>
    <dgm:cxn modelId="{5FECDEA8-246D-4B47-9BC5-C8DAD013425C}" srcId="{566CF49A-0AEC-4A6C-9012-2068B095D02B}" destId="{3B4A6D0B-3FBC-4E7D-8D99-E2AF7386EFD7}" srcOrd="2" destOrd="0" parTransId="{D911E1C1-8C25-4EFF-85D8-50D13D3EE420}" sibTransId="{8A699717-2E66-4922-8CE4-3F6A0ADD5327}"/>
    <dgm:cxn modelId="{A175C2DB-1CC3-4503-A7CD-F4AFD358C02E}" type="presOf" srcId="{566CF49A-0AEC-4A6C-9012-2068B095D02B}" destId="{171E366D-A3D1-44EB-A45F-6FD0A25FDEC5}" srcOrd="0" destOrd="0" presId="urn:microsoft.com/office/officeart/2005/8/layout/hList1"/>
    <dgm:cxn modelId="{C41ABAF2-A719-44FD-A75D-0971700B0CF2}" type="presOf" srcId="{D3C3E8EF-D298-4E4F-A490-861AAF247C87}" destId="{656F801D-4840-41A3-BD35-42CE2F399243}" srcOrd="0" destOrd="0" presId="urn:microsoft.com/office/officeart/2005/8/layout/hList1"/>
    <dgm:cxn modelId="{743D1AF9-4D7A-4CCF-A53D-0AB7E65864FC}" srcId="{8B3E8FED-2035-4767-922F-DBBCCDC9189B}" destId="{566CF49A-0AEC-4A6C-9012-2068B095D02B}" srcOrd="1" destOrd="0" parTransId="{085C7EFA-C4A2-424D-9CBD-C83C08D28134}" sibTransId="{7A6F096F-88AF-469A-B055-10181E062BBC}"/>
    <dgm:cxn modelId="{56F720FB-DE1B-4C03-878A-8F9F0C0A8709}" srcId="{D3C3E8EF-D298-4E4F-A490-861AAF247C87}" destId="{109E53E6-5EA5-4326-B114-057FF316AD80}" srcOrd="1" destOrd="0" parTransId="{0B9A8264-3CBA-477D-960D-1C8F39DA0B92}" sibTransId="{2B84B382-D306-4796-BBCA-2D73E4229E95}"/>
    <dgm:cxn modelId="{17A24806-AA44-4701-85B6-E0681342AD8F}" type="presParOf" srcId="{C8F4C58F-8468-43B5-AB85-1A9BDC4D7FB5}" destId="{CB31B105-DFAA-430E-9F52-825360589088}" srcOrd="0" destOrd="0" presId="urn:microsoft.com/office/officeart/2005/8/layout/hList1"/>
    <dgm:cxn modelId="{7DB93D29-708A-4000-AC8E-945F41BF72A3}" type="presParOf" srcId="{CB31B105-DFAA-430E-9F52-825360589088}" destId="{656F801D-4840-41A3-BD35-42CE2F399243}" srcOrd="0" destOrd="0" presId="urn:microsoft.com/office/officeart/2005/8/layout/hList1"/>
    <dgm:cxn modelId="{DB33B61D-203D-4F50-BFAF-D7FD55A1640E}" type="presParOf" srcId="{CB31B105-DFAA-430E-9F52-825360589088}" destId="{199C1B00-B8BF-4698-AC84-CBF1F2638BC0}" srcOrd="1" destOrd="0" presId="urn:microsoft.com/office/officeart/2005/8/layout/hList1"/>
    <dgm:cxn modelId="{43089ED7-BBFB-45C5-B010-637478DE6853}" type="presParOf" srcId="{C8F4C58F-8468-43B5-AB85-1A9BDC4D7FB5}" destId="{7AF1BA50-348E-44BB-AA49-656A400EE525}" srcOrd="1" destOrd="0" presId="urn:microsoft.com/office/officeart/2005/8/layout/hList1"/>
    <dgm:cxn modelId="{D8A47361-0EBE-45F8-A094-997352EE5506}" type="presParOf" srcId="{C8F4C58F-8468-43B5-AB85-1A9BDC4D7FB5}" destId="{BE2B4BDB-E1EB-4398-BA07-20B7A3336C72}" srcOrd="2" destOrd="0" presId="urn:microsoft.com/office/officeart/2005/8/layout/hList1"/>
    <dgm:cxn modelId="{116B83E7-C555-43B6-A5D3-C065A166ECED}" type="presParOf" srcId="{BE2B4BDB-E1EB-4398-BA07-20B7A3336C72}" destId="{171E366D-A3D1-44EB-A45F-6FD0A25FDEC5}" srcOrd="0" destOrd="0" presId="urn:microsoft.com/office/officeart/2005/8/layout/hList1"/>
    <dgm:cxn modelId="{94858444-D642-4BA5-95B2-37954C769788}" type="presParOf" srcId="{BE2B4BDB-E1EB-4398-BA07-20B7A3336C72}" destId="{D97EB703-942D-492F-86F4-CF9CA6B200C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F801D-4840-41A3-BD35-42CE2F399243}">
      <dsp:nvSpPr>
        <dsp:cNvPr id="0" name=""/>
        <dsp:cNvSpPr/>
      </dsp:nvSpPr>
      <dsp:spPr>
        <a:xfrm>
          <a:off x="40" y="617987"/>
          <a:ext cx="3845569" cy="153822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Simple analysis tells you what is happening, or what </a:t>
          </a:r>
          <a:r>
            <a:rPr lang="en-US" sz="2400" b="1" i="1" kern="1200" dirty="0">
              <a:solidFill>
                <a:srgbClr val="FFFF00"/>
              </a:solidFill>
            </a:rPr>
            <a:t>has</a:t>
          </a:r>
          <a:r>
            <a:rPr lang="en-US" sz="2400" b="1" i="1" kern="1200" dirty="0"/>
            <a:t> </a:t>
          </a:r>
          <a:r>
            <a:rPr lang="en-US" sz="2400" kern="1200" dirty="0"/>
            <a:t>happened</a:t>
          </a:r>
        </a:p>
      </dsp:txBody>
      <dsp:txXfrm>
        <a:off x="40" y="617987"/>
        <a:ext cx="3845569" cy="1538227"/>
      </dsp:txXfrm>
    </dsp:sp>
    <dsp:sp modelId="{199C1B00-B8BF-4698-AC84-CBF1F2638BC0}">
      <dsp:nvSpPr>
        <dsp:cNvPr id="0" name=""/>
        <dsp:cNvSpPr/>
      </dsp:nvSpPr>
      <dsp:spPr>
        <a:xfrm>
          <a:off x="40" y="2156215"/>
          <a:ext cx="3845569" cy="243755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Whatever can be done using SQL, Pivot table and Tableau Prep is not data mining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Sum, average, min, max, time trend…</a:t>
          </a:r>
        </a:p>
      </dsp:txBody>
      <dsp:txXfrm>
        <a:off x="40" y="2156215"/>
        <a:ext cx="3845569" cy="2437559"/>
      </dsp:txXfrm>
    </dsp:sp>
    <dsp:sp modelId="{171E366D-A3D1-44EB-A45F-6FD0A25FDEC5}">
      <dsp:nvSpPr>
        <dsp:cNvPr id="0" name=""/>
        <dsp:cNvSpPr/>
      </dsp:nvSpPr>
      <dsp:spPr>
        <a:xfrm>
          <a:off x="4383989" y="617987"/>
          <a:ext cx="3845569" cy="15382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Data mining can tell you </a:t>
          </a:r>
          <a:r>
            <a:rPr lang="en-US" sz="2400" b="1" i="1" kern="1200" dirty="0">
              <a:solidFill>
                <a:srgbClr val="FFFF00"/>
              </a:solidFill>
            </a:rPr>
            <a:t>why </a:t>
          </a:r>
          <a:r>
            <a:rPr lang="en-US" sz="2400" kern="1200" dirty="0"/>
            <a:t>it is happening, and help predict what </a:t>
          </a:r>
          <a:r>
            <a:rPr lang="en-US" sz="2400" b="1" i="1" kern="1200" dirty="0">
              <a:solidFill>
                <a:srgbClr val="FFFF00"/>
              </a:solidFill>
            </a:rPr>
            <a:t>will</a:t>
          </a:r>
          <a:r>
            <a:rPr lang="en-US" sz="2400" b="1" i="1" kern="1200" dirty="0"/>
            <a:t> </a:t>
          </a:r>
          <a:r>
            <a:rPr lang="en-US" sz="2400" kern="1200" dirty="0"/>
            <a:t>happen</a:t>
          </a:r>
        </a:p>
      </dsp:txBody>
      <dsp:txXfrm>
        <a:off x="4383989" y="617987"/>
        <a:ext cx="3845569" cy="1538227"/>
      </dsp:txXfrm>
    </dsp:sp>
    <dsp:sp modelId="{D97EB703-942D-492F-86F4-CF9CA6B200C3}">
      <dsp:nvSpPr>
        <dsp:cNvPr id="0" name=""/>
        <dsp:cNvSpPr/>
      </dsp:nvSpPr>
      <dsp:spPr>
        <a:xfrm>
          <a:off x="4383989" y="2156215"/>
          <a:ext cx="3845569" cy="243755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Decision Trees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Clustering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Association Rules</a:t>
          </a:r>
        </a:p>
      </dsp:txBody>
      <dsp:txXfrm>
        <a:off x="4383989" y="2156215"/>
        <a:ext cx="3845569" cy="2437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9514C-1837-48C0-AB90-D5FB39A15A4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38C58-FA5F-421B-B41E-758206381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49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96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7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67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149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098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214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756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966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493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063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90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464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309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362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922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25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89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baseline="0" dirty="0"/>
              <a:t> terms of data mining, we more focus on the future / what will happen in the future/why it is happening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92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each situation which</a:t>
            </a:r>
            <a:r>
              <a:rPr lang="en-US" baseline="0" dirty="0"/>
              <a:t> technique should we use</a:t>
            </a:r>
          </a:p>
          <a:p>
            <a:endParaRPr lang="en-US" baseline="0" dirty="0"/>
          </a:p>
          <a:p>
            <a:r>
              <a:rPr lang="en-US" baseline="0" dirty="0"/>
              <a:t>A – association between classes</a:t>
            </a:r>
          </a:p>
          <a:p>
            <a:r>
              <a:rPr lang="en-US" baseline="0" dirty="0"/>
              <a:t>D – observation(companies) </a:t>
            </a:r>
          </a:p>
          <a:p>
            <a:r>
              <a:rPr lang="en-US" baseline="0" dirty="0"/>
              <a:t>A – </a:t>
            </a:r>
            <a:r>
              <a:rPr lang="en-US" baseline="0" dirty="0" err="1"/>
              <a:t>iphone</a:t>
            </a:r>
            <a:r>
              <a:rPr lang="en-US" baseline="0" dirty="0"/>
              <a:t> (ante)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58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Packages provides</a:t>
            </a:r>
            <a:r>
              <a:rPr lang="en-US" baseline="0" dirty="0"/>
              <a:t> functionality </a:t>
            </a:r>
            <a:r>
              <a:rPr lang="en-US" baseline="0" dirty="0" err="1"/>
              <a:t>thatis</a:t>
            </a:r>
            <a:r>
              <a:rPr lang="en-US" baseline="0" dirty="0"/>
              <a:t> not covered by r and </a:t>
            </a:r>
            <a:r>
              <a:rPr lang="en-US" baseline="0" dirty="0" err="1"/>
              <a:t>rstudio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Assignment operator</a:t>
            </a:r>
          </a:p>
          <a:p>
            <a:r>
              <a:rPr lang="en-US" baseline="0" dirty="0"/>
              <a:t>Assign the results from the function</a:t>
            </a:r>
          </a:p>
          <a:p>
            <a:endParaRPr lang="en-US" dirty="0"/>
          </a:p>
          <a:p>
            <a:r>
              <a:rPr lang="en-US" dirty="0"/>
              <a:t>This is a</a:t>
            </a:r>
            <a:r>
              <a:rPr lang="en-US" baseline="0" dirty="0"/>
              <a:t> way we can access specific column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98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65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88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59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3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3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3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0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0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0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7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6C8D2-98D0-4C96-A228-5736651A699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7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8077200" cy="2590800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Review for Exam 3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and</a:t>
            </a:r>
            <a:r>
              <a:rPr lang="ko-KR" altLang="en-US" sz="4000" dirty="0">
                <a:latin typeface="+mj-lt"/>
                <a:cs typeface="Myriad Arabic" panose="01010101010101010101" pitchFamily="50" charset="-78"/>
              </a:rPr>
              <a:t> </a:t>
            </a:r>
            <a:r>
              <a:rPr lang="en-US" sz="4000" dirty="0">
                <a:latin typeface="+mj-lt"/>
                <a:cs typeface="Myriad Arabic" panose="01010101010101010101" pitchFamily="50" charset="-78"/>
              </a:rPr>
              <a:t>Analytics</a:t>
            </a:r>
            <a:endParaRPr lang="en-US" sz="4000" dirty="0">
              <a:latin typeface="+mj-lt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907E3067-8C6C-874C-2150-077425FC79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7150" y="4953000"/>
            <a:ext cx="6489700" cy="9906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Leila Hosseini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078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9067800" cy="522922"/>
          </a:xfrm>
        </p:spPr>
        <p:txBody>
          <a:bodyPr>
            <a:noAutofit/>
          </a:bodyPr>
          <a:lstStyle/>
          <a:p>
            <a:r>
              <a:rPr lang="en-US" sz="3200" dirty="0"/>
              <a:t>Classification Accuracy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371600"/>
          <a:ext cx="6254814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80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Predicted outcome: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2000" b="1" dirty="0"/>
                        <a:t>Observed outcome: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3764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Total: 5000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 txBox="1">
            <a:spLocks/>
          </p:cNvSpPr>
          <p:nvPr/>
        </p:nvSpPr>
        <p:spPr>
          <a:xfrm>
            <a:off x="1447800" y="3505200"/>
            <a:ext cx="6477000" cy="2133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Error rate? </a:t>
            </a:r>
          </a:p>
          <a:p>
            <a:pPr marL="457200" lvl="1" indent="0">
              <a:buNone/>
            </a:pPr>
            <a:r>
              <a:rPr lang="en-US" altLang="en-US" sz="2400" dirty="0"/>
              <a:t>	</a:t>
            </a:r>
            <a:endParaRPr lang="en-US" altLang="en-US" sz="2400" dirty="0">
              <a:solidFill>
                <a:srgbClr val="FF0000"/>
              </a:solidFill>
            </a:endParaRPr>
          </a:p>
          <a:p>
            <a:r>
              <a:rPr lang="en-US" altLang="en-US" sz="2400" dirty="0"/>
              <a:t>Correct classification rate?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73482" y="4110335"/>
            <a:ext cx="4418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en-US" sz="2400" dirty="0">
                <a:solidFill>
                  <a:srgbClr val="FF0000"/>
                </a:solidFill>
              </a:rPr>
              <a:t>(190+45) /5000= 0.047 (4.7%)</a:t>
            </a:r>
          </a:p>
        </p:txBody>
      </p:sp>
      <p:sp>
        <p:nvSpPr>
          <p:cNvPr id="7" name="Rectangle 6"/>
          <p:cNvSpPr/>
          <p:nvPr/>
        </p:nvSpPr>
        <p:spPr>
          <a:xfrm>
            <a:off x="2590800" y="5029200"/>
            <a:ext cx="3789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(1-0.047) = 0.953 (95.3%)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04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Interpret output from a cluster analysis</a:t>
            </a:r>
          </a:p>
          <a:p>
            <a:pPr lvl="0"/>
            <a:endParaRPr lang="en-US" sz="2800" dirty="0"/>
          </a:p>
          <a:p>
            <a:pPr lvl="0"/>
            <a:endParaRPr lang="en-US" sz="2800" dirty="0"/>
          </a:p>
        </p:txBody>
      </p:sp>
      <p:pic>
        <p:nvPicPr>
          <p:cNvPr id="8" name="Picture 7" descr="Chart, histogram&#10;&#10;Description automatically generated">
            <a:extLst>
              <a:ext uri="{FF2B5EF4-FFF2-40B4-BE49-F238E27FC236}">
                <a16:creationId xmlns:a16="http://schemas.microsoft.com/office/drawing/2014/main" id="{A241F888-C975-444C-BA50-250ED04118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940105"/>
            <a:ext cx="3893533" cy="2733757"/>
          </a:xfrm>
          <a:prstGeom prst="rect">
            <a:avLst/>
          </a:prstGeom>
        </p:spPr>
      </p:pic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7BE73187-57D6-418F-8E28-5C3103B4FB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105989"/>
            <a:ext cx="417195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660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473" y="289719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Cohesion and 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3" y="1143000"/>
            <a:ext cx="8229600" cy="3810000"/>
          </a:xfrm>
        </p:spPr>
        <p:txBody>
          <a:bodyPr>
            <a:normAutofit/>
          </a:bodyPr>
          <a:lstStyle/>
          <a:p>
            <a:r>
              <a:rPr lang="en-US" sz="2800" dirty="0"/>
              <a:t>Cohesion</a:t>
            </a:r>
          </a:p>
          <a:p>
            <a:pPr lvl="1"/>
            <a:r>
              <a:rPr lang="en-US" sz="2400" dirty="0"/>
              <a:t>Higher </a:t>
            </a:r>
            <a:r>
              <a:rPr lang="en-US" sz="2400" dirty="0" err="1"/>
              <a:t>withinss</a:t>
            </a:r>
            <a:r>
              <a:rPr lang="en-US" sz="2400" dirty="0"/>
              <a:t> = Lower cohesion (BAD)</a:t>
            </a:r>
          </a:p>
          <a:p>
            <a:pPr lvl="1"/>
            <a:r>
              <a:rPr lang="en-US" sz="2400" dirty="0"/>
              <a:t>High </a:t>
            </a:r>
            <a:r>
              <a:rPr lang="en-US" sz="2400" dirty="0" err="1"/>
              <a:t>withinss</a:t>
            </a:r>
            <a:r>
              <a:rPr lang="en-US" sz="2400" dirty="0"/>
              <a:t> means that </a:t>
            </a:r>
            <a:r>
              <a:rPr lang="en-US" sz="2400" b="1" dirty="0"/>
              <a:t>elements within cluster </a:t>
            </a:r>
            <a:r>
              <a:rPr lang="en-US" sz="2400" dirty="0"/>
              <a:t>are far away from each other</a:t>
            </a:r>
          </a:p>
          <a:p>
            <a:pPr lvl="1"/>
            <a:endParaRPr lang="en-US" sz="1000" dirty="0"/>
          </a:p>
          <a:p>
            <a:r>
              <a:rPr lang="en-US" sz="2800" dirty="0"/>
              <a:t>Separation</a:t>
            </a:r>
          </a:p>
          <a:p>
            <a:pPr lvl="1"/>
            <a:r>
              <a:rPr lang="en-US" sz="2400" dirty="0"/>
              <a:t>Higher </a:t>
            </a:r>
            <a:r>
              <a:rPr lang="en-US" sz="2400" dirty="0" err="1"/>
              <a:t>betweenss</a:t>
            </a:r>
            <a:r>
              <a:rPr lang="en-US" sz="2400" dirty="0"/>
              <a:t>  = Higher separation(GOOD)</a:t>
            </a:r>
          </a:p>
          <a:p>
            <a:pPr lvl="1"/>
            <a:r>
              <a:rPr lang="en-US" sz="2400" dirty="0"/>
              <a:t>High </a:t>
            </a:r>
            <a:r>
              <a:rPr lang="en-US" sz="2400" dirty="0" err="1"/>
              <a:t>betweenss</a:t>
            </a:r>
            <a:r>
              <a:rPr lang="en-US" sz="2400" dirty="0"/>
              <a:t> means that </a:t>
            </a:r>
            <a:r>
              <a:rPr lang="en-US" sz="2400" b="1" dirty="0"/>
              <a:t>different clusters </a:t>
            </a:r>
            <a:r>
              <a:rPr lang="en-US" sz="2400" dirty="0"/>
              <a:t>are far away from each other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sz="2400" dirty="0"/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3810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4961535"/>
            <a:ext cx="89916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600" dirty="0"/>
              <a:t>What happens to those statistics as the number of clusters increases?</a:t>
            </a:r>
          </a:p>
        </p:txBody>
      </p:sp>
      <p:sp>
        <p:nvSpPr>
          <p:cNvPr id="7" name="Rectangle 6"/>
          <p:cNvSpPr/>
          <p:nvPr/>
        </p:nvSpPr>
        <p:spPr>
          <a:xfrm>
            <a:off x="2895600" y="5623254"/>
            <a:ext cx="35997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Higher cohesion (Good)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5600" y="6102237"/>
            <a:ext cx="3541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Lower separation (Bad)</a:t>
            </a:r>
          </a:p>
        </p:txBody>
      </p:sp>
    </p:spTree>
    <p:extLst>
      <p:ext uri="{BB962C8B-B14F-4D97-AF65-F5344CB8AC3E}">
        <p14:creationId xmlns:p14="http://schemas.microsoft.com/office/powerpoint/2010/main" val="27429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Cohesion and 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819"/>
            <a:ext cx="8229600" cy="4678364"/>
          </a:xfrm>
        </p:spPr>
        <p:txBody>
          <a:bodyPr>
            <a:normAutofit/>
          </a:bodyPr>
          <a:lstStyle/>
          <a:p>
            <a:r>
              <a:rPr lang="en-US" sz="2400" dirty="0"/>
              <a:t>Interpret </a:t>
            </a:r>
            <a:r>
              <a:rPr lang="en-US" sz="2400" dirty="0" err="1"/>
              <a:t>withinss</a:t>
            </a:r>
            <a:r>
              <a:rPr lang="en-US" sz="2400" dirty="0"/>
              <a:t> (cohesion) and </a:t>
            </a:r>
            <a:r>
              <a:rPr lang="en-US" sz="2400" dirty="0" err="1"/>
              <a:t>betweensss</a:t>
            </a:r>
            <a:r>
              <a:rPr lang="en-US" sz="2400" dirty="0"/>
              <a:t> (separation)</a:t>
            </a:r>
          </a:p>
          <a:p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6108190" y="2285083"/>
            <a:ext cx="2883410" cy="546100"/>
            <a:chOff x="-505989" y="0"/>
            <a:chExt cx="3310817" cy="546100"/>
          </a:xfrm>
        </p:grpSpPr>
        <p:sp>
          <p:nvSpPr>
            <p:cNvPr id="7" name="Text Box 23"/>
            <p:cNvSpPr txBox="1"/>
            <p:nvPr/>
          </p:nvSpPr>
          <p:spPr>
            <a:xfrm>
              <a:off x="488610" y="0"/>
              <a:ext cx="2316218" cy="5461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1" dirty="0" err="1">
                  <a:solidFill>
                    <a:srgbClr val="FF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withinss</a:t>
              </a:r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 </a:t>
              </a:r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error (cohesion)</a:t>
              </a:r>
            </a:p>
          </p:txBody>
        </p:sp>
        <p:cxnSp>
          <p:nvCxnSpPr>
            <p:cNvPr id="8" name="Straight Arrow Connector 7"/>
            <p:cNvCxnSpPr>
              <a:cxnSpLocks/>
            </p:cNvCxnSpPr>
            <p:nvPr/>
          </p:nvCxnSpPr>
          <p:spPr>
            <a:xfrm flipH="1">
              <a:off x="-505989" y="258265"/>
              <a:ext cx="1045739" cy="1478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572000" y="3749448"/>
            <a:ext cx="4419600" cy="508635"/>
            <a:chOff x="3701111" y="6524585"/>
            <a:chExt cx="7144866" cy="508635"/>
          </a:xfrm>
        </p:grpSpPr>
        <p:cxnSp>
          <p:nvCxnSpPr>
            <p:cNvPr id="12" name="Straight Arrow Connector 11"/>
            <p:cNvCxnSpPr>
              <a:cxnSpLocks/>
            </p:cNvCxnSpPr>
            <p:nvPr/>
          </p:nvCxnSpPr>
          <p:spPr>
            <a:xfrm flipH="1">
              <a:off x="3701111" y="6760532"/>
              <a:ext cx="3116754" cy="25971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 Box 25"/>
            <p:cNvSpPr txBox="1"/>
            <p:nvPr/>
          </p:nvSpPr>
          <p:spPr>
            <a:xfrm>
              <a:off x="6916095" y="6524585"/>
              <a:ext cx="3929882" cy="50863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total </a:t>
              </a:r>
              <a:r>
                <a:rPr lang="en-US" b="1" dirty="0" err="1">
                  <a:solidFill>
                    <a:srgbClr val="FF0000"/>
                  </a:solidFill>
                </a:rPr>
                <a:t>betweensss</a:t>
              </a:r>
              <a:r>
                <a:rPr lang="en-US" b="1" dirty="0">
                  <a:solidFill>
                    <a:srgbClr val="FF0000"/>
                  </a:solidFill>
                </a:rPr>
                <a:t> error</a:t>
              </a:r>
              <a:endPara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381002" y="240268"/>
            <a:ext cx="1847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en-US" altLang="en-US" sz="600">
                <a:latin typeface="Arial" pitchFamily="34" charset="0"/>
                <a:cs typeface="Arial" pitchFamily="34" charset="0"/>
              </a:rPr>
            </a:br>
            <a:endParaRPr lang="en-US" altLang="en-US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419600" y="5186213"/>
            <a:ext cx="4125082" cy="508635"/>
            <a:chOff x="4683167" y="6524585"/>
            <a:chExt cx="6162810" cy="508635"/>
          </a:xfrm>
        </p:grpSpPr>
        <p:cxnSp>
          <p:nvCxnSpPr>
            <p:cNvPr id="18" name="Straight Arrow Connector 17"/>
            <p:cNvCxnSpPr>
              <a:cxnSpLocks/>
            </p:cNvCxnSpPr>
            <p:nvPr/>
          </p:nvCxnSpPr>
          <p:spPr>
            <a:xfrm flipH="1" flipV="1">
              <a:off x="4683167" y="6524585"/>
              <a:ext cx="2134698" cy="36401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25"/>
            <p:cNvSpPr txBox="1"/>
            <p:nvPr/>
          </p:nvSpPr>
          <p:spPr>
            <a:xfrm>
              <a:off x="6916095" y="6524585"/>
              <a:ext cx="3929882" cy="50863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average </a:t>
              </a:r>
              <a:r>
                <a:rPr lang="en-US" b="1" dirty="0" err="1">
                  <a:solidFill>
                    <a:srgbClr val="FF0000"/>
                  </a:solidFill>
                </a:rPr>
                <a:t>betweensss</a:t>
              </a:r>
              <a:r>
                <a:rPr lang="en-US" b="1" dirty="0">
                  <a:solidFill>
                    <a:srgbClr val="FF0000"/>
                  </a:solidFill>
                </a:rPr>
                <a:t> error (separation)</a:t>
              </a:r>
              <a:endPara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pic>
        <p:nvPicPr>
          <p:cNvPr id="20" name="Picture 19" descr="Text&#10;&#10;Description automatically generated">
            <a:extLst>
              <a:ext uri="{FF2B5EF4-FFF2-40B4-BE49-F238E27FC236}">
                <a16:creationId xmlns:a16="http://schemas.microsoft.com/office/drawing/2014/main" id="{DF7D0151-C68B-461C-AA97-10D122DD94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737"/>
          <a:stretch/>
        </p:blipFill>
        <p:spPr bwMode="auto">
          <a:xfrm>
            <a:off x="1111530" y="1864732"/>
            <a:ext cx="4996660" cy="17017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5F00DE5-D8CC-4077-BCD5-6D02B1FF57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526" y="4322258"/>
            <a:ext cx="4676027" cy="75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347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D033D9C0-AB32-47A1-973C-3D32246133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41739"/>
            <a:ext cx="8305800" cy="14032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Standardized (Normalized)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Interpret standardized cluster means for each input variable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5000" y="3707833"/>
            <a:ext cx="70104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7388" y="4408714"/>
            <a:ext cx="780941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For </a:t>
            </a:r>
            <a:r>
              <a:rPr lang="en-US" sz="2000" b="1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standardized values</a:t>
            </a:r>
            <a:r>
              <a:rPr lang="en-US" sz="20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“0” is the average value for that variable.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77387" y="4940541"/>
            <a:ext cx="7809411" cy="12311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For Cluster 5:</a:t>
            </a:r>
            <a:endParaRPr lang="en-US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average </a:t>
            </a:r>
            <a:r>
              <a:rPr lang="en-US" dirty="0" err="1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RegionDensityPercentile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&gt;0 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higher than the population average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average </a:t>
            </a:r>
            <a:r>
              <a:rPr lang="en-US" dirty="0" err="1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MedianHouseholdIncome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and </a:t>
            </a:r>
            <a:r>
              <a:rPr lang="en-US" dirty="0" err="1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AverageHouseholdSize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&lt;0 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lower than the population average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070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8633"/>
          </a:xfrm>
        </p:spPr>
        <p:txBody>
          <a:bodyPr/>
          <a:lstStyle/>
          <a:p>
            <a:r>
              <a:rPr lang="en-US" dirty="0"/>
              <a:t>Association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42323" y="1201221"/>
                <a:ext cx="8229600" cy="4525963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en-US" sz="2800" dirty="0"/>
                  <a:t>Interpret the output from an association rule analysis</a:t>
                </a:r>
              </a:p>
              <a:p>
                <a:pPr lvl="0"/>
                <a:endParaRPr lang="en-US" sz="2800" dirty="0"/>
              </a:p>
              <a:p>
                <a:pPr lvl="0"/>
                <a:endParaRPr lang="en-US" sz="2800" dirty="0"/>
              </a:p>
              <a:p>
                <a:pPr lvl="0"/>
                <a:endParaRPr lang="en-US" sz="2800" dirty="0"/>
              </a:p>
              <a:p>
                <a:pPr lvl="0"/>
                <a:endParaRPr lang="en-US" sz="2800" dirty="0"/>
              </a:p>
              <a:p>
                <a:pPr lvl="0"/>
                <a:r>
                  <a:rPr lang="en-US" sz="2800" dirty="0"/>
                  <a:t>Compute support count (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𝜎</m:t>
                    </m:r>
                  </m:oMath>
                </a14:m>
                <a:r>
                  <a:rPr lang="en-US" sz="2800" dirty="0"/>
                  <a:t>), support (</a:t>
                </a:r>
                <a:r>
                  <a:rPr lang="en-US" altLang="zh-CN" sz="2800" dirty="0"/>
                  <a:t>s</a:t>
                </a:r>
                <a:r>
                  <a:rPr lang="en-US" sz="2800" dirty="0"/>
                  <a:t>), confidence, and lift</a:t>
                </a:r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2323" y="1201221"/>
                <a:ext cx="8229600" cy="4525963"/>
              </a:xfrm>
              <a:blipFill>
                <a:blip r:embed="rId4"/>
                <a:stretch>
                  <a:fillRect l="-1333" t="-1213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744588"/>
              </p:ext>
            </p:extLst>
          </p:nvPr>
        </p:nvGraphicFramePr>
        <p:xfrm>
          <a:off x="1298046" y="5665027"/>
          <a:ext cx="2510896" cy="630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34960" imgH="355320" progId="Equation.3">
                  <p:embed/>
                </p:oleObj>
              </mc:Choice>
              <mc:Fallback>
                <p:oleObj name="Equation" r:id="rId5" imgW="1434960" imgH="35532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046" y="5665027"/>
                        <a:ext cx="2510896" cy="6309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Brace 6"/>
          <p:cNvSpPr/>
          <p:nvPr/>
        </p:nvSpPr>
        <p:spPr>
          <a:xfrm>
            <a:off x="3961871" y="5196715"/>
            <a:ext cx="53340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648200" y="5393049"/>
            <a:ext cx="36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These two formulas will be provided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52266" y="5955268"/>
            <a:ext cx="469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But you need to know how to compute support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EE857F5-E2DB-467A-94A1-0EF508B0273D}"/>
                  </a:ext>
                </a:extLst>
              </p:cNvPr>
              <p:cNvSpPr/>
              <p:nvPr/>
            </p:nvSpPr>
            <p:spPr>
              <a:xfrm>
                <a:off x="1357782" y="4857199"/>
                <a:ext cx="2012154" cy="6774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→</m:t>
                          </m:r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Y</m:t>
                          </m:r>
                        </m:e>
                      </m:d>
                      <m:r>
                        <m:rPr>
                          <m:nor/>
                        </m:rPr>
                        <a:rPr lang="en-US" i="1">
                          <a:latin typeface="Times New Roman" panose="02020603050405020304" pitchFamily="18" charset="0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i="1">
                                  <a:latin typeface="Times New Roman" panose="020206030504050203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m:rPr>
                                  <m:nor/>
                                </m:rPr>
                                <a:rPr lang="en-US" i="1">
                                  <a:latin typeface="Times New Roman" panose="020206030504050203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  <m:t>Y</m:t>
                              </m:r>
                            </m:e>
                          </m:d>
                        </m:num>
                        <m:den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EE857F5-E2DB-467A-94A1-0EF508B027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782" y="4857199"/>
                <a:ext cx="2012154" cy="6774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42D8121D-DC87-4C67-A3F6-B1CFFB9C71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99623" y="1925483"/>
            <a:ext cx="5715000" cy="159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346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Compute Support, confidence, and lift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247869"/>
              </p:ext>
            </p:extLst>
          </p:nvPr>
        </p:nvGraphicFramePr>
        <p:xfrm>
          <a:off x="1028700" y="3011360"/>
          <a:ext cx="7086600" cy="122726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459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0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8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Rule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Support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Confidence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Lift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7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{Coke} </a:t>
                      </a:r>
                      <a:r>
                        <a:rPr lang="en-US" sz="1400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dirty="0">
                          <a:effectLst/>
                        </a:rPr>
                        <a:t> {Donuts}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7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{Coke, Pop-Tarts}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{Donuts}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0" y="94955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/>
              <a:t>Basket	Items</a:t>
            </a:r>
          </a:p>
          <a:p>
            <a:r>
              <a:rPr lang="en-US" sz="1400" dirty="0"/>
              <a:t>1	Coke, Pop-Tarts, Donuts </a:t>
            </a:r>
          </a:p>
          <a:p>
            <a:r>
              <a:rPr lang="en-US" sz="1400" dirty="0"/>
              <a:t>2	Cheerios, Coke, Donuts, Napkins</a:t>
            </a:r>
          </a:p>
          <a:p>
            <a:r>
              <a:rPr lang="en-US" sz="1400" dirty="0"/>
              <a:t>3	Waffles, Cheerios, Coke, Napkins</a:t>
            </a:r>
          </a:p>
          <a:p>
            <a:r>
              <a:rPr lang="en-US" sz="1400" dirty="0"/>
              <a:t>4	Bread, Milk, Coke, Napkins</a:t>
            </a:r>
          </a:p>
          <a:p>
            <a:r>
              <a:rPr lang="en-US" sz="1400" dirty="0"/>
              <a:t>5	Coffee, Bread, Waffles</a:t>
            </a:r>
          </a:p>
          <a:p>
            <a:r>
              <a:rPr lang="en-US" sz="1400" dirty="0"/>
              <a:t>6	Coke, Bread, Pop-Tarts</a:t>
            </a:r>
          </a:p>
          <a:p>
            <a:r>
              <a:rPr lang="en-US" sz="1400" dirty="0"/>
              <a:t>7	Milk, Waffles, Pop-Tarts</a:t>
            </a:r>
          </a:p>
          <a:p>
            <a:r>
              <a:rPr lang="en-US" sz="1400" dirty="0"/>
              <a:t>8	Coke, Pop-Tarts, Donuts, Napkins</a:t>
            </a:r>
          </a:p>
        </p:txBody>
      </p:sp>
    </p:spTree>
    <p:extLst>
      <p:ext uri="{BB962C8B-B14F-4D97-AF65-F5344CB8AC3E}">
        <p14:creationId xmlns:p14="http://schemas.microsoft.com/office/powerpoint/2010/main" val="821120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Compute Support, confidence, and lift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0503843"/>
                  </p:ext>
                </p:extLst>
              </p:nvPr>
            </p:nvGraphicFramePr>
            <p:xfrm>
              <a:off x="1028700" y="3011360"/>
              <a:ext cx="7086600" cy="1227266"/>
            </p:xfrm>
            <a:graphic>
              <a:graphicData uri="http://schemas.openxmlformats.org/drawingml/2006/table">
                <a:tbl>
                  <a:tblPr firstRow="1" firstCol="1" bandRow="1">
                    <a:tableStyleId>{2D5ABB26-0587-4C30-8999-92F81FD0307C}</a:tableStyleId>
                  </a:tblPr>
                  <a:tblGrid>
                    <a:gridCol w="245984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501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4034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3622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27382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Rule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Support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Confidence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Lift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{Coke} </a:t>
                          </a:r>
                          <a:r>
                            <a:rPr lang="en-US" sz="1400" dirty="0">
                              <a:effectLst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dirty="0">
                              <a:effectLst/>
                            </a:rPr>
                            <a:t> {Donuts}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3/8 = 0.375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3/6 = 0.50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375</m:t>
                                    </m:r>
                                  </m:num>
                                  <m:den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75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375</m:t>
                                    </m:r>
                                  </m:den>
                                </m:f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𝟑𝟑</m:t>
                                </m:r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{Coke, Pop-Tarts} 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{Donuts}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4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4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4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0503843"/>
                  </p:ext>
                </p:extLst>
              </p:nvPr>
            </p:nvGraphicFramePr>
            <p:xfrm>
              <a:off x="1028700" y="3011360"/>
              <a:ext cx="7086600" cy="1227266"/>
            </p:xfrm>
            <a:graphic>
              <a:graphicData uri="http://schemas.openxmlformats.org/drawingml/2006/table">
                <a:tbl>
                  <a:tblPr firstRow="1" firstCol="1" bandRow="1">
                    <a:tableStyleId>{2D5ABB26-0587-4C30-8999-92F81FD0307C}</a:tableStyleId>
                  </a:tblPr>
                  <a:tblGrid>
                    <a:gridCol w="245984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501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4034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3622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27382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Rule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Support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Confidence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Lift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{Coke} </a:t>
                          </a:r>
                          <a:r>
                            <a:rPr lang="en-US" sz="1400" dirty="0">
                              <a:effectLst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dirty="0">
                              <a:effectLst/>
                            </a:rPr>
                            <a:t> {Donuts}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3/8 = 0.375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3/6 = 0.50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l="-217439" t="-64557" r="-545" b="-1025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{Coke, Pop-Tarts} 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{Donuts}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4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4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4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 4"/>
          <p:cNvSpPr/>
          <p:nvPr/>
        </p:nvSpPr>
        <p:spPr>
          <a:xfrm>
            <a:off x="2286000" y="94955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/>
              <a:t>Basket	Items</a:t>
            </a:r>
          </a:p>
          <a:p>
            <a:r>
              <a:rPr lang="en-US" sz="1400" dirty="0"/>
              <a:t>1	Coke, Pop-Tarts, Donuts </a:t>
            </a:r>
          </a:p>
          <a:p>
            <a:r>
              <a:rPr lang="en-US" sz="1400" dirty="0"/>
              <a:t>2	Cheerios, Coke, Donuts, Napkins</a:t>
            </a:r>
          </a:p>
          <a:p>
            <a:r>
              <a:rPr lang="en-US" sz="1400" dirty="0"/>
              <a:t>3	Waffles, Cheerios, Coke, Napkins</a:t>
            </a:r>
          </a:p>
          <a:p>
            <a:r>
              <a:rPr lang="en-US" sz="1400" dirty="0"/>
              <a:t>4	Bread, Milk, Coke, Napkins</a:t>
            </a:r>
          </a:p>
          <a:p>
            <a:r>
              <a:rPr lang="en-US" sz="1400" dirty="0"/>
              <a:t>5	Coffee, Bread, Waffles</a:t>
            </a:r>
          </a:p>
          <a:p>
            <a:r>
              <a:rPr lang="en-US" sz="1400" dirty="0"/>
              <a:t>6	Coke, Bread, Pop-Tarts</a:t>
            </a:r>
          </a:p>
          <a:p>
            <a:r>
              <a:rPr lang="en-US" sz="1400" dirty="0"/>
              <a:t>7	Milk, Waffles, Pop-Tarts</a:t>
            </a:r>
          </a:p>
          <a:p>
            <a:r>
              <a:rPr lang="en-US" sz="1400" dirty="0"/>
              <a:t>8	Coke, Pop-Tarts, Donuts, Napkins</a:t>
            </a:r>
          </a:p>
        </p:txBody>
      </p:sp>
    </p:spTree>
    <p:extLst>
      <p:ext uri="{BB962C8B-B14F-4D97-AF65-F5344CB8AC3E}">
        <p14:creationId xmlns:p14="http://schemas.microsoft.com/office/powerpoint/2010/main" val="288809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Compute Support, confidence, and lift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1028700" y="3011360"/>
              <a:ext cx="7086600" cy="1227266"/>
            </p:xfrm>
            <a:graphic>
              <a:graphicData uri="http://schemas.openxmlformats.org/drawingml/2006/table">
                <a:tbl>
                  <a:tblPr firstRow="1" firstCol="1" bandRow="1">
                    <a:tableStyleId>{2D5ABB26-0587-4C30-8999-92F81FD0307C}</a:tableStyleId>
                  </a:tblPr>
                  <a:tblGrid>
                    <a:gridCol w="245984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501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4034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3622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27382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Rule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Support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Confidence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Lift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{Coke} </a:t>
                          </a:r>
                          <a:r>
                            <a:rPr lang="en-US" sz="1400" dirty="0">
                              <a:effectLst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dirty="0">
                              <a:effectLst/>
                            </a:rPr>
                            <a:t> {Donuts}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3/8 = 0.375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3/6 = 0.50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375</m:t>
                                    </m:r>
                                  </m:num>
                                  <m:den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75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375</m:t>
                                    </m:r>
                                  </m:den>
                                </m:f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𝟑𝟑</m:t>
                                </m:r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{Coke, Pop-Tarts} 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{Donuts}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2/8 = 0.25</a:t>
                          </a: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2/3 = 0.67</a:t>
                          </a: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  <m:r>
                                      <a:rPr lang="en-US" sz="1400" b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25</m:t>
                                    </m:r>
                                  </m:num>
                                  <m:den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  <m:r>
                                      <a:rPr lang="en-US" sz="1400" b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375</m:t>
                                    </m:r>
                                    <m:r>
                                      <a:rPr lang="en-US" sz="1400" b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∗</m:t>
                                    </m:r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  <m:r>
                                      <a:rPr lang="en-US" sz="1400" b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375</m:t>
                                    </m:r>
                                  </m:den>
                                </m:f>
                                <m:r>
                                  <a:rPr lang="en-US" sz="14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US" sz="14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𝟏</m:t>
                                </m:r>
                                <m:r>
                                  <a:rPr lang="en-US" sz="14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.</m:t>
                                </m:r>
                                <m:r>
                                  <a:rPr lang="en-US" sz="14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𝟕𝟖</m:t>
                                </m:r>
                              </m:oMath>
                            </m:oMathPara>
                          </a14:m>
                          <a:endParaRPr lang="en-US" sz="14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63681192"/>
                  </p:ext>
                </p:extLst>
              </p:nvPr>
            </p:nvGraphicFramePr>
            <p:xfrm>
              <a:off x="1028700" y="3011360"/>
              <a:ext cx="7086600" cy="1233854"/>
            </p:xfrm>
            <a:graphic>
              <a:graphicData uri="http://schemas.openxmlformats.org/drawingml/2006/table">
                <a:tbl>
                  <a:tblPr firstRow="1" firstCol="1" bandRow="1">
                    <a:tableStyleId>{2D5ABB26-0587-4C30-8999-92F81FD0307C}</a:tableStyleId>
                  </a:tblPr>
                  <a:tblGrid>
                    <a:gridCol w="2459845"/>
                    <a:gridCol w="1150185"/>
                    <a:gridCol w="1240346"/>
                    <a:gridCol w="2236224"/>
                  </a:tblGrid>
                  <a:tr h="280416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Rule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Support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Confidence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Lift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{Coke} </a:t>
                          </a:r>
                          <a:r>
                            <a:rPr lang="en-US" sz="1400" dirty="0">
                              <a:effectLst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dirty="0">
                              <a:effectLst/>
                            </a:rPr>
                            <a:t> {Donuts}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3/8 = 0.375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3/6 = 0.50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1">
                          <a:blip r:embed="rId3"/>
                          <a:stretch>
                            <a:fillRect l="-216894" t="-67949" r="-272" b="-101282"/>
                          </a:stretch>
                        </a:blipFill>
                      </a:tcPr>
                    </a:tc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{Coke, Pop-Tarts} 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{Donuts}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2/8 = 0.25</a:t>
                          </a: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2/3 = 0.67</a:t>
                          </a: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6894" t="-167949" r="-272" b="-128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Rectangle 4"/>
          <p:cNvSpPr/>
          <p:nvPr/>
        </p:nvSpPr>
        <p:spPr>
          <a:xfrm>
            <a:off x="2286000" y="94955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/>
              <a:t>Basket	Items</a:t>
            </a:r>
          </a:p>
          <a:p>
            <a:r>
              <a:rPr lang="en-US" sz="1400" dirty="0"/>
              <a:t>1	Coke, Pop-Tarts, Donuts </a:t>
            </a:r>
          </a:p>
          <a:p>
            <a:r>
              <a:rPr lang="en-US" sz="1400" dirty="0"/>
              <a:t>2	Cheerios, Coke, Donuts, Napkins</a:t>
            </a:r>
          </a:p>
          <a:p>
            <a:r>
              <a:rPr lang="en-US" sz="1400" dirty="0"/>
              <a:t>3	Waffles, Cheerios, Coke, Napkins</a:t>
            </a:r>
          </a:p>
          <a:p>
            <a:r>
              <a:rPr lang="en-US" sz="1400" dirty="0"/>
              <a:t>4	Bread, Milk, Coke, Napkins</a:t>
            </a:r>
          </a:p>
          <a:p>
            <a:r>
              <a:rPr lang="en-US" sz="1400" dirty="0"/>
              <a:t>5	Coffee, Bread, Waffles</a:t>
            </a:r>
          </a:p>
          <a:p>
            <a:r>
              <a:rPr lang="en-US" sz="1400" dirty="0"/>
              <a:t>6	Coke, Bread, Pop-Tarts</a:t>
            </a:r>
          </a:p>
          <a:p>
            <a:r>
              <a:rPr lang="en-US" sz="1400" dirty="0"/>
              <a:t>7	Milk, Waffles, Pop-Tarts</a:t>
            </a:r>
          </a:p>
          <a:p>
            <a:r>
              <a:rPr lang="en-US" sz="1400" dirty="0"/>
              <a:t>8	Coke, Pop-Tarts, Donuts, Napkins</a:t>
            </a:r>
          </a:p>
        </p:txBody>
      </p:sp>
    </p:spTree>
    <p:extLst>
      <p:ext uri="{BB962C8B-B14F-4D97-AF65-F5344CB8AC3E}">
        <p14:creationId xmlns:p14="http://schemas.microsoft.com/office/powerpoint/2010/main" val="2058631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Compute Support, confidence, and lift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1028700" y="3011360"/>
              <a:ext cx="7086600" cy="1227266"/>
            </p:xfrm>
            <a:graphic>
              <a:graphicData uri="http://schemas.openxmlformats.org/drawingml/2006/table">
                <a:tbl>
                  <a:tblPr firstRow="1" firstCol="1" bandRow="1">
                    <a:tableStyleId>{2D5ABB26-0587-4C30-8999-92F81FD0307C}</a:tableStyleId>
                  </a:tblPr>
                  <a:tblGrid>
                    <a:gridCol w="245984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501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4034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3622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27382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Rule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Support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Confidence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Lift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{Coke} </a:t>
                          </a:r>
                          <a:r>
                            <a:rPr lang="en-US" sz="1400" dirty="0">
                              <a:effectLst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dirty="0">
                              <a:effectLst/>
                            </a:rPr>
                            <a:t> {Donuts}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3/8 = 0.375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3/6 = 0.50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375</m:t>
                                    </m:r>
                                  </m:num>
                                  <m:den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75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375</m:t>
                                    </m:r>
                                  </m:den>
                                </m:f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𝟑𝟑</m:t>
                                </m:r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{Coke, Pop-Tarts} 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{Donuts}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2/8 = 0.25</a:t>
                          </a: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2/3 = 0.67</a:t>
                          </a: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  <m:r>
                                      <a:rPr lang="en-US" sz="1400" b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25</m:t>
                                    </m:r>
                                  </m:num>
                                  <m:den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  <m:r>
                                      <a:rPr lang="en-US" sz="1400" b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375</m:t>
                                    </m:r>
                                    <m:r>
                                      <a:rPr lang="en-US" sz="1400" b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∗</m:t>
                                    </m:r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  <m:r>
                                      <a:rPr lang="en-US" sz="1400" b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375</m:t>
                                    </m:r>
                                  </m:den>
                                </m:f>
                                <m:r>
                                  <a:rPr lang="en-US" sz="14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US" sz="14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𝟏</m:t>
                                </m:r>
                                <m:r>
                                  <a:rPr lang="en-US" sz="14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.</m:t>
                                </m:r>
                                <m:r>
                                  <a:rPr lang="en-US" sz="14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𝟕𝟖</m:t>
                                </m:r>
                              </m:oMath>
                            </m:oMathPara>
                          </a14:m>
                          <a:endParaRPr lang="en-US" sz="14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63681192"/>
                  </p:ext>
                </p:extLst>
              </p:nvPr>
            </p:nvGraphicFramePr>
            <p:xfrm>
              <a:off x="1028700" y="3011360"/>
              <a:ext cx="7086600" cy="1233854"/>
            </p:xfrm>
            <a:graphic>
              <a:graphicData uri="http://schemas.openxmlformats.org/drawingml/2006/table">
                <a:tbl>
                  <a:tblPr firstRow="1" firstCol="1" bandRow="1">
                    <a:tableStyleId>{2D5ABB26-0587-4C30-8999-92F81FD0307C}</a:tableStyleId>
                  </a:tblPr>
                  <a:tblGrid>
                    <a:gridCol w="2459845"/>
                    <a:gridCol w="1150185"/>
                    <a:gridCol w="1240346"/>
                    <a:gridCol w="2236224"/>
                  </a:tblGrid>
                  <a:tr h="280416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Rule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Support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Confidence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Lift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{Coke} </a:t>
                          </a:r>
                          <a:r>
                            <a:rPr lang="en-US" sz="1400" dirty="0">
                              <a:effectLst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dirty="0">
                              <a:effectLst/>
                            </a:rPr>
                            <a:t> {Donuts}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3/8 = 0.375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3/6 = 0.50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1">
                          <a:blip r:embed="rId3"/>
                          <a:stretch>
                            <a:fillRect l="-216894" t="-67949" r="-272" b="-101282"/>
                          </a:stretch>
                        </a:blipFill>
                      </a:tcPr>
                    </a:tc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{Coke, Pop-Tarts} 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{Donuts}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2/8 = 0.25</a:t>
                          </a: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2/3 = 0.67</a:t>
                          </a: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6894" t="-167949" r="-272" b="-128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Rectangle 4"/>
          <p:cNvSpPr/>
          <p:nvPr/>
        </p:nvSpPr>
        <p:spPr>
          <a:xfrm>
            <a:off x="2286000" y="94955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/>
              <a:t>Basket	Items</a:t>
            </a:r>
          </a:p>
          <a:p>
            <a:r>
              <a:rPr lang="en-US" sz="1400" dirty="0"/>
              <a:t>1	Coke, Pop-Tarts, Donuts </a:t>
            </a:r>
          </a:p>
          <a:p>
            <a:r>
              <a:rPr lang="en-US" sz="1400" dirty="0"/>
              <a:t>2	Cheerios, Coke, Donuts, Napkins</a:t>
            </a:r>
          </a:p>
          <a:p>
            <a:r>
              <a:rPr lang="en-US" sz="1400" dirty="0"/>
              <a:t>3	Waffles, Cheerios, Coke, Napkins</a:t>
            </a:r>
          </a:p>
          <a:p>
            <a:r>
              <a:rPr lang="en-US" sz="1400" dirty="0"/>
              <a:t>4	Bread, Milk, Coke, Napkins</a:t>
            </a:r>
          </a:p>
          <a:p>
            <a:r>
              <a:rPr lang="en-US" sz="1400" dirty="0"/>
              <a:t>5	Coffee, Bread, Waffles</a:t>
            </a:r>
          </a:p>
          <a:p>
            <a:r>
              <a:rPr lang="en-US" sz="1400" dirty="0"/>
              <a:t>6	Coke, Bread, Pop-Tarts</a:t>
            </a:r>
          </a:p>
          <a:p>
            <a:r>
              <a:rPr lang="en-US" sz="1400" dirty="0"/>
              <a:t>7	Milk, Waffles, Pop-Tarts</a:t>
            </a:r>
          </a:p>
          <a:p>
            <a:r>
              <a:rPr lang="en-US" sz="1400" dirty="0"/>
              <a:t>8	Coke, Pop-Tarts, Donuts, Napkins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4495800"/>
            <a:ext cx="8153400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rule has the stronger association?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Consider: </a:t>
            </a:r>
          </a:p>
          <a:p>
            <a:pPr marL="342900" lvl="0" indent="-342900">
              <a:buAutoNum type="arabicParenBoth"/>
            </a:pPr>
            <a:r>
              <a:rPr lang="en-US" sz="2000" dirty="0"/>
              <a:t>a customer with </a:t>
            </a:r>
            <a:r>
              <a:rPr lang="en-US" sz="2000" b="1" dirty="0"/>
              <a:t>coke</a:t>
            </a:r>
            <a:r>
              <a:rPr lang="en-US" sz="2000" dirty="0"/>
              <a:t> in the shopping cart.</a:t>
            </a:r>
          </a:p>
          <a:p>
            <a:pPr marL="342900" lvl="0" indent="-342900">
              <a:buAutoNum type="arabicParenBoth"/>
            </a:pPr>
            <a:r>
              <a:rPr lang="en-US" sz="2000" dirty="0"/>
              <a:t>a customer with </a:t>
            </a:r>
            <a:r>
              <a:rPr lang="en-US" sz="2000" b="1" dirty="0"/>
              <a:t>coke and pop-tarts </a:t>
            </a:r>
            <a:r>
              <a:rPr lang="en-US" sz="2000" dirty="0"/>
              <a:t>in the shopping cart. 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Who do you think is more likely to buy donuts?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57800" y="4485640"/>
            <a:ext cx="3429000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dirty="0">
                <a:solidFill>
                  <a:srgbClr val="FF0000"/>
                </a:solidFill>
              </a:rPr>
              <a:t>{Coke, Pop-Tarts}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rgbClr val="FF0000"/>
                </a:solidFill>
              </a:rPr>
              <a:t>{Donuts}  has both higher lift and confidence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6350410"/>
            <a:ext cx="3429000" cy="392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dirty="0">
                <a:solidFill>
                  <a:srgbClr val="FF0000"/>
                </a:solidFill>
              </a:rPr>
              <a:t>The second one, with a higher lift</a:t>
            </a:r>
          </a:p>
        </p:txBody>
      </p:sp>
    </p:spTree>
    <p:extLst>
      <p:ext uri="{BB962C8B-B14F-4D97-AF65-F5344CB8AC3E}">
        <p14:creationId xmlns:p14="http://schemas.microsoft.com/office/powerpoint/2010/main" val="3274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b="1" dirty="0"/>
              <a:t>Date/Time: </a:t>
            </a:r>
            <a:r>
              <a:rPr lang="en-US" sz="2800" dirty="0"/>
              <a:t>Thursday, April 27, </a:t>
            </a:r>
          </a:p>
          <a:p>
            <a:pPr marL="0" indent="0">
              <a:buNone/>
            </a:pPr>
            <a:r>
              <a:rPr lang="en-US" sz="2800" dirty="0"/>
              <a:t>                           9:30 am – 10:50 am (80 minutes)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Multiple-choice and short-answer questions</a:t>
            </a:r>
          </a:p>
          <a:p>
            <a:r>
              <a:rPr lang="en-US" sz="2800" dirty="0"/>
              <a:t>Closed-book, closed-note</a:t>
            </a:r>
          </a:p>
          <a:p>
            <a:r>
              <a:rPr lang="en-US" sz="2800" dirty="0"/>
              <a:t>Please bring your calculator</a:t>
            </a:r>
          </a:p>
        </p:txBody>
      </p:sp>
    </p:spTree>
    <p:extLst>
      <p:ext uri="{BB962C8B-B14F-4D97-AF65-F5344CB8AC3E}">
        <p14:creationId xmlns:p14="http://schemas.microsoft.com/office/powerpoint/2010/main" val="3917570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371600"/>
          <a:ext cx="4707003" cy="2050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0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Krusty-O’s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Potato Chips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5000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4000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Total: 10500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lvl="0"/>
            <a:r>
              <a:rPr lang="en-US"/>
              <a:t>Compute Support</a:t>
            </a:r>
            <a:r>
              <a:rPr lang="en-US" dirty="0"/>
              <a:t>, confidence, and lift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3733800"/>
            <a:ext cx="7775733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is the lift for the rule {Potato Chips}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{</a:t>
            </a:r>
            <a:r>
              <a:rPr lang="en-US" dirty="0" err="1"/>
              <a:t>Krusty</a:t>
            </a:r>
            <a:r>
              <a:rPr lang="en-US" dirty="0"/>
              <a:t>-O’s}?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Are people who bought Potato Chips more likely than chance to buy </a:t>
            </a:r>
            <a:r>
              <a:rPr lang="en-US" dirty="0" err="1"/>
              <a:t>Krusty</a:t>
            </a:r>
            <a:r>
              <a:rPr lang="en-US" dirty="0"/>
              <a:t>-O’s too?</a:t>
            </a:r>
          </a:p>
        </p:txBody>
      </p:sp>
    </p:spTree>
    <p:extLst>
      <p:ext uri="{BB962C8B-B14F-4D97-AF65-F5344CB8AC3E}">
        <p14:creationId xmlns:p14="http://schemas.microsoft.com/office/powerpoint/2010/main" val="1742116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371600"/>
          <a:ext cx="4707003" cy="2050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0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Krusty-O’s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Potato Chips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5000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4000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Total: 10500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lvl="0"/>
            <a:r>
              <a:rPr lang="en-US"/>
              <a:t>Compute Support</a:t>
            </a:r>
            <a:r>
              <a:rPr lang="en-US" dirty="0"/>
              <a:t>, confidence, and lift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3733800"/>
            <a:ext cx="7775733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is the lift for the rule {Potato Chips}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{</a:t>
            </a:r>
            <a:r>
              <a:rPr lang="en-US" dirty="0" err="1"/>
              <a:t>Krusty</a:t>
            </a:r>
            <a:r>
              <a:rPr lang="en-US" dirty="0"/>
              <a:t>-O’s}?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Are people who bought Potato Chips more likely than chance to buy </a:t>
            </a:r>
            <a:r>
              <a:rPr lang="en-US" dirty="0" err="1"/>
              <a:t>Krusty</a:t>
            </a:r>
            <a:r>
              <a:rPr lang="en-US" dirty="0"/>
              <a:t>-O’s too?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33400" y="5173429"/>
                <a:ext cx="4572000" cy="11994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𝑳𝒊𝒇𝒕</m:t>
                      </m:r>
                      <m:r>
                        <a:rPr lang="en-US" b="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en-US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𝑷𝒐𝒕𝒂𝒕𝒐</m:t>
                              </m:r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𝑪𝒉𝒊𝒑𝒔</m:t>
                              </m:r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𝑲𝒓𝒖𝒔𝒕𝒚𝑶𝒔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"/>
                              <m:ctrlPr>
                                <a:rPr lang="en-US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d>
                                <m:d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𝑷𝒐𝒕𝒂𝒕𝒐</m:t>
                                  </m:r>
                                  <m:r>
                                    <a:rPr lang="en-US" b="0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𝑪𝒉𝒊𝒑𝒔</m:t>
                                  </m:r>
                                </m:e>
                              </m:d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𝑲𝒓𝒖𝒔𝒕𝒚𝑶𝒔</m:t>
                              </m:r>
                            </m:e>
                          </m:d>
                        </m:den>
                      </m:f>
                      <m:r>
                        <a:rPr lang="en-US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0.048</m:t>
                          </m:r>
                        </m:num>
                        <m:den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0.429∗0.143</m:t>
                          </m:r>
                        </m:den>
                      </m:f>
                      <m:r>
                        <a:rPr lang="en-US" b="0" i="0">
                          <a:latin typeface="Cambria Math" panose="02040503050406030204" pitchFamily="18" charset="0"/>
                        </a:rPr>
                        <m:t>=0.782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173429"/>
                <a:ext cx="4572000" cy="11994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4979773" y="5186492"/>
            <a:ext cx="3362017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They appear in the same basket less often than what you’d expect by chance (i.e., Lift &lt; 1).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33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What does Lift &gt; 1 mean? Would you take action on such a rule?</a:t>
            </a:r>
          </a:p>
          <a:p>
            <a:endParaRPr lang="en-US" sz="1000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about Lift &lt; 1?</a:t>
            </a:r>
          </a:p>
          <a:p>
            <a:endParaRPr lang="en-US" sz="1000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about Lift = 1?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24345" y="2590800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dirty="0">
                <a:solidFill>
                  <a:srgbClr val="FF0000"/>
                </a:solidFill>
              </a:rPr>
              <a:t>The occurrence of X 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rgbClr val="FF0000"/>
                </a:solidFill>
              </a:rPr>
              <a:t> Y together is more likely than what you would expect by random chance (positive association)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3948545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dirty="0">
                <a:solidFill>
                  <a:srgbClr val="FF0000"/>
                </a:solidFill>
              </a:rPr>
              <a:t>The occurrence of X 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rgbClr val="FF0000"/>
                </a:solidFill>
              </a:rPr>
              <a:t> Y together is less likely than what you would expect  by random chance (negative association)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dirty="0">
                <a:solidFill>
                  <a:srgbClr val="FF0000"/>
                </a:solidFill>
              </a:rPr>
              <a:t>The occurrence of X 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rgbClr val="FF0000"/>
                </a:solidFill>
              </a:rPr>
              <a:t> Y together is the same as random chance (no apparent association. X and Y are independent of each other)</a:t>
            </a:r>
          </a:p>
        </p:txBody>
      </p:sp>
    </p:spTree>
    <p:extLst>
      <p:ext uri="{BB962C8B-B14F-4D97-AF65-F5344CB8AC3E}">
        <p14:creationId xmlns:p14="http://schemas.microsoft.com/office/powerpoint/2010/main" val="200144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138"/>
            <a:ext cx="8229600" cy="1143000"/>
          </a:xfrm>
        </p:spPr>
        <p:txBody>
          <a:bodyPr/>
          <a:lstStyle/>
          <a:p>
            <a:r>
              <a:rPr lang="en-US" dirty="0"/>
              <a:t>Association 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00601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Can you have high confidence and low lift?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742950" lvl="2" indent="-342900"/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29921" y="1558080"/>
                <a:ext cx="8153400" cy="507933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600" b="0" dirty="0"/>
                  <a:t>A numeric demonstration</a:t>
                </a:r>
                <a:r>
                  <a:rPr lang="en-US" sz="2600" dirty="0"/>
                  <a:t>:  Suppose we have 10 baskets. X appears in 8 baskets. Y appears in 8 baskets. X and Y co-appear in 6 baskets…</a:t>
                </a:r>
              </a:p>
              <a:p>
                <a:pPr>
                  <a:spcAft>
                    <a:spcPts val="600"/>
                  </a:spcAft>
                </a:pPr>
                <a:endParaRPr lang="en-US" sz="2600" b="0" dirty="0"/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𝜎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=8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=0.8</m:t>
                      </m:r>
                    </m:oMath>
                  </m:oMathPara>
                </a14:m>
                <a:endParaRPr lang="en-US" sz="2400" b="0" dirty="0"/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𝜎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=8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𝑌</m:t>
                          </m:r>
                        </m:e>
                      </m:d>
                      <m:r>
                        <a:rPr lang="en-US" sz="2400" i="1">
                          <a:latin typeface="Cambria Math"/>
                          <a:ea typeface="Cambria Math"/>
                        </a:rPr>
                        <m:t>=0.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8</m:t>
                      </m:r>
                    </m:oMath>
                  </m:oMathPara>
                </a14:m>
                <a:endParaRPr lang="en-US" sz="2400" dirty="0"/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𝜎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→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=6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𝑋</m:t>
                          </m:r>
                          <m:r>
                            <a:rPr lang="en-US" sz="2400" i="1">
                              <a:latin typeface="Cambria Math"/>
                            </a:rPr>
                            <m:t>→</m:t>
                          </m:r>
                          <m:r>
                            <a:rPr lang="en-US" sz="2400" i="1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US" sz="24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0.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6</m:t>
                      </m:r>
                    </m:oMath>
                  </m:oMathPara>
                </a14:m>
                <a:endParaRPr lang="en-US" sz="2400" dirty="0"/>
              </a:p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𝐶𝑜𝑛𝑓𝑖𝑑𝑒𝑛𝑐𝑒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𝜎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𝑋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→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𝑌</m:t>
                            </m:r>
                          </m:e>
                        </m:d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𝜎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𝑋</m:t>
                            </m:r>
                          </m:e>
                        </m:d>
                      </m:den>
                    </m:f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=0.75</m:t>
                    </m:r>
                  </m:oMath>
                </a14:m>
                <a:endParaRPr lang="en-US" sz="2400" b="0" dirty="0"/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𝐿𝑖𝑓𝑡</m:t>
                      </m:r>
                      <m:r>
                        <a:rPr lang="en-US" sz="2400" b="0" i="1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dirty="0"/>
                        <m:t>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>
                                  <a:latin typeface="Cambria Math"/>
                                </a:rPr>
                                <m:t>𝑋</m:t>
                              </m:r>
                              <m:r>
                                <a:rPr lang="en-US" sz="2400" b="0" i="1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sz="2400" b="0" i="1">
                                  <a:latin typeface="Cambria Math"/>
                                </a:rPr>
                                <m:t>𝑌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>
                                  <a:latin typeface="Cambria Math"/>
                                </a:rPr>
                                <m:t>𝑋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∗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𝑌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0.6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0.8∗0.8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=0.9375&lt;1</m:t>
                      </m:r>
                    </m:oMath>
                  </m:oMathPara>
                </a14:m>
                <a:endParaRPr lang="en-US" sz="2400" dirty="0"/>
              </a:p>
              <a:p>
                <a:pPr>
                  <a:spcAft>
                    <a:spcPts val="600"/>
                  </a:spcAft>
                </a:pPr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21" y="1558080"/>
                <a:ext cx="8153400" cy="507933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5845131" y="3354977"/>
            <a:ext cx="30728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2" indent="-342900"/>
            <a:r>
              <a:rPr lang="en-US" dirty="0">
                <a:solidFill>
                  <a:srgbClr val="FF0000"/>
                </a:solidFill>
              </a:rPr>
              <a:t>When both X and Y are popular….</a:t>
            </a:r>
          </a:p>
        </p:txBody>
      </p:sp>
      <p:sp>
        <p:nvSpPr>
          <p:cNvPr id="7" name="Rectangle 6"/>
          <p:cNvSpPr/>
          <p:nvPr/>
        </p:nvSpPr>
        <p:spPr>
          <a:xfrm>
            <a:off x="478971" y="6018961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2" indent="-342900"/>
            <a:r>
              <a:rPr lang="en-US" sz="2000" b="1" dirty="0">
                <a:solidFill>
                  <a:srgbClr val="FF0000"/>
                </a:solidFill>
              </a:rPr>
              <a:t>When both X and Y are popular, you’d almost expect them to show up in the same baskets by chance !</a:t>
            </a:r>
          </a:p>
        </p:txBody>
      </p:sp>
      <p:sp>
        <p:nvSpPr>
          <p:cNvPr id="9" name="Right Brace 8"/>
          <p:cNvSpPr/>
          <p:nvPr/>
        </p:nvSpPr>
        <p:spPr>
          <a:xfrm>
            <a:off x="5578431" y="3352800"/>
            <a:ext cx="533400" cy="76200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4762304"/>
            <a:ext cx="30728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2" indent="-342900"/>
            <a:r>
              <a:rPr lang="en-US" dirty="0">
                <a:solidFill>
                  <a:srgbClr val="FF0000"/>
                </a:solidFill>
              </a:rPr>
              <a:t>You get high confidence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77000" y="5523300"/>
            <a:ext cx="2077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2" indent="-342900"/>
            <a:r>
              <a:rPr lang="en-US" dirty="0">
                <a:solidFill>
                  <a:srgbClr val="FF0000"/>
                </a:solidFill>
              </a:rPr>
              <a:t>But low lift</a:t>
            </a:r>
          </a:p>
        </p:txBody>
      </p:sp>
    </p:spTree>
    <p:extLst>
      <p:ext uri="{BB962C8B-B14F-4D97-AF65-F5344CB8AC3E}">
        <p14:creationId xmlns:p14="http://schemas.microsoft.com/office/powerpoint/2010/main" val="2551110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7962" y="2967335"/>
            <a:ext cx="3288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1155338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sz="2400" dirty="0"/>
              <a:t>Check the </a:t>
            </a:r>
            <a:r>
              <a:rPr lang="en-US" sz="2400" b="1" dirty="0"/>
              <a:t>Exam 3 Study Guide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Data Mining and Data Analytics Techniques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Using Python and </a:t>
            </a:r>
            <a:r>
              <a:rPr lang="en-US" sz="2400" dirty="0" err="1"/>
              <a:t>Jupyter</a:t>
            </a:r>
            <a:endParaRPr lang="en-US" sz="2400" dirty="0"/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Decision Tree Analysis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Cluster Analysis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Association Rules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545886-38A1-44FC-B89F-CC75005D4FD5}"/>
              </a:ext>
            </a:extLst>
          </p:cNvPr>
          <p:cNvSpPr/>
          <p:nvPr/>
        </p:nvSpPr>
        <p:spPr>
          <a:xfrm>
            <a:off x="914400" y="5478959"/>
            <a:ext cx="7467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i="1" dirty="0"/>
              <a:t>Not every item on this list may be on the exam, and there may be items on the exam not on this list.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66308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Study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762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Lecture slides</a:t>
            </a:r>
          </a:p>
          <a:p>
            <a:r>
              <a:rPr lang="en-US" dirty="0"/>
              <a:t>In-class activities</a:t>
            </a:r>
          </a:p>
          <a:p>
            <a:r>
              <a:rPr lang="en-US" dirty="0"/>
              <a:t>Assignments</a:t>
            </a:r>
          </a:p>
        </p:txBody>
      </p:sp>
    </p:spTree>
    <p:extLst>
      <p:ext uri="{BB962C8B-B14F-4D97-AF65-F5344CB8AC3E}">
        <p14:creationId xmlns:p14="http://schemas.microsoft.com/office/powerpoint/2010/main" val="1849775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>
            <a:noAutofit/>
          </a:bodyPr>
          <a:lstStyle/>
          <a:p>
            <a:pPr lvl="0"/>
            <a:r>
              <a:rPr lang="en-US" sz="3200" dirty="0"/>
              <a:t>How data mining differs from other analysis</a:t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7399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600" dirty="0"/>
              <a:t>When to use which analysis? (Decision Trees, Clustering, and Association Rules)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73152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When someone gets an A in this class, what other classes do they get an A in?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What predicts whether a company will go bankrupt?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If someone upgrades to an iPhone, do they also buy a new case?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Which presidential candidate will win the election?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Can we group our website visitors into types based on their online behaviors?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Can we identify different product markets based on customer demographics?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97825" y="2514600"/>
            <a:ext cx="1632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Trees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734641" y="1981200"/>
            <a:ext cx="19623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 Rules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3352800"/>
            <a:ext cx="19623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 Rules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7565383" y="3754335"/>
            <a:ext cx="1632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Trees</a:t>
            </a:r>
          </a:p>
        </p:txBody>
      </p:sp>
      <p:sp>
        <p:nvSpPr>
          <p:cNvPr id="9" name="Rectangle 8"/>
          <p:cNvSpPr/>
          <p:nvPr/>
        </p:nvSpPr>
        <p:spPr>
          <a:xfrm>
            <a:off x="4516472" y="4673769"/>
            <a:ext cx="11993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Clustering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16471" y="5486400"/>
            <a:ext cx="11993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Clustering</a:t>
            </a:r>
          </a:p>
        </p:txBody>
      </p:sp>
    </p:spTree>
    <p:extLst>
      <p:ext uri="{BB962C8B-B14F-4D97-AF65-F5344CB8AC3E}">
        <p14:creationId xmlns:p14="http://schemas.microsoft.com/office/powerpoint/2010/main" val="418603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3000" dirty="0"/>
          </a:p>
          <a:p>
            <a:pPr lvl="0"/>
            <a:r>
              <a:rPr lang="en-US" sz="3000" dirty="0"/>
              <a:t>The role of packages in Python</a:t>
            </a:r>
          </a:p>
          <a:p>
            <a:pPr lvl="0"/>
            <a:endParaRPr lang="en-US" sz="3000" dirty="0"/>
          </a:p>
          <a:p>
            <a:pPr lvl="0"/>
            <a:r>
              <a:rPr lang="en-US" sz="3000" dirty="0"/>
              <a:t>Basic syntax for Python, for example: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Variable assignment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Identify functions versus variables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Identify how to access a variable (column) from a dataset (</a:t>
            </a:r>
            <a:r>
              <a:rPr lang="en-US" sz="2200"/>
              <a:t>table)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52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Qr code&#10;&#10;Description automatically generated">
            <a:extLst>
              <a:ext uri="{FF2B5EF4-FFF2-40B4-BE49-F238E27FC236}">
                <a16:creationId xmlns:a16="http://schemas.microsoft.com/office/drawing/2014/main" id="{E008E27C-862D-44B5-A4AB-B40A4661F6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600200"/>
            <a:ext cx="6993671" cy="411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876800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Outcome variable: Discrete/Categorical</a:t>
            </a:r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Interpreting decision tree output</a:t>
            </a:r>
          </a:p>
          <a:p>
            <a:pPr lvl="1"/>
            <a:r>
              <a:rPr lang="en-US" sz="2000" dirty="0"/>
              <a:t>Probability of purchase?</a:t>
            </a:r>
          </a:p>
          <a:p>
            <a:pPr lvl="1"/>
            <a:r>
              <a:rPr lang="en-US" sz="2000" dirty="0"/>
              <a:t>Who are most/least likely to buy?</a:t>
            </a:r>
          </a:p>
          <a:p>
            <a:pPr lvl="0"/>
            <a:endParaRPr lang="en-US" sz="2400" dirty="0"/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1256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pros and cons with a complex tree?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How would minimum split affect the tree?</a:t>
            </a:r>
          </a:p>
          <a:p>
            <a:pPr marL="457200" lvl="1" indent="0">
              <a:buNone/>
            </a:pPr>
            <a:r>
              <a:rPr lang="en-US" dirty="0"/>
              <a:t>MINIMUMSPLIT: the minimum number of observations that must exist in a node in order for a split to be attempted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76400" y="28194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2133600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8091" y="2591377"/>
            <a:ext cx="6362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Pros: Better accuracy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Cons: hard to interpret, overfitting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579293" y="5708720"/>
            <a:ext cx="73758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Smaller MINIMUMSPLIT →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09326" y="5686609"/>
            <a:ext cx="30114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more complex tree</a:t>
            </a:r>
          </a:p>
        </p:txBody>
      </p:sp>
    </p:spTree>
    <p:extLst>
      <p:ext uri="{BB962C8B-B14F-4D97-AF65-F5344CB8AC3E}">
        <p14:creationId xmlns:p14="http://schemas.microsoft.com/office/powerpoint/2010/main" val="184874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4438</TotalTime>
  <Words>1597</Words>
  <Application>Microsoft Office PowerPoint</Application>
  <PresentationFormat>On-screen Show (4:3)</PresentationFormat>
  <Paragraphs>318</Paragraphs>
  <Slides>24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Cambria Math</vt:lpstr>
      <vt:lpstr>Times New Roman</vt:lpstr>
      <vt:lpstr>Wingdings</vt:lpstr>
      <vt:lpstr>Office Theme</vt:lpstr>
      <vt:lpstr>Equation</vt:lpstr>
      <vt:lpstr>Review for Exam 3</vt:lpstr>
      <vt:lpstr>Overview</vt:lpstr>
      <vt:lpstr>Coverage</vt:lpstr>
      <vt:lpstr>Study Materials</vt:lpstr>
      <vt:lpstr>How data mining differs from other analysis </vt:lpstr>
      <vt:lpstr>When to use which analysis? (Decision Trees, Clustering, and Association Rules)</vt:lpstr>
      <vt:lpstr>Using Python</vt:lpstr>
      <vt:lpstr>Decision Tree Analysis</vt:lpstr>
      <vt:lpstr>Decision Tree Analysis</vt:lpstr>
      <vt:lpstr>Classification Accuracy</vt:lpstr>
      <vt:lpstr>Cluster Analysis</vt:lpstr>
      <vt:lpstr>Cohesion and Separation</vt:lpstr>
      <vt:lpstr>Cohesion and Separation</vt:lpstr>
      <vt:lpstr>Standardized (Normalized) Data</vt:lpstr>
      <vt:lpstr>Association Rules</vt:lpstr>
      <vt:lpstr>Compute Support, confidence, and lift</vt:lpstr>
      <vt:lpstr>Compute Support, confidence, and lift</vt:lpstr>
      <vt:lpstr>Compute Support, confidence, and lift</vt:lpstr>
      <vt:lpstr>Compute Support, confidence, and lift</vt:lpstr>
      <vt:lpstr>Compute Support, confidence, and lift</vt:lpstr>
      <vt:lpstr>Compute Support, confidence, and lift</vt:lpstr>
      <vt:lpstr>Association Rules </vt:lpstr>
      <vt:lpstr>Association Rules </vt:lpstr>
      <vt:lpstr>PowerPoint Presentation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for Exam 1</dc:title>
  <dc:creator>JaeHwuen Jung</dc:creator>
  <cp:lastModifiedBy>Leila Hosseini</cp:lastModifiedBy>
  <cp:revision>237</cp:revision>
  <dcterms:created xsi:type="dcterms:W3CDTF">2015-09-26T04:23:07Z</dcterms:created>
  <dcterms:modified xsi:type="dcterms:W3CDTF">2023-04-20T01:27:07Z</dcterms:modified>
</cp:coreProperties>
</file>