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20"/>
  </p:notesMasterIdLst>
  <p:sldIdLst>
    <p:sldId id="385" r:id="rId2"/>
    <p:sldId id="389" r:id="rId3"/>
    <p:sldId id="366" r:id="rId4"/>
    <p:sldId id="388" r:id="rId5"/>
    <p:sldId id="390" r:id="rId6"/>
    <p:sldId id="334" r:id="rId7"/>
    <p:sldId id="336" r:id="rId8"/>
    <p:sldId id="364" r:id="rId9"/>
    <p:sldId id="362" r:id="rId10"/>
    <p:sldId id="337" r:id="rId11"/>
    <p:sldId id="358" r:id="rId12"/>
    <p:sldId id="339" r:id="rId13"/>
    <p:sldId id="381" r:id="rId14"/>
    <p:sldId id="343" r:id="rId15"/>
    <p:sldId id="382" r:id="rId16"/>
    <p:sldId id="384" r:id="rId17"/>
    <p:sldId id="379" r:id="rId18"/>
    <p:sldId id="380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ng Gong" initials="J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44" autoAdjust="0"/>
    <p:restoredTop sz="96843" autoAdjust="0"/>
  </p:normalViewPr>
  <p:slideViewPr>
    <p:cSldViewPr>
      <p:cViewPr varScale="1">
        <p:scale>
          <a:sx n="110" d="100"/>
          <a:sy n="110" d="100"/>
        </p:scale>
        <p:origin x="181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BDB22-7379-4393-9707-218E5349C7E2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27A1B-6C11-4AAF-BD53-3AB9B3BB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6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791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220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144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817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543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48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46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75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053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96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07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52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72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40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68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20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8EB6-411A-411F-BC35-6FE70E395CEB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96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deanofstudents.temple.edu/news/student-emergency-aid-fund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community.mis.temple.edu/professionalachievement/earn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1oQCFAHhCrSFNNF-QrdZDFcajeInokTX_FS39-y-3vO8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jeremy@temple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unity.mis.temple.edu/mis2502sec003spring2021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0"/>
            <a:ext cx="8077200" cy="2590800"/>
          </a:xfrm>
        </p:spPr>
        <p:txBody>
          <a:bodyPr>
            <a:normAutofit/>
          </a:bodyPr>
          <a:lstStyle/>
          <a:p>
            <a:pPr algn="l"/>
            <a:r>
              <a:rPr lang="en-US" i="1" dirty="0"/>
              <a:t>Course Introduction, </a:t>
            </a:r>
            <a:r>
              <a:rPr lang="en-US" i="1"/>
              <a:t>Section 003 Spring 2021, </a:t>
            </a:r>
            <a:r>
              <a:rPr lang="en-US" i="1" dirty="0"/>
              <a:t>AJ Raven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latin typeface="+mj-lt"/>
                <a:cs typeface="Myriad Arabic" panose="01010101010101010101" pitchFamily="50" charset="-78"/>
              </a:rPr>
              <a:t>MIS2502: Data and Analytics</a:t>
            </a:r>
            <a:endParaRPr lang="en-US" sz="4000" dirty="0">
              <a:latin typeface="+mj-lt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733241DF-14CE-4B5D-B4C6-79B21D6CC0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54300" y="5638800"/>
            <a:ext cx="6489700" cy="990600"/>
          </a:xfrm>
        </p:spPr>
        <p:txBody>
          <a:bodyPr>
            <a:noAutofit/>
          </a:bodyPr>
          <a:lstStyle/>
          <a:p>
            <a:pPr algn="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Created by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JaeHwuen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Jung</a:t>
            </a:r>
            <a:b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jaejung@temple.edu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http://community.mis.temple.edu/jaejung</a:t>
            </a:r>
          </a:p>
        </p:txBody>
      </p:sp>
    </p:spTree>
    <p:extLst>
      <p:ext uri="{BB962C8B-B14F-4D97-AF65-F5344CB8AC3E}">
        <p14:creationId xmlns:p14="http://schemas.microsoft.com/office/powerpoint/2010/main" val="2799510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Late Assignment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Late assignments are not accepted. </a:t>
            </a:r>
          </a:p>
          <a:p>
            <a:pPr marL="0" indent="0">
              <a:buNone/>
            </a:pPr>
            <a:endParaRPr lang="en-US" sz="2800" i="1" dirty="0"/>
          </a:p>
          <a:p>
            <a:r>
              <a:rPr lang="en-US" sz="2800" i="1" dirty="0"/>
              <a:t>Equipment failure is </a:t>
            </a:r>
            <a:r>
              <a:rPr lang="en-US" sz="2800" b="1" i="1" dirty="0"/>
              <a:t>not an acceptable reason</a:t>
            </a:r>
            <a:r>
              <a:rPr lang="en-US" sz="2800" i="1" dirty="0"/>
              <a:t> for turning in an assignment late. Let me know early on if you have equipment issues.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83991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1143000"/>
          </a:xfrm>
        </p:spPr>
        <p:txBody>
          <a:bodyPr/>
          <a:lstStyle/>
          <a:p>
            <a:r>
              <a:rPr lang="en-US" dirty="0"/>
              <a:t>In-Class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You learn data analytics skills through</a:t>
            </a:r>
          </a:p>
          <a:p>
            <a:pPr marL="801687" lvl="1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dirty="0">
                <a:cs typeface="宋体" charset="0"/>
              </a:rPr>
              <a:t>Your own hands-on experience</a:t>
            </a:r>
          </a:p>
          <a:p>
            <a:pPr marL="801687" lvl="1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dirty="0">
                <a:cs typeface="宋体" charset="0"/>
              </a:rPr>
              <a:t>Interaction with peers and instructor</a:t>
            </a:r>
          </a:p>
          <a:p>
            <a:pPr marL="801687" lvl="1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dirty="0">
                <a:cs typeface="宋体" charset="0"/>
              </a:rPr>
              <a:t>Classroom presentation</a:t>
            </a:r>
          </a:p>
          <a:p>
            <a:pPr marL="344487" lvl="1" indent="0">
              <a:lnSpc>
                <a:spcPct val="80000"/>
              </a:lnSpc>
              <a:buNone/>
              <a:defRPr/>
            </a:pPr>
            <a:r>
              <a:rPr lang="en-US" dirty="0">
                <a:cs typeface="宋体" charset="0"/>
              </a:rPr>
              <a:t>      (in order of </a:t>
            </a:r>
            <a:r>
              <a:rPr lang="en-US" b="1" i="1" u="sng" dirty="0">
                <a:cs typeface="宋体" charset="0"/>
              </a:rPr>
              <a:t>decreasing</a:t>
            </a:r>
            <a:r>
              <a:rPr lang="en-US" dirty="0">
                <a:cs typeface="宋体" charset="0"/>
              </a:rPr>
              <a:t> priority)</a:t>
            </a:r>
          </a:p>
          <a:p>
            <a:pPr marL="0" indent="0">
              <a:buNone/>
            </a:pPr>
            <a:endParaRPr lang="en-US" sz="1100" dirty="0"/>
          </a:p>
          <a:p>
            <a:r>
              <a:rPr lang="en-US" dirty="0"/>
              <a:t>Deliverables:</a:t>
            </a:r>
          </a:p>
          <a:p>
            <a:pPr lvl="1"/>
            <a:r>
              <a:rPr lang="en-US" dirty="0"/>
              <a:t>Submit </a:t>
            </a:r>
            <a:r>
              <a:rPr lang="en-US" b="1" dirty="0"/>
              <a:t>by the end of the class</a:t>
            </a:r>
          </a:p>
          <a:p>
            <a:pPr lvl="1"/>
            <a:r>
              <a:rPr lang="en-US" dirty="0"/>
              <a:t>Graded based on </a:t>
            </a:r>
            <a:r>
              <a:rPr lang="en-US" b="1" dirty="0"/>
              <a:t>completeness</a:t>
            </a:r>
            <a:r>
              <a:rPr lang="en-US" dirty="0"/>
              <a:t> and </a:t>
            </a:r>
            <a:r>
              <a:rPr lang="en-US" b="1" dirty="0"/>
              <a:t>correctness</a:t>
            </a:r>
          </a:p>
          <a:p>
            <a:pPr lvl="1"/>
            <a:r>
              <a:rPr lang="en-US" dirty="0"/>
              <a:t>Graded as </a:t>
            </a:r>
            <a:r>
              <a:rPr lang="en-US" b="1" dirty="0"/>
              <a:t>pass</a:t>
            </a:r>
            <a:r>
              <a:rPr lang="en-US" dirty="0"/>
              <a:t> or </a:t>
            </a:r>
            <a:r>
              <a:rPr lang="en-US" b="1" dirty="0"/>
              <a:t>fail</a:t>
            </a:r>
          </a:p>
          <a:p>
            <a:pPr lvl="1"/>
            <a:r>
              <a:rPr lang="en-US" dirty="0"/>
              <a:t>Will </a:t>
            </a:r>
            <a:r>
              <a:rPr lang="en-US" b="1" dirty="0"/>
              <a:t>not</a:t>
            </a:r>
            <a:r>
              <a:rPr lang="en-US" dirty="0"/>
              <a:t> accept late submission</a:t>
            </a:r>
          </a:p>
          <a:p>
            <a:pPr lvl="1"/>
            <a:r>
              <a:rPr lang="en-US" dirty="0"/>
              <a:t>Allowed to miss two submissions for in-class activities</a:t>
            </a:r>
          </a:p>
          <a:p>
            <a:pPr lvl="1"/>
            <a:endParaRPr lang="en-US" dirty="0"/>
          </a:p>
          <a:p>
            <a:r>
              <a:rPr lang="en-US" dirty="0"/>
              <a:t>Please log in the meeting using your </a:t>
            </a:r>
            <a:r>
              <a:rPr lang="en-US" dirty="0" err="1"/>
              <a:t>TUid</a:t>
            </a:r>
            <a:r>
              <a:rPr lang="en-US" dirty="0"/>
              <a:t> so I can preassign you to breakout rooms. </a:t>
            </a:r>
          </a:p>
        </p:txBody>
      </p:sp>
    </p:spTree>
    <p:extLst>
      <p:ext uri="{BB962C8B-B14F-4D97-AF65-F5344CB8AC3E}">
        <p14:creationId xmlns:p14="http://schemas.microsoft.com/office/powerpoint/2010/main" val="4031137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Presence &amp; Participation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562"/>
            <a:ext cx="8229600" cy="5532438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Turn on your camera and use your full name when joining the class meeting.</a:t>
            </a:r>
          </a:p>
          <a:p>
            <a:endParaRPr lang="en-US" sz="2800" dirty="0"/>
          </a:p>
          <a:p>
            <a:r>
              <a:rPr lang="en-US" sz="2800" dirty="0"/>
              <a:t>Class presence and participation are a part of the evaluation. The ITA will check attendance and use the record as a reference. You have to be in class at the moment the ITA checks the attendance to be marked as present.</a:t>
            </a:r>
          </a:p>
          <a:p>
            <a:endParaRPr lang="en-US" sz="2800" dirty="0"/>
          </a:p>
          <a:p>
            <a:r>
              <a:rPr lang="en-US" sz="2800" dirty="0"/>
              <a:t>All students are expected to come prepared for the class and volunteer answers. I may also “cold call” students in class.</a:t>
            </a:r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30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Plagiarism and Academic Dishonesty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830763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sz="2800" dirty="0"/>
              <a:t>Copying material directly, word-for-word, from a source (including the Internet) </a:t>
            </a:r>
          </a:p>
          <a:p>
            <a:pPr lvl="0"/>
            <a:r>
              <a:rPr lang="en-US" sz="2800" dirty="0"/>
              <a:t>Turning in an assignment from a previous semester as if it were your own</a:t>
            </a:r>
          </a:p>
          <a:p>
            <a:pPr lvl="0"/>
            <a:r>
              <a:rPr lang="en-US" sz="2800" dirty="0"/>
              <a:t>Having someone else complete your homework or project and submitting it as if it were your own</a:t>
            </a:r>
          </a:p>
          <a:p>
            <a:r>
              <a:rPr lang="en-US" sz="2800" dirty="0"/>
              <a:t>Using material from another student’s assignment in your own assignment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Penalties for such actions can range from a failing grade for the individual assignment, to a failing grade for the entire course, to expulsion from the program.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258424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Note on Regrade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Must be submitted within 1 week of the date when the grade was returned.</a:t>
            </a:r>
          </a:p>
          <a:p>
            <a:pPr lvl="0"/>
            <a:endParaRPr lang="en-US" sz="2000" dirty="0"/>
          </a:p>
          <a:p>
            <a:pPr lvl="0"/>
            <a:r>
              <a:rPr lang="en-US" dirty="0"/>
              <a:t>I and the TA/ITA reserve the right to regrade the entire assignment/exam and thus your grade may go up or down.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780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274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Laptop Requirement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10600" cy="50292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dirty="0"/>
              <a:t>The software that we use in the course</a:t>
            </a:r>
            <a:br>
              <a:rPr lang="en-US" dirty="0"/>
            </a:br>
            <a:r>
              <a:rPr lang="en-US" dirty="0"/>
              <a:t>works on Windows and MacOS. Students should bring a laptop in class to follow the course materials (e.g., ICAs).</a:t>
            </a:r>
          </a:p>
          <a:p>
            <a:pPr lvl="0"/>
            <a:endParaRPr lang="en-US" dirty="0"/>
          </a:p>
          <a:p>
            <a:r>
              <a:rPr lang="en-US" sz="3100" dirty="0"/>
              <a:t>Limited resources are available for students who do not have the technology they need for class. Students with educational technology needs, including no computer or camera or insufficient </a:t>
            </a:r>
            <a:r>
              <a:rPr lang="en-US" sz="3100" dirty="0" err="1"/>
              <a:t>Wifi</a:t>
            </a:r>
            <a:r>
              <a:rPr lang="en-US" sz="3100" dirty="0"/>
              <a:t>-access, should submit a request outlining their needs using the</a:t>
            </a:r>
            <a:r>
              <a:rPr lang="en-US" sz="3100" dirty="0">
                <a:effectLst/>
                <a:ea typeface="Batang" panose="02030600000101010101" pitchFamily="18" charset="-127"/>
              </a:rPr>
              <a:t> </a:t>
            </a:r>
            <a:r>
              <a:rPr lang="en-US" sz="3100" u="sng" dirty="0">
                <a:solidFill>
                  <a:srgbClr val="0000FF"/>
                </a:solidFill>
                <a:effectLst/>
                <a:ea typeface="Batang" panose="02030600000101010101" pitchFamily="18" charset="-127"/>
                <a:hlinkClick r:id="rId2"/>
              </a:rPr>
              <a:t>Student Emergency Aid Fund form</a:t>
            </a:r>
            <a:r>
              <a:rPr lang="en-US" sz="3100" dirty="0">
                <a:effectLst/>
                <a:ea typeface="Batang" panose="02030600000101010101" pitchFamily="18" charset="-127"/>
              </a:rPr>
              <a:t>. The University will endeavor to meet needs, such as with a long-term loan of a laptop or </a:t>
            </a:r>
            <a:r>
              <a:rPr lang="en-US" sz="3100" dirty="0" err="1">
                <a:ea typeface="Batang" panose="02030600000101010101" pitchFamily="18" charset="-127"/>
              </a:rPr>
              <a:t>W</a:t>
            </a:r>
            <a:r>
              <a:rPr lang="en-US" sz="3100" dirty="0" err="1">
                <a:effectLst/>
                <a:ea typeface="Batang" panose="02030600000101010101" pitchFamily="18" charset="-127"/>
              </a:rPr>
              <a:t>ifi</a:t>
            </a:r>
            <a:r>
              <a:rPr lang="en-US" sz="3100" dirty="0">
                <a:effectLst/>
                <a:ea typeface="Batang" panose="02030600000101010101" pitchFamily="18" charset="-127"/>
              </a:rPr>
              <a:t> device, a refurbished computer, or subsidized internet access.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35097108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274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Professional Achievement Point Requirement (MIS Majors Only)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All MIS majors are required to earn a minimum of 200 professional achievement points by the end of the semester.  </a:t>
            </a:r>
          </a:p>
          <a:p>
            <a:pPr lvl="0"/>
            <a:r>
              <a:rPr lang="en-US" dirty="0"/>
              <a:t>Students who do not earn the minimum number of professional achievement points by the end of the semester will receive an “Incomplete” for this course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317A91D-D0A3-469D-9FF8-8F52D9271833}"/>
              </a:ext>
            </a:extLst>
          </p:cNvPr>
          <p:cNvSpPr/>
          <p:nvPr/>
        </p:nvSpPr>
        <p:spPr>
          <a:xfrm>
            <a:off x="914400" y="5976310"/>
            <a:ext cx="7239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http://community.mis.temple.edu/professionalachievement/earn/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8429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What this course is about</a:t>
            </a:r>
            <a:br>
              <a:rPr lang="en-US" sz="2400" dirty="0"/>
            </a:br>
            <a:endParaRPr lang="en-US" sz="1000" dirty="0"/>
          </a:p>
          <a:p>
            <a:r>
              <a:rPr lang="en-US" sz="2400" dirty="0"/>
              <a:t>Introduce you to some fundamental and widely used concepts and techniques in data analytics</a:t>
            </a:r>
          </a:p>
          <a:p>
            <a:pPr marL="0" indent="0">
              <a:buNone/>
            </a:pPr>
            <a:r>
              <a:rPr lang="en-US" sz="2200" dirty="0"/>
              <a:t>	 -  designing and using database systems (e.g. SQL, NoSQL) and</a:t>
            </a:r>
          </a:p>
          <a:p>
            <a:pPr marL="0" indent="0">
              <a:buNone/>
            </a:pPr>
            <a:r>
              <a:rPr lang="en-US" sz="2200" dirty="0"/>
              <a:t>	 -  analyzing business data (e.g. Clustering, Classification)</a:t>
            </a:r>
          </a:p>
          <a:p>
            <a:pPr marL="0" indent="0">
              <a:buNone/>
            </a:pPr>
            <a:r>
              <a:rPr lang="en-US" sz="2200" dirty="0"/>
              <a:t>	 -  which have become part of today’s “business language”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400" dirty="0"/>
              <a:t>Think about how you can use them in your future career</a:t>
            </a:r>
          </a:p>
          <a:p>
            <a:endParaRPr lang="en-US" sz="1000" dirty="0"/>
          </a:p>
          <a:p>
            <a:r>
              <a:rPr lang="en-US" sz="2400" dirty="0"/>
              <a:t>Expose you to various software tools (MySQL, R, MongoDB) to actually solve some problems using what you will learn</a:t>
            </a:r>
          </a:p>
        </p:txBody>
      </p:sp>
    </p:spTree>
    <p:extLst>
      <p:ext uri="{BB962C8B-B14F-4D97-AF65-F5344CB8AC3E}">
        <p14:creationId xmlns:p14="http://schemas.microsoft.com/office/powerpoint/2010/main" val="3259292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What this course is </a:t>
            </a:r>
            <a:r>
              <a:rPr lang="en-US" sz="2800" dirty="0">
                <a:solidFill>
                  <a:srgbClr val="FF0000"/>
                </a:solidFill>
              </a:rPr>
              <a:t>NOT</a:t>
            </a:r>
            <a:r>
              <a:rPr lang="en-US" sz="2800" dirty="0"/>
              <a:t> about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400" dirty="0"/>
              <a:t>Ask you to memorize definitions, formulas, algorithms, or software commands</a:t>
            </a:r>
          </a:p>
          <a:p>
            <a:pPr marL="0" indent="0">
              <a:buNone/>
            </a:pPr>
            <a:r>
              <a:rPr lang="en-US" sz="2200" dirty="0"/>
              <a:t>	 -  Understanding and intuitions are far more important than  </a:t>
            </a:r>
            <a:br>
              <a:rPr lang="en-US" sz="2200" dirty="0"/>
            </a:br>
            <a:r>
              <a:rPr lang="en-US" sz="2200" dirty="0"/>
              <a:t>                   short-term memory, and a lot harder to forget</a:t>
            </a:r>
          </a:p>
          <a:p>
            <a:pPr marL="0" indent="0">
              <a:buNone/>
            </a:pPr>
            <a:r>
              <a:rPr lang="en-US" sz="2200" dirty="0"/>
              <a:t>	 -  In any homework/exam, I will never ask you to </a:t>
            </a:r>
            <a:br>
              <a:rPr lang="en-US" sz="2200" dirty="0"/>
            </a:br>
            <a:r>
              <a:rPr lang="en-US" sz="2200" dirty="0"/>
              <a:t>                  reproduce a definition, but will ask you to express your </a:t>
            </a:r>
            <a:br>
              <a:rPr lang="en-US" sz="2200" dirty="0"/>
            </a:br>
            <a:r>
              <a:rPr lang="en-US" sz="2200" dirty="0"/>
              <a:t>                  understanding of certain concepts</a:t>
            </a:r>
            <a:br>
              <a:rPr lang="en-US" sz="2200" dirty="0"/>
            </a:br>
            <a:endParaRPr lang="en-US" sz="1000" dirty="0"/>
          </a:p>
          <a:p>
            <a:r>
              <a:rPr lang="en-US" sz="2400" dirty="0"/>
              <a:t>Train you to be a skilled programmer</a:t>
            </a:r>
          </a:p>
        </p:txBody>
      </p:sp>
    </p:spTree>
    <p:extLst>
      <p:ext uri="{BB962C8B-B14F-4D97-AF65-F5344CB8AC3E}">
        <p14:creationId xmlns:p14="http://schemas.microsoft.com/office/powerpoint/2010/main" val="4050498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little bit about Me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417638"/>
            <a:ext cx="8686800" cy="4664075"/>
          </a:xfrm>
        </p:spPr>
        <p:txBody>
          <a:bodyPr>
            <a:noAutofit/>
          </a:bodyPr>
          <a:lstStyle/>
          <a:p>
            <a:pPr>
              <a:buFont typeface="Wingdings" charset="0"/>
              <a:buBlip>
                <a:blip r:embed="rId3"/>
              </a:buBlip>
              <a:defRPr/>
            </a:pPr>
            <a:r>
              <a:rPr lang="en-US" sz="2200" dirty="0">
                <a:ea typeface="ＭＳ Ｐゴシック" charset="0"/>
                <a:cs typeface="宋体" charset="0"/>
              </a:rPr>
              <a:t>AJ Raven</a:t>
            </a:r>
          </a:p>
          <a:p>
            <a:pPr>
              <a:buFont typeface="Wingdings" charset="0"/>
              <a:buBlip>
                <a:blip r:embed="rId3"/>
              </a:buBlip>
              <a:defRPr/>
            </a:pPr>
            <a:r>
              <a:rPr lang="en-US" sz="2200" dirty="0">
                <a:ea typeface="ＭＳ Ｐゴシック" charset="0"/>
                <a:cs typeface="宋体" charset="0"/>
              </a:rPr>
              <a:t>Associate Professor @MIS Dept.</a:t>
            </a:r>
          </a:p>
          <a:p>
            <a:pPr marL="0" indent="0">
              <a:buNone/>
              <a:defRPr/>
            </a:pPr>
            <a:endParaRPr lang="en-US" sz="1000" dirty="0">
              <a:ea typeface="ＭＳ Ｐゴシック" charset="0"/>
              <a:cs typeface="宋体" charset="0"/>
            </a:endParaRPr>
          </a:p>
          <a:p>
            <a:pPr>
              <a:buFont typeface="Wingdings" charset="0"/>
              <a:buNone/>
              <a:defRPr/>
            </a:pPr>
            <a:r>
              <a:rPr lang="en-US" sz="2200" dirty="0">
                <a:ea typeface="ＭＳ Ｐゴシック" charset="0"/>
                <a:cs typeface="宋体" charset="0"/>
              </a:rPr>
              <a:t>Background:</a:t>
            </a:r>
          </a:p>
          <a:p>
            <a:pPr>
              <a:buBlip>
                <a:blip r:embed="rId3"/>
              </a:buBlip>
              <a:defRPr/>
            </a:pPr>
            <a:r>
              <a:rPr lang="en-US" altLang="en-US" sz="2200" dirty="0">
                <a:ea typeface="ＭＳ Ｐゴシック" charset="0"/>
                <a:cs typeface="宋体" charset="0"/>
              </a:rPr>
              <a:t>Seventeen years experience as faculty</a:t>
            </a:r>
          </a:p>
          <a:p>
            <a:pPr>
              <a:buBlip>
                <a:blip r:embed="rId3"/>
              </a:buBlip>
              <a:defRPr/>
            </a:pPr>
            <a:r>
              <a:rPr lang="en-US" altLang="en-US" sz="2200" dirty="0">
                <a:ea typeface="ＭＳ Ｐゴシック" charset="0"/>
                <a:cs typeface="宋体" charset="0"/>
              </a:rPr>
              <a:t>Four years in industry (2015-2019):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ea typeface="宋体" charset="0"/>
                <a:cs typeface="宋体" charset="0"/>
              </a:rPr>
              <a:t>New York Independent Film Festival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ea typeface="宋体" charset="0"/>
                <a:cs typeface="宋体" charset="0"/>
              </a:rPr>
              <a:t>Industrial machinery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宋体" charset="0"/>
                <a:cs typeface="宋体" charset="0"/>
              </a:rPr>
              <a:t>Independent consultant in requirements analysis</a:t>
            </a:r>
            <a:endParaRPr lang="en-US" sz="1000" dirty="0">
              <a:ea typeface="ＭＳ Ｐゴシック" charset="0"/>
              <a:cs typeface="宋体" charset="0"/>
            </a:endParaRPr>
          </a:p>
          <a:p>
            <a:pPr>
              <a:buFont typeface="Wingdings" charset="0"/>
              <a:buBlip>
                <a:blip r:embed="rId3"/>
              </a:buBlip>
              <a:defRPr/>
            </a:pPr>
            <a:r>
              <a:rPr lang="en-US" sz="2200" dirty="0">
                <a:ea typeface="ＭＳ Ｐゴシック" charset="0"/>
                <a:cs typeface="宋体" charset="0"/>
              </a:rPr>
              <a:t>Research areas: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宋体" charset="0"/>
                <a:cs typeface="宋体" charset="0"/>
              </a:rPr>
              <a:t>IT for Knowledge management/Communities of Practice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宋体" charset="0"/>
                <a:cs typeface="宋体" charset="0"/>
              </a:rPr>
              <a:t>Pedagogy</a:t>
            </a:r>
          </a:p>
        </p:txBody>
      </p:sp>
    </p:spTree>
    <p:extLst>
      <p:ext uri="{BB962C8B-B14F-4D97-AF65-F5344CB8AC3E}">
        <p14:creationId xmlns:p14="http://schemas.microsoft.com/office/powerpoint/2010/main" val="2514195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little bit about You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81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8800" b="1" dirty="0">
                <a:solidFill>
                  <a:srgbClr val="800000"/>
                </a:solidFill>
              </a:rPr>
              <a:t>Q</a:t>
            </a:r>
            <a:endParaRPr lang="en-US" dirty="0"/>
          </a:p>
          <a:p>
            <a:pPr marL="0" indent="0" algn="just">
              <a:buNone/>
            </a:pPr>
            <a:r>
              <a:rPr lang="en-US" sz="4000" b="1" dirty="0">
                <a:hlinkClick r:id="rId3"/>
              </a:rPr>
              <a:t>Survey: Get to know your background</a:t>
            </a:r>
            <a:endParaRPr lang="en-US" sz="4000" b="1" dirty="0"/>
          </a:p>
          <a:p>
            <a:pPr marL="0" indent="0" algn="just">
              <a:buNone/>
            </a:pPr>
            <a:r>
              <a:rPr lang="en-US" dirty="0"/>
              <a:t>(Please complete the survey by tonight)</a:t>
            </a:r>
          </a:p>
        </p:txBody>
      </p:sp>
    </p:spTree>
    <p:extLst>
      <p:ext uri="{BB962C8B-B14F-4D97-AF65-F5344CB8AC3E}">
        <p14:creationId xmlns:p14="http://schemas.microsoft.com/office/powerpoint/2010/main" val="2250608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little bit about You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0B3CA19-C989-4463-9741-307EE2946AE2}"/>
              </a:ext>
            </a:extLst>
          </p:cNvPr>
          <p:cNvSpPr/>
          <p:nvPr/>
        </p:nvSpPr>
        <p:spPr>
          <a:xfrm>
            <a:off x="533400" y="1931581"/>
            <a:ext cx="8001000" cy="3495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dirty="0">
                <a:latin typeface="LMSans10-Regular"/>
              </a:rPr>
              <a:t>Motivated and sophisticated audience!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500" b="1" dirty="0">
                <a:latin typeface="LMSans10-Bold"/>
              </a:rPr>
              <a:t>88% </a:t>
            </a:r>
            <a:r>
              <a:rPr lang="en-US" sz="2500" dirty="0">
                <a:latin typeface="LMSans10-Regular"/>
              </a:rPr>
              <a:t>of you are MIS major/minor</a:t>
            </a:r>
            <a:endParaRPr lang="en-US" sz="2500" b="1" dirty="0">
              <a:latin typeface="LMSans10-Bold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500" b="1" dirty="0">
                <a:latin typeface="LMSans10-Bold"/>
              </a:rPr>
              <a:t>62% </a:t>
            </a:r>
            <a:r>
              <a:rPr lang="en-US" sz="2500" dirty="0">
                <a:latin typeface="LMSans10-Regular"/>
              </a:rPr>
              <a:t>of you are interested in working as a business analyst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500" b="1" dirty="0">
                <a:latin typeface="LMSans10-Bold"/>
              </a:rPr>
              <a:t>12% </a:t>
            </a:r>
            <a:r>
              <a:rPr lang="en-US" sz="2500" dirty="0">
                <a:latin typeface="LMSans10-Regular"/>
              </a:rPr>
              <a:t>of you have some experience in MySQL/MongoDB/R</a:t>
            </a:r>
            <a:endParaRPr lang="en-US" sz="2500" b="1" dirty="0">
              <a:latin typeface="LMSans10-Bold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500" b="1" dirty="0">
                <a:latin typeface="LMSans10-Bold"/>
              </a:rPr>
              <a:t>21% </a:t>
            </a:r>
            <a:r>
              <a:rPr lang="en-US" sz="2500" dirty="0">
                <a:latin typeface="LMSans10-Regular"/>
              </a:rPr>
              <a:t>of you already have internship/working experience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500" b="1" dirty="0">
                <a:latin typeface="LMSans10-Bold"/>
              </a:rPr>
              <a:t>94% </a:t>
            </a:r>
            <a:r>
              <a:rPr lang="en-US" sz="2500" dirty="0">
                <a:latin typeface="LMSans10-Regular"/>
              </a:rPr>
              <a:t>of you have some statistics knowledge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661434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200" b="1" dirty="0"/>
              <a:t>AJ Raven</a:t>
            </a:r>
            <a:r>
              <a:rPr lang="en-US" sz="3200" dirty="0"/>
              <a:t>( ajraven</a:t>
            </a:r>
            <a:r>
              <a:rPr lang="en-US" sz="3200" dirty="0">
                <a:hlinkClick r:id="rId2"/>
              </a:rPr>
              <a:t>@temple.edu</a:t>
            </a:r>
            <a:r>
              <a:rPr lang="en-US" sz="3200" dirty="0"/>
              <a:t> )</a:t>
            </a:r>
          </a:p>
          <a:p>
            <a:pPr lvl="1"/>
            <a:r>
              <a:rPr lang="en-US" dirty="0"/>
              <a:t>Office: 209H Speakman Hall</a:t>
            </a:r>
          </a:p>
          <a:p>
            <a:pPr lvl="2"/>
            <a:r>
              <a:rPr lang="en-US" dirty="0"/>
              <a:t>Meetings by appointment, but don’t hesitate to contact me. </a:t>
            </a:r>
          </a:p>
          <a:p>
            <a:pPr lvl="1"/>
            <a:r>
              <a:rPr lang="en-US" dirty="0"/>
              <a:t>Please put “MIS 2502”</a:t>
            </a:r>
            <a:r>
              <a:rPr lang="en-US" b="1" dirty="0"/>
              <a:t> </a:t>
            </a:r>
            <a:r>
              <a:rPr lang="en-US" dirty="0"/>
              <a:t>as your subject line</a:t>
            </a:r>
          </a:p>
          <a:p>
            <a:pPr marL="514350" indent="-457200"/>
            <a:r>
              <a:rPr lang="en-US" b="1" dirty="0"/>
              <a:t>TA: </a:t>
            </a:r>
            <a:r>
              <a:rPr lang="en-US" sz="2800" dirty="0" err="1"/>
              <a:t>Hyeonsik</a:t>
            </a:r>
            <a:r>
              <a:rPr lang="en-US" sz="2800" dirty="0"/>
              <a:t> Shin, Office Hours TBD</a:t>
            </a:r>
          </a:p>
          <a:p>
            <a:r>
              <a:rPr lang="en-US" b="1" dirty="0"/>
              <a:t>ITA:  </a:t>
            </a:r>
            <a:r>
              <a:rPr lang="en-US" sz="2800" dirty="0"/>
              <a:t>Rose </a:t>
            </a:r>
            <a:r>
              <a:rPr lang="en-US" sz="2800" dirty="0" err="1"/>
              <a:t>Listman</a:t>
            </a:r>
            <a:r>
              <a:rPr lang="en-US" sz="2800" dirty="0"/>
              <a:t>, Office Hours Mondays 1PM - 2PM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40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Websites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758365"/>
              </p:ext>
            </p:extLst>
          </p:nvPr>
        </p:nvGraphicFramePr>
        <p:xfrm>
          <a:off x="457200" y="1676400"/>
          <a:ext cx="8153400" cy="329184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Website</a:t>
                      </a:r>
                      <a:endParaRPr lang="en-US" sz="32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Usage</a:t>
                      </a:r>
                      <a:endParaRPr lang="en-US" sz="32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592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Community Site:</a:t>
                      </a:r>
                      <a:endParaRPr lang="en-US" sz="32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hlinkClick r:id="rId3"/>
                        </a:rPr>
                        <a:t>https://community.mis.temple.edu/mis2502sec003spring2021/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32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syllabus, schedule, class announcements, slide decks, in-class exercises, assignment instructions, as well as other course documents.</a:t>
                      </a:r>
                      <a:endParaRPr lang="en-US" sz="32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44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Canvas:</a:t>
                      </a:r>
                      <a:endParaRPr lang="en-US" sz="3200" dirty="0">
                        <a:effectLst/>
                      </a:endParaRPr>
                    </a:p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 kern="1200" dirty="0">
                          <a:effectLst/>
                        </a:rPr>
                        <a:t>canvas.temple.edu</a:t>
                      </a:r>
                      <a:endParaRPr lang="en-US" sz="2000" b="1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Assignment submission,</a:t>
                      </a:r>
                      <a:r>
                        <a:rPr lang="en-US" sz="2000" baseline="0" dirty="0">
                          <a:effectLst/>
                        </a:rPr>
                        <a:t> sharing of </a:t>
                      </a:r>
                      <a:r>
                        <a:rPr lang="en-US" sz="2000" dirty="0">
                          <a:effectLst/>
                        </a:rPr>
                        <a:t>solutions, grades.</a:t>
                      </a:r>
                      <a:endParaRPr lang="en-US" sz="32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1077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Evaluation and Grading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EDF677C-49D0-4DD4-9BE1-0460091C50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092096"/>
              </p:ext>
            </p:extLst>
          </p:nvPr>
        </p:nvGraphicFramePr>
        <p:xfrm>
          <a:off x="1524000" y="2209800"/>
          <a:ext cx="6096000" cy="20955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403239625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125249874"/>
                    </a:ext>
                  </a:extLst>
                </a:gridCol>
              </a:tblGrid>
              <a:tr h="4191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Item</a:t>
                      </a:r>
                      <a:endParaRPr lang="en-US" sz="2400" b="1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Percentage</a:t>
                      </a:r>
                      <a:endParaRPr lang="en-US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0886120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Exams (3)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0558999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Assignments (9)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9692493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In-class activities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6781087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Participation/Attendance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4299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34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3230563"/>
          </a:xfrm>
        </p:spPr>
        <p:txBody>
          <a:bodyPr>
            <a:normAutofit/>
          </a:bodyPr>
          <a:lstStyle/>
          <a:p>
            <a:r>
              <a:rPr lang="en-US" dirty="0"/>
              <a:t>There will be three exams. </a:t>
            </a:r>
            <a:endParaRPr lang="en-US" sz="2000" dirty="0"/>
          </a:p>
          <a:p>
            <a:r>
              <a:rPr lang="en-US" dirty="0"/>
              <a:t>Tentative exam schedules:</a:t>
            </a:r>
            <a:endParaRPr lang="en-US" b="1" dirty="0"/>
          </a:p>
          <a:p>
            <a:pPr lvl="1"/>
            <a:r>
              <a:rPr lang="en-US" dirty="0"/>
              <a:t>Exam 1: 2/24 during class time</a:t>
            </a:r>
          </a:p>
          <a:p>
            <a:pPr lvl="1"/>
            <a:r>
              <a:rPr lang="en-US" dirty="0"/>
              <a:t>Exam 2: 3/29 during class time</a:t>
            </a:r>
          </a:p>
          <a:p>
            <a:pPr lvl="1"/>
            <a:r>
              <a:rPr lang="en-US" dirty="0"/>
              <a:t>Exam 3: 5/3 </a:t>
            </a:r>
            <a:r>
              <a:rPr lang="en-US" dirty="0">
                <a:solidFill>
                  <a:srgbClr val="FF0000"/>
                </a:solidFill>
              </a:rPr>
              <a:t>at 1 PM</a:t>
            </a:r>
            <a:r>
              <a:rPr lang="en-US" dirty="0"/>
              <a:t>, during exam week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55B123-DAD6-4273-9125-DE2EA68D0F08}"/>
              </a:ext>
            </a:extLst>
          </p:cNvPr>
          <p:cNvSpPr/>
          <p:nvPr/>
        </p:nvSpPr>
        <p:spPr>
          <a:xfrm>
            <a:off x="457200" y="4648200"/>
            <a:ext cx="838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i="1" dirty="0"/>
              <a:t>Makeup examinations will only be given </a:t>
            </a:r>
            <a:r>
              <a:rPr lang="en-US" sz="3200" b="1" i="1" dirty="0"/>
              <a:t>in accordance with the official University policy</a:t>
            </a:r>
            <a:r>
              <a:rPr lang="en-US" sz="32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5071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CBC59B3-8AA8-4103-8A00-4CAEE4DD26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329610"/>
              </p:ext>
            </p:extLst>
          </p:nvPr>
        </p:nvGraphicFramePr>
        <p:xfrm>
          <a:off x="1066800" y="1371600"/>
          <a:ext cx="6840220" cy="44026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7135">
                  <a:extLst>
                    <a:ext uri="{9D8B030D-6E8A-4147-A177-3AD203B41FA5}">
                      <a16:colId xmlns:a16="http://schemas.microsoft.com/office/drawing/2014/main" val="1910720954"/>
                    </a:ext>
                  </a:extLst>
                </a:gridCol>
                <a:gridCol w="6073085">
                  <a:extLst>
                    <a:ext uri="{9D8B030D-6E8A-4147-A177-3AD203B41FA5}">
                      <a16:colId xmlns:a16="http://schemas.microsoft.com/office/drawing/2014/main" val="63515229"/>
                    </a:ext>
                  </a:extLst>
                </a:gridCol>
              </a:tblGrid>
              <a:tr h="4402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#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Assignment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50202411"/>
                  </a:ext>
                </a:extLst>
              </a:tr>
              <a:tr h="4402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Database Schema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21377618"/>
                  </a:ext>
                </a:extLst>
              </a:tr>
              <a:tr h="4402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SQL #1 – Basic query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51599500"/>
                  </a:ext>
                </a:extLst>
              </a:tr>
              <a:tr h="4402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SQL #2 – Advanced query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77428257"/>
                  </a:ext>
                </a:extLst>
              </a:tr>
              <a:tr h="4402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NoSQL #1 – Basic query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7215146"/>
                  </a:ext>
                </a:extLst>
              </a:tr>
              <a:tr h="4402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NoSQL #2 – Advanced query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13804946"/>
                  </a:ext>
                </a:extLst>
              </a:tr>
              <a:tr h="4402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Introduction to working with 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402601"/>
                  </a:ext>
                </a:extLst>
              </a:tr>
              <a:tr h="4402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 Trees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8442180"/>
                  </a:ext>
                </a:extLst>
              </a:tr>
              <a:tr h="4402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+mn-ea"/>
                        </a:rPr>
                        <a:t>8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Clustering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30520890"/>
                  </a:ext>
                </a:extLst>
              </a:tr>
              <a:tr h="4402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+mn-ea"/>
                        </a:rPr>
                        <a:t>9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Association Rules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69798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480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30007</TotalTime>
  <Words>1119</Words>
  <Application>Microsoft Office PowerPoint</Application>
  <PresentationFormat>On-screen Show (4:3)</PresentationFormat>
  <Paragraphs>148</Paragraphs>
  <Slides>18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LMSans10-Bold</vt:lpstr>
      <vt:lpstr>LMSans10-Regular</vt:lpstr>
      <vt:lpstr>Tahoma</vt:lpstr>
      <vt:lpstr>Times New Roman</vt:lpstr>
      <vt:lpstr>Wingdings</vt:lpstr>
      <vt:lpstr>Office Theme</vt:lpstr>
      <vt:lpstr>Course Introduction, Section 003 Spring 2021, AJ Raven</vt:lpstr>
      <vt:lpstr>A little bit about Me</vt:lpstr>
      <vt:lpstr>A little bit about You</vt:lpstr>
      <vt:lpstr>A little bit about You</vt:lpstr>
      <vt:lpstr>Help!</vt:lpstr>
      <vt:lpstr>Course Websites</vt:lpstr>
      <vt:lpstr>Evaluation and Grading</vt:lpstr>
      <vt:lpstr>Exams</vt:lpstr>
      <vt:lpstr>Assignments</vt:lpstr>
      <vt:lpstr>Late Assignment Policy</vt:lpstr>
      <vt:lpstr>In-Class Activities</vt:lpstr>
      <vt:lpstr>Presence &amp; Participation</vt:lpstr>
      <vt:lpstr>Plagiarism and Academic Dishonesty</vt:lpstr>
      <vt:lpstr>A Note on Regrade Requests</vt:lpstr>
      <vt:lpstr>Laptop Requirement</vt:lpstr>
      <vt:lpstr>Professional Achievement Point Requirement (MIS Majors Only) </vt:lpstr>
      <vt:lpstr>Course Overview</vt:lpstr>
      <vt:lpstr>Course Overview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AJ Raven</cp:lastModifiedBy>
  <cp:revision>729</cp:revision>
  <cp:lastPrinted>2011-06-28T14:45:53Z</cp:lastPrinted>
  <dcterms:created xsi:type="dcterms:W3CDTF">2011-06-28T13:08:25Z</dcterms:created>
  <dcterms:modified xsi:type="dcterms:W3CDTF">2021-01-19T04:41:22Z</dcterms:modified>
</cp:coreProperties>
</file>