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2"/>
  </p:notesMasterIdLst>
  <p:sldIdLst>
    <p:sldId id="371" r:id="rId2"/>
    <p:sldId id="358" r:id="rId3"/>
    <p:sldId id="333" r:id="rId4"/>
    <p:sldId id="334" r:id="rId5"/>
    <p:sldId id="335" r:id="rId6"/>
    <p:sldId id="336" r:id="rId7"/>
    <p:sldId id="360" r:id="rId8"/>
    <p:sldId id="361" r:id="rId9"/>
    <p:sldId id="339" r:id="rId10"/>
    <p:sldId id="378" r:id="rId11"/>
    <p:sldId id="372" r:id="rId12"/>
    <p:sldId id="373" r:id="rId13"/>
    <p:sldId id="374" r:id="rId14"/>
    <p:sldId id="375" r:id="rId15"/>
    <p:sldId id="377" r:id="rId16"/>
    <p:sldId id="379" r:id="rId17"/>
    <p:sldId id="376" r:id="rId18"/>
    <p:sldId id="362" r:id="rId19"/>
    <p:sldId id="363" r:id="rId20"/>
    <p:sldId id="364" r:id="rId21"/>
    <p:sldId id="365" r:id="rId22"/>
    <p:sldId id="366" r:id="rId23"/>
    <p:sldId id="370" r:id="rId24"/>
    <p:sldId id="347" r:id="rId25"/>
    <p:sldId id="353" r:id="rId26"/>
    <p:sldId id="367" r:id="rId27"/>
    <p:sldId id="349" r:id="rId28"/>
    <p:sldId id="350" r:id="rId29"/>
    <p:sldId id="351" r:id="rId30"/>
    <p:sldId id="354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94796" autoAdjust="0"/>
  </p:normalViewPr>
  <p:slideViewPr>
    <p:cSldViewPr>
      <p:cViewPr varScale="1">
        <p:scale>
          <a:sx n="80" d="100"/>
          <a:sy n="80" d="100"/>
        </p:scale>
        <p:origin x="12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545A9-A390-4E7B-8BB1-FD1878A0AD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838AA6-3C62-4DE8-B536-C7404406AC97}">
      <dgm:prSet phldrT="[Text]" custT="1"/>
      <dgm:spPr/>
      <dgm:t>
        <a:bodyPr/>
        <a:lstStyle/>
        <a:p>
          <a:r>
            <a:rPr lang="en-US" sz="2400" dirty="0"/>
            <a:t>It returns the MIN(price): $1.29</a:t>
          </a:r>
        </a:p>
      </dgm:t>
    </dgm:pt>
    <dgm:pt modelId="{4D2B22F2-3E4A-462A-80F3-A730DE975638}" type="parTrans" cxnId="{16AFA1B2-E1CF-4959-BC8F-1A9B1ED381B0}">
      <dgm:prSet/>
      <dgm:spPr/>
      <dgm:t>
        <a:bodyPr/>
        <a:lstStyle/>
        <a:p>
          <a:endParaRPr lang="en-US" sz="1400"/>
        </a:p>
      </dgm:t>
    </dgm:pt>
    <dgm:pt modelId="{DDAEBA82-479E-43B5-BC98-5C2455E5B62C}" type="sibTrans" cxnId="{16AFA1B2-E1CF-4959-BC8F-1A9B1ED381B0}">
      <dgm:prSet/>
      <dgm:spPr/>
      <dgm:t>
        <a:bodyPr/>
        <a:lstStyle/>
        <a:p>
          <a:endParaRPr lang="en-US" sz="1400"/>
        </a:p>
      </dgm:t>
    </dgm:pt>
    <dgm:pt modelId="{F3BB0080-B6FF-49B0-B9A3-CD35814F985C}">
      <dgm:prSet phldrT="[Text]" custT="1"/>
      <dgm:spPr/>
      <dgm:t>
        <a:bodyPr/>
        <a:lstStyle/>
        <a:p>
          <a:r>
            <a:rPr lang="en-US" sz="2400" dirty="0"/>
            <a:t>MIN() will always return only one row</a:t>
          </a:r>
        </a:p>
      </dgm:t>
    </dgm:pt>
    <dgm:pt modelId="{D346BD07-A78E-46E5-96C0-D89E25ABC3EF}" type="parTrans" cxnId="{9EC4804F-A409-4F1D-A7E4-E194778C8371}">
      <dgm:prSet/>
      <dgm:spPr/>
      <dgm:t>
        <a:bodyPr/>
        <a:lstStyle/>
        <a:p>
          <a:endParaRPr lang="en-US" sz="1400"/>
        </a:p>
      </dgm:t>
    </dgm:pt>
    <dgm:pt modelId="{B1CE3100-59EC-4EE2-B1E6-4651475E0797}" type="sibTrans" cxnId="{9EC4804F-A409-4F1D-A7E4-E194778C8371}">
      <dgm:prSet/>
      <dgm:spPr/>
      <dgm:t>
        <a:bodyPr/>
        <a:lstStyle/>
        <a:p>
          <a:endParaRPr lang="en-US" sz="1400"/>
        </a:p>
      </dgm:t>
    </dgm:pt>
    <dgm:pt modelId="{9036ECFF-6CC4-4FFA-A635-76406AAE8854}">
      <dgm:prSet phldrT="[Text]" custT="1"/>
      <dgm:spPr/>
      <dgm:t>
        <a:bodyPr/>
        <a:lstStyle/>
        <a:p>
          <a:r>
            <a:rPr lang="en-US" sz="2400" dirty="0"/>
            <a:t>So for </a:t>
          </a:r>
          <a:r>
            <a:rPr lang="en-US" sz="2400" dirty="0" err="1"/>
            <a:t>ProductName</a:t>
          </a:r>
          <a:r>
            <a:rPr lang="en-US" sz="2400" dirty="0"/>
            <a:t>, it chooses the first row in the Product column, i.e., Cheerios</a:t>
          </a:r>
        </a:p>
      </dgm:t>
    </dgm:pt>
    <dgm:pt modelId="{69339A45-E966-45A1-8677-88977AB780A5}" type="parTrans" cxnId="{8F214A4F-E4D5-465C-963D-2E01539F4F5E}">
      <dgm:prSet/>
      <dgm:spPr/>
      <dgm:t>
        <a:bodyPr/>
        <a:lstStyle/>
        <a:p>
          <a:endParaRPr lang="en-US" sz="1400"/>
        </a:p>
      </dgm:t>
    </dgm:pt>
    <dgm:pt modelId="{27DBC5BB-787B-4F8E-847F-412AA221D154}" type="sibTrans" cxnId="{8F214A4F-E4D5-465C-963D-2E01539F4F5E}">
      <dgm:prSet/>
      <dgm:spPr/>
      <dgm:t>
        <a:bodyPr/>
        <a:lstStyle/>
        <a:p>
          <a:endParaRPr lang="en-US" sz="1400"/>
        </a:p>
      </dgm:t>
    </dgm:pt>
    <dgm:pt modelId="{7249AED0-7750-4498-B6E0-A11299B89771}" type="pres">
      <dgm:prSet presAssocID="{83D545A9-A390-4E7B-8BB1-FD1878A0AD7E}" presName="linear" presStyleCnt="0">
        <dgm:presLayoutVars>
          <dgm:animLvl val="lvl"/>
          <dgm:resizeHandles val="exact"/>
        </dgm:presLayoutVars>
      </dgm:prSet>
      <dgm:spPr/>
    </dgm:pt>
    <dgm:pt modelId="{5A2DFCCD-344C-436B-BFE1-7CD56106334E}" type="pres">
      <dgm:prSet presAssocID="{42838AA6-3C62-4DE8-B536-C7404406AC9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358F443-EE0A-448A-B085-16533DD94E9B}" type="pres">
      <dgm:prSet presAssocID="{DDAEBA82-479E-43B5-BC98-5C2455E5B62C}" presName="spacer" presStyleCnt="0"/>
      <dgm:spPr/>
    </dgm:pt>
    <dgm:pt modelId="{008E00B6-5812-493A-AE09-66EB203689C1}" type="pres">
      <dgm:prSet presAssocID="{F3BB0080-B6FF-49B0-B9A3-CD35814F985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4F0EA6-4206-41D9-8E54-2C2AE61F2341}" type="pres">
      <dgm:prSet presAssocID="{B1CE3100-59EC-4EE2-B1E6-4651475E0797}" presName="spacer" presStyleCnt="0"/>
      <dgm:spPr/>
    </dgm:pt>
    <dgm:pt modelId="{CB79ECB2-99FA-4BF3-9391-A7C88F98B843}" type="pres">
      <dgm:prSet presAssocID="{9036ECFF-6CC4-4FFA-A635-76406AAE885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EBD3B5E-CFE3-4F35-B31D-C3D7059AE6FC}" type="presOf" srcId="{42838AA6-3C62-4DE8-B536-C7404406AC97}" destId="{5A2DFCCD-344C-436B-BFE1-7CD56106334E}" srcOrd="0" destOrd="0" presId="urn:microsoft.com/office/officeart/2005/8/layout/vList2"/>
    <dgm:cxn modelId="{8F214A4F-E4D5-465C-963D-2E01539F4F5E}" srcId="{83D545A9-A390-4E7B-8BB1-FD1878A0AD7E}" destId="{9036ECFF-6CC4-4FFA-A635-76406AAE8854}" srcOrd="2" destOrd="0" parTransId="{69339A45-E966-45A1-8677-88977AB780A5}" sibTransId="{27DBC5BB-787B-4F8E-847F-412AA221D154}"/>
    <dgm:cxn modelId="{9EC4804F-A409-4F1D-A7E4-E194778C8371}" srcId="{83D545A9-A390-4E7B-8BB1-FD1878A0AD7E}" destId="{F3BB0080-B6FF-49B0-B9A3-CD35814F985C}" srcOrd="1" destOrd="0" parTransId="{D346BD07-A78E-46E5-96C0-D89E25ABC3EF}" sibTransId="{B1CE3100-59EC-4EE2-B1E6-4651475E0797}"/>
    <dgm:cxn modelId="{0949A6A2-BE6F-481B-9B31-4BFD903D375B}" type="presOf" srcId="{9036ECFF-6CC4-4FFA-A635-76406AAE8854}" destId="{CB79ECB2-99FA-4BF3-9391-A7C88F98B843}" srcOrd="0" destOrd="0" presId="urn:microsoft.com/office/officeart/2005/8/layout/vList2"/>
    <dgm:cxn modelId="{16AFA1B2-E1CF-4959-BC8F-1A9B1ED381B0}" srcId="{83D545A9-A390-4E7B-8BB1-FD1878A0AD7E}" destId="{42838AA6-3C62-4DE8-B536-C7404406AC97}" srcOrd="0" destOrd="0" parTransId="{4D2B22F2-3E4A-462A-80F3-A730DE975638}" sibTransId="{DDAEBA82-479E-43B5-BC98-5C2455E5B62C}"/>
    <dgm:cxn modelId="{F9C1BBC8-83A7-4762-A6C9-B66BDFD0A227}" type="presOf" srcId="{83D545A9-A390-4E7B-8BB1-FD1878A0AD7E}" destId="{7249AED0-7750-4498-B6E0-A11299B89771}" srcOrd="0" destOrd="0" presId="urn:microsoft.com/office/officeart/2005/8/layout/vList2"/>
    <dgm:cxn modelId="{0CC339FB-9C2C-461D-A860-C2E09B93AAA1}" type="presOf" srcId="{F3BB0080-B6FF-49B0-B9A3-CD35814F985C}" destId="{008E00B6-5812-493A-AE09-66EB203689C1}" srcOrd="0" destOrd="0" presId="urn:microsoft.com/office/officeart/2005/8/layout/vList2"/>
    <dgm:cxn modelId="{A8E70D85-B587-4B4C-82AB-5036C833F16C}" type="presParOf" srcId="{7249AED0-7750-4498-B6E0-A11299B89771}" destId="{5A2DFCCD-344C-436B-BFE1-7CD56106334E}" srcOrd="0" destOrd="0" presId="urn:microsoft.com/office/officeart/2005/8/layout/vList2"/>
    <dgm:cxn modelId="{EE03978E-82DA-4FE2-80A2-044C5B4A8959}" type="presParOf" srcId="{7249AED0-7750-4498-B6E0-A11299B89771}" destId="{D358F443-EE0A-448A-B085-16533DD94E9B}" srcOrd="1" destOrd="0" presId="urn:microsoft.com/office/officeart/2005/8/layout/vList2"/>
    <dgm:cxn modelId="{CB3F4CD1-C6D6-4B70-AB23-F57C1B74EC06}" type="presParOf" srcId="{7249AED0-7750-4498-B6E0-A11299B89771}" destId="{008E00B6-5812-493A-AE09-66EB203689C1}" srcOrd="2" destOrd="0" presId="urn:microsoft.com/office/officeart/2005/8/layout/vList2"/>
    <dgm:cxn modelId="{3F8DF547-7BDA-4F73-8DC5-6B9CE10D379C}" type="presParOf" srcId="{7249AED0-7750-4498-B6E0-A11299B89771}" destId="{7A4F0EA6-4206-41D9-8E54-2C2AE61F2341}" srcOrd="3" destOrd="0" presId="urn:microsoft.com/office/officeart/2005/8/layout/vList2"/>
    <dgm:cxn modelId="{EEF90101-88C4-41DD-9B67-9D0122F89723}" type="presParOf" srcId="{7249AED0-7750-4498-B6E0-A11299B89771}" destId="{CB79ECB2-99FA-4BF3-9391-A7C88F98B8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557616-AD18-4238-A0A9-296B6A6E3F3B}" type="doc">
      <dgm:prSet loTypeId="urn:microsoft.com/office/officeart/2005/8/layout/v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C1C3EA-607C-4DD2-A0EF-62972540BF82}">
      <dgm:prSet phldrT="[Text]" custT="1"/>
      <dgm:spPr/>
      <dgm:t>
        <a:bodyPr/>
        <a:lstStyle/>
        <a:p>
          <a:r>
            <a:rPr lang="en-US" sz="2400" dirty="0"/>
            <a:t>Step 1: Execute what is in the parentheses to find the lowest price  </a:t>
          </a:r>
        </a:p>
      </dgm:t>
    </dgm:pt>
    <dgm:pt modelId="{CD61C597-145B-4DC4-9901-86AFB00F813E}" type="parTrans" cxnId="{5A1CF8BC-1206-4BCB-B36E-FFB00F6287EF}">
      <dgm:prSet/>
      <dgm:spPr/>
      <dgm:t>
        <a:bodyPr/>
        <a:lstStyle/>
        <a:p>
          <a:endParaRPr lang="en-US" sz="2400"/>
        </a:p>
      </dgm:t>
    </dgm:pt>
    <dgm:pt modelId="{FC2D9DC3-B2BE-4FE2-9324-7E4EEBB7401B}" type="sibTrans" cxnId="{5A1CF8BC-1206-4BCB-B36E-FFB00F6287EF}">
      <dgm:prSet custT="1"/>
      <dgm:spPr/>
      <dgm:t>
        <a:bodyPr/>
        <a:lstStyle/>
        <a:p>
          <a:endParaRPr lang="en-US" sz="3200"/>
        </a:p>
      </dgm:t>
    </dgm:pt>
    <dgm:pt modelId="{A89A746B-66E0-4890-8AE0-B137C83C3310}">
      <dgm:prSet phldrT="[Text]" custT="1"/>
      <dgm:spPr/>
      <dgm:t>
        <a:bodyPr/>
        <a:lstStyle/>
        <a:p>
          <a:r>
            <a:rPr lang="en-US" sz="2400" dirty="0"/>
            <a:t>Step 2: Plug the lowest price into the main query, and execute the main query </a:t>
          </a:r>
          <a:endParaRPr lang="en-US" sz="2400" b="0" dirty="0"/>
        </a:p>
      </dgm:t>
    </dgm:pt>
    <dgm:pt modelId="{98BDAF38-538C-4872-98CB-CE0F31DC4421}" type="sibTrans" cxnId="{E7881124-6E67-47F8-AEA8-E889487072C7}">
      <dgm:prSet custT="1"/>
      <dgm:spPr/>
      <dgm:t>
        <a:bodyPr/>
        <a:lstStyle/>
        <a:p>
          <a:endParaRPr lang="en-US" sz="3200"/>
        </a:p>
      </dgm:t>
    </dgm:pt>
    <dgm:pt modelId="{3FA023B7-6BCA-4EAF-9A71-4B8FA14E52F9}" type="parTrans" cxnId="{E7881124-6E67-47F8-AEA8-E889487072C7}">
      <dgm:prSet/>
      <dgm:spPr/>
      <dgm:t>
        <a:bodyPr/>
        <a:lstStyle/>
        <a:p>
          <a:endParaRPr lang="en-US" sz="2400"/>
        </a:p>
      </dgm:t>
    </dgm:pt>
    <dgm:pt modelId="{A962EB1E-7D40-48FD-A057-D490B613D701}" type="pres">
      <dgm:prSet presAssocID="{54557616-AD18-4238-A0A9-296B6A6E3F3B}" presName="outerComposite" presStyleCnt="0">
        <dgm:presLayoutVars>
          <dgm:chMax val="5"/>
          <dgm:dir/>
          <dgm:resizeHandles val="exact"/>
        </dgm:presLayoutVars>
      </dgm:prSet>
      <dgm:spPr/>
    </dgm:pt>
    <dgm:pt modelId="{43334472-67EB-4346-8AF2-7624AF2B3B88}" type="pres">
      <dgm:prSet presAssocID="{54557616-AD18-4238-A0A9-296B6A6E3F3B}" presName="dummyMaxCanvas" presStyleCnt="0">
        <dgm:presLayoutVars/>
      </dgm:prSet>
      <dgm:spPr/>
    </dgm:pt>
    <dgm:pt modelId="{305C28D7-1A77-409C-9B94-52DF896D326E}" type="pres">
      <dgm:prSet presAssocID="{54557616-AD18-4238-A0A9-296B6A6E3F3B}" presName="TwoNodes_1" presStyleLbl="node1" presStyleIdx="0" presStyleCnt="2">
        <dgm:presLayoutVars>
          <dgm:bulletEnabled val="1"/>
        </dgm:presLayoutVars>
      </dgm:prSet>
      <dgm:spPr/>
    </dgm:pt>
    <dgm:pt modelId="{FB1CFA96-4208-4D8B-9B4B-69EB4AD934BA}" type="pres">
      <dgm:prSet presAssocID="{54557616-AD18-4238-A0A9-296B6A6E3F3B}" presName="TwoNodes_2" presStyleLbl="node1" presStyleIdx="1" presStyleCnt="2" custLinFactNeighborX="-18801" custLinFactNeighborY="474">
        <dgm:presLayoutVars>
          <dgm:bulletEnabled val="1"/>
        </dgm:presLayoutVars>
      </dgm:prSet>
      <dgm:spPr/>
    </dgm:pt>
    <dgm:pt modelId="{98C1990C-9819-4F4E-B5CB-CD4A70869119}" type="pres">
      <dgm:prSet presAssocID="{54557616-AD18-4238-A0A9-296B6A6E3F3B}" presName="TwoConn_1-2" presStyleLbl="fgAccFollowNode1" presStyleIdx="0" presStyleCnt="1">
        <dgm:presLayoutVars>
          <dgm:bulletEnabled val="1"/>
        </dgm:presLayoutVars>
      </dgm:prSet>
      <dgm:spPr/>
    </dgm:pt>
    <dgm:pt modelId="{BBF8ACBD-6B9B-4E23-A2CD-77D3403985D7}" type="pres">
      <dgm:prSet presAssocID="{54557616-AD18-4238-A0A9-296B6A6E3F3B}" presName="TwoNodes_1_text" presStyleLbl="node1" presStyleIdx="1" presStyleCnt="2">
        <dgm:presLayoutVars>
          <dgm:bulletEnabled val="1"/>
        </dgm:presLayoutVars>
      </dgm:prSet>
      <dgm:spPr/>
    </dgm:pt>
    <dgm:pt modelId="{4F20AB3A-DD9F-4721-8E44-122316B724B2}" type="pres">
      <dgm:prSet presAssocID="{54557616-AD18-4238-A0A9-296B6A6E3F3B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E7881124-6E67-47F8-AEA8-E889487072C7}" srcId="{54557616-AD18-4238-A0A9-296B6A6E3F3B}" destId="{A89A746B-66E0-4890-8AE0-B137C83C3310}" srcOrd="1" destOrd="0" parTransId="{3FA023B7-6BCA-4EAF-9A71-4B8FA14E52F9}" sibTransId="{98BDAF38-538C-4872-98CB-CE0F31DC4421}"/>
    <dgm:cxn modelId="{18B70C35-364C-42C0-AE6A-A150B064D118}" type="presOf" srcId="{A89A746B-66E0-4890-8AE0-B137C83C3310}" destId="{4F20AB3A-DD9F-4721-8E44-122316B724B2}" srcOrd="1" destOrd="0" presId="urn:microsoft.com/office/officeart/2005/8/layout/vProcess5"/>
    <dgm:cxn modelId="{364FF865-E6F0-498C-92CC-1F7B7A8FEBEC}" type="presOf" srcId="{FC2D9DC3-B2BE-4FE2-9324-7E4EEBB7401B}" destId="{98C1990C-9819-4F4E-B5CB-CD4A70869119}" srcOrd="0" destOrd="0" presId="urn:microsoft.com/office/officeart/2005/8/layout/vProcess5"/>
    <dgm:cxn modelId="{AF938959-6030-41F3-B731-A29C95ADCF20}" type="presOf" srcId="{E9C1C3EA-607C-4DD2-A0EF-62972540BF82}" destId="{BBF8ACBD-6B9B-4E23-A2CD-77D3403985D7}" srcOrd="1" destOrd="0" presId="urn:microsoft.com/office/officeart/2005/8/layout/vProcess5"/>
    <dgm:cxn modelId="{2887C985-4B84-404B-8070-E07108C1F36F}" type="presOf" srcId="{54557616-AD18-4238-A0A9-296B6A6E3F3B}" destId="{A962EB1E-7D40-48FD-A057-D490B613D701}" srcOrd="0" destOrd="0" presId="urn:microsoft.com/office/officeart/2005/8/layout/vProcess5"/>
    <dgm:cxn modelId="{5A1CF8BC-1206-4BCB-B36E-FFB00F6287EF}" srcId="{54557616-AD18-4238-A0A9-296B6A6E3F3B}" destId="{E9C1C3EA-607C-4DD2-A0EF-62972540BF82}" srcOrd="0" destOrd="0" parTransId="{CD61C597-145B-4DC4-9901-86AFB00F813E}" sibTransId="{FC2D9DC3-B2BE-4FE2-9324-7E4EEBB7401B}"/>
    <dgm:cxn modelId="{15DEE9D1-F3A5-4FF3-8E4E-0E5F8F44970D}" type="presOf" srcId="{E9C1C3EA-607C-4DD2-A0EF-62972540BF82}" destId="{305C28D7-1A77-409C-9B94-52DF896D326E}" srcOrd="0" destOrd="0" presId="urn:microsoft.com/office/officeart/2005/8/layout/vProcess5"/>
    <dgm:cxn modelId="{6C9F97D9-E86C-4076-8F0E-B2A10B4DC738}" type="presOf" srcId="{A89A746B-66E0-4890-8AE0-B137C83C3310}" destId="{FB1CFA96-4208-4D8B-9B4B-69EB4AD934BA}" srcOrd="0" destOrd="0" presId="urn:microsoft.com/office/officeart/2005/8/layout/vProcess5"/>
    <dgm:cxn modelId="{77926D67-25F4-4D03-ACBD-FC144A6A9AEB}" type="presParOf" srcId="{A962EB1E-7D40-48FD-A057-D490B613D701}" destId="{43334472-67EB-4346-8AF2-7624AF2B3B88}" srcOrd="0" destOrd="0" presId="urn:microsoft.com/office/officeart/2005/8/layout/vProcess5"/>
    <dgm:cxn modelId="{0A1FC4C8-AA4F-4C9B-A115-721FC6CB47A4}" type="presParOf" srcId="{A962EB1E-7D40-48FD-A057-D490B613D701}" destId="{305C28D7-1A77-409C-9B94-52DF896D326E}" srcOrd="1" destOrd="0" presId="urn:microsoft.com/office/officeart/2005/8/layout/vProcess5"/>
    <dgm:cxn modelId="{682CE9E4-5C53-4513-B0A5-92E71D13A6D5}" type="presParOf" srcId="{A962EB1E-7D40-48FD-A057-D490B613D701}" destId="{FB1CFA96-4208-4D8B-9B4B-69EB4AD934BA}" srcOrd="2" destOrd="0" presId="urn:microsoft.com/office/officeart/2005/8/layout/vProcess5"/>
    <dgm:cxn modelId="{BF8E52B2-AFA2-4200-9EFF-F9F32DC31192}" type="presParOf" srcId="{A962EB1E-7D40-48FD-A057-D490B613D701}" destId="{98C1990C-9819-4F4E-B5CB-CD4A70869119}" srcOrd="3" destOrd="0" presId="urn:microsoft.com/office/officeart/2005/8/layout/vProcess5"/>
    <dgm:cxn modelId="{563F9D90-994B-4A55-AAC4-B92E2E806C3C}" type="presParOf" srcId="{A962EB1E-7D40-48FD-A057-D490B613D701}" destId="{BBF8ACBD-6B9B-4E23-A2CD-77D3403985D7}" srcOrd="4" destOrd="0" presId="urn:microsoft.com/office/officeart/2005/8/layout/vProcess5"/>
    <dgm:cxn modelId="{894D05AD-58C0-4EE7-9C03-FC74DD6FAA5E}" type="presParOf" srcId="{A962EB1E-7D40-48FD-A057-D490B613D701}" destId="{4F20AB3A-DD9F-4721-8E44-122316B724B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DFCCD-344C-436B-BFE1-7CD56106334E}">
      <dsp:nvSpPr>
        <dsp:cNvPr id="0" name=""/>
        <dsp:cNvSpPr/>
      </dsp:nvSpPr>
      <dsp:spPr>
        <a:xfrm>
          <a:off x="0" y="2891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It returns the MIN(price): $1.29</a:t>
          </a:r>
        </a:p>
      </dsp:txBody>
      <dsp:txXfrm>
        <a:off x="64254" y="67145"/>
        <a:ext cx="4687925" cy="1187751"/>
      </dsp:txXfrm>
    </dsp:sp>
    <dsp:sp modelId="{008E00B6-5812-493A-AE09-66EB203689C1}">
      <dsp:nvSpPr>
        <dsp:cNvPr id="0" name=""/>
        <dsp:cNvSpPr/>
      </dsp:nvSpPr>
      <dsp:spPr>
        <a:xfrm>
          <a:off x="0" y="1373870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MIN() will always return only one row</a:t>
          </a:r>
        </a:p>
      </dsp:txBody>
      <dsp:txXfrm>
        <a:off x="64254" y="1438124"/>
        <a:ext cx="4687925" cy="1187751"/>
      </dsp:txXfrm>
    </dsp:sp>
    <dsp:sp modelId="{CB79ECB2-99FA-4BF3-9391-A7C88F98B843}">
      <dsp:nvSpPr>
        <dsp:cNvPr id="0" name=""/>
        <dsp:cNvSpPr/>
      </dsp:nvSpPr>
      <dsp:spPr>
        <a:xfrm>
          <a:off x="0" y="2744849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 for </a:t>
          </a:r>
          <a:r>
            <a:rPr lang="en-US" sz="2400" kern="1200" dirty="0" err="1"/>
            <a:t>ProductName</a:t>
          </a:r>
          <a:r>
            <a:rPr lang="en-US" sz="2400" kern="1200" dirty="0"/>
            <a:t>, it chooses the first row in the Product column, i.e., Cheerios</a:t>
          </a:r>
        </a:p>
      </dsp:txBody>
      <dsp:txXfrm>
        <a:off x="64254" y="2809103"/>
        <a:ext cx="4687925" cy="11877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C28D7-1A77-409C-9B94-52DF896D326E}">
      <dsp:nvSpPr>
        <dsp:cNvPr id="0" name=""/>
        <dsp:cNvSpPr/>
      </dsp:nvSpPr>
      <dsp:spPr>
        <a:xfrm>
          <a:off x="0" y="0"/>
          <a:ext cx="5437580" cy="11315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Step 1: Execute what is in the parentheses to find the lowest price  </a:t>
          </a:r>
        </a:p>
      </dsp:txBody>
      <dsp:txXfrm>
        <a:off x="33143" y="33143"/>
        <a:ext cx="4268013" cy="1065284"/>
      </dsp:txXfrm>
    </dsp:sp>
    <dsp:sp modelId="{FB1CFA96-4208-4D8B-9B4B-69EB4AD934BA}">
      <dsp:nvSpPr>
        <dsp:cNvPr id="0" name=""/>
        <dsp:cNvSpPr/>
      </dsp:nvSpPr>
      <dsp:spPr>
        <a:xfrm>
          <a:off x="0" y="1383029"/>
          <a:ext cx="5437580" cy="11315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Step 2: Plug the lowest price into the main query, and execute the main query </a:t>
          </a:r>
          <a:endParaRPr lang="en-US" sz="2400" b="0" kern="1200" dirty="0"/>
        </a:p>
      </dsp:txBody>
      <dsp:txXfrm>
        <a:off x="33143" y="1416172"/>
        <a:ext cx="3676200" cy="1065284"/>
      </dsp:txXfrm>
    </dsp:sp>
    <dsp:sp modelId="{98C1990C-9819-4F4E-B5CB-CD4A70869119}">
      <dsp:nvSpPr>
        <dsp:cNvPr id="0" name=""/>
        <dsp:cNvSpPr/>
      </dsp:nvSpPr>
      <dsp:spPr>
        <a:xfrm>
          <a:off x="4702059" y="889539"/>
          <a:ext cx="735520" cy="7355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4867551" y="889539"/>
        <a:ext cx="404536" cy="553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A453-4B35-4D48-8C01-1344CE9804FC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02-EBE3-4C41-957E-C15D27EBA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55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7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66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98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45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74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336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774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70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547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72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93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85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373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996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832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05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083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075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75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41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81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3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59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58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60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3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SQL – Getting Information Out of a Database</a:t>
            </a:r>
            <a:br>
              <a:rPr lang="en-US" i="1" dirty="0"/>
            </a:br>
            <a:r>
              <a:rPr lang="en-US" i="1" dirty="0"/>
              <a:t>Part 2: Advanced Queries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354871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What’s with the SUM()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962399"/>
          </a:xfrm>
        </p:spPr>
        <p:txBody>
          <a:bodyPr>
            <a:normAutofit/>
          </a:bodyPr>
          <a:lstStyle/>
          <a:p>
            <a:r>
              <a:rPr lang="en-US" dirty="0"/>
              <a:t>Notice that we’ve introduced something new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sz="2800" dirty="0"/>
              <a:t>SELECT </a:t>
            </a:r>
            <a:r>
              <a:rPr lang="en-US" sz="2800" b="1" dirty="0">
                <a:solidFill>
                  <a:srgbClr val="FF0000"/>
                </a:solidFill>
              </a:rPr>
              <a:t>SUM(</a:t>
            </a:r>
            <a:r>
              <a:rPr lang="en-US" sz="2800" b="1" dirty="0" err="1">
                <a:solidFill>
                  <a:srgbClr val="FF0000"/>
                </a:solidFill>
              </a:rPr>
              <a:t>Product.Price</a:t>
            </a:r>
            <a:r>
              <a:rPr lang="en-US" sz="2800" b="1" dirty="0">
                <a:solidFill>
                  <a:srgbClr val="FF0000"/>
                </a:solidFill>
              </a:rPr>
              <a:t>*</a:t>
            </a:r>
            <a:r>
              <a:rPr lang="en-US" sz="2800" b="1" dirty="0" err="1">
                <a:solidFill>
                  <a:srgbClr val="FF0000"/>
                </a:solidFill>
              </a:rPr>
              <a:t>OrderProduct.Quantity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endParaRPr lang="en-US" dirty="0"/>
          </a:p>
          <a:p>
            <a:r>
              <a:rPr lang="en-US" sz="2800" dirty="0"/>
              <a:t>This multiplies price by quantity for each returned record, and then adds them together.</a:t>
            </a:r>
          </a:p>
          <a:p>
            <a:r>
              <a:rPr lang="en-US" sz="2800" dirty="0"/>
              <a:t>You </a:t>
            </a:r>
            <a:r>
              <a:rPr lang="en-US" sz="2800" b="1" dirty="0">
                <a:solidFill>
                  <a:srgbClr val="FF0000"/>
                </a:solidFill>
              </a:rPr>
              <a:t>can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perform arithmetic operations as long as the fields are numeric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5257800"/>
            <a:ext cx="8077200" cy="1447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Question: </a:t>
            </a:r>
            <a:r>
              <a:rPr lang="en-US" sz="2400" dirty="0"/>
              <a:t>What do you think would get returned if you left off the SUM() and just had</a:t>
            </a:r>
          </a:p>
          <a:p>
            <a:pPr algn="ctr"/>
            <a:r>
              <a:rPr lang="en-US" sz="2400" dirty="0"/>
              <a:t>SELECT </a:t>
            </a:r>
            <a:r>
              <a:rPr lang="en-US" sz="2400" dirty="0" err="1"/>
              <a:t>Product.Price</a:t>
            </a:r>
            <a:r>
              <a:rPr lang="en-US" sz="2400" dirty="0"/>
              <a:t> * </a:t>
            </a:r>
            <a:r>
              <a:rPr lang="en-US" sz="2400" dirty="0" err="1"/>
              <a:t>Product.Quantity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95420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Consider another example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89683" y="1219200"/>
            <a:ext cx="4724400" cy="1143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Question: Get a full list of ALL customers and their orders information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84437"/>
            <a:ext cx="8534400" cy="3840163"/>
          </a:xfrm>
        </p:spPr>
        <p:txBody>
          <a:bodyPr>
            <a:normAutofit/>
          </a:bodyPr>
          <a:lstStyle/>
          <a:p>
            <a:r>
              <a:rPr lang="en-US" sz="2800" dirty="0"/>
              <a:t>This is the view of the database we want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687942"/>
              </p:ext>
            </p:extLst>
          </p:nvPr>
        </p:nvGraphicFramePr>
        <p:xfrm>
          <a:off x="633342" y="3352800"/>
          <a:ext cx="8182116" cy="237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FirstName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1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33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Outer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5344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We need another operator </a:t>
            </a:r>
          </a:p>
          <a:p>
            <a:pPr lvl="1"/>
            <a:r>
              <a:rPr lang="en-US" altLang="en-US" dirty="0"/>
              <a:t>for the item that have a match, it behaves like a Join,</a:t>
            </a:r>
          </a:p>
          <a:p>
            <a:pPr lvl="1"/>
            <a:r>
              <a:rPr lang="en-US" altLang="en-US" dirty="0"/>
              <a:t>but for the items that have NO MATCH, it appends the record with NULLs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altLang="en-US" sz="2800" dirty="0"/>
              <a:t>The operators with these properties are called </a:t>
            </a:r>
            <a:r>
              <a:rPr lang="en-US" altLang="en-US" sz="3000" b="1" dirty="0">
                <a:solidFill>
                  <a:schemeClr val="accent2">
                    <a:lumMod val="75000"/>
                  </a:schemeClr>
                </a:solidFill>
              </a:rPr>
              <a:t>outer joins</a:t>
            </a:r>
            <a:r>
              <a:rPr lang="en-US" altLang="en-US" sz="2800" i="1" dirty="0"/>
              <a:t>. </a:t>
            </a:r>
            <a:r>
              <a:rPr lang="en-US" altLang="en-US" sz="2800" dirty="0"/>
              <a:t>(There are several of them)</a:t>
            </a:r>
          </a:p>
          <a:p>
            <a:r>
              <a:rPr lang="en-US" altLang="en-US" sz="2800" dirty="0"/>
              <a:t>The operators that we studied already are also called </a:t>
            </a:r>
            <a:r>
              <a:rPr lang="en-US" altLang="en-US" sz="3000" b="1" dirty="0">
                <a:solidFill>
                  <a:schemeClr val="accent2">
                    <a:lumMod val="75000"/>
                  </a:schemeClr>
                </a:solidFill>
              </a:rPr>
              <a:t>inner joins</a:t>
            </a:r>
            <a:r>
              <a:rPr lang="en-US" altLang="en-US" sz="2800" i="1" dirty="0"/>
              <a:t> </a:t>
            </a:r>
            <a:r>
              <a:rPr lang="en-US" altLang="en-US" sz="2800" dirty="0"/>
              <a:t>(To distinguish them from outer joins)</a:t>
            </a:r>
          </a:p>
        </p:txBody>
      </p:sp>
      <p:pic>
        <p:nvPicPr>
          <p:cNvPr id="1026" name="Picture 2" descr="https://www.dofactory.com/Images/sql-inner-jo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475975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dofactory.com/Images/sql-full-jo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472866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dofactory.com/Images/sql-left-joi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475975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dofactory.com/Images/sql-right-joi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62806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019800" y="6400800"/>
            <a:ext cx="3050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reference: www.dofactory.com/sql/join</a:t>
            </a:r>
          </a:p>
        </p:txBody>
      </p:sp>
    </p:spTree>
    <p:extLst>
      <p:ext uri="{BB962C8B-B14F-4D97-AF65-F5344CB8AC3E}">
        <p14:creationId xmlns:p14="http://schemas.microsoft.com/office/powerpoint/2010/main" val="3393027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Left Join</a:t>
            </a:r>
            <a:endParaRPr lang="en-US" dirty="0"/>
          </a:p>
        </p:txBody>
      </p:sp>
      <p:pic>
        <p:nvPicPr>
          <p:cNvPr id="1026" name="Picture 2" descr="https://www.dofactory.com/Images/sql-inner-jo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77383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dofactory.com/Images/sql-left-jo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77383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33400" y="14478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SELECT </a:t>
            </a:r>
            <a:r>
              <a:rPr lang="en-US" sz="2400" dirty="0" err="1"/>
              <a:t>column_name</a:t>
            </a:r>
            <a:r>
              <a:rPr lang="en-US" sz="2400" dirty="0"/>
              <a:t>(s) </a:t>
            </a:r>
            <a:r>
              <a:rPr lang="en-US" sz="2400" dirty="0">
                <a:solidFill>
                  <a:srgbClr val="C00000"/>
                </a:solidFill>
              </a:rPr>
              <a:t>FROM </a:t>
            </a:r>
            <a:r>
              <a:rPr lang="en-US" sz="2400" dirty="0"/>
              <a:t>schema_name.table_name1</a:t>
            </a:r>
          </a:p>
          <a:p>
            <a:r>
              <a:rPr lang="en-US" sz="2400" dirty="0">
                <a:solidFill>
                  <a:srgbClr val="C00000"/>
                </a:solidFill>
              </a:rPr>
              <a:t>LEFT JOIN </a:t>
            </a:r>
            <a:r>
              <a:rPr lang="en-US" sz="2400" dirty="0"/>
              <a:t>schema_name.table_name2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table_name1.column = table_name2.column;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9768" y="97791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4525054"/>
            <a:ext cx="8305800" cy="1972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/>
              <a:t>(INNER) JOIN: </a:t>
            </a:r>
            <a:br>
              <a:rPr lang="en-US" sz="2600" dirty="0"/>
            </a:br>
            <a:r>
              <a:rPr lang="en-US" sz="2600" dirty="0"/>
              <a:t>Select records that have matching values in both tables.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/>
              <a:t>LEFT (OUTER) JOIN: </a:t>
            </a:r>
            <a:br>
              <a:rPr lang="en-US" sz="2600" dirty="0"/>
            </a:br>
            <a:r>
              <a:rPr lang="en-US" sz="2600" dirty="0"/>
              <a:t>Select records from the first (left-most) table with matching right table records.</a:t>
            </a:r>
          </a:p>
        </p:txBody>
      </p:sp>
    </p:spTree>
    <p:extLst>
      <p:ext uri="{BB962C8B-B14F-4D97-AF65-F5344CB8AC3E}">
        <p14:creationId xmlns:p14="http://schemas.microsoft.com/office/powerpoint/2010/main" val="2181181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Joining tables using Left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114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SELECT * FROM </a:t>
            </a:r>
            <a:r>
              <a:rPr lang="en-US" sz="2800" b="1" dirty="0" err="1">
                <a:solidFill>
                  <a:srgbClr val="0070C0"/>
                </a:solidFill>
              </a:rPr>
              <a:t>orderdb.Customer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LEFT JOIN </a:t>
            </a:r>
            <a:r>
              <a:rPr lang="en-US" sz="2800" b="1" dirty="0" err="1">
                <a:solidFill>
                  <a:srgbClr val="0070C0"/>
                </a:solidFill>
              </a:rPr>
              <a:t>orderdb.Order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ON </a:t>
            </a:r>
            <a:r>
              <a:rPr lang="en-US" sz="2800" b="1" dirty="0" err="1">
                <a:solidFill>
                  <a:srgbClr val="FF0000"/>
                </a:solidFill>
              </a:rPr>
              <a:t>Customer.CustomerID</a:t>
            </a:r>
            <a:r>
              <a:rPr lang="en-US" sz="2800" b="1" dirty="0">
                <a:solidFill>
                  <a:srgbClr val="FF0000"/>
                </a:solidFill>
              </a:rPr>
              <a:t>=</a:t>
            </a:r>
            <a:r>
              <a:rPr lang="en-US" sz="2800" b="1" dirty="0" err="1">
                <a:solidFill>
                  <a:srgbClr val="FF0000"/>
                </a:solidFill>
              </a:rPr>
              <a:t>Order.CustomerID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sz="2500" dirty="0"/>
              <a:t>Returns this: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091238"/>
              </p:ext>
            </p:extLst>
          </p:nvPr>
        </p:nvGraphicFramePr>
        <p:xfrm>
          <a:off x="595242" y="3657600"/>
          <a:ext cx="8182116" cy="237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FirstName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1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058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73863" y="1367073"/>
            <a:ext cx="624840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Question: What is the number of orders of all customers?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E90C0F1-8C61-40CD-BA14-EDA4F9356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224991"/>
              </p:ext>
            </p:extLst>
          </p:nvPr>
        </p:nvGraphicFramePr>
        <p:xfrm>
          <a:off x="595242" y="4028440"/>
          <a:ext cx="8182116" cy="237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FirstName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1226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FD1A12E-31D5-43CE-9B7D-5C83B1BADC6F}"/>
              </a:ext>
            </a:extLst>
          </p:cNvPr>
          <p:cNvSpPr/>
          <p:nvPr/>
        </p:nvSpPr>
        <p:spPr>
          <a:xfrm>
            <a:off x="1143000" y="2505670"/>
            <a:ext cx="694137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/>
              <a:t>SELECT   *</a:t>
            </a:r>
            <a:r>
              <a:rPr lang="en-US" sz="2100" b="1" dirty="0"/>
              <a:t>   </a:t>
            </a:r>
            <a:r>
              <a:rPr lang="en-US" sz="2100" dirty="0"/>
              <a:t>FROM </a:t>
            </a:r>
            <a:r>
              <a:rPr lang="en-US" sz="2100" dirty="0" err="1"/>
              <a:t>Orderdb.Customer</a:t>
            </a:r>
            <a:r>
              <a:rPr lang="en-US" sz="2100" dirty="0"/>
              <a:t> </a:t>
            </a:r>
          </a:p>
          <a:p>
            <a:r>
              <a:rPr lang="en-US" sz="2100" dirty="0"/>
              <a:t>LEFT JOIN </a:t>
            </a:r>
            <a:r>
              <a:rPr lang="en-US" sz="2100" dirty="0" err="1"/>
              <a:t>Orderdb.Order</a:t>
            </a:r>
            <a:r>
              <a:rPr lang="en-US" sz="2100" dirty="0"/>
              <a:t> ON </a:t>
            </a:r>
            <a:r>
              <a:rPr lang="en-US" sz="2100" dirty="0" err="1"/>
              <a:t>Customer.CustomerID</a:t>
            </a:r>
            <a:r>
              <a:rPr lang="en-US" sz="2100" dirty="0"/>
              <a:t>=</a:t>
            </a:r>
            <a:r>
              <a:rPr lang="en-US" sz="2100" dirty="0" err="1"/>
              <a:t>Order.CustomerID</a:t>
            </a:r>
            <a:r>
              <a:rPr lang="en-US" sz="21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48670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92202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/>
              <a:t>SELECT </a:t>
            </a:r>
            <a:r>
              <a:rPr lang="en-US" sz="2100" dirty="0" err="1"/>
              <a:t>Customer.customerID</a:t>
            </a:r>
            <a:r>
              <a:rPr lang="en-US" sz="2100" dirty="0"/>
              <a:t>, </a:t>
            </a:r>
            <a:r>
              <a:rPr lang="en-US" sz="2200" b="1" dirty="0">
                <a:solidFill>
                  <a:srgbClr val="FF0000"/>
                </a:solidFill>
              </a:rPr>
              <a:t>Count(</a:t>
            </a:r>
            <a:r>
              <a:rPr lang="en-US" sz="2200" b="1" dirty="0" err="1">
                <a:solidFill>
                  <a:srgbClr val="FF0000"/>
                </a:solidFill>
              </a:rPr>
              <a:t>ordernumber</a:t>
            </a:r>
            <a:r>
              <a:rPr lang="en-US" sz="22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100" dirty="0"/>
              <a:t>FROM </a:t>
            </a:r>
            <a:r>
              <a:rPr lang="en-US" sz="2100" dirty="0" err="1"/>
              <a:t>Orderdb.Customer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b="1" dirty="0">
                <a:solidFill>
                  <a:srgbClr val="FF0000"/>
                </a:solidFill>
              </a:rPr>
              <a:t>LEFT</a:t>
            </a:r>
            <a:r>
              <a:rPr lang="en-US" sz="2100" dirty="0"/>
              <a:t> JOIN </a:t>
            </a:r>
            <a:r>
              <a:rPr lang="en-US" sz="2100" dirty="0" err="1"/>
              <a:t>Orderdb.Order</a:t>
            </a:r>
            <a:r>
              <a:rPr lang="en-US" sz="2100" dirty="0"/>
              <a:t> ON </a:t>
            </a:r>
            <a:r>
              <a:rPr lang="en-US" sz="2100" dirty="0" err="1"/>
              <a:t>Customer.CustomerID</a:t>
            </a:r>
            <a:r>
              <a:rPr lang="en-US" sz="2100" dirty="0"/>
              <a:t>=</a:t>
            </a:r>
            <a:r>
              <a:rPr lang="en-US" sz="2100" dirty="0" err="1"/>
              <a:t>Order.CustomerID</a:t>
            </a:r>
            <a:endParaRPr lang="en-US" sz="2100" dirty="0"/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</a:rPr>
              <a:t>GROUP BY </a:t>
            </a:r>
            <a:r>
              <a:rPr lang="en-US" sz="2200" b="1" dirty="0" err="1">
                <a:solidFill>
                  <a:srgbClr val="FF0000"/>
                </a:solidFill>
              </a:rPr>
              <a:t>CustomerID</a:t>
            </a:r>
            <a:r>
              <a:rPr lang="en-US" sz="2100" dirty="0"/>
              <a:t>;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Answer:</a:t>
            </a:r>
            <a:r>
              <a:rPr lang="en-US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73863" y="1367073"/>
            <a:ext cx="624840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Question: What is the number of orders of all customers?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776962"/>
              </p:ext>
            </p:extLst>
          </p:nvPr>
        </p:nvGraphicFramePr>
        <p:xfrm>
          <a:off x="2209800" y="4267200"/>
          <a:ext cx="297180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38332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68449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Count(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ordernumber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796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1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794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49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649948"/>
                  </a:ext>
                </a:extLst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5738873" y="4419600"/>
            <a:ext cx="3251410" cy="1295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Here, we use Count(</a:t>
            </a:r>
            <a:r>
              <a:rPr lang="en-US" sz="2100" dirty="0" err="1"/>
              <a:t>ordernumber</a:t>
            </a:r>
            <a:r>
              <a:rPr lang="en-US" sz="2100" dirty="0"/>
              <a:t>) not Count(*). Why?</a:t>
            </a:r>
          </a:p>
        </p:txBody>
      </p:sp>
    </p:spTree>
    <p:extLst>
      <p:ext uri="{BB962C8B-B14F-4D97-AF65-F5344CB8AC3E}">
        <p14:creationId xmlns:p14="http://schemas.microsoft.com/office/powerpoint/2010/main" val="3871376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#3</a:t>
            </a:r>
          </a:p>
        </p:txBody>
      </p:sp>
    </p:spTree>
    <p:extLst>
      <p:ext uri="{BB962C8B-B14F-4D97-AF65-F5344CB8AC3E}">
        <p14:creationId xmlns:p14="http://schemas.microsoft.com/office/powerpoint/2010/main" val="1698835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The </a:t>
            </a:r>
            <a:r>
              <a:rPr lang="en-US" dirty="0"/>
              <a:t>LIMIT Clause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could try to use LIMIT to find the least expensive product: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SELECT * FROM </a:t>
            </a:r>
            <a:r>
              <a:rPr lang="en-US" dirty="0" err="1">
                <a:solidFill>
                  <a:schemeClr val="tx2"/>
                </a:solidFill>
              </a:rPr>
              <a:t>orderdb.Product</a:t>
            </a:r>
            <a:r>
              <a:rPr lang="en-US" dirty="0">
                <a:solidFill>
                  <a:schemeClr val="tx2"/>
                </a:solidFill>
              </a:rPr>
              <a:t>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ORDER BY Price ASC LIMIT 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what if there is more than one product with the lowest value for price AND we don’t know how many there are?</a:t>
            </a:r>
          </a:p>
        </p:txBody>
      </p:sp>
    </p:spTree>
    <p:extLst>
      <p:ext uri="{BB962C8B-B14F-4D97-AF65-F5344CB8AC3E}">
        <p14:creationId xmlns:p14="http://schemas.microsoft.com/office/powerpoint/2010/main" val="478118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Where MIN() alone fails us…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MIN(price) 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>
                <a:solidFill>
                  <a:schemeClr val="accent2"/>
                </a:solidFill>
              </a:rPr>
              <a:t>BUT</a:t>
            </a:r>
            <a:endParaRPr lang="en-US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 MIN(price),</a:t>
            </a:r>
            <a:r>
              <a:rPr lang="en-US" dirty="0" err="1"/>
              <a:t>ProductName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936243" y="162052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39133" y="4439920"/>
          <a:ext cx="1828864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Price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4876800" y="1772920"/>
            <a:ext cx="1828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075154" y="459232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5562600"/>
            <a:ext cx="8297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accent2"/>
                </a:solidFill>
              </a:rPr>
              <a:t>Wait…. Cheerios’ price should be 3.99. </a:t>
            </a:r>
          </a:p>
          <a:p>
            <a:r>
              <a:rPr lang="en-US" sz="3600" i="1" dirty="0">
                <a:solidFill>
                  <a:schemeClr val="accent2"/>
                </a:solidFill>
              </a:rPr>
              <a:t>So what’s going on??</a:t>
            </a:r>
          </a:p>
        </p:txBody>
      </p:sp>
    </p:spTree>
    <p:extLst>
      <p:ext uri="{BB962C8B-B14F-4D97-AF65-F5344CB8AC3E}">
        <p14:creationId xmlns:p14="http://schemas.microsoft.com/office/powerpoint/2010/main" val="232314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multiple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Right now, you can answer with data from a </a:t>
            </a:r>
            <a:r>
              <a:rPr lang="en-US" sz="2800" b="1" dirty="0">
                <a:solidFill>
                  <a:srgbClr val="C00000"/>
                </a:solidFill>
              </a:rPr>
              <a:t>single</a:t>
            </a:r>
            <a:r>
              <a:rPr lang="en-US" sz="2800" dirty="0"/>
              <a:t> table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800" dirty="0"/>
              <a:t>What if you need to combine </a:t>
            </a:r>
            <a:r>
              <a:rPr lang="en-US" sz="2800" b="1" dirty="0">
                <a:solidFill>
                  <a:srgbClr val="C00000"/>
                </a:solidFill>
              </a:rPr>
              <a:t>two (or more)</a:t>
            </a:r>
            <a:r>
              <a:rPr lang="en-US" sz="2800" dirty="0"/>
              <a:t> tables?</a:t>
            </a:r>
          </a:p>
          <a:p>
            <a:pPr lvl="1"/>
            <a:r>
              <a:rPr lang="en-US" sz="2400" dirty="0"/>
              <a:t>For example, what if we want to find out the orders a customer placed?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93D2CD23-6EF0-4B0A-ACE2-52EE073DA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835" y="4442221"/>
            <a:ext cx="6526995" cy="2110979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20EC0596-5E53-4F59-BA38-0F523D3AA5B7}"/>
              </a:ext>
            </a:extLst>
          </p:cNvPr>
          <p:cNvSpPr/>
          <p:nvPr/>
        </p:nvSpPr>
        <p:spPr>
          <a:xfrm>
            <a:off x="600269" y="4246984"/>
            <a:ext cx="3962400" cy="228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25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What’s wrong…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MIN(price),</a:t>
            </a:r>
            <a:r>
              <a:rPr lang="en-US" dirty="0" err="1"/>
              <a:t>ProductName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86400" y="2895600"/>
          <a:ext cx="3505264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ProductName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441366" y="2667000"/>
          <a:ext cx="48164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5715000" y="4267200"/>
            <a:ext cx="3175210" cy="228600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And it will do this for any function (AVG, SUM, etc.)</a:t>
            </a:r>
          </a:p>
        </p:txBody>
      </p:sp>
    </p:spTree>
    <p:extLst>
      <p:ext uri="{BB962C8B-B14F-4D97-AF65-F5344CB8AC3E}">
        <p14:creationId xmlns:p14="http://schemas.microsoft.com/office/powerpoint/2010/main" val="3583807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 we need a SQL </a:t>
            </a:r>
            <a:r>
              <a:rPr lang="en-US" dirty="0" err="1"/>
              <a:t>subselect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It’s where you have a SELECT statement nested inside another SELECT statement!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dirty="0">
                <a:solidFill>
                  <a:schemeClr val="accent1"/>
                </a:solidFill>
              </a:rPr>
              <a:t>SELECT MIN(Price) 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r>
              <a:rPr lang="en-US" b="1" dirty="0"/>
              <a:t>); </a:t>
            </a:r>
          </a:p>
        </p:txBody>
      </p:sp>
      <p:sp>
        <p:nvSpPr>
          <p:cNvPr id="4" name="Left Brace 3"/>
          <p:cNvSpPr/>
          <p:nvPr/>
        </p:nvSpPr>
        <p:spPr>
          <a:xfrm rot="16200000">
            <a:off x="4114799" y="1752601"/>
            <a:ext cx="304800" cy="7162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799" y="5486401"/>
            <a:ext cx="7086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is a </a:t>
            </a:r>
            <a:r>
              <a:rPr lang="en-US" sz="2800" b="1" dirty="0"/>
              <a:t>temporary table </a:t>
            </a:r>
            <a:r>
              <a:rPr lang="en-US" sz="2800" dirty="0"/>
              <a:t>from the database with one column and one row.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0" y="3124199"/>
            <a:ext cx="3352800" cy="1447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Now you get all records back with that (lowest) price and avoid the quirk of the MIN() function.</a:t>
            </a:r>
          </a:p>
        </p:txBody>
      </p:sp>
    </p:spTree>
    <p:extLst>
      <p:ext uri="{BB962C8B-B14F-4D97-AF65-F5344CB8AC3E}">
        <p14:creationId xmlns:p14="http://schemas.microsoft.com/office/powerpoint/2010/main" val="2003590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would </a:t>
            </a:r>
            <a:r>
              <a:rPr lang="en-US" dirty="0"/>
              <a:t>SQL execute this query?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6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SELECT </a:t>
            </a:r>
            <a:r>
              <a:rPr lang="en-US" sz="2800" b="1" dirty="0" err="1"/>
              <a:t>Price,ProductName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en-US" sz="2800" b="1" dirty="0"/>
              <a:t>FROM </a:t>
            </a:r>
            <a:r>
              <a:rPr lang="en-US" sz="2800" b="1" dirty="0" err="1"/>
              <a:t>orderdb.Product</a:t>
            </a:r>
            <a:br>
              <a:rPr lang="en-US" sz="2800" b="1" dirty="0"/>
            </a:br>
            <a:r>
              <a:rPr lang="en-US" sz="2800" b="1" dirty="0"/>
              <a:t>WHERE Price=</a:t>
            </a:r>
            <a:br>
              <a:rPr lang="en-US" sz="2800" b="1" dirty="0"/>
            </a:br>
            <a:r>
              <a:rPr lang="en-US" sz="2800" b="1" dirty="0"/>
              <a:t>(</a:t>
            </a:r>
            <a:r>
              <a:rPr lang="en-US" sz="2800" b="1" dirty="0">
                <a:solidFill>
                  <a:schemeClr val="accent1"/>
                </a:solidFill>
              </a:rPr>
              <a:t>SELECT MIN(Price) FROM </a:t>
            </a:r>
            <a:r>
              <a:rPr lang="en-US" sz="2800" b="1" dirty="0" err="1">
                <a:solidFill>
                  <a:schemeClr val="accent1"/>
                </a:solidFill>
              </a:rPr>
              <a:t>orderdb.Product</a:t>
            </a:r>
            <a:r>
              <a:rPr lang="en-US" sz="2800" b="1" dirty="0"/>
              <a:t>); </a:t>
            </a:r>
          </a:p>
          <a:p>
            <a:pPr marL="0" indent="0">
              <a:buNone/>
            </a:pPr>
            <a:endParaRPr lang="en-US" sz="2800" b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422BD7B-9781-475F-92DD-40371590C132}"/>
              </a:ext>
            </a:extLst>
          </p:cNvPr>
          <p:cNvGraphicFramePr/>
          <p:nvPr/>
        </p:nvGraphicFramePr>
        <p:xfrm>
          <a:off x="367558" y="3640811"/>
          <a:ext cx="6397153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34445" y="4108269"/>
          <a:ext cx="1247934" cy="706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7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MIN(Price)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867400" y="3390860"/>
            <a:ext cx="2405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SELECT MIN(Price) </a:t>
            </a:r>
          </a:p>
          <a:p>
            <a:r>
              <a:rPr lang="en-US" b="1" dirty="0">
                <a:solidFill>
                  <a:schemeClr val="accent1"/>
                </a:solidFill>
              </a:rPr>
              <a:t>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endParaRPr lang="en-US" dirty="0"/>
          </a:p>
        </p:txBody>
      </p:sp>
      <p:sp>
        <p:nvSpPr>
          <p:cNvPr id="10" name="Bent-Up Arrow 9"/>
          <p:cNvSpPr/>
          <p:nvPr/>
        </p:nvSpPr>
        <p:spPr>
          <a:xfrm rot="5400000">
            <a:off x="6498011" y="4076700"/>
            <a:ext cx="533400" cy="609600"/>
          </a:xfrm>
          <a:prstGeom prst="ben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867400" y="5106329"/>
            <a:ext cx="29090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r>
              <a:rPr lang="en-US" b="1" dirty="0">
                <a:solidFill>
                  <a:schemeClr val="accent1"/>
                </a:solidFill>
              </a:rPr>
              <a:t>1.29</a:t>
            </a:r>
            <a:r>
              <a:rPr lang="en-US" b="1" dirty="0"/>
              <a:t>;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771242" y="6047161"/>
          <a:ext cx="2038096" cy="706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6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1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ProductName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Bent-Up Arrow 12"/>
          <p:cNvSpPr/>
          <p:nvPr/>
        </p:nvSpPr>
        <p:spPr>
          <a:xfrm rot="5400000">
            <a:off x="6073278" y="6007355"/>
            <a:ext cx="533400" cy="609600"/>
          </a:xfrm>
          <a:prstGeom prst="ben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8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And it also handles ties!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dirty="0">
                <a:solidFill>
                  <a:schemeClr val="accent1"/>
                </a:solidFill>
              </a:rPr>
              <a:t>SELECT MAX(Price) 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r>
              <a:rPr lang="en-US" b="1" dirty="0"/>
              <a:t>);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3810000"/>
            <a:ext cx="3352800" cy="1447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Now you get all records back with that highest price and avoid the quirk of the MAX() and MIN() functions.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3000" y="3977640"/>
          <a:ext cx="24384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82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ProductName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3.99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3.99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French Toast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22815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85800" y="5578860"/>
            <a:ext cx="7924800" cy="1202940"/>
            <a:chOff x="0" y="15049"/>
            <a:chExt cx="7772400" cy="1034280"/>
          </a:xfrm>
        </p:grpSpPr>
        <p:sp>
          <p:nvSpPr>
            <p:cNvPr id="9" name="Rounded Rectangle 8"/>
            <p:cNvSpPr/>
            <p:nvPr/>
          </p:nvSpPr>
          <p:spPr>
            <a:xfrm>
              <a:off x="0" y="15049"/>
              <a:ext cx="7772400" cy="10342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 txBox="1"/>
            <p:nvPr/>
          </p:nvSpPr>
          <p:spPr>
            <a:xfrm>
              <a:off x="50489" y="65538"/>
              <a:ext cx="7671422" cy="9333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/>
                <a:t>But these are the highest-priced products overall, not the highest-priced products bought by a particular customer…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5731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Subselects</a:t>
            </a:r>
            <a:r>
              <a:rPr lang="en-US" dirty="0"/>
              <a:t> come in handy in other situations too…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We want to get a COUNT of how many DISTINCT states there are in the table.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3800" b="1" dirty="0"/>
              <a:t>SELECT COUNT(*) FROM </a:t>
            </a:r>
            <a:r>
              <a:rPr lang="en-US" sz="3800" b="1" dirty="0">
                <a:solidFill>
                  <a:schemeClr val="accent1"/>
                </a:solidFill>
              </a:rPr>
              <a:t>(SELECT DISTINCT State FROM  </a:t>
            </a:r>
            <a:r>
              <a:rPr lang="en-US" sz="3800" b="1" dirty="0" err="1">
                <a:solidFill>
                  <a:schemeClr val="accent1"/>
                </a:solidFill>
              </a:rPr>
              <a:t>orderdb.Customer</a:t>
            </a:r>
            <a:r>
              <a:rPr lang="en-US" sz="3800" b="1" dirty="0">
                <a:solidFill>
                  <a:schemeClr val="accent1"/>
                </a:solidFill>
              </a:rPr>
              <a:t>) </a:t>
            </a:r>
            <a:r>
              <a:rPr lang="en-US" sz="3700" b="1" dirty="0"/>
              <a:t>AS tmp1;</a:t>
            </a:r>
          </a:p>
          <a:p>
            <a:endParaRPr lang="en-US" dirty="0"/>
          </a:p>
          <a:p>
            <a:r>
              <a:rPr lang="en-US" dirty="0"/>
              <a:t>To see how this works:</a:t>
            </a:r>
          </a:p>
          <a:p>
            <a:pPr lvl="1"/>
            <a:r>
              <a:rPr lang="en-US" dirty="0"/>
              <a:t>Start with what is in the parentheses 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SELECT DISTINCT State FROM </a:t>
            </a:r>
            <a:r>
              <a:rPr lang="en-US" b="1" dirty="0" err="1">
                <a:solidFill>
                  <a:schemeClr val="accent1"/>
                </a:solidFill>
              </a:rPr>
              <a:t>orderdb.Customer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…then COUNT those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96200" y="3957859"/>
          <a:ext cx="762000" cy="104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96200" y="5710459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6324600" y="4186459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ight Arrow 6"/>
          <p:cNvSpPr/>
          <p:nvPr/>
        </p:nvSpPr>
        <p:spPr>
          <a:xfrm>
            <a:off x="6324600" y="5634259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7778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we need 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SELECT COUNT(*) FROM </a:t>
            </a:r>
            <a:r>
              <a:rPr lang="en-US" b="1" dirty="0">
                <a:solidFill>
                  <a:schemeClr val="accent1"/>
                </a:solidFill>
              </a:rPr>
              <a:t>(SELECT DISTINCT State FROM </a:t>
            </a:r>
            <a:r>
              <a:rPr lang="en-US" b="1" dirty="0" err="1">
                <a:solidFill>
                  <a:schemeClr val="accent1"/>
                </a:solidFill>
              </a:rPr>
              <a:t>orderdb.Customer</a:t>
            </a:r>
            <a:r>
              <a:rPr lang="en-US" b="1" dirty="0">
                <a:solidFill>
                  <a:schemeClr val="accent1"/>
                </a:solidFill>
              </a:rPr>
              <a:t>)</a:t>
            </a:r>
            <a:r>
              <a:rPr lang="en-US" b="1" dirty="0"/>
              <a:t> AS tmp1;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You’re basically </a:t>
            </a:r>
            <a:r>
              <a:rPr lang="en-US" dirty="0" err="1"/>
              <a:t>SELECTing</a:t>
            </a:r>
            <a:r>
              <a:rPr lang="en-US" dirty="0"/>
              <a:t> from the temporary table generated by the nested query.</a:t>
            </a:r>
          </a:p>
          <a:p>
            <a:r>
              <a:rPr lang="en-US" dirty="0"/>
              <a:t>But since you’re </a:t>
            </a:r>
            <a:r>
              <a:rPr lang="en-US" dirty="0" err="1"/>
              <a:t>SELECTing</a:t>
            </a:r>
            <a:r>
              <a:rPr lang="en-US" dirty="0"/>
              <a:t> FROM that temporary table you have to give it a name (i.e., tmp1)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28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BB1298-0D5A-4A70-8D5B-AE56FF673A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438" y="2373485"/>
            <a:ext cx="8407113" cy="27190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Subselects</a:t>
            </a:r>
            <a:r>
              <a:rPr lang="en-US" dirty="0"/>
              <a:t> with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Question: What is the least expensive product bought by customers from New Jersey?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To do this, we will need all the tables.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52400" y="4317674"/>
            <a:ext cx="2057400" cy="330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966731" y="3896649"/>
            <a:ext cx="2057400" cy="330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121063" y="4748781"/>
            <a:ext cx="446349" cy="966219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 flipH="1">
            <a:off x="6937527" y="4317674"/>
            <a:ext cx="716472" cy="1549726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49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err="1"/>
              <a:t>Subselects</a:t>
            </a:r>
            <a:r>
              <a:rPr lang="en-US" dirty="0"/>
              <a:t> with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First, we need to figure out the lowest price of products by customers from New Jersey?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400" b="1" dirty="0"/>
              <a:t>But this is not enough… We also need to find the product name.</a:t>
            </a:r>
          </a:p>
          <a:p>
            <a:pPr marL="0" indent="0">
              <a:buNone/>
            </a:pPr>
            <a:endParaRPr lang="en-US" sz="2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4777"/>
              </p:ext>
            </p:extLst>
          </p:nvPr>
        </p:nvGraphicFramePr>
        <p:xfrm>
          <a:off x="1066800" y="2286000"/>
          <a:ext cx="7543801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3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SELECT 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MIN(</a:t>
                      </a:r>
                      <a:r>
                        <a:rPr lang="en-US" sz="2000" b="1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orderdb.Customer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Customer.CustomerID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Order.CustomerID</a:t>
                      </a:r>
                      <a:b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Order.OrderNumber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OrderProduct.OrderNumber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Product.ProductID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OrderProduct.ProductID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WHERE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Customer.State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='NJ';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7924800" y="449580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9562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err="1"/>
              <a:t>Subselects</a:t>
            </a:r>
            <a:r>
              <a:rPr lang="en-US" dirty="0"/>
              <a:t> with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So we nest the previous query in a big query: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559261"/>
              </p:ext>
            </p:extLst>
          </p:nvPr>
        </p:nvGraphicFramePr>
        <p:xfrm>
          <a:off x="685800" y="1508760"/>
          <a:ext cx="7543801" cy="484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3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SELECT DISTINCT </a:t>
                      </a:r>
                      <a:r>
                        <a:rPr lang="en-US" sz="2000" b="1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Product.ProductName</a:t>
                      </a:r>
                      <a:r>
                        <a:rPr lang="en-US" sz="20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000" b="1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endParaRPr lang="en-US" sz="2000" b="1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orderdb.Customer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. Order ON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Customer.CustomerID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Order.CustomerID</a:t>
                      </a:r>
                      <a:b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orderdb.OrderProduct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Order.OrderNumber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OrderProduct.OrderNumber</a:t>
                      </a:r>
                      <a:endParaRPr lang="en-US" sz="20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orderdb.Product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Product.ProductID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OrderProduct.ProductID</a:t>
                      </a:r>
                      <a:endParaRPr lang="en-US" sz="20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rgbClr val="7030A0"/>
                          </a:solidFill>
                        </a:rPr>
                        <a:t>WHERE</a:t>
                      </a:r>
                      <a:r>
                        <a:rPr lang="en-US" sz="2000" b="0" baseline="0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7030A0"/>
                          </a:solidFill>
                        </a:rPr>
                        <a:t>Customer.State</a:t>
                      </a:r>
                      <a:r>
                        <a:rPr lang="en-US" sz="2000" b="1" dirty="0">
                          <a:solidFill>
                            <a:srgbClr val="7030A0"/>
                          </a:solidFill>
                        </a:rPr>
                        <a:t>='NJ'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00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r>
                        <a:rPr lang="en-US" sz="20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endParaRPr lang="en-US" sz="20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SELECT 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MIN(</a:t>
                      </a:r>
                      <a:r>
                        <a:rPr lang="en-US" sz="2000" b="1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orderdb.Customer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Customer.CustomerID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Order.CustomerID</a:t>
                      </a:r>
                      <a:b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Order.OrderNumber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OrderProduct.OrderNumber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Product.ProductID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OrderProduct.ProductID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WHERE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Customer.State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='NJ'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;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90727" y="6019800"/>
          <a:ext cx="1906652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9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7158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Given a schema of a database, we now should be able to create a SQL statement (query) to answer a question</a:t>
            </a:r>
          </a:p>
          <a:p>
            <a:endParaRPr lang="en-US" dirty="0"/>
          </a:p>
          <a:p>
            <a:pPr lvl="0"/>
            <a:r>
              <a:rPr lang="en-US" dirty="0"/>
              <a:t>Understand how to use</a:t>
            </a:r>
          </a:p>
          <a:p>
            <a:pPr lvl="1"/>
            <a:r>
              <a:rPr lang="en-US" dirty="0"/>
              <a:t>SELECT … FROM …</a:t>
            </a:r>
          </a:p>
          <a:p>
            <a:pPr lvl="1"/>
            <a:r>
              <a:rPr lang="en-US" dirty="0"/>
              <a:t>DISTINCT</a:t>
            </a:r>
          </a:p>
          <a:p>
            <a:pPr lvl="1"/>
            <a:r>
              <a:rPr lang="en-US" dirty="0"/>
              <a:t>WHERE (and how to specify conditions)</a:t>
            </a:r>
          </a:p>
          <a:p>
            <a:pPr lvl="1"/>
            <a:r>
              <a:rPr lang="en-US" dirty="0"/>
              <a:t>AND/OR</a:t>
            </a:r>
          </a:p>
          <a:p>
            <a:pPr lvl="1"/>
            <a:r>
              <a:rPr lang="en-US" dirty="0"/>
              <a:t>ORDER BY (ASC/DESC)</a:t>
            </a:r>
          </a:p>
          <a:p>
            <a:pPr lvl="1"/>
            <a:r>
              <a:rPr lang="en-US" dirty="0"/>
              <a:t>Functions: COUNT, AVG, MIN, MAX, SUM</a:t>
            </a:r>
          </a:p>
          <a:p>
            <a:pPr lvl="1"/>
            <a:r>
              <a:rPr lang="en-US" dirty="0"/>
              <a:t>GROUP BY</a:t>
            </a:r>
          </a:p>
          <a:p>
            <a:pPr lvl="1"/>
            <a:r>
              <a:rPr lang="en-US" dirty="0"/>
              <a:t>LIMIT</a:t>
            </a:r>
          </a:p>
          <a:p>
            <a:pPr lvl="1"/>
            <a:r>
              <a:rPr lang="en-US" b="1" dirty="0"/>
              <a:t>Joins </a:t>
            </a:r>
            <a:r>
              <a:rPr lang="en-US" dirty="0"/>
              <a:t>(and differences between inner/outer join)</a:t>
            </a:r>
            <a:endParaRPr lang="en-US" b="1" dirty="0"/>
          </a:p>
          <a:p>
            <a:pPr lvl="1"/>
            <a:r>
              <a:rPr lang="en-US" b="1" dirty="0" err="1"/>
              <a:t>Subselects</a:t>
            </a:r>
            <a:r>
              <a:rPr lang="en-US" dirty="0"/>
              <a:t>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7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The (Inner)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We’ve seen this before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matched the Order and Customer tables based on the common field (</a:t>
            </a:r>
            <a:r>
              <a:rPr lang="en-US" dirty="0" err="1"/>
              <a:t>CustomerID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We can construct a SQL query to do this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223328"/>
              </p:ext>
            </p:extLst>
          </p:nvPr>
        </p:nvGraphicFramePr>
        <p:xfrm>
          <a:off x="533401" y="259080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34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0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`Order`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533401" y="198120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 Table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3810001" y="198500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Customer Table</a:t>
            </a:r>
          </a:p>
        </p:txBody>
      </p:sp>
    </p:spTree>
    <p:extLst>
      <p:ext uri="{BB962C8B-B14F-4D97-AF65-F5344CB8AC3E}">
        <p14:creationId xmlns:p14="http://schemas.microsoft.com/office/powerpoint/2010/main" val="41544433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#4</a:t>
            </a:r>
          </a:p>
        </p:txBody>
      </p:sp>
    </p:spTree>
    <p:extLst>
      <p:ext uri="{BB962C8B-B14F-4D97-AF65-F5344CB8AC3E}">
        <p14:creationId xmlns:p14="http://schemas.microsoft.com/office/powerpoint/2010/main" val="256370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Joining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768" y="2667000"/>
            <a:ext cx="8610600" cy="4114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SELECT * FROM </a:t>
            </a:r>
            <a:r>
              <a:rPr lang="en-US" sz="2800" b="1" dirty="0" err="1">
                <a:solidFill>
                  <a:srgbClr val="0070C0"/>
                </a:solidFill>
              </a:rPr>
              <a:t>orderdb.Customer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JOIN </a:t>
            </a:r>
            <a:r>
              <a:rPr lang="en-US" sz="2800" b="1" dirty="0" err="1">
                <a:solidFill>
                  <a:srgbClr val="0070C0"/>
                </a:solidFill>
              </a:rPr>
              <a:t>orderdb.Order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ON </a:t>
            </a:r>
            <a:r>
              <a:rPr lang="en-US" sz="2800" b="1" dirty="0" err="1">
                <a:solidFill>
                  <a:srgbClr val="FF0000"/>
                </a:solidFill>
              </a:rPr>
              <a:t>Customer.CustomerID</a:t>
            </a:r>
            <a:r>
              <a:rPr lang="en-US" sz="2800" b="1" dirty="0">
                <a:solidFill>
                  <a:srgbClr val="FF0000"/>
                </a:solidFill>
              </a:rPr>
              <a:t>=</a:t>
            </a:r>
            <a:r>
              <a:rPr lang="en-US" sz="2800" b="1" dirty="0" err="1">
                <a:solidFill>
                  <a:srgbClr val="FF0000"/>
                </a:solidFill>
              </a:rPr>
              <a:t>Order.CustomerID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sz="2300" dirty="0"/>
              <a:t>Returns this: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75761"/>
              </p:ext>
            </p:extLst>
          </p:nvPr>
        </p:nvGraphicFramePr>
        <p:xfrm>
          <a:off x="457200" y="4572000"/>
          <a:ext cx="8182116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Customer.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CustomerID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Order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OrderDate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Order.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CustomerID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14478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SELECT </a:t>
            </a:r>
            <a:r>
              <a:rPr lang="en-US" sz="2400" dirty="0" err="1"/>
              <a:t>column_name</a:t>
            </a:r>
            <a:r>
              <a:rPr lang="en-US" sz="2400" dirty="0"/>
              <a:t>(s) </a:t>
            </a:r>
            <a:r>
              <a:rPr lang="en-US" sz="2400" dirty="0">
                <a:solidFill>
                  <a:srgbClr val="C00000"/>
                </a:solidFill>
              </a:rPr>
              <a:t>FROM </a:t>
            </a:r>
            <a:r>
              <a:rPr lang="en-US" sz="2400" dirty="0"/>
              <a:t>schema_name.table_name1</a:t>
            </a:r>
          </a:p>
          <a:p>
            <a:r>
              <a:rPr lang="en-US" sz="2400" dirty="0">
                <a:solidFill>
                  <a:srgbClr val="C00000"/>
                </a:solidFill>
              </a:rPr>
              <a:t>JOIN </a:t>
            </a:r>
            <a:r>
              <a:rPr lang="en-US" sz="2400" dirty="0"/>
              <a:t>schema_name.table_name2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table_name1.column = table_name2.column;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29768" y="97791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</p:spTree>
    <p:extLst>
      <p:ext uri="{BB962C8B-B14F-4D97-AF65-F5344CB8AC3E}">
        <p14:creationId xmlns:p14="http://schemas.microsoft.com/office/powerpoint/2010/main" val="299391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closer look at the JOIN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5131"/>
            <a:ext cx="8229600" cy="114300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SELECT * FROM </a:t>
            </a:r>
            <a:r>
              <a:rPr lang="en-US" b="1" dirty="0" err="1">
                <a:solidFill>
                  <a:srgbClr val="0070C0"/>
                </a:solidFill>
              </a:rPr>
              <a:t>orderdb.Customer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JOIN </a:t>
            </a:r>
            <a:r>
              <a:rPr lang="en-US" b="1" dirty="0" err="1">
                <a:solidFill>
                  <a:srgbClr val="0070C0"/>
                </a:solidFill>
              </a:rPr>
              <a:t>orderdb.Order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ON </a:t>
            </a:r>
            <a:r>
              <a:rPr lang="en-US" b="1" dirty="0" err="1">
                <a:solidFill>
                  <a:srgbClr val="FF0000"/>
                </a:solidFill>
              </a:rPr>
              <a:t>Customer.CustomerID</a:t>
            </a:r>
            <a:r>
              <a:rPr lang="en-US" b="1" dirty="0">
                <a:solidFill>
                  <a:srgbClr val="FF0000"/>
                </a:solidFill>
              </a:rPr>
              <a:t>=</a:t>
            </a:r>
            <a:r>
              <a:rPr lang="en-US" b="1" dirty="0" err="1">
                <a:solidFill>
                  <a:srgbClr val="FF0000"/>
                </a:solidFill>
              </a:rPr>
              <a:t>Order.CustomerID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399919"/>
              </p:ext>
            </p:extLst>
          </p:nvPr>
        </p:nvGraphicFramePr>
        <p:xfrm>
          <a:off x="531891" y="2590800"/>
          <a:ext cx="8001000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2000" b="1" dirty="0"/>
                        <a:t>SELECT 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Return all the columns from both tables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/>
                        <a:t>FROM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dirty="0" err="1"/>
                        <a:t>orderdb.Customer</a:t>
                      </a:r>
                      <a:endParaRPr lang="en-US" sz="2000" b="1" dirty="0"/>
                    </a:p>
                    <a:p>
                      <a:r>
                        <a:rPr lang="en-US" sz="2000" b="1" dirty="0"/>
                        <a:t>JOIN </a:t>
                      </a:r>
                      <a:r>
                        <a:rPr lang="en-US" sz="2000" b="1" dirty="0" err="1"/>
                        <a:t>orderdb.Order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two </a:t>
                      </a:r>
                      <a:r>
                        <a:rPr lang="en-US" sz="2000" baseline="0" dirty="0"/>
                        <a:t>tables to be joined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/>
                        <a:t>ON </a:t>
                      </a:r>
                      <a:r>
                        <a:rPr lang="en-US" sz="2000" b="1" dirty="0" err="1"/>
                        <a:t>Customer.CustomerID</a:t>
                      </a:r>
                      <a:r>
                        <a:rPr lang="en-US" sz="2000" b="1" dirty="0"/>
                        <a:t> = </a:t>
                      </a:r>
                      <a:r>
                        <a:rPr lang="en-US" sz="2000" b="1" dirty="0" err="1"/>
                        <a:t>Order.CustomerID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/>
                        <a:t>Only choose records where the </a:t>
                      </a:r>
                      <a:r>
                        <a:rPr lang="en-US" sz="2000" baseline="0" dirty="0" err="1"/>
                        <a:t>CustomerID</a:t>
                      </a:r>
                      <a:r>
                        <a:rPr lang="en-US" sz="2000" baseline="0" dirty="0"/>
                        <a:t> exists in both tables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4953000"/>
            <a:ext cx="8077200" cy="7755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Another way to say it:</a:t>
            </a:r>
          </a:p>
          <a:p>
            <a:pPr algn="ctr"/>
            <a:r>
              <a:rPr lang="en-US" sz="2400" dirty="0"/>
              <a:t>Choose customers that have placed an order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3400" y="5853869"/>
            <a:ext cx="8077200" cy="77553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/>
              <a:t>The “.” notation is </a:t>
            </a:r>
            <a:r>
              <a:rPr lang="en-US" sz="2400" i="1" dirty="0" err="1"/>
              <a:t>table_name.column_name</a:t>
            </a:r>
            <a:endParaRPr lang="en-US" sz="2400" i="1" dirty="0"/>
          </a:p>
          <a:p>
            <a:pPr algn="ctr"/>
            <a:r>
              <a:rPr lang="en-US" sz="2400" i="1" dirty="0"/>
              <a:t>We need this when two tables have the same column name.</a:t>
            </a:r>
          </a:p>
        </p:txBody>
      </p:sp>
    </p:spTree>
    <p:extLst>
      <p:ext uri="{BB962C8B-B14F-4D97-AF65-F5344CB8AC3E}">
        <p14:creationId xmlns:p14="http://schemas.microsoft.com/office/powerpoint/2010/main" val="4076200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complex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4437"/>
            <a:ext cx="8534400" cy="3840163"/>
          </a:xfrm>
        </p:spPr>
        <p:txBody>
          <a:bodyPr>
            <a:normAutofit/>
          </a:bodyPr>
          <a:lstStyle/>
          <a:p>
            <a:r>
              <a:rPr lang="en-US" sz="2800" dirty="0"/>
              <a:t>We want to wind up with this view of the database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3094037"/>
          <a:ext cx="6570982" cy="291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7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Greg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House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Cheerios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133600" y="1371600"/>
            <a:ext cx="4724400" cy="1143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Question: What products did each customer order?</a:t>
            </a:r>
          </a:p>
        </p:txBody>
      </p:sp>
    </p:spTree>
    <p:extLst>
      <p:ext uri="{BB962C8B-B14F-4D97-AF65-F5344CB8AC3E}">
        <p14:creationId xmlns:p14="http://schemas.microsoft.com/office/powerpoint/2010/main" val="59639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How to do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We need information from Customer and Product (and </a:t>
            </a:r>
            <a:r>
              <a:rPr lang="en-US" sz="2800" dirty="0" err="1"/>
              <a:t>OrderProduct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To associate Customer table with Product table, we need to follow the path from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Customer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/>
              <a:t>to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Product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56D25B-2524-46DD-B216-F7B0DC8DB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55161"/>
            <a:ext cx="7721313" cy="249724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6D44A9-C765-4F18-B5DA-68FA11A36A2F}"/>
              </a:ext>
            </a:extLst>
          </p:cNvPr>
          <p:cNvCxnSpPr>
            <a:cxnSpLocks/>
          </p:cNvCxnSpPr>
          <p:nvPr/>
        </p:nvCxnSpPr>
        <p:spPr>
          <a:xfrm flipH="1">
            <a:off x="1600200" y="3372175"/>
            <a:ext cx="3886200" cy="597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01B7710-93D0-47ED-8E33-7E60EBB3015A}"/>
              </a:ext>
            </a:extLst>
          </p:cNvPr>
          <p:cNvCxnSpPr>
            <a:cxnSpLocks/>
          </p:cNvCxnSpPr>
          <p:nvPr/>
        </p:nvCxnSpPr>
        <p:spPr>
          <a:xfrm>
            <a:off x="7543800" y="3429000"/>
            <a:ext cx="0" cy="838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570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Here’s the query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9600" y="5638800"/>
            <a:ext cx="8077200" cy="1066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It looks more complicated than it actually is!</a:t>
            </a:r>
          </a:p>
          <a:p>
            <a:pPr algn="ctr"/>
            <a:r>
              <a:rPr lang="en-US" sz="2400" dirty="0"/>
              <a:t>Note that we have three join statements.</a:t>
            </a:r>
          </a:p>
        </p:txBody>
      </p:sp>
      <p:pic>
        <p:nvPicPr>
          <p:cNvPr id="1028" name="Picture 4" descr="http://onpoint.wbur.org/files/2012/05/homer_the_scre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0"/>
            <a:ext cx="182879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381723"/>
              </p:ext>
            </p:extLst>
          </p:nvPr>
        </p:nvGraphicFramePr>
        <p:xfrm>
          <a:off x="457200" y="1529791"/>
          <a:ext cx="8915400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SELECT </a:t>
                      </a:r>
                      <a:r>
                        <a:rPr lang="en-US" sz="2400" dirty="0" err="1"/>
                        <a:t>Order.OrderNumber</a:t>
                      </a:r>
                      <a:r>
                        <a:rPr lang="en-US" sz="2400" dirty="0"/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/>
                        <a:t>Customer.FirstName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Customer.LastName</a:t>
                      </a:r>
                      <a:r>
                        <a:rPr lang="en-US" sz="2400" dirty="0"/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/>
                        <a:t>Product.ProductName</a:t>
                      </a:r>
                      <a:r>
                        <a:rPr lang="en-US" sz="2400" dirty="0"/>
                        <a:t>,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 err="1"/>
                        <a:t>OrderProduct.Quantity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Product.Price</a:t>
                      </a:r>
                      <a:endParaRPr lang="en-US" sz="2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FROM </a:t>
                      </a:r>
                      <a:r>
                        <a:rPr lang="en-US" sz="2400" b="1" dirty="0" err="1"/>
                        <a:t>orderdb.Customer</a:t>
                      </a:r>
                      <a:endParaRPr lang="en-US" sz="24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JOIN </a:t>
                      </a:r>
                      <a:r>
                        <a:rPr lang="en-US" sz="2400" b="1" dirty="0" err="1"/>
                        <a:t>orderdb.Order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ON </a:t>
                      </a:r>
                      <a:r>
                        <a:rPr lang="en-US" sz="2400" b="1" dirty="0" err="1"/>
                        <a:t>Customer.CustomerID</a:t>
                      </a:r>
                      <a:r>
                        <a:rPr lang="en-US" sz="2400" b="1" dirty="0"/>
                        <a:t>=</a:t>
                      </a:r>
                      <a:r>
                        <a:rPr lang="en-US" sz="2400" b="1" dirty="0" err="1"/>
                        <a:t>Order.CustomerID</a:t>
                      </a:r>
                      <a:br>
                        <a:rPr lang="en-US" sz="2400" b="1" dirty="0"/>
                      </a:b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JOIN </a:t>
                      </a:r>
                      <a:r>
                        <a:rPr lang="en-US" sz="2400" b="1" dirty="0" err="1"/>
                        <a:t>orderdb.OrderProduct</a:t>
                      </a:r>
                      <a:r>
                        <a:rPr lang="en-US" sz="2400" b="1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Order.OrderNumber</a:t>
                      </a:r>
                      <a:r>
                        <a:rPr lang="en-US" sz="2400" b="1" dirty="0"/>
                        <a:t>=</a:t>
                      </a:r>
                      <a:r>
                        <a:rPr lang="en-US" sz="2400" b="1" dirty="0" err="1"/>
                        <a:t>OrderProduct.OrderNumber</a:t>
                      </a:r>
                      <a:endParaRPr lang="en-US" sz="24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JOIN </a:t>
                      </a:r>
                      <a:r>
                        <a:rPr lang="en-US" sz="2400" b="1" dirty="0" err="1"/>
                        <a:t>orderdb.Product</a:t>
                      </a:r>
                      <a:r>
                        <a:rPr lang="en-US" sz="2400" b="1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Product.ProductID</a:t>
                      </a:r>
                      <a:r>
                        <a:rPr lang="en-US" sz="2400" b="1" dirty="0"/>
                        <a:t>=</a:t>
                      </a:r>
                      <a:r>
                        <a:rPr lang="en-US" sz="2400" b="1" dirty="0" err="1"/>
                        <a:t>OrderProduct.ProductID</a:t>
                      </a:r>
                      <a:r>
                        <a:rPr lang="en-US" sz="2400" b="1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6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there are endless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92202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SELECT </a:t>
            </a:r>
            <a:r>
              <a:rPr lang="en-US" sz="2200" b="1" dirty="0">
                <a:solidFill>
                  <a:srgbClr val="FF0000"/>
                </a:solidFill>
              </a:rPr>
              <a:t>SUM(</a:t>
            </a:r>
            <a:r>
              <a:rPr lang="en-US" sz="2200" b="1" dirty="0" err="1">
                <a:solidFill>
                  <a:srgbClr val="FF0000"/>
                </a:solidFill>
              </a:rPr>
              <a:t>Product.Price</a:t>
            </a:r>
            <a:r>
              <a:rPr lang="en-US" sz="2200" b="1" dirty="0">
                <a:solidFill>
                  <a:srgbClr val="FF0000"/>
                </a:solidFill>
              </a:rPr>
              <a:t>*</a:t>
            </a:r>
            <a:r>
              <a:rPr lang="en-US" sz="2200" b="1" dirty="0" err="1">
                <a:solidFill>
                  <a:srgbClr val="FF0000"/>
                </a:solidFill>
              </a:rPr>
              <a:t>OrderProduct.Quantity</a:t>
            </a:r>
            <a:r>
              <a:rPr lang="en-US" sz="22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100" dirty="0"/>
              <a:t>FROM </a:t>
            </a:r>
            <a:r>
              <a:rPr lang="en-US" sz="2100" dirty="0" err="1"/>
              <a:t>orderdb.Customer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JOIN </a:t>
            </a:r>
            <a:r>
              <a:rPr lang="en-US" sz="2100" dirty="0" err="1"/>
              <a:t>orderdb.Order</a:t>
            </a:r>
            <a:r>
              <a:rPr lang="en-US" sz="2100" dirty="0"/>
              <a:t> ON </a:t>
            </a:r>
            <a:r>
              <a:rPr lang="en-US" sz="2100" dirty="0" err="1"/>
              <a:t>Customer.CustomerID</a:t>
            </a:r>
            <a:r>
              <a:rPr lang="en-US" sz="2100" dirty="0"/>
              <a:t>=</a:t>
            </a:r>
            <a:r>
              <a:rPr lang="en-US" sz="2100" dirty="0" err="1"/>
              <a:t>Order.CustomerID</a:t>
            </a:r>
            <a:br>
              <a:rPr lang="en-US" sz="2100" dirty="0"/>
            </a:br>
            <a:r>
              <a:rPr lang="en-US" sz="2100" dirty="0"/>
              <a:t>JOIN </a:t>
            </a:r>
            <a:r>
              <a:rPr lang="en-US" sz="2100" dirty="0" err="1"/>
              <a:t>orderdb.OrderProduct</a:t>
            </a:r>
            <a:r>
              <a:rPr lang="en-US" sz="2100" dirty="0"/>
              <a:t>  </a:t>
            </a:r>
          </a:p>
          <a:p>
            <a:pPr marL="0" indent="0">
              <a:buNone/>
            </a:pPr>
            <a:r>
              <a:rPr lang="en-US" sz="2100" dirty="0"/>
              <a:t>ON </a:t>
            </a:r>
            <a:r>
              <a:rPr lang="en-US" sz="2100" dirty="0" err="1"/>
              <a:t>Order.OrderNumber</a:t>
            </a:r>
            <a:r>
              <a:rPr lang="en-US" sz="2100" dirty="0"/>
              <a:t>=</a:t>
            </a:r>
            <a:r>
              <a:rPr lang="en-US" sz="2100" dirty="0" err="1"/>
              <a:t>OrderProduct.OrderNumber</a:t>
            </a:r>
            <a:endParaRPr lang="en-US" sz="2100" dirty="0"/>
          </a:p>
          <a:p>
            <a:pPr marL="0" indent="0">
              <a:buNone/>
            </a:pPr>
            <a:r>
              <a:rPr lang="en-US" sz="2100" dirty="0"/>
              <a:t>JOIN </a:t>
            </a:r>
            <a:r>
              <a:rPr lang="en-US" sz="2100" dirty="0" err="1"/>
              <a:t>orderdb.Product</a:t>
            </a:r>
            <a:r>
              <a:rPr lang="en-US" sz="2100" dirty="0"/>
              <a:t> ON </a:t>
            </a:r>
            <a:r>
              <a:rPr lang="en-US" sz="2100" dirty="0" err="1"/>
              <a:t>Product.ProductID</a:t>
            </a:r>
            <a:r>
              <a:rPr lang="en-US" sz="2100" dirty="0"/>
              <a:t>=</a:t>
            </a:r>
            <a:r>
              <a:rPr lang="en-US" sz="2100" dirty="0" err="1"/>
              <a:t>OrderProduct.ProductID</a:t>
            </a:r>
            <a:r>
              <a:rPr lang="en-US" sz="2100" dirty="0"/>
              <a:t>;</a:t>
            </a:r>
            <a:br>
              <a:rPr lang="en-US" sz="2200" dirty="0"/>
            </a:br>
            <a:r>
              <a:rPr lang="en-US" sz="2200" b="1" dirty="0">
                <a:solidFill>
                  <a:srgbClr val="FF0000"/>
                </a:solidFill>
              </a:rPr>
              <a:t>WHERE </a:t>
            </a:r>
            <a:r>
              <a:rPr lang="en-US" sz="2200" b="1" dirty="0" err="1">
                <a:solidFill>
                  <a:srgbClr val="FF0000"/>
                </a:solidFill>
              </a:rPr>
              <a:t>Customer.CustomerID</a:t>
            </a:r>
            <a:r>
              <a:rPr lang="en-US" sz="2200" b="1" dirty="0">
                <a:solidFill>
                  <a:srgbClr val="FF0000"/>
                </a:solidFill>
              </a:rPr>
              <a:t>=1001</a:t>
            </a:r>
            <a:r>
              <a:rPr lang="en-US" sz="2200" b="1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Answer:</a:t>
            </a:r>
            <a:r>
              <a:rPr lang="en-US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727975"/>
              </p:ext>
            </p:extLst>
          </p:nvPr>
        </p:nvGraphicFramePr>
        <p:xfrm>
          <a:off x="1981200" y="5632817"/>
          <a:ext cx="1066800" cy="45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2346">
                <a:tc>
                  <a:txBody>
                    <a:bodyPr/>
                    <a:lstStyle/>
                    <a:p>
                      <a:r>
                        <a:rPr lang="en-US" sz="2400" dirty="0"/>
                        <a:t>31.79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013410" y="5257800"/>
            <a:ext cx="4876800" cy="1295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You could have also said </a:t>
            </a:r>
            <a:r>
              <a:rPr lang="en-US" sz="2100" dirty="0" err="1"/>
              <a:t>Customer.LastName</a:t>
            </a:r>
            <a:r>
              <a:rPr lang="en-US" sz="2100" dirty="0"/>
              <a:t>=‘House’, but it’s better to use the unique identifier.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3863" y="1367073"/>
            <a:ext cx="624840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Question: What is the total cost (prices) of all products bought by the customer “Greg House”?</a:t>
            </a:r>
          </a:p>
        </p:txBody>
      </p:sp>
    </p:spTree>
    <p:extLst>
      <p:ext uri="{BB962C8B-B14F-4D97-AF65-F5344CB8AC3E}">
        <p14:creationId xmlns:p14="http://schemas.microsoft.com/office/powerpoint/2010/main" val="196154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18928</TotalTime>
  <Words>2218</Words>
  <Application>Microsoft Office PowerPoint</Application>
  <PresentationFormat>On-screen Show (4:3)</PresentationFormat>
  <Paragraphs>604</Paragraphs>
  <Slides>30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SQL – Getting Information Out of a Database Part 2: Advanced Queries</vt:lpstr>
      <vt:lpstr>Querying multiple tables</vt:lpstr>
      <vt:lpstr>The (Inner) Join</vt:lpstr>
      <vt:lpstr>Joining tables</vt:lpstr>
      <vt:lpstr>A closer look at the JOIN syntax</vt:lpstr>
      <vt:lpstr>A more complex join</vt:lpstr>
      <vt:lpstr>How to do it?</vt:lpstr>
      <vt:lpstr>Here’s the query</vt:lpstr>
      <vt:lpstr>Now there are endless variations</vt:lpstr>
      <vt:lpstr>What’s with the SUM() function?</vt:lpstr>
      <vt:lpstr>Consider another example</vt:lpstr>
      <vt:lpstr>Outer Join</vt:lpstr>
      <vt:lpstr>Left Join</vt:lpstr>
      <vt:lpstr>Joining tables using Left Join</vt:lpstr>
      <vt:lpstr>Another example</vt:lpstr>
      <vt:lpstr>Another example</vt:lpstr>
      <vt:lpstr>In Class Activity #3</vt:lpstr>
      <vt:lpstr>The LIMIT Clause</vt:lpstr>
      <vt:lpstr>Where MIN() alone fails us…</vt:lpstr>
      <vt:lpstr>What’s wrong…</vt:lpstr>
      <vt:lpstr>So we need a SQL subselect statement</vt:lpstr>
      <vt:lpstr>How would SQL execute this query?</vt:lpstr>
      <vt:lpstr>And it also handles ties!</vt:lpstr>
      <vt:lpstr>Subselects come in handy in other situations too…</vt:lpstr>
      <vt:lpstr>Why do we need AS?</vt:lpstr>
      <vt:lpstr>Subselects with Joins</vt:lpstr>
      <vt:lpstr>Subselects with Joins</vt:lpstr>
      <vt:lpstr>Subselects with Joins</vt:lpstr>
      <vt:lpstr>Summary</vt:lpstr>
      <vt:lpstr>In Class Activity #4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Jaehwuen Jung</cp:lastModifiedBy>
  <cp:revision>707</cp:revision>
  <cp:lastPrinted>2011-06-28T14:45:53Z</cp:lastPrinted>
  <dcterms:created xsi:type="dcterms:W3CDTF">2011-06-28T13:08:25Z</dcterms:created>
  <dcterms:modified xsi:type="dcterms:W3CDTF">2020-09-17T02:26:26Z</dcterms:modified>
</cp:coreProperties>
</file>