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31"/>
  </p:notesMasterIdLst>
  <p:sldIdLst>
    <p:sldId id="364" r:id="rId2"/>
    <p:sldId id="383" r:id="rId3"/>
    <p:sldId id="372" r:id="rId4"/>
    <p:sldId id="260" r:id="rId5"/>
    <p:sldId id="371" r:id="rId6"/>
    <p:sldId id="382" r:id="rId7"/>
    <p:sldId id="268" r:id="rId8"/>
    <p:sldId id="370" r:id="rId9"/>
    <p:sldId id="362" r:id="rId10"/>
    <p:sldId id="373" r:id="rId11"/>
    <p:sldId id="357" r:id="rId12"/>
    <p:sldId id="363" r:id="rId13"/>
    <p:sldId id="386" r:id="rId14"/>
    <p:sldId id="393" r:id="rId15"/>
    <p:sldId id="378" r:id="rId16"/>
    <p:sldId id="375" r:id="rId17"/>
    <p:sldId id="384" r:id="rId18"/>
    <p:sldId id="376" r:id="rId19"/>
    <p:sldId id="385" r:id="rId20"/>
    <p:sldId id="379" r:id="rId21"/>
    <p:sldId id="387" r:id="rId22"/>
    <p:sldId id="390" r:id="rId23"/>
    <p:sldId id="314" r:id="rId24"/>
    <p:sldId id="389" r:id="rId25"/>
    <p:sldId id="391" r:id="rId26"/>
    <p:sldId id="388" r:id="rId27"/>
    <p:sldId id="392" r:id="rId28"/>
    <p:sldId id="394" r:id="rId29"/>
    <p:sldId id="331" r:id="rId3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26" autoAdjust="0"/>
    <p:restoredTop sz="94796" autoAdjust="0"/>
  </p:normalViewPr>
  <p:slideViewPr>
    <p:cSldViewPr>
      <p:cViewPr varScale="1">
        <p:scale>
          <a:sx n="80" d="100"/>
          <a:sy n="80" d="100"/>
        </p:scale>
        <p:origin x="256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0DA453-4B35-4D48-8C01-1344CE9804F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3BD02-EBE3-4C41-957E-C15D27EBA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585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2491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r>
              <a:rPr lang="en-US" baseline="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9347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172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r>
              <a:rPr lang="en-US" baseline="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0072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r>
              <a:rPr lang="en-US" baseline="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2147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216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2571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3C21C-7FD6-454C-A2EF-3CBF830C161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136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435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2530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060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33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3142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678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27A1B-6C11-4AAF-BD53-3AB9B3BB531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2939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r>
              <a:rPr lang="en-US" baseline="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3BD02-EBE3-4C41-957E-C15D27EBA3A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161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339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129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75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059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51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50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82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391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91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223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58EB6-411A-411F-BC35-6FE70E395CE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200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58EB6-411A-411F-BC35-6FE70E395CEB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C31D0-7E0B-48AA-BBD2-E0F66604C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066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1.wmf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7.emf"/><Relationship Id="rId7" Type="http://schemas.openxmlformats.org/officeDocument/2006/relationships/image" Target="../media/image1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Relationship Id="rId9" Type="http://schemas.openxmlformats.org/officeDocument/2006/relationships/image" Target="../media/image1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52600"/>
            <a:ext cx="8077200" cy="2384425"/>
          </a:xfrm>
        </p:spPr>
        <p:txBody>
          <a:bodyPr>
            <a:normAutofit/>
          </a:bodyPr>
          <a:lstStyle/>
          <a:p>
            <a:pPr algn="l"/>
            <a:r>
              <a:rPr lang="en-US" i="1" dirty="0"/>
              <a:t>NoSQL </a:t>
            </a:r>
            <a:br>
              <a:rPr lang="en-US" i="1" dirty="0"/>
            </a:br>
            <a:r>
              <a:rPr lang="en-US" i="1" dirty="0"/>
              <a:t>Part 1: Basic Queries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>
                <a:latin typeface="+mj-lt"/>
                <a:cs typeface="Myriad Arabic" panose="01010101010101010101" pitchFamily="50" charset="-78"/>
              </a:rPr>
              <a:t>MIS2502: Data and Analytics</a:t>
            </a:r>
            <a:endParaRPr lang="en-US" sz="4000" dirty="0">
              <a:latin typeface="+mj-lt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667000" y="5791200"/>
            <a:ext cx="6489700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JaeHwuen Jung</a:t>
            </a:r>
            <a:b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jaejung@temple.edu</a:t>
            </a:r>
            <a:b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http://community.mis.temple.edu/jaejung</a:t>
            </a:r>
          </a:p>
        </p:txBody>
      </p:sp>
    </p:spTree>
    <p:extLst>
      <p:ext uri="{BB962C8B-B14F-4D97-AF65-F5344CB8AC3E}">
        <p14:creationId xmlns:p14="http://schemas.microsoft.com/office/powerpoint/2010/main" val="786831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914400" y="1143000"/>
            <a:ext cx="7467600" cy="2590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MongoDB Database</a:t>
            </a:r>
            <a:br>
              <a:rPr lang="en-US" dirty="0"/>
            </a:br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914400" y="990600"/>
            <a:ext cx="7467600" cy="3997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Database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491953" y="1676400"/>
            <a:ext cx="2895600" cy="1905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491953" y="1524000"/>
            <a:ext cx="2895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Collection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876800" y="1676400"/>
            <a:ext cx="2895600" cy="1905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4876800" y="1524000"/>
            <a:ext cx="2895600" cy="3048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Collection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911053" y="1981200"/>
            <a:ext cx="2057400" cy="33496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Document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911053" y="2514600"/>
            <a:ext cx="2057400" cy="33496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Document</a:t>
            </a:r>
          </a:p>
        </p:txBody>
      </p:sp>
      <p:sp>
        <p:nvSpPr>
          <p:cNvPr id="33" name="Rectangle 32"/>
          <p:cNvSpPr/>
          <p:nvPr/>
        </p:nvSpPr>
        <p:spPr>
          <a:xfrm>
            <a:off x="1911053" y="3048000"/>
            <a:ext cx="2057400" cy="33496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Document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301953" y="1981200"/>
            <a:ext cx="2057400" cy="33496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Document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301953" y="2514600"/>
            <a:ext cx="2057400" cy="33496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Document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448330"/>
              </p:ext>
            </p:extLst>
          </p:nvPr>
        </p:nvGraphicFramePr>
        <p:xfrm>
          <a:off x="1600200" y="3907536"/>
          <a:ext cx="6096000" cy="286512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314190987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6068209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RDBMS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MongoDB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1549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Database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Database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9605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Collection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32920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Column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Field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73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Document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2254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Join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u="none" strike="noStrike" kern="1200" baseline="0" dirty="0"/>
                        <a:t>Embedded Document</a:t>
                      </a:r>
                    </a:p>
                    <a:p>
                      <a:pPr algn="ctr"/>
                      <a:r>
                        <a:rPr lang="en-US" sz="1800" u="none" strike="noStrike" kern="1200" baseline="0" dirty="0"/>
                        <a:t>Linking across Document</a:t>
                      </a:r>
                      <a:endParaRPr lang="en-US" sz="18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2433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/>
                        <a:t>Foreign Key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/>
                        <a:t>Reference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8628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7593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Connecting to a MongoDB Server</a:t>
            </a: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304800" y="1214735"/>
            <a:ext cx="8686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Before you open the</a:t>
            </a:r>
            <a:r>
              <a:rPr kumimoji="0" lang="en-US" altLang="en-US" sz="2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compass, copy the connection string below: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2822" y="3132574"/>
            <a:ext cx="5374911" cy="354497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562068"/>
            <a:ext cx="5267325" cy="14573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25526" y="4378973"/>
            <a:ext cx="29382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Click yes and type in your username and password.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4800" y="5181600"/>
            <a:ext cx="29382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can use the same username and password you used to connect MySQL.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85800" y="1804766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mongodb+srv</a:t>
            </a:r>
            <a:r>
              <a:rPr lang="en-US" dirty="0"/>
              <a:t>://</a:t>
            </a:r>
            <a:r>
              <a:rPr lang="en-US" b="1" dirty="0"/>
              <a:t>username</a:t>
            </a:r>
            <a:r>
              <a:rPr lang="en-US" dirty="0"/>
              <a:t>:</a:t>
            </a:r>
            <a:r>
              <a:rPr lang="en-US" b="1" dirty="0"/>
              <a:t>password</a:t>
            </a:r>
            <a:r>
              <a:rPr lang="en-US" dirty="0"/>
              <a:t>@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mis2502.4eq2c.mongodb.net/test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8779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-28575"/>
            <a:ext cx="8229600" cy="1143000"/>
          </a:xfrm>
        </p:spPr>
        <p:txBody>
          <a:bodyPr/>
          <a:lstStyle/>
          <a:p>
            <a:r>
              <a:rPr lang="en-US" dirty="0"/>
              <a:t>Dataset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978932"/>
            <a:ext cx="4724400" cy="5580437"/>
          </a:xfrm>
          <a:prstGeom prst="rect">
            <a:avLst/>
          </a:prstGeom>
        </p:spPr>
      </p:pic>
      <p:sp>
        <p:nvSpPr>
          <p:cNvPr id="17" name="Right Brace 16"/>
          <p:cNvSpPr/>
          <p:nvPr/>
        </p:nvSpPr>
        <p:spPr>
          <a:xfrm>
            <a:off x="5562600" y="4724400"/>
            <a:ext cx="304800" cy="1010335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991225" y="4846931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JSON object</a:t>
            </a:r>
          </a:p>
        </p:txBody>
      </p:sp>
      <p:sp>
        <p:nvSpPr>
          <p:cNvPr id="19" name="Right Brace 18"/>
          <p:cNvSpPr/>
          <p:nvPr/>
        </p:nvSpPr>
        <p:spPr>
          <a:xfrm>
            <a:off x="5562600" y="2560778"/>
            <a:ext cx="304800" cy="140352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962650" y="2939372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JSON array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00" y="609600"/>
            <a:ext cx="2743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inherit"/>
              </a:rPr>
              <a:t>salesdb.sales</a:t>
            </a:r>
            <a:endParaRPr lang="en-US" dirty="0"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33699972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-28575"/>
            <a:ext cx="8229600" cy="1143000"/>
          </a:xfrm>
        </p:spPr>
        <p:txBody>
          <a:bodyPr/>
          <a:lstStyle/>
          <a:p>
            <a:r>
              <a:rPr lang="en-US" dirty="0"/>
              <a:t>Aggregation Tab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87324" y="1025673"/>
            <a:ext cx="79819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494747"/>
                </a:solidFill>
                <a:latin typeface="Akzidenz"/>
              </a:rPr>
              <a:t>Aggregation tap allows us to create pipeline stages, which specifies multiple stages of queries, to return a subset of documents from collection.</a:t>
            </a:r>
            <a:endParaRPr lang="en-US" sz="2400" dirty="0"/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932A169D-7483-4F45-9155-214AE0693A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188" y="2230715"/>
            <a:ext cx="6935724" cy="4171553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926BEE8B-498F-4241-A486-55C9AD1E79CC}"/>
              </a:ext>
            </a:extLst>
          </p:cNvPr>
          <p:cNvSpPr/>
          <p:nvPr/>
        </p:nvSpPr>
        <p:spPr>
          <a:xfrm>
            <a:off x="1295400" y="5029200"/>
            <a:ext cx="1295400" cy="381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B391258-8F76-4832-8720-F815EA2F6B55}"/>
              </a:ext>
            </a:extLst>
          </p:cNvPr>
          <p:cNvSpPr/>
          <p:nvPr/>
        </p:nvSpPr>
        <p:spPr>
          <a:xfrm>
            <a:off x="3424962" y="5029200"/>
            <a:ext cx="318265" cy="381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51017EE-1846-4E15-9178-AB95CC32D724}"/>
              </a:ext>
            </a:extLst>
          </p:cNvPr>
          <p:cNvSpPr txBox="1"/>
          <p:nvPr/>
        </p:nvSpPr>
        <p:spPr>
          <a:xfrm>
            <a:off x="726210" y="4572000"/>
            <a:ext cx="2176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Select a type of stage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FDEB37A-9673-4B38-A81E-EE7585F1C5EF}"/>
              </a:ext>
            </a:extLst>
          </p:cNvPr>
          <p:cNvSpPr txBox="1"/>
          <p:nvPr/>
        </p:nvSpPr>
        <p:spPr>
          <a:xfrm>
            <a:off x="3200400" y="5410200"/>
            <a:ext cx="1726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Add a new stage</a:t>
            </a:r>
          </a:p>
        </p:txBody>
      </p:sp>
    </p:spTree>
    <p:extLst>
      <p:ext uri="{BB962C8B-B14F-4D97-AF65-F5344CB8AC3E}">
        <p14:creationId xmlns:p14="http://schemas.microsoft.com/office/powerpoint/2010/main" val="22312677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MySQL vs MongoDB Query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066800" y="1219200"/>
          <a:ext cx="7010400" cy="243840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314190987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606820938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MySQL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MongoDB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1549117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WHERE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</a:t>
                      </a:r>
                      <a:r>
                        <a:rPr lang="en-US" baseline="0" dirty="0"/>
                        <a:t>match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960550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GROUP</a:t>
                      </a:r>
                      <a:r>
                        <a:rPr lang="en-US" baseline="0" dirty="0"/>
                        <a:t> BY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$group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573918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ORDER BY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$sort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022549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LIMIT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$limit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1862828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SELECT expressions FROM..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$project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6964846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990600" y="4445675"/>
            <a:ext cx="3581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SELECT</a:t>
            </a:r>
            <a:r>
              <a:rPr lang="en-US" dirty="0"/>
              <a:t> </a:t>
            </a:r>
            <a:r>
              <a:rPr lang="en-US" dirty="0" err="1"/>
              <a:t>purchaseMethod</a:t>
            </a:r>
            <a:r>
              <a:rPr lang="en-US" dirty="0"/>
              <a:t>, sum(price) as </a:t>
            </a:r>
            <a:r>
              <a:rPr lang="en-US" dirty="0" err="1"/>
              <a:t>totalprice</a:t>
            </a:r>
            <a:endParaRPr lang="en-US" dirty="0"/>
          </a:p>
          <a:p>
            <a:r>
              <a:rPr lang="en-US" b="1" dirty="0"/>
              <a:t>FROM</a:t>
            </a:r>
            <a:r>
              <a:rPr lang="en-US" dirty="0"/>
              <a:t>  </a:t>
            </a:r>
            <a:r>
              <a:rPr lang="en-US" dirty="0" err="1"/>
              <a:t>salesDB.sales</a:t>
            </a:r>
            <a:endParaRPr lang="en-US" dirty="0"/>
          </a:p>
          <a:p>
            <a:r>
              <a:rPr lang="en-US" b="1" dirty="0"/>
              <a:t>WHERE</a:t>
            </a:r>
            <a:r>
              <a:rPr lang="en-US" dirty="0"/>
              <a:t> </a:t>
            </a:r>
            <a:r>
              <a:rPr lang="en-US" dirty="0" err="1"/>
              <a:t>couponUsed</a:t>
            </a:r>
            <a:r>
              <a:rPr lang="en-US" dirty="0"/>
              <a:t> = FALSE</a:t>
            </a:r>
          </a:p>
          <a:p>
            <a:r>
              <a:rPr lang="en-US" b="1" dirty="0"/>
              <a:t>GROUP BY</a:t>
            </a:r>
            <a:r>
              <a:rPr lang="en-US" dirty="0"/>
              <a:t> </a:t>
            </a:r>
            <a:r>
              <a:rPr lang="en-US" dirty="0" err="1"/>
              <a:t>purchaseMethod</a:t>
            </a:r>
            <a:endParaRPr lang="en-US" dirty="0"/>
          </a:p>
          <a:p>
            <a:r>
              <a:rPr lang="en-US" b="1" dirty="0"/>
              <a:t>ORDER BY</a:t>
            </a:r>
            <a:r>
              <a:rPr lang="en-US" dirty="0"/>
              <a:t> sum(price) ASC</a:t>
            </a:r>
          </a:p>
          <a:p>
            <a:r>
              <a:rPr lang="en-US" b="1" dirty="0"/>
              <a:t>LIMIT</a:t>
            </a:r>
            <a:r>
              <a:rPr lang="en-US" dirty="0"/>
              <a:t> 2;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876800" y="4445675"/>
            <a:ext cx="388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db.sales.aggregate</a:t>
            </a:r>
            <a:r>
              <a:rPr lang="en-US" dirty="0"/>
              <a:t>(</a:t>
            </a:r>
          </a:p>
          <a:p>
            <a:r>
              <a:rPr lang="en-US" dirty="0"/>
              <a:t>[   { $match: { </a:t>
            </a:r>
            <a:r>
              <a:rPr lang="en-US" dirty="0" err="1"/>
              <a:t>couponUsed</a:t>
            </a:r>
            <a:r>
              <a:rPr lang="en-US" dirty="0"/>
              <a:t>: FALSE }}, </a:t>
            </a:r>
          </a:p>
          <a:p>
            <a:r>
              <a:rPr lang="en-US" dirty="0"/>
              <a:t>    { $group: { _id: "$</a:t>
            </a:r>
            <a:r>
              <a:rPr lang="en-US" dirty="0" err="1"/>
              <a:t>purchaseMethod</a:t>
            </a:r>
            <a:r>
              <a:rPr lang="en-US" dirty="0"/>
              <a:t>",</a:t>
            </a:r>
          </a:p>
          <a:p>
            <a:r>
              <a:rPr lang="en-US" dirty="0"/>
              <a:t>     </a:t>
            </a:r>
            <a:r>
              <a:rPr lang="en-US" dirty="0" err="1"/>
              <a:t>totalprice</a:t>
            </a:r>
            <a:r>
              <a:rPr lang="en-US" dirty="0"/>
              <a:t>: { $sum: "$price" }}}, </a:t>
            </a:r>
          </a:p>
          <a:p>
            <a:r>
              <a:rPr lang="en-US" dirty="0"/>
              <a:t>    { $sort: { </a:t>
            </a:r>
            <a:r>
              <a:rPr lang="en-US" dirty="0" err="1"/>
              <a:t>totalprice</a:t>
            </a:r>
            <a:r>
              <a:rPr lang="en-US" dirty="0"/>
              <a:t>: 1 }}, </a:t>
            </a:r>
          </a:p>
          <a:p>
            <a:r>
              <a:rPr lang="en-US" dirty="0"/>
              <a:t>    { $limit: 2 }</a:t>
            </a:r>
          </a:p>
          <a:p>
            <a:r>
              <a:rPr lang="en-US" dirty="0"/>
              <a:t>])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F38B382-A386-4C69-B4E1-CE3EE0129D69}"/>
              </a:ext>
            </a:extLst>
          </p:cNvPr>
          <p:cNvSpPr/>
          <p:nvPr/>
        </p:nvSpPr>
        <p:spPr>
          <a:xfrm>
            <a:off x="267222" y="3883938"/>
            <a:ext cx="18869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Example..</a:t>
            </a:r>
          </a:p>
        </p:txBody>
      </p:sp>
    </p:spTree>
    <p:extLst>
      <p:ext uri="{BB962C8B-B14F-4D97-AF65-F5344CB8AC3E}">
        <p14:creationId xmlns:p14="http://schemas.microsoft.com/office/powerpoint/2010/main" val="39848890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-2857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Return the Specified Fields</a:t>
            </a:r>
          </a:p>
        </p:txBody>
      </p:sp>
      <p:sp>
        <p:nvSpPr>
          <p:cNvPr id="3" name="Rectangle 2"/>
          <p:cNvSpPr/>
          <p:nvPr/>
        </p:nvSpPr>
        <p:spPr>
          <a:xfrm>
            <a:off x="540486" y="1295400"/>
            <a:ext cx="810112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Select </a:t>
            </a:r>
            <a:r>
              <a:rPr lang="en-US" sz="2800" dirty="0">
                <a:solidFill>
                  <a:srgbClr val="C00000"/>
                </a:solidFill>
              </a:rPr>
              <a:t>$project</a:t>
            </a:r>
            <a:r>
              <a:rPr lang="en-US" sz="2800" dirty="0"/>
              <a:t> stage and copy the following expression into the panel:</a:t>
            </a:r>
          </a:p>
        </p:txBody>
      </p:sp>
      <p:sp>
        <p:nvSpPr>
          <p:cNvPr id="6" name="Rectangle 5"/>
          <p:cNvSpPr/>
          <p:nvPr/>
        </p:nvSpPr>
        <p:spPr>
          <a:xfrm>
            <a:off x="533400" y="2971800"/>
            <a:ext cx="82590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The operation corresponds to the following SQL statement: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73506" y="4058572"/>
            <a:ext cx="7889443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B050"/>
                </a:solidFill>
              </a:rPr>
              <a:t>SELECT items, </a:t>
            </a:r>
            <a:r>
              <a:rPr lang="en-US" sz="2600" dirty="0" err="1">
                <a:solidFill>
                  <a:srgbClr val="00B050"/>
                </a:solidFill>
              </a:rPr>
              <a:t>storeLocation</a:t>
            </a:r>
            <a:r>
              <a:rPr lang="en-US" sz="2600" dirty="0">
                <a:solidFill>
                  <a:srgbClr val="00B050"/>
                </a:solidFill>
              </a:rPr>
              <a:t>, customer </a:t>
            </a:r>
          </a:p>
          <a:p>
            <a:r>
              <a:rPr lang="en-US" sz="2600" dirty="0">
                <a:solidFill>
                  <a:srgbClr val="00B050"/>
                </a:solidFill>
              </a:rPr>
              <a:t>FROM </a:t>
            </a:r>
            <a:r>
              <a:rPr lang="en-US" sz="2600" dirty="0" err="1">
                <a:solidFill>
                  <a:srgbClr val="00B050"/>
                </a:solidFill>
              </a:rPr>
              <a:t>salesdb.sales</a:t>
            </a:r>
            <a:r>
              <a:rPr lang="en-US" sz="2600" dirty="0">
                <a:solidFill>
                  <a:srgbClr val="00B050"/>
                </a:solidFill>
              </a:rPr>
              <a:t>;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90600" y="2362200"/>
            <a:ext cx="754610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$project:   {   items: 1, </a:t>
            </a:r>
            <a:r>
              <a:rPr lang="en-US" sz="2600" dirty="0" err="1">
                <a:solidFill>
                  <a:srgbClr val="0070C0"/>
                </a:solidFill>
              </a:rPr>
              <a:t>storeLocation</a:t>
            </a:r>
            <a:r>
              <a:rPr lang="en-US" sz="2600" dirty="0">
                <a:solidFill>
                  <a:srgbClr val="0070C0"/>
                </a:solidFill>
              </a:rPr>
              <a:t>: 1, customer: 1   }</a:t>
            </a:r>
          </a:p>
        </p:txBody>
      </p:sp>
      <p:sp>
        <p:nvSpPr>
          <p:cNvPr id="10" name="Rounded Rectangle 8">
            <a:extLst>
              <a:ext uri="{FF2B5EF4-FFF2-40B4-BE49-F238E27FC236}">
                <a16:creationId xmlns:a16="http://schemas.microsoft.com/office/drawing/2014/main" id="{81BC3ABB-52C1-4806-9A08-6D29E4BDCDE5}"/>
              </a:ext>
            </a:extLst>
          </p:cNvPr>
          <p:cNvSpPr/>
          <p:nvPr/>
        </p:nvSpPr>
        <p:spPr>
          <a:xfrm>
            <a:off x="990599" y="5084995"/>
            <a:ext cx="7344699" cy="1087205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The _id field is, by default, included in the output documents. You can remove by setting the field to 0. 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699933" y="6339938"/>
            <a:ext cx="5410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Ref: https://docs.atlas.mongodb.com/data-explorer/cloud-agg-pipeline</a:t>
            </a:r>
          </a:p>
        </p:txBody>
      </p:sp>
    </p:spTree>
    <p:extLst>
      <p:ext uri="{BB962C8B-B14F-4D97-AF65-F5344CB8AC3E}">
        <p14:creationId xmlns:p14="http://schemas.microsoft.com/office/powerpoint/2010/main" val="9985387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-2857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Specify Equality Condition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476250" y="1241956"/>
            <a:ext cx="83162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 </a:t>
            </a:r>
            <a:r>
              <a:rPr lang="en-US" sz="2800" dirty="0">
                <a:solidFill>
                  <a:srgbClr val="C00000"/>
                </a:solidFill>
              </a:rPr>
              <a:t>$match</a:t>
            </a:r>
            <a:r>
              <a:rPr lang="en-US" sz="2800" dirty="0"/>
              <a:t> stage filters the documents to pass only the  </a:t>
            </a:r>
          </a:p>
          <a:p>
            <a:r>
              <a:rPr lang="en-US" sz="2800" dirty="0"/>
              <a:t>     documents that match the specified condition(s)</a:t>
            </a:r>
          </a:p>
        </p:txBody>
      </p:sp>
      <p:sp>
        <p:nvSpPr>
          <p:cNvPr id="6" name="Rectangle 5"/>
          <p:cNvSpPr/>
          <p:nvPr/>
        </p:nvSpPr>
        <p:spPr>
          <a:xfrm>
            <a:off x="504140" y="3352800"/>
            <a:ext cx="82590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The below code corresponds to the following SQL statement: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990599" y="5881810"/>
            <a:ext cx="7344699" cy="8382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$match work as WHERE statement in a SQL query.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90599" y="4309690"/>
            <a:ext cx="509133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$match:    { </a:t>
            </a:r>
            <a:r>
              <a:rPr lang="en-US" sz="2600" dirty="0" err="1">
                <a:solidFill>
                  <a:srgbClr val="0070C0"/>
                </a:solidFill>
              </a:rPr>
              <a:t>storeLocation</a:t>
            </a:r>
            <a:r>
              <a:rPr lang="en-US" sz="2600" dirty="0">
                <a:solidFill>
                  <a:srgbClr val="0070C0"/>
                </a:solidFill>
              </a:rPr>
              <a:t>: "Seattle"}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25957" y="4897352"/>
            <a:ext cx="7889443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B050"/>
                </a:solidFill>
              </a:rPr>
              <a:t>SELECT items, </a:t>
            </a:r>
            <a:r>
              <a:rPr lang="en-US" sz="2600" dirty="0" err="1">
                <a:solidFill>
                  <a:srgbClr val="00B050"/>
                </a:solidFill>
              </a:rPr>
              <a:t>storeLocation</a:t>
            </a:r>
            <a:r>
              <a:rPr lang="en-US" sz="2600" dirty="0">
                <a:solidFill>
                  <a:srgbClr val="00B050"/>
                </a:solidFill>
              </a:rPr>
              <a:t>, customer </a:t>
            </a:r>
          </a:p>
          <a:p>
            <a:r>
              <a:rPr lang="en-US" sz="2600" dirty="0">
                <a:solidFill>
                  <a:srgbClr val="00B050"/>
                </a:solidFill>
              </a:rPr>
              <a:t>FROM </a:t>
            </a:r>
            <a:r>
              <a:rPr lang="en-US" sz="2600" dirty="0" err="1">
                <a:solidFill>
                  <a:srgbClr val="00B050"/>
                </a:solidFill>
              </a:rPr>
              <a:t>salesdb.sales</a:t>
            </a:r>
            <a:r>
              <a:rPr lang="en-US" sz="2600" dirty="0">
                <a:solidFill>
                  <a:srgbClr val="00B050"/>
                </a:solidFill>
              </a:rPr>
              <a:t> WHERE </a:t>
            </a:r>
            <a:r>
              <a:rPr lang="en-US" sz="2600" dirty="0" err="1">
                <a:solidFill>
                  <a:srgbClr val="00B050"/>
                </a:solidFill>
              </a:rPr>
              <a:t>storeLocation</a:t>
            </a:r>
            <a:r>
              <a:rPr lang="en-US" sz="2600" dirty="0">
                <a:solidFill>
                  <a:srgbClr val="00B050"/>
                </a:solidFill>
              </a:rPr>
              <a:t> = “Seattle”;</a:t>
            </a:r>
          </a:p>
        </p:txBody>
      </p:sp>
      <p:sp>
        <p:nvSpPr>
          <p:cNvPr id="18" name="Rectangle 17"/>
          <p:cNvSpPr/>
          <p:nvPr/>
        </p:nvSpPr>
        <p:spPr>
          <a:xfrm>
            <a:off x="903056" y="2784157"/>
            <a:ext cx="641214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C00000"/>
                </a:solidFill>
              </a:rPr>
              <a:t>$match:   {  field1: value1, ... }</a:t>
            </a:r>
            <a:endParaRPr lang="en-US" sz="2600" dirty="0"/>
          </a:p>
        </p:txBody>
      </p:sp>
      <p:sp>
        <p:nvSpPr>
          <p:cNvPr id="19" name="Rectangle 18"/>
          <p:cNvSpPr/>
          <p:nvPr/>
        </p:nvSpPr>
        <p:spPr>
          <a:xfrm>
            <a:off x="487504" y="2305087"/>
            <a:ext cx="16809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 Syntax :</a:t>
            </a:r>
          </a:p>
        </p:txBody>
      </p:sp>
    </p:spTree>
    <p:extLst>
      <p:ext uri="{BB962C8B-B14F-4D97-AF65-F5344CB8AC3E}">
        <p14:creationId xmlns:p14="http://schemas.microsoft.com/office/powerpoint/2010/main" val="27706339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022" y="3172531"/>
            <a:ext cx="8096250" cy="82348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-2857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Compass vs MongoDB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E592EB9-F189-494C-9BC5-FFC155E611E3}"/>
              </a:ext>
            </a:extLst>
          </p:cNvPr>
          <p:cNvSpPr/>
          <p:nvPr/>
        </p:nvSpPr>
        <p:spPr>
          <a:xfrm>
            <a:off x="540486" y="990600"/>
            <a:ext cx="81011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Compass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4CADFEE-3021-4CF1-9248-84BB179880D0}"/>
              </a:ext>
            </a:extLst>
          </p:cNvPr>
          <p:cNvSpPr/>
          <p:nvPr/>
        </p:nvSpPr>
        <p:spPr>
          <a:xfrm>
            <a:off x="540486" y="2514600"/>
            <a:ext cx="81011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MongoDB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43B5329-F007-4D7F-9AF0-6CE210651984}"/>
              </a:ext>
            </a:extLst>
          </p:cNvPr>
          <p:cNvSpPr/>
          <p:nvPr/>
        </p:nvSpPr>
        <p:spPr>
          <a:xfrm>
            <a:off x="637022" y="4827345"/>
            <a:ext cx="837049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 err="1">
                <a:solidFill>
                  <a:srgbClr val="0070C0"/>
                </a:solidFill>
              </a:rPr>
              <a:t>db.sales.aggregate</a:t>
            </a:r>
            <a:r>
              <a:rPr lang="en-US" sz="2600" dirty="0">
                <a:solidFill>
                  <a:srgbClr val="0070C0"/>
                </a:solidFill>
              </a:rPr>
              <a:t>{ 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[{ $project: {items: 1,storeLocation:1,customer:1}}, 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 { $match: {</a:t>
            </a:r>
            <a:r>
              <a:rPr lang="en-US" sz="2600" dirty="0" err="1">
                <a:solidFill>
                  <a:srgbClr val="0070C0"/>
                </a:solidFill>
              </a:rPr>
              <a:t>storeLocation</a:t>
            </a:r>
            <a:r>
              <a:rPr lang="en-US" sz="2600" dirty="0">
                <a:solidFill>
                  <a:srgbClr val="0070C0"/>
                </a:solidFill>
              </a:rPr>
              <a:t>: "Seattle"}}] 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  }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25CDDA-FA59-479E-85EB-515ADD1608DB}"/>
              </a:ext>
            </a:extLst>
          </p:cNvPr>
          <p:cNvSpPr/>
          <p:nvPr/>
        </p:nvSpPr>
        <p:spPr>
          <a:xfrm>
            <a:off x="912095" y="1496110"/>
            <a:ext cx="754610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$project:   { items: 1, </a:t>
            </a:r>
            <a:r>
              <a:rPr lang="en-US" sz="2600" dirty="0" err="1">
                <a:solidFill>
                  <a:srgbClr val="0070C0"/>
                </a:solidFill>
              </a:rPr>
              <a:t>storeLocation</a:t>
            </a:r>
            <a:r>
              <a:rPr lang="en-US" sz="2600" dirty="0">
                <a:solidFill>
                  <a:srgbClr val="0070C0"/>
                </a:solidFill>
              </a:rPr>
              <a:t>: 1, customer: 1   }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00BF9DC-ABDC-4558-B931-528F5E6ED8AA}"/>
              </a:ext>
            </a:extLst>
          </p:cNvPr>
          <p:cNvSpPr/>
          <p:nvPr/>
        </p:nvSpPr>
        <p:spPr>
          <a:xfrm>
            <a:off x="912095" y="1933158"/>
            <a:ext cx="508491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$match:    { </a:t>
            </a:r>
            <a:r>
              <a:rPr lang="en-US" sz="2600" dirty="0" err="1">
                <a:solidFill>
                  <a:srgbClr val="0070C0"/>
                </a:solidFill>
              </a:rPr>
              <a:t>storeLocation</a:t>
            </a:r>
            <a:r>
              <a:rPr lang="en-US" sz="2600" dirty="0">
                <a:solidFill>
                  <a:srgbClr val="0070C0"/>
                </a:solidFill>
              </a:rPr>
              <a:t>: "Seattle"}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26BEE8B-498F-4241-A486-55C9AD1E79CC}"/>
              </a:ext>
            </a:extLst>
          </p:cNvPr>
          <p:cNvSpPr/>
          <p:nvPr/>
        </p:nvSpPr>
        <p:spPr>
          <a:xfrm>
            <a:off x="3886200" y="3518208"/>
            <a:ext cx="654493" cy="31427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43B5329-F007-4D7F-9AF0-6CE210651984}"/>
              </a:ext>
            </a:extLst>
          </p:cNvPr>
          <p:cNvSpPr/>
          <p:nvPr/>
        </p:nvSpPr>
        <p:spPr>
          <a:xfrm>
            <a:off x="773506" y="4152759"/>
            <a:ext cx="837049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/>
              <a:t>Click </a:t>
            </a:r>
            <a:r>
              <a:rPr lang="en-US" sz="2600" dirty="0">
                <a:solidFill>
                  <a:srgbClr val="C00000"/>
                </a:solidFill>
              </a:rPr>
              <a:t>Export To Language</a:t>
            </a:r>
            <a:r>
              <a:rPr lang="en-US" sz="2600" dirty="0"/>
              <a:t> to see the code.</a:t>
            </a:r>
          </a:p>
        </p:txBody>
      </p:sp>
    </p:spTree>
    <p:extLst>
      <p:ext uri="{BB962C8B-B14F-4D97-AF65-F5344CB8AC3E}">
        <p14:creationId xmlns:p14="http://schemas.microsoft.com/office/powerpoint/2010/main" val="2979307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-2857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Specify Conditions Using Operators</a:t>
            </a:r>
          </a:p>
        </p:txBody>
      </p:sp>
      <p:sp>
        <p:nvSpPr>
          <p:cNvPr id="6" name="Rectangle 5"/>
          <p:cNvSpPr/>
          <p:nvPr/>
        </p:nvSpPr>
        <p:spPr>
          <a:xfrm>
            <a:off x="1447800" y="3210580"/>
            <a:ext cx="6858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corresponds to the following SQL statement: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66800" y="2767964"/>
            <a:ext cx="470417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$match:    {  price:  {  $</a:t>
            </a:r>
            <a:r>
              <a:rPr lang="en-US" sz="2600" dirty="0" err="1">
                <a:solidFill>
                  <a:srgbClr val="0070C0"/>
                </a:solidFill>
              </a:rPr>
              <a:t>gt</a:t>
            </a:r>
            <a:r>
              <a:rPr lang="en-US" sz="2600" dirty="0">
                <a:solidFill>
                  <a:srgbClr val="0070C0"/>
                </a:solidFill>
              </a:rPr>
              <a:t>: 200  }  }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11140" y="3886200"/>
            <a:ext cx="755643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B050"/>
                </a:solidFill>
              </a:rPr>
              <a:t>SELECT * FROM MIS2502.sales </a:t>
            </a:r>
          </a:p>
          <a:p>
            <a:r>
              <a:rPr lang="en-US" sz="2600" dirty="0">
                <a:solidFill>
                  <a:srgbClr val="00B050"/>
                </a:solidFill>
              </a:rPr>
              <a:t>                             WHERE price &gt; 200;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70359" y="1547664"/>
            <a:ext cx="759722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C00000"/>
                </a:solidFill>
              </a:rPr>
              <a:t>$match:   { field1: { operator1: value1 }, ... }</a:t>
            </a:r>
            <a:endParaRPr lang="en-US" sz="2600" dirty="0"/>
          </a:p>
        </p:txBody>
      </p:sp>
      <p:sp>
        <p:nvSpPr>
          <p:cNvPr id="15" name="Rectangle 14"/>
          <p:cNvSpPr/>
          <p:nvPr/>
        </p:nvSpPr>
        <p:spPr>
          <a:xfrm>
            <a:off x="429768" y="990600"/>
            <a:ext cx="15991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Syntax :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60523F9-A3B2-4547-A372-97C7E69D08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706518"/>
              </p:ext>
            </p:extLst>
          </p:nvPr>
        </p:nvGraphicFramePr>
        <p:xfrm>
          <a:off x="870358" y="5010000"/>
          <a:ext cx="7206841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042">
                  <a:extLst>
                    <a:ext uri="{9D8B030D-6E8A-4147-A177-3AD203B41FA5}">
                      <a16:colId xmlns:a16="http://schemas.microsoft.com/office/drawing/2014/main" val="652480162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522656468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831349760"/>
                    </a:ext>
                  </a:extLst>
                </a:gridCol>
                <a:gridCol w="2362199">
                  <a:extLst>
                    <a:ext uri="{9D8B030D-6E8A-4147-A177-3AD203B41FA5}">
                      <a16:colId xmlns:a16="http://schemas.microsoft.com/office/drawing/2014/main" val="17831906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531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$eq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equal 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lt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less than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193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</a:t>
                      </a:r>
                      <a:r>
                        <a:rPr lang="en-US" dirty="0" err="1"/>
                        <a:t>gt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greater than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lte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less than or equal to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5795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</a:t>
                      </a:r>
                      <a:r>
                        <a:rPr lang="en-US" dirty="0" err="1"/>
                        <a:t>gte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greater than or equal 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equal to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0238070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525734" y="2274698"/>
            <a:ext cx="69418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For example,</a:t>
            </a:r>
          </a:p>
        </p:txBody>
      </p:sp>
    </p:spTree>
    <p:extLst>
      <p:ext uri="{BB962C8B-B14F-4D97-AF65-F5344CB8AC3E}">
        <p14:creationId xmlns:p14="http://schemas.microsoft.com/office/powerpoint/2010/main" val="23724887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49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Does order matter?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E592EB9-F189-494C-9BC5-FFC155E611E3}"/>
              </a:ext>
            </a:extLst>
          </p:cNvPr>
          <p:cNvSpPr/>
          <p:nvPr/>
        </p:nvSpPr>
        <p:spPr>
          <a:xfrm>
            <a:off x="540486" y="1524000"/>
            <a:ext cx="810112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What happens when we type in the following code? What happens when we switch the order of $project and $match?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8D88E33-E99A-4DBB-B516-6311D68538B0}"/>
              </a:ext>
            </a:extLst>
          </p:cNvPr>
          <p:cNvSpPr/>
          <p:nvPr/>
        </p:nvSpPr>
        <p:spPr>
          <a:xfrm>
            <a:off x="990600" y="2971800"/>
            <a:ext cx="724474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 project:   {items: 1, </a:t>
            </a:r>
            <a:r>
              <a:rPr lang="en-US" sz="2600" dirty="0" err="1">
                <a:solidFill>
                  <a:srgbClr val="0070C0"/>
                </a:solidFill>
              </a:rPr>
              <a:t>storeLocation</a:t>
            </a:r>
            <a:r>
              <a:rPr lang="en-US" sz="2600" dirty="0">
                <a:solidFill>
                  <a:srgbClr val="0070C0"/>
                </a:solidFill>
              </a:rPr>
              <a:t>: 1, customer: 1  }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5D9BDFC-B4DB-4A84-BA0D-56BF73D51544}"/>
              </a:ext>
            </a:extLst>
          </p:cNvPr>
          <p:cNvSpPr/>
          <p:nvPr/>
        </p:nvSpPr>
        <p:spPr>
          <a:xfrm>
            <a:off x="990600" y="3429000"/>
            <a:ext cx="470417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 match:    {  price:  {  $</a:t>
            </a:r>
            <a:r>
              <a:rPr lang="en-US" sz="2600" dirty="0" err="1">
                <a:solidFill>
                  <a:srgbClr val="0070C0"/>
                </a:solidFill>
              </a:rPr>
              <a:t>gt</a:t>
            </a:r>
            <a:r>
              <a:rPr lang="en-US" sz="2600" dirty="0">
                <a:solidFill>
                  <a:srgbClr val="0070C0"/>
                </a:solidFill>
              </a:rPr>
              <a:t>: 200  }  }</a:t>
            </a:r>
          </a:p>
        </p:txBody>
      </p:sp>
      <p:sp>
        <p:nvSpPr>
          <p:cNvPr id="18" name="Rounded Rectangle 8">
            <a:extLst>
              <a:ext uri="{FF2B5EF4-FFF2-40B4-BE49-F238E27FC236}">
                <a16:creationId xmlns:a16="http://schemas.microsoft.com/office/drawing/2014/main" id="{E1791FF3-819A-42A2-B8B7-7ABC5BC189F4}"/>
              </a:ext>
            </a:extLst>
          </p:cNvPr>
          <p:cNvSpPr/>
          <p:nvPr/>
        </p:nvSpPr>
        <p:spPr>
          <a:xfrm>
            <a:off x="899650" y="4378642"/>
            <a:ext cx="7344699" cy="1641157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Unlike SQL, in the aggregation pipeline, each stage transforms the documents as they pass through the pipeline. Therefore, order matters!!!</a:t>
            </a:r>
          </a:p>
        </p:txBody>
      </p:sp>
    </p:spTree>
    <p:extLst>
      <p:ext uri="{BB962C8B-B14F-4D97-AF65-F5344CB8AC3E}">
        <p14:creationId xmlns:p14="http://schemas.microsoft.com/office/powerpoint/2010/main" val="2202759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96946" y="1295400"/>
            <a:ext cx="1850552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pic>
        <p:nvPicPr>
          <p:cNvPr id="1036" name="Picture 12" descr="C:\Users\David\AppData\Local\Microsoft\Windows\Temporary Internet Files\Content.IE5\EVTDPV3E\MC90035187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3510" y="4568259"/>
            <a:ext cx="1066800" cy="88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81" y="36731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Where we are…</a:t>
            </a:r>
          </a:p>
        </p:txBody>
      </p:sp>
      <p:sp>
        <p:nvSpPr>
          <p:cNvPr id="4" name="Flowchart: Magnetic Disk 3"/>
          <p:cNvSpPr/>
          <p:nvPr/>
        </p:nvSpPr>
        <p:spPr>
          <a:xfrm>
            <a:off x="2373424" y="2133600"/>
            <a:ext cx="16764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Transactional Database</a:t>
            </a:r>
          </a:p>
        </p:txBody>
      </p:sp>
      <p:sp>
        <p:nvSpPr>
          <p:cNvPr id="5" name="Flowchart: Magnetic Disk 4"/>
          <p:cNvSpPr/>
          <p:nvPr/>
        </p:nvSpPr>
        <p:spPr>
          <a:xfrm>
            <a:off x="5269024" y="2133600"/>
            <a:ext cx="1600200" cy="1600200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Analytical Data Store</a:t>
            </a:r>
          </a:p>
        </p:txBody>
      </p:sp>
      <p:pic>
        <p:nvPicPr>
          <p:cNvPr id="1030" name="Picture 6" descr="C:\Users\David\AppData\Local\Microsoft\Windows\Temporary Internet Files\Content.IE5\POS3WVPR\MC90039129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636" y="5234862"/>
            <a:ext cx="994607" cy="106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David\AppData\Local\Microsoft\Windows\Temporary Internet Files\Content.IE5\J25W8IBM\MC900439836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4" y="5251241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avid\AppData\Local\Microsoft\Windows\Temporary Internet Files\Content.IE5\J25W8IBM\MC90038386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824" y="4724400"/>
            <a:ext cx="837624" cy="835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David\AppData\Local\Microsoft\Windows\Temporary Internet Files\Content.IE5\EVTDPV3E\MC900030044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700" y="4874540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David\AppData\Local\Microsoft\Windows\Temporary Internet Files\Content.IE5\J25W8IBM\MC900030043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024" y="5142160"/>
            <a:ext cx="958017" cy="1069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reeform 7"/>
          <p:cNvSpPr/>
          <p:nvPr/>
        </p:nvSpPr>
        <p:spPr>
          <a:xfrm>
            <a:off x="1154224" y="2889191"/>
            <a:ext cx="1163652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 flipH="1">
            <a:off x="6967752" y="2890615"/>
            <a:ext cx="1163652" cy="1452785"/>
          </a:xfrm>
          <a:custGeom>
            <a:avLst/>
            <a:gdLst>
              <a:gd name="connsiteX0" fmla="*/ 17091 w 1298960"/>
              <a:gd name="connsiteY0" fmla="*/ 1452785 h 1452785"/>
              <a:gd name="connsiteX1" fmla="*/ 0 w 1298960"/>
              <a:gd name="connsiteY1" fmla="*/ 0 h 1452785"/>
              <a:gd name="connsiteX2" fmla="*/ 1298960 w 1298960"/>
              <a:gd name="connsiteY2" fmla="*/ 8545 h 1452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98960" h="1452785">
                <a:moveTo>
                  <a:pt x="17091" y="1452785"/>
                </a:moveTo>
                <a:lnTo>
                  <a:pt x="0" y="0"/>
                </a:lnTo>
                <a:lnTo>
                  <a:pt x="1298960" y="8545"/>
                </a:lnTo>
              </a:path>
            </a:pathLst>
          </a:custGeom>
          <a:solidFill>
            <a:schemeClr val="bg1"/>
          </a:solidFill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202224" y="2889191"/>
            <a:ext cx="990600" cy="0"/>
          </a:xfrm>
          <a:prstGeom prst="straightConnector1">
            <a:avLst/>
          </a:prstGeom>
          <a:solidFill>
            <a:schemeClr val="bg1"/>
          </a:solidFill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3" name="TextBox 12"/>
          <p:cNvSpPr txBox="1"/>
          <p:nvPr/>
        </p:nvSpPr>
        <p:spPr>
          <a:xfrm>
            <a:off x="1177725" y="213360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entry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981738" y="2133600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extraction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869224" y="2133600"/>
            <a:ext cx="1363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Data analysis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2104305" y="1015148"/>
            <a:ext cx="2235833" cy="7620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Now we’re here…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221024" y="3849469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Stores real-time transactional data in a relational or </a:t>
            </a:r>
            <a:r>
              <a:rPr lang="en-US" b="1" u="sng" dirty="0"/>
              <a:t>NoSQL</a:t>
            </a:r>
            <a:r>
              <a:rPr lang="en-US" dirty="0"/>
              <a:t> database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067360" y="3860300"/>
            <a:ext cx="2003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Stores historical transactional and summary data </a:t>
            </a:r>
          </a:p>
        </p:txBody>
      </p:sp>
    </p:spTree>
    <p:extLst>
      <p:ext uri="{BB962C8B-B14F-4D97-AF65-F5344CB8AC3E}">
        <p14:creationId xmlns:p14="http://schemas.microsoft.com/office/powerpoint/2010/main" val="20516356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476250" y="4762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AND </a:t>
            </a:r>
            <a:r>
              <a:rPr lang="en-US" dirty="0" err="1"/>
              <a:t>and</a:t>
            </a:r>
            <a:r>
              <a:rPr lang="en-US" dirty="0"/>
              <a:t> OR Conditions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57200" y="2326303"/>
            <a:ext cx="841637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dirty="0">
                <a:solidFill>
                  <a:srgbClr val="C00000"/>
                </a:solidFill>
              </a:rPr>
              <a:t>$and</a:t>
            </a:r>
            <a:r>
              <a:rPr lang="en-US" altLang="en-US" sz="2800" dirty="0"/>
              <a:t> </a:t>
            </a:r>
            <a:r>
              <a:rPr lang="en-US" altLang="en-US" sz="2800" dirty="0" err="1"/>
              <a:t>and</a:t>
            </a:r>
            <a:r>
              <a:rPr lang="en-US" altLang="en-US" sz="2800" dirty="0"/>
              <a:t> </a:t>
            </a:r>
            <a:r>
              <a:rPr lang="en-US" altLang="en-US" sz="2800" dirty="0">
                <a:solidFill>
                  <a:srgbClr val="C00000"/>
                </a:solidFill>
              </a:rPr>
              <a:t>$or</a:t>
            </a:r>
            <a:r>
              <a:rPr lang="en-US" altLang="en-US" sz="2800" dirty="0"/>
              <a:t> operator performs a logical operation on an array of two or more &lt;conditions&gt;. </a:t>
            </a:r>
            <a:endParaRPr lang="en-US" sz="2800" dirty="0"/>
          </a:p>
        </p:txBody>
      </p:sp>
      <p:sp>
        <p:nvSpPr>
          <p:cNvPr id="23" name="Rectangle 22"/>
          <p:cNvSpPr/>
          <p:nvPr/>
        </p:nvSpPr>
        <p:spPr>
          <a:xfrm>
            <a:off x="580101" y="4572000"/>
            <a:ext cx="82590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The operation corresponds to the following SQL statement:</a:t>
            </a:r>
          </a:p>
        </p:txBody>
      </p:sp>
      <p:sp>
        <p:nvSpPr>
          <p:cNvPr id="24" name="Rectangle 23"/>
          <p:cNvSpPr/>
          <p:nvPr/>
        </p:nvSpPr>
        <p:spPr>
          <a:xfrm>
            <a:off x="762000" y="3429000"/>
            <a:ext cx="825909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$match: { $and: [{ price: { $</a:t>
            </a:r>
            <a:r>
              <a:rPr lang="en-US" sz="2600" dirty="0" err="1">
                <a:solidFill>
                  <a:srgbClr val="0070C0"/>
                </a:solidFill>
              </a:rPr>
              <a:t>gt</a:t>
            </a:r>
            <a:r>
              <a:rPr lang="en-US" sz="2600" dirty="0">
                <a:solidFill>
                  <a:srgbClr val="0070C0"/>
                </a:solidFill>
              </a:rPr>
              <a:t>: 180} } , 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            { </a:t>
            </a:r>
            <a:r>
              <a:rPr lang="en-US" sz="2600" dirty="0" err="1">
                <a:solidFill>
                  <a:srgbClr val="0070C0"/>
                </a:solidFill>
              </a:rPr>
              <a:t>storeLocation</a:t>
            </a:r>
            <a:r>
              <a:rPr lang="en-US" sz="2600" dirty="0">
                <a:solidFill>
                  <a:srgbClr val="0070C0"/>
                </a:solidFill>
              </a:rPr>
              <a:t>: "Seattle"}]}</a:t>
            </a:r>
          </a:p>
        </p:txBody>
      </p:sp>
      <p:sp>
        <p:nvSpPr>
          <p:cNvPr id="25" name="Rectangle 24"/>
          <p:cNvSpPr/>
          <p:nvPr/>
        </p:nvSpPr>
        <p:spPr>
          <a:xfrm>
            <a:off x="877065" y="5547955"/>
            <a:ext cx="755643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B050"/>
                </a:solidFill>
              </a:rPr>
              <a:t>SELECT * FROM </a:t>
            </a:r>
            <a:r>
              <a:rPr lang="en-US" sz="2600" dirty="0" err="1">
                <a:solidFill>
                  <a:srgbClr val="00B050"/>
                </a:solidFill>
              </a:rPr>
              <a:t>salesDB.sales</a:t>
            </a:r>
            <a:r>
              <a:rPr lang="en-US" sz="2600" dirty="0">
                <a:solidFill>
                  <a:srgbClr val="00B050"/>
                </a:solidFill>
              </a:rPr>
              <a:t> </a:t>
            </a:r>
          </a:p>
          <a:p>
            <a:r>
              <a:rPr lang="en-US" sz="2600" dirty="0">
                <a:solidFill>
                  <a:srgbClr val="00B050"/>
                </a:solidFill>
              </a:rPr>
              <a:t>WHERE price &gt; 180 AND </a:t>
            </a:r>
            <a:r>
              <a:rPr lang="en-US" sz="2600" dirty="0" err="1">
                <a:solidFill>
                  <a:srgbClr val="00B050"/>
                </a:solidFill>
              </a:rPr>
              <a:t>storeLocation</a:t>
            </a:r>
            <a:r>
              <a:rPr lang="en-US" sz="2600" dirty="0">
                <a:solidFill>
                  <a:srgbClr val="00B050"/>
                </a:solidFill>
              </a:rPr>
              <a:t> = “Seattle”;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D20A941-B93C-439A-85BC-294E549C7B9A}"/>
              </a:ext>
            </a:extLst>
          </p:cNvPr>
          <p:cNvSpPr/>
          <p:nvPr/>
        </p:nvSpPr>
        <p:spPr>
          <a:xfrm>
            <a:off x="634279" y="1629697"/>
            <a:ext cx="8509721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C00000"/>
                </a:solidFill>
              </a:rPr>
              <a:t>$match: { $and(or) : [ { condition1 }, { condition2 } , …} ] }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F38B382-A386-4C69-B4E1-CE3EE0129D69}"/>
              </a:ext>
            </a:extLst>
          </p:cNvPr>
          <p:cNvSpPr/>
          <p:nvPr/>
        </p:nvSpPr>
        <p:spPr>
          <a:xfrm>
            <a:off x="429768" y="1066800"/>
            <a:ext cx="15991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Syntax :</a:t>
            </a:r>
          </a:p>
        </p:txBody>
      </p:sp>
    </p:spTree>
    <p:extLst>
      <p:ext uri="{BB962C8B-B14F-4D97-AF65-F5344CB8AC3E}">
        <p14:creationId xmlns:p14="http://schemas.microsoft.com/office/powerpoint/2010/main" val="13985660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-2857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Sort Results</a:t>
            </a:r>
          </a:p>
        </p:txBody>
      </p:sp>
      <p:sp>
        <p:nvSpPr>
          <p:cNvPr id="6" name="Rectangle 5"/>
          <p:cNvSpPr/>
          <p:nvPr/>
        </p:nvSpPr>
        <p:spPr>
          <a:xfrm>
            <a:off x="580101" y="3165157"/>
            <a:ext cx="82590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The operation corresponds to the following SQL statement: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06314" y="2317804"/>
            <a:ext cx="249619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$sort:  { price: 1 }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77065" y="4308157"/>
            <a:ext cx="755643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B050"/>
                </a:solidFill>
              </a:rPr>
              <a:t>SELECT * FROM </a:t>
            </a:r>
            <a:r>
              <a:rPr lang="en-US" sz="2600" dirty="0" err="1">
                <a:solidFill>
                  <a:srgbClr val="00B050"/>
                </a:solidFill>
              </a:rPr>
              <a:t>salesDB.sales</a:t>
            </a:r>
            <a:r>
              <a:rPr lang="en-US" sz="2600" dirty="0">
                <a:solidFill>
                  <a:srgbClr val="00B050"/>
                </a:solidFill>
              </a:rPr>
              <a:t> ORDER By price ASC;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812498D-C6D7-43F9-B82C-EB0A627915EC}"/>
              </a:ext>
            </a:extLst>
          </p:cNvPr>
          <p:cNvSpPr/>
          <p:nvPr/>
        </p:nvSpPr>
        <p:spPr>
          <a:xfrm>
            <a:off x="646775" y="1114425"/>
            <a:ext cx="81257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Using </a:t>
            </a:r>
            <a:r>
              <a:rPr lang="en-US" sz="2800" dirty="0">
                <a:solidFill>
                  <a:srgbClr val="C00000"/>
                </a:solidFill>
              </a:rPr>
              <a:t>$sort</a:t>
            </a:r>
            <a:r>
              <a:rPr lang="en-US" sz="2800" dirty="0"/>
              <a:t> stage, we can specify the sort order of the returned documents.</a:t>
            </a:r>
          </a:p>
        </p:txBody>
      </p:sp>
      <p:sp>
        <p:nvSpPr>
          <p:cNvPr id="16" name="Rounded Rectangle 8">
            <a:extLst>
              <a:ext uri="{FF2B5EF4-FFF2-40B4-BE49-F238E27FC236}">
                <a16:creationId xmlns:a16="http://schemas.microsoft.com/office/drawing/2014/main" id="{EFFA1485-B480-4497-B4E5-0405459C9674}"/>
              </a:ext>
            </a:extLst>
          </p:cNvPr>
          <p:cNvSpPr/>
          <p:nvPr/>
        </p:nvSpPr>
        <p:spPr>
          <a:xfrm>
            <a:off x="877065" y="5281635"/>
            <a:ext cx="7344699" cy="100329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We can set the field to 1 (-1), to specify ascending (descending) order for a field,.</a:t>
            </a:r>
          </a:p>
        </p:txBody>
      </p:sp>
    </p:spTree>
    <p:extLst>
      <p:ext uri="{BB962C8B-B14F-4D97-AF65-F5344CB8AC3E}">
        <p14:creationId xmlns:p14="http://schemas.microsoft.com/office/powerpoint/2010/main" val="5664142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-2857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Limit Results</a:t>
            </a:r>
          </a:p>
        </p:txBody>
      </p:sp>
      <p:sp>
        <p:nvSpPr>
          <p:cNvPr id="6" name="Rectangle 5"/>
          <p:cNvSpPr/>
          <p:nvPr/>
        </p:nvSpPr>
        <p:spPr>
          <a:xfrm>
            <a:off x="580101" y="3165157"/>
            <a:ext cx="825909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The operation corresponds to the following SQL statement: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06314" y="2317804"/>
            <a:ext cx="137088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$limit:  3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77065" y="4308157"/>
            <a:ext cx="755643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B050"/>
                </a:solidFill>
              </a:rPr>
              <a:t>SELECT * FROM </a:t>
            </a:r>
            <a:r>
              <a:rPr lang="en-US" sz="2600" dirty="0" err="1">
                <a:solidFill>
                  <a:srgbClr val="00B050"/>
                </a:solidFill>
              </a:rPr>
              <a:t>salesDB.sales</a:t>
            </a:r>
            <a:r>
              <a:rPr lang="en-US" sz="2600" dirty="0">
                <a:solidFill>
                  <a:srgbClr val="00B050"/>
                </a:solidFill>
              </a:rPr>
              <a:t> LIMIT 3;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812498D-C6D7-43F9-B82C-EB0A627915EC}"/>
              </a:ext>
            </a:extLst>
          </p:cNvPr>
          <p:cNvSpPr/>
          <p:nvPr/>
        </p:nvSpPr>
        <p:spPr>
          <a:xfrm>
            <a:off x="646775" y="1114425"/>
            <a:ext cx="812574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Using </a:t>
            </a:r>
            <a:r>
              <a:rPr lang="en-US" sz="2800" dirty="0">
                <a:solidFill>
                  <a:srgbClr val="C00000"/>
                </a:solidFill>
              </a:rPr>
              <a:t>$limit</a:t>
            </a:r>
            <a:r>
              <a:rPr lang="en-US" sz="2800" dirty="0"/>
              <a:t> stage, we can specify the number of the returned documents.</a:t>
            </a:r>
          </a:p>
        </p:txBody>
      </p:sp>
      <p:sp>
        <p:nvSpPr>
          <p:cNvPr id="16" name="Rounded Rectangle 8">
            <a:extLst>
              <a:ext uri="{FF2B5EF4-FFF2-40B4-BE49-F238E27FC236}">
                <a16:creationId xmlns:a16="http://schemas.microsoft.com/office/drawing/2014/main" id="{EFFA1485-B480-4497-B4E5-0405459C9674}"/>
              </a:ext>
            </a:extLst>
          </p:cNvPr>
          <p:cNvSpPr/>
          <p:nvPr/>
        </p:nvSpPr>
        <p:spPr>
          <a:xfrm>
            <a:off x="877065" y="5281635"/>
            <a:ext cx="7344699" cy="100329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So, what may happen if we put $limit on the first stage?</a:t>
            </a:r>
          </a:p>
        </p:txBody>
      </p:sp>
    </p:spTree>
    <p:extLst>
      <p:ext uri="{BB962C8B-B14F-4D97-AF65-F5344CB8AC3E}">
        <p14:creationId xmlns:p14="http://schemas.microsoft.com/office/powerpoint/2010/main" val="40754379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76250" y="-2857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Aggregation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06128" y="4800600"/>
            <a:ext cx="88686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     corresponds to the following SQL statement: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70358" y="5321477"/>
            <a:ext cx="7556439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B050"/>
                </a:solidFill>
              </a:rPr>
              <a:t>SELECT </a:t>
            </a:r>
            <a:r>
              <a:rPr lang="en-US" sz="2600" dirty="0" err="1">
                <a:solidFill>
                  <a:srgbClr val="00B050"/>
                </a:solidFill>
              </a:rPr>
              <a:t>purchaseMethod</a:t>
            </a:r>
            <a:r>
              <a:rPr lang="en-US" sz="2600" dirty="0">
                <a:solidFill>
                  <a:srgbClr val="00B050"/>
                </a:solidFill>
              </a:rPr>
              <a:t>, sum(price) as </a:t>
            </a:r>
            <a:r>
              <a:rPr lang="en-US" sz="2600" dirty="0" err="1">
                <a:solidFill>
                  <a:srgbClr val="00B050"/>
                </a:solidFill>
              </a:rPr>
              <a:t>totalprice</a:t>
            </a:r>
            <a:r>
              <a:rPr lang="en-US" sz="2600" dirty="0">
                <a:solidFill>
                  <a:srgbClr val="00B050"/>
                </a:solidFill>
              </a:rPr>
              <a:t> </a:t>
            </a:r>
          </a:p>
          <a:p>
            <a:r>
              <a:rPr lang="en-US" sz="2600" dirty="0">
                <a:solidFill>
                  <a:srgbClr val="00B050"/>
                </a:solidFill>
              </a:rPr>
              <a:t>FROM </a:t>
            </a:r>
            <a:r>
              <a:rPr lang="en-US" sz="2600" dirty="0" err="1">
                <a:solidFill>
                  <a:srgbClr val="00B050"/>
                </a:solidFill>
              </a:rPr>
              <a:t>salesDB.sales</a:t>
            </a:r>
            <a:r>
              <a:rPr lang="en-US" sz="2600" dirty="0">
                <a:solidFill>
                  <a:srgbClr val="00B050"/>
                </a:solidFill>
              </a:rPr>
              <a:t>  </a:t>
            </a:r>
          </a:p>
          <a:p>
            <a:r>
              <a:rPr lang="en-US" sz="2600" dirty="0">
                <a:solidFill>
                  <a:srgbClr val="00B050"/>
                </a:solidFill>
              </a:rPr>
              <a:t>Group by </a:t>
            </a:r>
            <a:r>
              <a:rPr lang="en-US" sz="2600" dirty="0" err="1">
                <a:solidFill>
                  <a:srgbClr val="00B050"/>
                </a:solidFill>
              </a:rPr>
              <a:t>purchaseMethod</a:t>
            </a:r>
            <a:r>
              <a:rPr lang="en-US" sz="2600" dirty="0">
                <a:solidFill>
                  <a:srgbClr val="00B050"/>
                </a:solidFill>
              </a:rPr>
              <a:t>;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D20A941-B93C-439A-85BC-294E549C7B9A}"/>
              </a:ext>
            </a:extLst>
          </p:cNvPr>
          <p:cNvSpPr/>
          <p:nvPr/>
        </p:nvSpPr>
        <p:spPr>
          <a:xfrm>
            <a:off x="870358" y="2993648"/>
            <a:ext cx="7740241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C00000"/>
                </a:solidFill>
              </a:rPr>
              <a:t>$group: { _id: expression, </a:t>
            </a:r>
            <a:br>
              <a:rPr lang="en-US" sz="2600" dirty="0">
                <a:solidFill>
                  <a:srgbClr val="C00000"/>
                </a:solidFill>
              </a:rPr>
            </a:br>
            <a:r>
              <a:rPr lang="en-US" sz="2600" dirty="0">
                <a:solidFill>
                  <a:srgbClr val="C00000"/>
                </a:solidFill>
              </a:rPr>
              <a:t>                 field1: {accumulator1:expression1}, ... }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F38B382-A386-4C69-B4E1-CE3EE0129D69}"/>
              </a:ext>
            </a:extLst>
          </p:cNvPr>
          <p:cNvSpPr/>
          <p:nvPr/>
        </p:nvSpPr>
        <p:spPr>
          <a:xfrm>
            <a:off x="429768" y="2436584"/>
            <a:ext cx="15991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Syntax :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57200" y="1066800"/>
            <a:ext cx="841637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dirty="0">
                <a:solidFill>
                  <a:srgbClr val="C00000"/>
                </a:solidFill>
              </a:rPr>
              <a:t>$group</a:t>
            </a:r>
            <a:r>
              <a:rPr lang="en-US" altLang="en-US" sz="2800" dirty="0"/>
              <a:t> documents by some specified expression and outputs to the next stage a document for each distinct grouping</a:t>
            </a:r>
            <a:endParaRPr lang="en-US" sz="2800" dirty="0"/>
          </a:p>
        </p:txBody>
      </p:sp>
      <p:sp>
        <p:nvSpPr>
          <p:cNvPr id="24" name="Rectangle 23"/>
          <p:cNvSpPr/>
          <p:nvPr/>
        </p:nvSpPr>
        <p:spPr>
          <a:xfrm>
            <a:off x="609600" y="3927157"/>
            <a:ext cx="5576270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$group:  { _id: "$</a:t>
            </a:r>
            <a:r>
              <a:rPr lang="en-US" sz="2600" dirty="0" err="1">
                <a:solidFill>
                  <a:srgbClr val="0070C0"/>
                </a:solidFill>
              </a:rPr>
              <a:t>purchaseMethod</a:t>
            </a:r>
            <a:r>
              <a:rPr lang="en-US" sz="2600" dirty="0">
                <a:solidFill>
                  <a:srgbClr val="0070C0"/>
                </a:solidFill>
              </a:rPr>
              <a:t>", 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</a:t>
            </a:r>
            <a:r>
              <a:rPr lang="en-US" sz="2600" dirty="0" err="1">
                <a:solidFill>
                  <a:srgbClr val="0070C0"/>
                </a:solidFill>
              </a:rPr>
              <a:t>totalprice</a:t>
            </a:r>
            <a:r>
              <a:rPr lang="en-US" sz="2600" dirty="0">
                <a:solidFill>
                  <a:srgbClr val="0070C0"/>
                </a:solidFill>
              </a:rPr>
              <a:t>: { $sum: "$price"}  }</a:t>
            </a:r>
          </a:p>
        </p:txBody>
      </p:sp>
    </p:spTree>
    <p:extLst>
      <p:ext uri="{BB962C8B-B14F-4D97-AF65-F5344CB8AC3E}">
        <p14:creationId xmlns:p14="http://schemas.microsoft.com/office/powerpoint/2010/main" val="37326348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76250" y="-2857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Aggregation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6200" y="4266188"/>
            <a:ext cx="88686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     corresponds to the following SQL statement: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57200" y="1219200"/>
            <a:ext cx="841637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dirty="0"/>
              <a:t>Similar to </a:t>
            </a:r>
            <a:r>
              <a:rPr lang="en-US" altLang="en-US" sz="2800" dirty="0">
                <a:solidFill>
                  <a:srgbClr val="C00000"/>
                </a:solidFill>
              </a:rPr>
              <a:t>GROUP BY</a:t>
            </a:r>
            <a:r>
              <a:rPr lang="en-US" altLang="en-US" sz="2800" dirty="0"/>
              <a:t> in SQL, the output documents can contain computed filed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877065" y="2173307"/>
            <a:ext cx="5404749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$group:  { _id: "$</a:t>
            </a:r>
            <a:r>
              <a:rPr lang="en-US" sz="2600" dirty="0" err="1">
                <a:solidFill>
                  <a:srgbClr val="0070C0"/>
                </a:solidFill>
              </a:rPr>
              <a:t>purchaseMethod</a:t>
            </a:r>
            <a:r>
              <a:rPr lang="en-US" sz="2600" dirty="0">
                <a:solidFill>
                  <a:srgbClr val="0070C0"/>
                </a:solidFill>
              </a:rPr>
              <a:t>", 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</a:t>
            </a:r>
            <a:r>
              <a:rPr lang="en-US" sz="2600" dirty="0" err="1">
                <a:solidFill>
                  <a:srgbClr val="0070C0"/>
                </a:solidFill>
              </a:rPr>
              <a:t>totalprice</a:t>
            </a:r>
            <a:r>
              <a:rPr lang="en-US" sz="2600" dirty="0">
                <a:solidFill>
                  <a:srgbClr val="0070C0"/>
                </a:solidFill>
              </a:rPr>
              <a:t>: { $sum: "$price"},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</a:t>
            </a:r>
            <a:r>
              <a:rPr lang="en-US" sz="2600" dirty="0" err="1">
                <a:solidFill>
                  <a:srgbClr val="0070C0"/>
                </a:solidFill>
              </a:rPr>
              <a:t>avgprice</a:t>
            </a:r>
            <a:r>
              <a:rPr lang="en-US" sz="2600" dirty="0">
                <a:solidFill>
                  <a:srgbClr val="0070C0"/>
                </a:solidFill>
              </a:rPr>
              <a:t>: { $</a:t>
            </a:r>
            <a:r>
              <a:rPr lang="en-US" sz="2600" dirty="0" err="1">
                <a:solidFill>
                  <a:srgbClr val="0070C0"/>
                </a:solidFill>
              </a:rPr>
              <a:t>avg</a:t>
            </a:r>
            <a:r>
              <a:rPr lang="en-US" sz="2600" dirty="0">
                <a:solidFill>
                  <a:srgbClr val="0070C0"/>
                </a:solidFill>
              </a:rPr>
              <a:t>: "$price"},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</a:t>
            </a:r>
            <a:r>
              <a:rPr lang="en-US" sz="2600" dirty="0" err="1">
                <a:solidFill>
                  <a:srgbClr val="0070C0"/>
                </a:solidFill>
              </a:rPr>
              <a:t>maxprice</a:t>
            </a:r>
            <a:r>
              <a:rPr lang="en-US" sz="2600" dirty="0">
                <a:solidFill>
                  <a:srgbClr val="0070C0"/>
                </a:solidFill>
              </a:rPr>
              <a:t>: { $max: "$price"},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number: { $sum:1} }</a:t>
            </a:r>
          </a:p>
        </p:txBody>
      </p:sp>
      <p:sp>
        <p:nvSpPr>
          <p:cNvPr id="9" name="Rectangle 8"/>
          <p:cNvSpPr/>
          <p:nvPr/>
        </p:nvSpPr>
        <p:spPr>
          <a:xfrm>
            <a:off x="990600" y="4712374"/>
            <a:ext cx="7556439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B050"/>
                </a:solidFill>
              </a:rPr>
              <a:t>SELECT </a:t>
            </a:r>
            <a:r>
              <a:rPr lang="en-US" sz="2600" dirty="0" err="1">
                <a:solidFill>
                  <a:srgbClr val="00B050"/>
                </a:solidFill>
              </a:rPr>
              <a:t>purchaseMethod</a:t>
            </a:r>
            <a:r>
              <a:rPr lang="en-US" sz="2600" dirty="0">
                <a:solidFill>
                  <a:srgbClr val="00B050"/>
                </a:solidFill>
              </a:rPr>
              <a:t>, sum(price) as </a:t>
            </a:r>
            <a:r>
              <a:rPr lang="en-US" sz="2600" dirty="0" err="1">
                <a:solidFill>
                  <a:srgbClr val="00B050"/>
                </a:solidFill>
              </a:rPr>
              <a:t>totalprice</a:t>
            </a:r>
            <a:r>
              <a:rPr lang="en-US" sz="2600" dirty="0">
                <a:solidFill>
                  <a:srgbClr val="00B050"/>
                </a:solidFill>
              </a:rPr>
              <a:t>, </a:t>
            </a:r>
          </a:p>
          <a:p>
            <a:r>
              <a:rPr lang="en-US" sz="2600" dirty="0" err="1">
                <a:solidFill>
                  <a:srgbClr val="00B050"/>
                </a:solidFill>
              </a:rPr>
              <a:t>avg</a:t>
            </a:r>
            <a:r>
              <a:rPr lang="en-US" sz="2600" dirty="0">
                <a:solidFill>
                  <a:srgbClr val="00B050"/>
                </a:solidFill>
              </a:rPr>
              <a:t>(price) as </a:t>
            </a:r>
            <a:r>
              <a:rPr lang="en-US" sz="2600" dirty="0" err="1">
                <a:solidFill>
                  <a:srgbClr val="00B050"/>
                </a:solidFill>
              </a:rPr>
              <a:t>avgprice</a:t>
            </a:r>
            <a:r>
              <a:rPr lang="en-US" sz="2600" dirty="0">
                <a:solidFill>
                  <a:srgbClr val="00B050"/>
                </a:solidFill>
              </a:rPr>
              <a:t>, max(price) as </a:t>
            </a:r>
            <a:r>
              <a:rPr lang="en-US" sz="2600" dirty="0" err="1">
                <a:solidFill>
                  <a:srgbClr val="00B050"/>
                </a:solidFill>
              </a:rPr>
              <a:t>maxprice</a:t>
            </a:r>
            <a:r>
              <a:rPr lang="en-US" sz="2600" dirty="0">
                <a:solidFill>
                  <a:srgbClr val="00B050"/>
                </a:solidFill>
              </a:rPr>
              <a:t>, count(price) as number </a:t>
            </a:r>
          </a:p>
          <a:p>
            <a:r>
              <a:rPr lang="en-US" sz="2600" dirty="0">
                <a:solidFill>
                  <a:srgbClr val="00B050"/>
                </a:solidFill>
              </a:rPr>
              <a:t>FROM </a:t>
            </a:r>
            <a:r>
              <a:rPr lang="en-US" sz="2600" dirty="0" err="1">
                <a:solidFill>
                  <a:srgbClr val="00B050"/>
                </a:solidFill>
              </a:rPr>
              <a:t>salesDB.sales</a:t>
            </a:r>
            <a:r>
              <a:rPr lang="en-US" sz="2600" dirty="0">
                <a:solidFill>
                  <a:srgbClr val="00B050"/>
                </a:solidFill>
              </a:rPr>
              <a:t>  </a:t>
            </a:r>
          </a:p>
          <a:p>
            <a:r>
              <a:rPr lang="en-US" sz="2600" dirty="0">
                <a:solidFill>
                  <a:srgbClr val="00B050"/>
                </a:solidFill>
              </a:rPr>
              <a:t>Group by </a:t>
            </a:r>
            <a:r>
              <a:rPr lang="en-US" sz="2600" dirty="0" err="1">
                <a:solidFill>
                  <a:srgbClr val="00B050"/>
                </a:solidFill>
              </a:rPr>
              <a:t>purchaseMethod</a:t>
            </a:r>
            <a:r>
              <a:rPr lang="en-US" sz="2600" dirty="0">
                <a:solidFill>
                  <a:srgbClr val="00B050"/>
                </a:solidFill>
              </a:rPr>
              <a:t>;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998720" y="5638800"/>
            <a:ext cx="4114800" cy="1035113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In $group, we use </a:t>
            </a:r>
            <a:r>
              <a:rPr lang="en-US" sz="2000" b="1" dirty="0">
                <a:solidFill>
                  <a:srgbClr val="FFFF00"/>
                </a:solidFill>
              </a:rPr>
              <a:t>$sum: 1</a:t>
            </a:r>
            <a:r>
              <a:rPr lang="en-US" sz="2000" dirty="0">
                <a:solidFill>
                  <a:schemeClr val="bg1"/>
                </a:solidFill>
              </a:rPr>
              <a:t> to count the number of documents.</a:t>
            </a:r>
          </a:p>
        </p:txBody>
      </p:sp>
      <p:sp>
        <p:nvSpPr>
          <p:cNvPr id="12" name="Freeform 11"/>
          <p:cNvSpPr/>
          <p:nvPr/>
        </p:nvSpPr>
        <p:spPr>
          <a:xfrm rot="16818508" flipH="1">
            <a:off x="5857137" y="3144287"/>
            <a:ext cx="1092736" cy="3302255"/>
          </a:xfrm>
          <a:custGeom>
            <a:avLst/>
            <a:gdLst>
              <a:gd name="connsiteX0" fmla="*/ 494684 w 494684"/>
              <a:gd name="connsiteY0" fmla="*/ 866899 h 866899"/>
              <a:gd name="connsiteX1" fmla="*/ 43422 w 494684"/>
              <a:gd name="connsiteY1" fmla="*/ 676894 h 866899"/>
              <a:gd name="connsiteX2" fmla="*/ 43422 w 494684"/>
              <a:gd name="connsiteY2" fmla="*/ 0 h 866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4684" h="866899">
                <a:moveTo>
                  <a:pt x="494684" y="866899"/>
                </a:moveTo>
                <a:cubicBezTo>
                  <a:pt x="306658" y="844138"/>
                  <a:pt x="118632" y="821377"/>
                  <a:pt x="43422" y="676894"/>
                </a:cubicBezTo>
                <a:cubicBezTo>
                  <a:pt x="-31788" y="532411"/>
                  <a:pt x="5817" y="266205"/>
                  <a:pt x="43422" y="0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 rot="18573717">
            <a:off x="4400599" y="5619680"/>
            <a:ext cx="373699" cy="758206"/>
          </a:xfrm>
          <a:custGeom>
            <a:avLst/>
            <a:gdLst>
              <a:gd name="connsiteX0" fmla="*/ 494684 w 494684"/>
              <a:gd name="connsiteY0" fmla="*/ 866899 h 866899"/>
              <a:gd name="connsiteX1" fmla="*/ 43422 w 494684"/>
              <a:gd name="connsiteY1" fmla="*/ 676894 h 866899"/>
              <a:gd name="connsiteX2" fmla="*/ 43422 w 494684"/>
              <a:gd name="connsiteY2" fmla="*/ 0 h 866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94684" h="866899">
                <a:moveTo>
                  <a:pt x="494684" y="866899"/>
                </a:moveTo>
                <a:cubicBezTo>
                  <a:pt x="306658" y="844138"/>
                  <a:pt x="118632" y="821377"/>
                  <a:pt x="43422" y="676894"/>
                </a:cubicBezTo>
                <a:cubicBezTo>
                  <a:pt x="-31788" y="532411"/>
                  <a:pt x="5817" y="266205"/>
                  <a:pt x="43422" y="0"/>
                </a:cubicBezTo>
              </a:path>
            </a:pathLst>
          </a:custGeom>
          <a:noFill/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227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76250" y="-2857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Group by null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6201" y="4814352"/>
            <a:ext cx="7467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     corresponds to the following SQL statement: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57200" y="1219200"/>
            <a:ext cx="841637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Grouping _id with null will calculate the total price and the average quantity as well as counts for all documents in the collection.</a:t>
            </a:r>
          </a:p>
        </p:txBody>
      </p:sp>
      <p:sp>
        <p:nvSpPr>
          <p:cNvPr id="8" name="Rectangle 7"/>
          <p:cNvSpPr/>
          <p:nvPr/>
        </p:nvSpPr>
        <p:spPr>
          <a:xfrm>
            <a:off x="914400" y="2604195"/>
            <a:ext cx="5404749" cy="20928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$group:  { _id: </a:t>
            </a:r>
            <a:r>
              <a:rPr lang="en-US" sz="2600" b="1" dirty="0">
                <a:solidFill>
                  <a:srgbClr val="0070C0"/>
                </a:solidFill>
              </a:rPr>
              <a:t>null</a:t>
            </a:r>
            <a:r>
              <a:rPr lang="en-US" sz="2600" dirty="0">
                <a:solidFill>
                  <a:srgbClr val="0070C0"/>
                </a:solidFill>
              </a:rPr>
              <a:t>, 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</a:t>
            </a:r>
            <a:r>
              <a:rPr lang="en-US" sz="2600" dirty="0" err="1">
                <a:solidFill>
                  <a:srgbClr val="0070C0"/>
                </a:solidFill>
              </a:rPr>
              <a:t>totalprice</a:t>
            </a:r>
            <a:r>
              <a:rPr lang="en-US" sz="2600" dirty="0">
                <a:solidFill>
                  <a:srgbClr val="0070C0"/>
                </a:solidFill>
              </a:rPr>
              <a:t>: { $sum: "$price"},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</a:t>
            </a:r>
            <a:r>
              <a:rPr lang="en-US" sz="2600" dirty="0" err="1">
                <a:solidFill>
                  <a:srgbClr val="0070C0"/>
                </a:solidFill>
              </a:rPr>
              <a:t>avgprice</a:t>
            </a:r>
            <a:r>
              <a:rPr lang="en-US" sz="2600" dirty="0">
                <a:solidFill>
                  <a:srgbClr val="0070C0"/>
                </a:solidFill>
              </a:rPr>
              <a:t>: { $</a:t>
            </a:r>
            <a:r>
              <a:rPr lang="en-US" sz="2600" dirty="0" err="1">
                <a:solidFill>
                  <a:srgbClr val="0070C0"/>
                </a:solidFill>
              </a:rPr>
              <a:t>avg</a:t>
            </a:r>
            <a:r>
              <a:rPr lang="en-US" sz="2600" dirty="0">
                <a:solidFill>
                  <a:srgbClr val="0070C0"/>
                </a:solidFill>
              </a:rPr>
              <a:t>: "$price"},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</a:t>
            </a:r>
            <a:r>
              <a:rPr lang="en-US" sz="2600" dirty="0" err="1">
                <a:solidFill>
                  <a:srgbClr val="0070C0"/>
                </a:solidFill>
              </a:rPr>
              <a:t>maxprice</a:t>
            </a:r>
            <a:r>
              <a:rPr lang="en-US" sz="2600" dirty="0">
                <a:solidFill>
                  <a:srgbClr val="0070C0"/>
                </a:solidFill>
              </a:rPr>
              <a:t>: { $max: "$price"},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number: { $sum:1} }</a:t>
            </a:r>
          </a:p>
        </p:txBody>
      </p:sp>
      <p:sp>
        <p:nvSpPr>
          <p:cNvPr id="9" name="Rectangle 8"/>
          <p:cNvSpPr/>
          <p:nvPr/>
        </p:nvSpPr>
        <p:spPr>
          <a:xfrm>
            <a:off x="990600" y="5260538"/>
            <a:ext cx="7556439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B050"/>
                </a:solidFill>
              </a:rPr>
              <a:t>SELECT sum(price) as </a:t>
            </a:r>
            <a:r>
              <a:rPr lang="en-US" sz="2600" dirty="0" err="1">
                <a:solidFill>
                  <a:srgbClr val="00B050"/>
                </a:solidFill>
              </a:rPr>
              <a:t>totalprice</a:t>
            </a:r>
            <a:r>
              <a:rPr lang="en-US" sz="2600" dirty="0">
                <a:solidFill>
                  <a:srgbClr val="00B050"/>
                </a:solidFill>
              </a:rPr>
              <a:t>, </a:t>
            </a:r>
            <a:r>
              <a:rPr lang="en-US" sz="2600" dirty="0" err="1">
                <a:solidFill>
                  <a:srgbClr val="00B050"/>
                </a:solidFill>
              </a:rPr>
              <a:t>avg</a:t>
            </a:r>
            <a:r>
              <a:rPr lang="en-US" sz="2600" dirty="0">
                <a:solidFill>
                  <a:srgbClr val="00B050"/>
                </a:solidFill>
              </a:rPr>
              <a:t>(price) as </a:t>
            </a:r>
            <a:r>
              <a:rPr lang="en-US" sz="2600" dirty="0" err="1">
                <a:solidFill>
                  <a:srgbClr val="00B050"/>
                </a:solidFill>
              </a:rPr>
              <a:t>avgprice</a:t>
            </a:r>
            <a:r>
              <a:rPr lang="en-US" sz="2600" dirty="0">
                <a:solidFill>
                  <a:srgbClr val="00B050"/>
                </a:solidFill>
              </a:rPr>
              <a:t>, max(price) as </a:t>
            </a:r>
            <a:r>
              <a:rPr lang="en-US" sz="2600" dirty="0" err="1">
                <a:solidFill>
                  <a:srgbClr val="00B050"/>
                </a:solidFill>
              </a:rPr>
              <a:t>maxprice</a:t>
            </a:r>
            <a:r>
              <a:rPr lang="en-US" sz="2600" dirty="0">
                <a:solidFill>
                  <a:srgbClr val="00B050"/>
                </a:solidFill>
              </a:rPr>
              <a:t>, count(price) as number </a:t>
            </a:r>
          </a:p>
          <a:p>
            <a:r>
              <a:rPr lang="en-US" sz="2600" dirty="0">
                <a:solidFill>
                  <a:srgbClr val="00B050"/>
                </a:solidFill>
              </a:rPr>
              <a:t>FROM </a:t>
            </a:r>
            <a:r>
              <a:rPr lang="en-US" sz="2600" dirty="0" err="1">
                <a:solidFill>
                  <a:srgbClr val="00B050"/>
                </a:solidFill>
              </a:rPr>
              <a:t>salesDB.sales</a:t>
            </a:r>
            <a:r>
              <a:rPr lang="en-US" sz="2600" dirty="0">
                <a:solidFill>
                  <a:srgbClr val="00B050"/>
                </a:solidFill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8067400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MySQL vs MongoDB Query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553261"/>
              </p:ext>
            </p:extLst>
          </p:nvPr>
        </p:nvGraphicFramePr>
        <p:xfrm>
          <a:off x="1066800" y="1219200"/>
          <a:ext cx="7010400" cy="2438400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314190987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606820938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MySQL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MongoDB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1549117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WHERE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</a:t>
                      </a:r>
                      <a:r>
                        <a:rPr lang="en-US" baseline="0" dirty="0"/>
                        <a:t>match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960550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GROUP</a:t>
                      </a:r>
                      <a:r>
                        <a:rPr lang="en-US" baseline="0" dirty="0"/>
                        <a:t> BY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$group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573918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ORDER BY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$sort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022549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LIMIT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$limit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1862828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SELECT expressions FROM..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$project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86964846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990600" y="4445675"/>
            <a:ext cx="3581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SELECT</a:t>
            </a:r>
            <a:r>
              <a:rPr lang="en-US" dirty="0"/>
              <a:t> </a:t>
            </a:r>
            <a:r>
              <a:rPr lang="en-US" dirty="0" err="1"/>
              <a:t>purchaseMethod</a:t>
            </a:r>
            <a:r>
              <a:rPr lang="en-US" dirty="0"/>
              <a:t>, sum(price) as </a:t>
            </a:r>
            <a:r>
              <a:rPr lang="en-US" dirty="0" err="1"/>
              <a:t>totalprice</a:t>
            </a:r>
            <a:endParaRPr lang="en-US" dirty="0"/>
          </a:p>
          <a:p>
            <a:r>
              <a:rPr lang="en-US" b="1" dirty="0"/>
              <a:t>FROM</a:t>
            </a:r>
            <a:r>
              <a:rPr lang="en-US" dirty="0"/>
              <a:t>  </a:t>
            </a:r>
            <a:r>
              <a:rPr lang="en-US" dirty="0" err="1"/>
              <a:t>salesDB.sales</a:t>
            </a:r>
            <a:endParaRPr lang="en-US" dirty="0"/>
          </a:p>
          <a:p>
            <a:r>
              <a:rPr lang="en-US" b="1" dirty="0"/>
              <a:t>WHERE</a:t>
            </a:r>
            <a:r>
              <a:rPr lang="en-US" dirty="0"/>
              <a:t> </a:t>
            </a:r>
            <a:r>
              <a:rPr lang="en-US" dirty="0" err="1"/>
              <a:t>couponUsed</a:t>
            </a:r>
            <a:r>
              <a:rPr lang="en-US" dirty="0"/>
              <a:t> = FALSE</a:t>
            </a:r>
          </a:p>
          <a:p>
            <a:r>
              <a:rPr lang="en-US" b="1" dirty="0"/>
              <a:t>GROUP BY</a:t>
            </a:r>
            <a:r>
              <a:rPr lang="en-US" dirty="0"/>
              <a:t> </a:t>
            </a:r>
            <a:r>
              <a:rPr lang="en-US" dirty="0" err="1"/>
              <a:t>purchaseMethod</a:t>
            </a:r>
            <a:endParaRPr lang="en-US" dirty="0"/>
          </a:p>
          <a:p>
            <a:r>
              <a:rPr lang="en-US" b="1" dirty="0"/>
              <a:t>ORDER BY</a:t>
            </a:r>
            <a:r>
              <a:rPr lang="en-US" dirty="0"/>
              <a:t> sum(price) ASC</a:t>
            </a:r>
          </a:p>
          <a:p>
            <a:r>
              <a:rPr lang="en-US" b="1" dirty="0"/>
              <a:t>LIMIT</a:t>
            </a:r>
            <a:r>
              <a:rPr lang="en-US" dirty="0"/>
              <a:t> 2;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876800" y="4445675"/>
            <a:ext cx="388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db.sales.aggregate</a:t>
            </a:r>
            <a:r>
              <a:rPr lang="en-US" dirty="0"/>
              <a:t>(</a:t>
            </a:r>
          </a:p>
          <a:p>
            <a:r>
              <a:rPr lang="en-US" dirty="0"/>
              <a:t>[   { $match: { </a:t>
            </a:r>
            <a:r>
              <a:rPr lang="en-US" dirty="0" err="1"/>
              <a:t>couponUsed</a:t>
            </a:r>
            <a:r>
              <a:rPr lang="en-US" dirty="0"/>
              <a:t>: FALSE }}, </a:t>
            </a:r>
          </a:p>
          <a:p>
            <a:r>
              <a:rPr lang="en-US" dirty="0"/>
              <a:t>    { $group: { _id: "$</a:t>
            </a:r>
            <a:r>
              <a:rPr lang="en-US" dirty="0" err="1"/>
              <a:t>purchaseMethod</a:t>
            </a:r>
            <a:r>
              <a:rPr lang="en-US" dirty="0"/>
              <a:t>",</a:t>
            </a:r>
          </a:p>
          <a:p>
            <a:r>
              <a:rPr lang="en-US" dirty="0"/>
              <a:t>     </a:t>
            </a:r>
            <a:r>
              <a:rPr lang="en-US" dirty="0" err="1"/>
              <a:t>totalprice</a:t>
            </a:r>
            <a:r>
              <a:rPr lang="en-US" dirty="0"/>
              <a:t>: { $sum: "$price" }}}, </a:t>
            </a:r>
          </a:p>
          <a:p>
            <a:r>
              <a:rPr lang="en-US" dirty="0"/>
              <a:t>    { $sort: { </a:t>
            </a:r>
            <a:r>
              <a:rPr lang="en-US" dirty="0" err="1"/>
              <a:t>totalprice</a:t>
            </a:r>
            <a:r>
              <a:rPr lang="en-US" dirty="0"/>
              <a:t>: 1 }}, </a:t>
            </a:r>
          </a:p>
          <a:p>
            <a:r>
              <a:rPr lang="en-US" dirty="0"/>
              <a:t>    { $limit: 2 }</a:t>
            </a:r>
          </a:p>
          <a:p>
            <a:r>
              <a:rPr lang="en-US" dirty="0"/>
              <a:t>])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F38B382-A386-4C69-B4E1-CE3EE0129D69}"/>
              </a:ext>
            </a:extLst>
          </p:cNvPr>
          <p:cNvSpPr/>
          <p:nvPr/>
        </p:nvSpPr>
        <p:spPr>
          <a:xfrm>
            <a:off x="267222" y="3883938"/>
            <a:ext cx="18869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Example..</a:t>
            </a:r>
          </a:p>
        </p:txBody>
      </p:sp>
    </p:spTree>
    <p:extLst>
      <p:ext uri="{BB962C8B-B14F-4D97-AF65-F5344CB8AC3E}">
        <p14:creationId xmlns:p14="http://schemas.microsoft.com/office/powerpoint/2010/main" val="20373529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/>
              <a:t>Given a semi structured database, we now should be able to create a NoSQL statement to answer a question</a:t>
            </a:r>
          </a:p>
          <a:p>
            <a:endParaRPr lang="en-US" dirty="0"/>
          </a:p>
          <a:p>
            <a:pPr lvl="0"/>
            <a:r>
              <a:rPr lang="en-US" dirty="0"/>
              <a:t>Understand how each stage in aggregation tap works and the relationship with SQL keywords</a:t>
            </a:r>
          </a:p>
          <a:p>
            <a:pPr lvl="1"/>
            <a:r>
              <a:rPr lang="en-US" dirty="0"/>
              <a:t>$project</a:t>
            </a:r>
          </a:p>
          <a:p>
            <a:pPr lvl="1"/>
            <a:r>
              <a:rPr lang="en-US" dirty="0"/>
              <a:t>$match</a:t>
            </a:r>
          </a:p>
          <a:p>
            <a:pPr lvl="1"/>
            <a:r>
              <a:rPr lang="en-US" dirty="0"/>
              <a:t>$sort</a:t>
            </a:r>
          </a:p>
          <a:p>
            <a:pPr lvl="1"/>
            <a:r>
              <a:rPr lang="en-US" dirty="0"/>
              <a:t>$limit</a:t>
            </a:r>
          </a:p>
          <a:p>
            <a:pPr lvl="1"/>
            <a:r>
              <a:rPr lang="en-US" dirty="0"/>
              <a:t>$group</a:t>
            </a:r>
          </a:p>
        </p:txBody>
      </p:sp>
    </p:spTree>
    <p:extLst>
      <p:ext uri="{BB962C8B-B14F-4D97-AF65-F5344CB8AC3E}">
        <p14:creationId xmlns:p14="http://schemas.microsoft.com/office/powerpoint/2010/main" val="10484379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Syntax for MongoDB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C11ADF6C-EAE6-4AC2-8923-9CD07F9B91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145669"/>
              </p:ext>
            </p:extLst>
          </p:nvPr>
        </p:nvGraphicFramePr>
        <p:xfrm>
          <a:off x="677849" y="1171495"/>
          <a:ext cx="7696200" cy="30534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8100">
                  <a:extLst>
                    <a:ext uri="{9D8B030D-6E8A-4147-A177-3AD203B41FA5}">
                      <a16:colId xmlns:a16="http://schemas.microsoft.com/office/drawing/2014/main" val="2213391744"/>
                    </a:ext>
                  </a:extLst>
                </a:gridCol>
                <a:gridCol w="3848100">
                  <a:extLst>
                    <a:ext uri="{9D8B030D-6E8A-4147-A177-3AD203B41FA5}">
                      <a16:colId xmlns:a16="http://schemas.microsoft.com/office/drawing/2014/main" val="4252348937"/>
                    </a:ext>
                  </a:extLst>
                </a:gridCol>
              </a:tblGrid>
              <a:tr h="581105">
                <a:tc gridSpan="2">
                  <a:txBody>
                    <a:bodyPr/>
                    <a:lstStyle/>
                    <a:p>
                      <a:pPr algn="ctr"/>
                      <a:r>
                        <a:rPr lang="en-US" sz="4000" dirty="0"/>
                        <a:t>  </a:t>
                      </a:r>
                      <a:r>
                        <a:rPr lang="en-US" sz="3600" dirty="0"/>
                        <a:t>KEY              :             Value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4457720"/>
                  </a:ext>
                </a:extLst>
              </a:tr>
              <a:tr h="744366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Field name</a:t>
                      </a:r>
                    </a:p>
                    <a:p>
                      <a:pPr algn="ctr"/>
                      <a:r>
                        <a:rPr lang="en-US" sz="2200" dirty="0"/>
                        <a:t>(e.g., customer)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Numeric value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7655433"/>
                  </a:ext>
                </a:extLst>
              </a:tr>
              <a:tr h="76335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/>
                        <a:t>“Field name with dot notation”</a:t>
                      </a:r>
                    </a:p>
                    <a:p>
                      <a:pPr algn="ctr"/>
                      <a:r>
                        <a:rPr lang="en-US" sz="2200" dirty="0"/>
                        <a:t>(e.g., “customer.name”)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“String value”</a:t>
                      </a:r>
                    </a:p>
                    <a:p>
                      <a:pPr algn="ctr"/>
                      <a:r>
                        <a:rPr lang="en-US" sz="2200" dirty="0"/>
                        <a:t>(e.g., “Seattle”)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65729568"/>
                  </a:ext>
                </a:extLst>
              </a:tr>
              <a:tr h="827073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$accumulator/operator</a:t>
                      </a:r>
                    </a:p>
                    <a:p>
                      <a:pPr algn="ctr"/>
                      <a:r>
                        <a:rPr lang="en-US" sz="2200" dirty="0"/>
                        <a:t>(e.g., $sum, $</a:t>
                      </a:r>
                      <a:r>
                        <a:rPr lang="en-US" sz="2200" dirty="0" err="1"/>
                        <a:t>gt</a:t>
                      </a:r>
                      <a:r>
                        <a:rPr lang="en-US" sz="2200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“$Field name”</a:t>
                      </a:r>
                    </a:p>
                    <a:p>
                      <a:pPr algn="ctr"/>
                      <a:r>
                        <a:rPr lang="en-US" sz="2200" dirty="0"/>
                        <a:t>(e.g., “$customer”)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29000363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24C2FA5D-C6B6-487F-BC24-981A5570F533}"/>
              </a:ext>
            </a:extLst>
          </p:cNvPr>
          <p:cNvSpPr/>
          <p:nvPr/>
        </p:nvSpPr>
        <p:spPr>
          <a:xfrm>
            <a:off x="990600" y="5881997"/>
            <a:ext cx="5576270" cy="892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$group:  { _id: "$</a:t>
            </a:r>
            <a:r>
              <a:rPr lang="en-US" sz="2600" dirty="0" err="1">
                <a:solidFill>
                  <a:srgbClr val="0070C0"/>
                </a:solidFill>
              </a:rPr>
              <a:t>purchaseMethod</a:t>
            </a:r>
            <a:r>
              <a:rPr lang="en-US" sz="2600" dirty="0">
                <a:solidFill>
                  <a:srgbClr val="0070C0"/>
                </a:solidFill>
              </a:rPr>
              <a:t>", 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</a:t>
            </a:r>
            <a:r>
              <a:rPr lang="en-US" sz="2600" dirty="0" err="1">
                <a:solidFill>
                  <a:srgbClr val="0070C0"/>
                </a:solidFill>
              </a:rPr>
              <a:t>totalprice</a:t>
            </a:r>
            <a:r>
              <a:rPr lang="en-US" sz="2600" dirty="0">
                <a:solidFill>
                  <a:srgbClr val="0070C0"/>
                </a:solidFill>
              </a:rPr>
              <a:t>: { $sum: "$price"}  }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3E3032-5746-4B9B-AD43-3F8932F72629}"/>
              </a:ext>
            </a:extLst>
          </p:cNvPr>
          <p:cNvSpPr/>
          <p:nvPr/>
        </p:nvSpPr>
        <p:spPr>
          <a:xfrm>
            <a:off x="990601" y="4989445"/>
            <a:ext cx="68580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$match: { $and: [{ price: { $</a:t>
            </a:r>
            <a:r>
              <a:rPr lang="en-US" sz="2600" dirty="0" err="1">
                <a:solidFill>
                  <a:srgbClr val="0070C0"/>
                </a:solidFill>
              </a:rPr>
              <a:t>gt</a:t>
            </a:r>
            <a:r>
              <a:rPr lang="en-US" sz="2600" dirty="0">
                <a:solidFill>
                  <a:srgbClr val="0070C0"/>
                </a:solidFill>
              </a:rPr>
              <a:t>: 180} } , 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                             { </a:t>
            </a:r>
            <a:r>
              <a:rPr lang="en-US" sz="2600" dirty="0" err="1">
                <a:solidFill>
                  <a:srgbClr val="0070C0"/>
                </a:solidFill>
              </a:rPr>
              <a:t>storeLocation</a:t>
            </a:r>
            <a:r>
              <a:rPr lang="en-US" sz="2600" dirty="0">
                <a:solidFill>
                  <a:srgbClr val="0070C0"/>
                </a:solidFill>
              </a:rPr>
              <a:t>: "Seattle"}]}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1D14B7-D9E7-420B-9B33-8DF6D3C81EE0}"/>
              </a:ext>
            </a:extLst>
          </p:cNvPr>
          <p:cNvSpPr/>
          <p:nvPr/>
        </p:nvSpPr>
        <p:spPr>
          <a:xfrm>
            <a:off x="990600" y="4405023"/>
            <a:ext cx="754610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solidFill>
                  <a:srgbClr val="0070C0"/>
                </a:solidFill>
              </a:rPr>
              <a:t>$project:   {   items: 1, </a:t>
            </a:r>
            <a:r>
              <a:rPr lang="en-US" sz="2600" dirty="0" err="1">
                <a:solidFill>
                  <a:srgbClr val="0070C0"/>
                </a:solidFill>
              </a:rPr>
              <a:t>storeLocation</a:t>
            </a:r>
            <a:r>
              <a:rPr lang="en-US" sz="2600" dirty="0">
                <a:solidFill>
                  <a:srgbClr val="0070C0"/>
                </a:solidFill>
              </a:rPr>
              <a:t>: 1, customer: 1   }</a:t>
            </a:r>
          </a:p>
        </p:txBody>
      </p:sp>
    </p:spTree>
    <p:extLst>
      <p:ext uri="{BB962C8B-B14F-4D97-AF65-F5344CB8AC3E}">
        <p14:creationId xmlns:p14="http://schemas.microsoft.com/office/powerpoint/2010/main" val="35575366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/>
          <a:lstStyle/>
          <a:p>
            <a:r>
              <a:rPr lang="en-US" dirty="0"/>
              <a:t>In Class </a:t>
            </a:r>
            <a:r>
              <a:rPr lang="en-US"/>
              <a:t>Activity #6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235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NoSQL?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" y="1676400"/>
            <a:ext cx="86868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/>
              <a:t>Stands for “Not Only SQL”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/>
              <a:t>Non-relational data storage systems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/>
              <a:t>Supports unstructured format (no fixed schema)</a:t>
            </a:r>
          </a:p>
          <a:p>
            <a:pPr>
              <a:spcBef>
                <a:spcPct val="20000"/>
              </a:spcBef>
            </a:pPr>
            <a:endParaRPr lang="en-US" sz="3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3892391"/>
            <a:ext cx="932400" cy="777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5114940"/>
            <a:ext cx="2680650" cy="75816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38400" y="3829506"/>
            <a:ext cx="2340843" cy="80634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71800" y="5301600"/>
            <a:ext cx="2356982" cy="1143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40831" y="3682336"/>
            <a:ext cx="2097900" cy="50544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391332" y="4483162"/>
            <a:ext cx="1518507" cy="101085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30550" y="5905746"/>
            <a:ext cx="2620800" cy="721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979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RDBMS?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" y="1676400"/>
            <a:ext cx="8686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/>
              <a:t>Relational Databases – popular and commonly used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/>
              <a:t>Low Cost RDBMS alternatives (PostgreSQL, MySQL, </a:t>
            </a:r>
            <a:r>
              <a:rPr lang="en-US" sz="3000" dirty="0" err="1"/>
              <a:t>SQLLite</a:t>
            </a:r>
            <a:r>
              <a:rPr lang="en-US" sz="3000" dirty="0"/>
              <a:t>)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/>
              <a:t>Minimize redundancy 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/>
              <a:t>Supports Joins</a:t>
            </a:r>
          </a:p>
          <a:p>
            <a:pPr marL="914400" lvl="1" indent="-457200">
              <a:spcBef>
                <a:spcPct val="20000"/>
              </a:spcBef>
              <a:buFontTx/>
              <a:buChar char="-"/>
            </a:pPr>
            <a:r>
              <a:rPr lang="en-US" sz="3000" dirty="0"/>
              <a:t>across multiple tables allowing for </a:t>
            </a:r>
            <a:r>
              <a:rPr lang="en-US" sz="3000" dirty="0">
                <a:solidFill>
                  <a:srgbClr val="C00000"/>
                </a:solidFill>
              </a:rPr>
              <a:t>normalized</a:t>
            </a:r>
            <a:r>
              <a:rPr lang="en-US" sz="3000" dirty="0"/>
              <a:t> </a:t>
            </a:r>
          </a:p>
          <a:p>
            <a:pPr lvl="1">
              <a:spcBef>
                <a:spcPct val="20000"/>
              </a:spcBef>
            </a:pPr>
            <a:r>
              <a:rPr lang="en-US" sz="3000" dirty="0"/>
              <a:t>     forms of data to be stored </a:t>
            </a:r>
            <a:r>
              <a:rPr lang="en-US" sz="3000" dirty="0">
                <a:solidFill>
                  <a:srgbClr val="C00000"/>
                </a:solidFill>
              </a:rPr>
              <a:t>once</a:t>
            </a:r>
          </a:p>
        </p:txBody>
      </p:sp>
    </p:spTree>
    <p:extLst>
      <p:ext uri="{BB962C8B-B14F-4D97-AF65-F5344CB8AC3E}">
        <p14:creationId xmlns:p14="http://schemas.microsoft.com/office/powerpoint/2010/main" val="4206066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NoSQL?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" y="1676400"/>
            <a:ext cx="86868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/>
              <a:t>Supports </a:t>
            </a:r>
            <a:r>
              <a:rPr lang="en-US" sz="3000" dirty="0">
                <a:solidFill>
                  <a:srgbClr val="C00000"/>
                </a:solidFill>
              </a:rPr>
              <a:t>semi-structured (unstructured) data</a:t>
            </a:r>
          </a:p>
          <a:p>
            <a:pPr marL="914400" lvl="1" indent="-457200">
              <a:spcBef>
                <a:spcPct val="20000"/>
              </a:spcBef>
              <a:buFontTx/>
              <a:buChar char="-"/>
            </a:pPr>
            <a:r>
              <a:rPr lang="en-US" sz="3000" dirty="0"/>
              <a:t>Unique data type extensions can be easily</a:t>
            </a:r>
            <a:br>
              <a:rPr lang="en-US" sz="3000" dirty="0"/>
            </a:br>
            <a:r>
              <a:rPr lang="en-US" sz="3000" dirty="0"/>
              <a:t>integrated into existing collections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/>
              <a:t>Handling “Big” data with better performance </a:t>
            </a:r>
          </a:p>
          <a:p>
            <a:pPr marL="914400" lvl="1" indent="-457200">
              <a:spcBef>
                <a:spcPct val="20000"/>
              </a:spcBef>
              <a:buFontTx/>
              <a:buChar char="-"/>
            </a:pPr>
            <a:r>
              <a:rPr lang="en-US" sz="3000" dirty="0"/>
              <a:t>RDBMS normalization and joins are powerful, but add up in cost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/>
              <a:t>Operational issues (scale, performance and availability)</a:t>
            </a:r>
          </a:p>
          <a:p>
            <a:pPr>
              <a:spcBef>
                <a:spcPct val="20000"/>
              </a:spcBef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199821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RDBMS vs. NoSQL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04148"/>
              </p:ext>
            </p:extLst>
          </p:nvPr>
        </p:nvGraphicFramePr>
        <p:xfrm>
          <a:off x="1066800" y="1752600"/>
          <a:ext cx="7010400" cy="3658626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314190987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606820938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RDBMS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NoSQL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1549117"/>
                  </a:ext>
                </a:extLst>
              </a:tr>
              <a:tr h="69599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Pre-defined</a:t>
                      </a:r>
                      <a:r>
                        <a:rPr lang="en-US" baseline="0" dirty="0"/>
                        <a:t> schema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Flexible schema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9605506"/>
                  </a:ext>
                </a:extLst>
              </a:tr>
              <a:tr h="96104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 is distributed</a:t>
                      </a:r>
                      <a:r>
                        <a:rPr lang="en-US" baseline="0" dirty="0"/>
                        <a:t> across multiple tables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 is typically nested</a:t>
                      </a:r>
                      <a:r>
                        <a:rPr lang="en-US" baseline="0" dirty="0"/>
                        <a:t> in a few collection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1573918"/>
                  </a:ext>
                </a:extLst>
              </a:tr>
              <a:tr h="69599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Based</a:t>
                      </a:r>
                      <a:r>
                        <a:rPr lang="en-US" baseline="0" dirty="0"/>
                        <a:t> on relations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(Very few) relations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0225494"/>
                  </a:ext>
                </a:extLst>
              </a:tr>
              <a:tr h="69599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Not good for hierarchical work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Best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fit for hierarchical work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18628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7129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NoSQL vs RDBMS – How to pick?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sz="3400" dirty="0"/>
              <a:t>Nature of data </a:t>
            </a:r>
          </a:p>
          <a:p>
            <a:pPr lvl="1"/>
            <a:r>
              <a:rPr lang="en-US" sz="3000" dirty="0"/>
              <a:t>Row/column (structured)</a:t>
            </a:r>
          </a:p>
          <a:p>
            <a:pPr lvl="1"/>
            <a:r>
              <a:rPr lang="en-US" sz="3000" dirty="0"/>
              <a:t>Unstructured, complex which needs nesting</a:t>
            </a:r>
            <a:endParaRPr lang="en-US" sz="3400" dirty="0"/>
          </a:p>
          <a:p>
            <a:r>
              <a:rPr lang="en-US" sz="3400" dirty="0"/>
              <a:t>Schema</a:t>
            </a:r>
          </a:p>
          <a:p>
            <a:pPr lvl="1"/>
            <a:r>
              <a:rPr lang="en-US" sz="3000" dirty="0"/>
              <a:t>Static: RDBMS, Dynamic: NoSQL</a:t>
            </a:r>
            <a:endParaRPr lang="en-US" sz="3400" dirty="0"/>
          </a:p>
          <a:p>
            <a:r>
              <a:rPr lang="en-US" sz="3400" dirty="0"/>
              <a:t>Self-contained: NoSQL, Joins: RDBMS</a:t>
            </a:r>
          </a:p>
          <a:p>
            <a:r>
              <a:rPr lang="en-US" sz="3400" dirty="0"/>
              <a:t>Flexibility of query </a:t>
            </a:r>
          </a:p>
          <a:p>
            <a:pPr lvl="1"/>
            <a:r>
              <a:rPr lang="en-US" sz="3000" dirty="0"/>
              <a:t>RDBMS: Joins allow for flexibility</a:t>
            </a:r>
          </a:p>
          <a:p>
            <a:pPr lvl="1"/>
            <a:r>
              <a:rPr lang="en-US" sz="3000" dirty="0"/>
              <a:t>NoSQL: Duplication of data, implement joins </a:t>
            </a:r>
            <a:r>
              <a:rPr lang="en-US" sz="3000"/>
              <a:t>if necessary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953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Categories of NoSQL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1121688"/>
            <a:ext cx="85344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Key-Value Data Store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/>
              <a:t>Stores data in unique key-value pairs 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/>
              <a:t>Example: Dynamo, </a:t>
            </a:r>
            <a:r>
              <a:rPr lang="en-US" sz="2000" dirty="0" err="1"/>
              <a:t>Redis</a:t>
            </a:r>
            <a:endParaRPr lang="en-US" sz="2000" dirty="0"/>
          </a:p>
          <a:p>
            <a:endParaRPr lang="en-US" dirty="0">
              <a:solidFill>
                <a:srgbClr val="42494F"/>
              </a:solidFill>
              <a:latin typeface="Akzidenz Grotesk BQ Light"/>
            </a:endParaRPr>
          </a:p>
          <a:p>
            <a:r>
              <a:rPr lang="en-US" sz="2400" b="1" dirty="0"/>
              <a:t>Document Store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/>
              <a:t>Stores data using JSON, XML, or BSON documents 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/>
              <a:t>Example: MongoDB, </a:t>
            </a:r>
            <a:r>
              <a:rPr lang="en-US" sz="2000" dirty="0" err="1"/>
              <a:t>Couchbase</a:t>
            </a:r>
            <a:endParaRPr lang="en-US" sz="2000" dirty="0"/>
          </a:p>
          <a:p>
            <a:endParaRPr lang="en-US" dirty="0">
              <a:solidFill>
                <a:srgbClr val="42494F"/>
              </a:solidFill>
              <a:latin typeface="Akzidenz Grotesk BQ Light"/>
            </a:endParaRPr>
          </a:p>
          <a:p>
            <a:r>
              <a:rPr lang="en-US" sz="2400" b="1" dirty="0"/>
              <a:t>Column Database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/>
              <a:t>Uses flat structure, but with keys stored in columns rather than rows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/>
              <a:t>Example: Cassandra, </a:t>
            </a:r>
            <a:r>
              <a:rPr lang="en-US" sz="2000" dirty="0" err="1"/>
              <a:t>Hbase</a:t>
            </a:r>
            <a:endParaRPr lang="en-US" sz="2000" dirty="0"/>
          </a:p>
          <a:p>
            <a:endParaRPr lang="en-US" dirty="0">
              <a:solidFill>
                <a:srgbClr val="42494F"/>
              </a:solidFill>
              <a:latin typeface="Akzidenz Grotesk BQ Light"/>
            </a:endParaRPr>
          </a:p>
          <a:p>
            <a:r>
              <a:rPr lang="en-US" sz="2400" b="1" dirty="0"/>
              <a:t>Graph Database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/>
              <a:t>Uses edges and nodes to represent and store data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000" dirty="0"/>
              <a:t>Example: Neo4j, </a:t>
            </a:r>
            <a:r>
              <a:rPr lang="en-US" sz="2000" dirty="0" err="1"/>
              <a:t>JanusGraph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61338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MongoDB?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7239000" cy="3810000"/>
          </a:xfrm>
        </p:spPr>
        <p:txBody>
          <a:bodyPr>
            <a:normAutofit/>
          </a:bodyPr>
          <a:lstStyle/>
          <a:p>
            <a:r>
              <a:rPr lang="en-US" dirty="0"/>
              <a:t>MongoDB is </a:t>
            </a:r>
          </a:p>
          <a:p>
            <a:pPr lvl="1"/>
            <a:r>
              <a:rPr lang="en-US" dirty="0"/>
              <a:t>Created by 10gen </a:t>
            </a:r>
          </a:p>
          <a:p>
            <a:pPr marL="457200" lvl="1" indent="0">
              <a:buNone/>
            </a:pPr>
            <a:r>
              <a:rPr lang="en-US" dirty="0"/>
              <a:t>    (term coined from hu</a:t>
            </a:r>
            <a:r>
              <a:rPr lang="en-US" b="1" dirty="0">
                <a:solidFill>
                  <a:srgbClr val="C00000"/>
                </a:solidFill>
              </a:rPr>
              <a:t>mongo</a:t>
            </a:r>
            <a:r>
              <a:rPr lang="en-US" dirty="0"/>
              <a:t>us)</a:t>
            </a:r>
          </a:p>
          <a:p>
            <a:pPr lvl="1"/>
            <a:r>
              <a:rPr lang="en-US" dirty="0"/>
              <a:t>an open source, document-oriented database design </a:t>
            </a:r>
          </a:p>
          <a:p>
            <a:pPr lvl="1"/>
            <a:r>
              <a:rPr lang="en-US" dirty="0"/>
              <a:t>stores BSON (JSON-like) documents</a:t>
            </a:r>
          </a:p>
          <a:p>
            <a:pPr lvl="1"/>
            <a:r>
              <a:rPr lang="en-US" dirty="0"/>
              <a:t>Schema-less</a:t>
            </a:r>
          </a:p>
          <a:p>
            <a:pPr lvl="1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52600"/>
            <a:ext cx="3352800" cy="910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201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76159</TotalTime>
  <Words>1919</Words>
  <Application>Microsoft Office PowerPoint</Application>
  <PresentationFormat>On-screen Show (4:3)</PresentationFormat>
  <Paragraphs>327</Paragraphs>
  <Slides>29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Akzidenz</vt:lpstr>
      <vt:lpstr>Akzidenz Grotesk BQ Light</vt:lpstr>
      <vt:lpstr>inherit</vt:lpstr>
      <vt:lpstr>Arial</vt:lpstr>
      <vt:lpstr>Calibri</vt:lpstr>
      <vt:lpstr>Office Theme</vt:lpstr>
      <vt:lpstr>NoSQL  Part 1: Basic Queries</vt:lpstr>
      <vt:lpstr>Where we are…</vt:lpstr>
      <vt:lpstr>What is NoSQL?</vt:lpstr>
      <vt:lpstr>Why RDBMS?</vt:lpstr>
      <vt:lpstr>Why NoSQL?</vt:lpstr>
      <vt:lpstr>RDBMS vs. NoSQL</vt:lpstr>
      <vt:lpstr>NoSQL vs RDBMS – How to pick?</vt:lpstr>
      <vt:lpstr>Categories of NoSQL</vt:lpstr>
      <vt:lpstr>What is MongoDB?</vt:lpstr>
      <vt:lpstr>MongoDB Database </vt:lpstr>
      <vt:lpstr>Connecting to a MongoDB Server</vt:lpstr>
      <vt:lpstr>Dataset</vt:lpstr>
      <vt:lpstr>Aggregation Tab</vt:lpstr>
      <vt:lpstr>MySQL vs MongoDB Query</vt:lpstr>
      <vt:lpstr>Return the Specified Fields</vt:lpstr>
      <vt:lpstr>Specify Equality Condition</vt:lpstr>
      <vt:lpstr>Compass vs MongoDB</vt:lpstr>
      <vt:lpstr>Specify Conditions Using Operators</vt:lpstr>
      <vt:lpstr>Does order matter?</vt:lpstr>
      <vt:lpstr>AND and OR Conditions</vt:lpstr>
      <vt:lpstr>Sort Results</vt:lpstr>
      <vt:lpstr>Limit Results</vt:lpstr>
      <vt:lpstr>Aggregation </vt:lpstr>
      <vt:lpstr>Aggregation </vt:lpstr>
      <vt:lpstr>Group by null</vt:lpstr>
      <vt:lpstr>MySQL vs MongoDB Query</vt:lpstr>
      <vt:lpstr>Summary</vt:lpstr>
      <vt:lpstr>Syntax for MongoDB</vt:lpstr>
      <vt:lpstr>In Class Activity #6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Modeling</dc:title>
  <dc:creator>David</dc:creator>
  <cp:lastModifiedBy>Jaehwuen Jung</cp:lastModifiedBy>
  <cp:revision>1196</cp:revision>
  <cp:lastPrinted>2011-06-28T14:45:53Z</cp:lastPrinted>
  <dcterms:created xsi:type="dcterms:W3CDTF">2011-06-28T13:08:25Z</dcterms:created>
  <dcterms:modified xsi:type="dcterms:W3CDTF">2020-10-12T23:34:46Z</dcterms:modified>
</cp:coreProperties>
</file>