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1"/>
  </p:notesMasterIdLst>
  <p:sldIdLst>
    <p:sldId id="364" r:id="rId2"/>
    <p:sldId id="383" r:id="rId3"/>
    <p:sldId id="372" r:id="rId4"/>
    <p:sldId id="260" r:id="rId5"/>
    <p:sldId id="371" r:id="rId6"/>
    <p:sldId id="382" r:id="rId7"/>
    <p:sldId id="268" r:id="rId8"/>
    <p:sldId id="370" r:id="rId9"/>
    <p:sldId id="362" r:id="rId10"/>
    <p:sldId id="373" r:id="rId11"/>
    <p:sldId id="357" r:id="rId12"/>
    <p:sldId id="363" r:id="rId13"/>
    <p:sldId id="386" r:id="rId14"/>
    <p:sldId id="393" r:id="rId15"/>
    <p:sldId id="378" r:id="rId16"/>
    <p:sldId id="375" r:id="rId17"/>
    <p:sldId id="384" r:id="rId18"/>
    <p:sldId id="376" r:id="rId19"/>
    <p:sldId id="385" r:id="rId20"/>
    <p:sldId id="379" r:id="rId21"/>
    <p:sldId id="387" r:id="rId22"/>
    <p:sldId id="390" r:id="rId23"/>
    <p:sldId id="314" r:id="rId24"/>
    <p:sldId id="389" r:id="rId25"/>
    <p:sldId id="391" r:id="rId26"/>
    <p:sldId id="388" r:id="rId27"/>
    <p:sldId id="392" r:id="rId28"/>
    <p:sldId id="394" r:id="rId29"/>
    <p:sldId id="331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4796" autoAdjust="0"/>
  </p:normalViewPr>
  <p:slideViewPr>
    <p:cSldViewPr>
      <p:cViewPr varScale="1">
        <p:scale>
          <a:sx n="80" d="100"/>
          <a:sy n="80" d="100"/>
        </p:scale>
        <p:origin x="25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49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4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7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07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14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1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57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3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5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53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60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14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67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93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6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NoSQL </a:t>
            </a:r>
            <a:br>
              <a:rPr lang="en-US" i="1" dirty="0"/>
            </a:br>
            <a:r>
              <a:rPr lang="en-US" i="1" dirty="0"/>
              <a:t>Part 1: Basic 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JaeHwuen Jung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jaejung@temple.edu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http://community.mis.temple.edu/jaejung</a:t>
            </a:r>
          </a:p>
        </p:txBody>
      </p:sp>
    </p:spTree>
    <p:extLst>
      <p:ext uri="{BB962C8B-B14F-4D97-AF65-F5344CB8AC3E}">
        <p14:creationId xmlns:p14="http://schemas.microsoft.com/office/powerpoint/2010/main" val="78683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14400" y="1143000"/>
            <a:ext cx="7467600" cy="259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MongoDB Database</a:t>
            </a:r>
            <a:br>
              <a:rPr lang="en-US" dirty="0"/>
            </a:b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914400" y="990600"/>
            <a:ext cx="7467600" cy="399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Database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91953" y="1676400"/>
            <a:ext cx="28956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491953" y="1524000"/>
            <a:ext cx="2895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Collection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76800" y="1676400"/>
            <a:ext cx="28956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876800" y="1524000"/>
            <a:ext cx="2895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Collection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911053" y="19812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11053" y="25146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911053" y="30480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301953" y="19812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01953" y="25146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48330"/>
              </p:ext>
            </p:extLst>
          </p:nvPr>
        </p:nvGraphicFramePr>
        <p:xfrm>
          <a:off x="1600200" y="3907536"/>
          <a:ext cx="6096000" cy="28651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RDBMS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Database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Database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92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Column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/>
                        <a:t>Embedded Document</a:t>
                      </a:r>
                    </a:p>
                    <a:p>
                      <a:pPr algn="ctr"/>
                      <a:r>
                        <a:rPr lang="en-US" sz="1800" u="none" strike="noStrike" kern="1200" baseline="0" dirty="0"/>
                        <a:t>Linking across Document</a:t>
                      </a:r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433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Foreign Key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Reference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593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Connecting to a MongoDB Server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04800" y="1214735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you open the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compass, copy the connection string below: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822" y="3132574"/>
            <a:ext cx="5374911" cy="35449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62068"/>
            <a:ext cx="5267325" cy="14573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5526" y="4378973"/>
            <a:ext cx="293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yes and type in your username and password.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5181600"/>
            <a:ext cx="2938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use the same username and password you used to connect MySQL.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1804766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mongodb+srv</a:t>
            </a:r>
            <a:r>
              <a:rPr lang="en-US" dirty="0"/>
              <a:t>://</a:t>
            </a:r>
            <a:r>
              <a:rPr lang="en-US" b="1" dirty="0"/>
              <a:t>username</a:t>
            </a:r>
            <a:r>
              <a:rPr lang="en-US" dirty="0"/>
              <a:t>:</a:t>
            </a:r>
            <a:r>
              <a:rPr lang="en-US" b="1" dirty="0"/>
              <a:t>password</a:t>
            </a:r>
            <a:r>
              <a:rPr lang="en-US" dirty="0"/>
              <a:t>@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mis2502.4eq2c.mongodb.net/test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877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/>
          <a:lstStyle/>
          <a:p>
            <a:r>
              <a:rPr lang="en-US" dirty="0"/>
              <a:t>Dataset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78932"/>
            <a:ext cx="4724400" cy="5580437"/>
          </a:xfrm>
          <a:prstGeom prst="rect">
            <a:avLst/>
          </a:prstGeom>
        </p:spPr>
      </p:pic>
      <p:sp>
        <p:nvSpPr>
          <p:cNvPr id="17" name="Right Brace 16"/>
          <p:cNvSpPr/>
          <p:nvPr/>
        </p:nvSpPr>
        <p:spPr>
          <a:xfrm>
            <a:off x="5562600" y="4724400"/>
            <a:ext cx="304800" cy="101033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991225" y="484693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object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5562600" y="2560778"/>
            <a:ext cx="304800" cy="140352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62650" y="2939372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array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609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369997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/>
          <a:lstStyle/>
          <a:p>
            <a:r>
              <a:rPr lang="en-US" dirty="0"/>
              <a:t>Aggregation Tab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7324" y="1025673"/>
            <a:ext cx="7981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494747"/>
                </a:solidFill>
                <a:latin typeface="Akzidenz"/>
              </a:rPr>
              <a:t>Aggregation tap allows us to create pipeline stages, which specifies multiple stages of queries, to return a subset of documents from collection.</a:t>
            </a:r>
            <a:endParaRPr lang="en-US" sz="24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32A169D-7483-4F45-9155-214AE0693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88" y="2230715"/>
            <a:ext cx="6935724" cy="417155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26BEE8B-498F-4241-A486-55C9AD1E79CC}"/>
              </a:ext>
            </a:extLst>
          </p:cNvPr>
          <p:cNvSpPr/>
          <p:nvPr/>
        </p:nvSpPr>
        <p:spPr>
          <a:xfrm>
            <a:off x="1295400" y="5029200"/>
            <a:ext cx="1295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391258-8F76-4832-8720-F815EA2F6B55}"/>
              </a:ext>
            </a:extLst>
          </p:cNvPr>
          <p:cNvSpPr/>
          <p:nvPr/>
        </p:nvSpPr>
        <p:spPr>
          <a:xfrm>
            <a:off x="3424962" y="5029200"/>
            <a:ext cx="318265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1017EE-1846-4E15-9178-AB95CC32D724}"/>
              </a:ext>
            </a:extLst>
          </p:cNvPr>
          <p:cNvSpPr txBox="1"/>
          <p:nvPr/>
        </p:nvSpPr>
        <p:spPr>
          <a:xfrm>
            <a:off x="726210" y="4572000"/>
            <a:ext cx="2176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Select a type of stage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DEB37A-9673-4B38-A81E-EE7585F1C5EF}"/>
              </a:ext>
            </a:extLst>
          </p:cNvPr>
          <p:cNvSpPr txBox="1"/>
          <p:nvPr/>
        </p:nvSpPr>
        <p:spPr>
          <a:xfrm>
            <a:off x="3200400" y="5410200"/>
            <a:ext cx="1726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Add a new stage</a:t>
            </a:r>
          </a:p>
        </p:txBody>
      </p:sp>
    </p:spTree>
    <p:extLst>
      <p:ext uri="{BB962C8B-B14F-4D97-AF65-F5344CB8AC3E}">
        <p14:creationId xmlns:p14="http://schemas.microsoft.com/office/powerpoint/2010/main" val="2231267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MySQL vs MongoDB Query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066800" y="1219200"/>
          <a:ext cx="7010400" cy="24384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MySQL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baseline="0" dirty="0"/>
                        <a:t>match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BY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 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$sort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$limit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 expressions FROM..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$project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96484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4445675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r>
              <a:rPr lang="en-US" dirty="0"/>
              <a:t>, sum(price) as </a:t>
            </a:r>
            <a:r>
              <a:rPr lang="en-US" dirty="0" err="1"/>
              <a:t>totalprice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salesDB.sales</a:t>
            </a:r>
            <a:endParaRPr lang="en-US" dirty="0"/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couponUsed</a:t>
            </a:r>
            <a:r>
              <a:rPr lang="en-US" dirty="0"/>
              <a:t> = FALSE</a:t>
            </a:r>
          </a:p>
          <a:p>
            <a:r>
              <a:rPr lang="en-US" b="1" dirty="0"/>
              <a:t>GROUP BY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endParaRPr lang="en-US" dirty="0"/>
          </a:p>
          <a:p>
            <a:r>
              <a:rPr lang="en-US" b="1" dirty="0"/>
              <a:t>ORDER BY</a:t>
            </a:r>
            <a:r>
              <a:rPr lang="en-US" dirty="0"/>
              <a:t> sum(price) ASC</a:t>
            </a:r>
          </a:p>
          <a:p>
            <a:r>
              <a:rPr lang="en-US" b="1" dirty="0"/>
              <a:t>LIMIT</a:t>
            </a:r>
            <a:r>
              <a:rPr lang="en-US" dirty="0"/>
              <a:t> 2;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76800" y="4445675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db.sales.aggregate</a:t>
            </a:r>
            <a:r>
              <a:rPr lang="en-US" dirty="0"/>
              <a:t>(</a:t>
            </a:r>
          </a:p>
          <a:p>
            <a:r>
              <a:rPr lang="en-US" dirty="0"/>
              <a:t>[   { $match: { </a:t>
            </a:r>
            <a:r>
              <a:rPr lang="en-US" dirty="0" err="1"/>
              <a:t>couponUsed</a:t>
            </a:r>
            <a:r>
              <a:rPr lang="en-US" dirty="0"/>
              <a:t>: FALSE }}, </a:t>
            </a:r>
          </a:p>
          <a:p>
            <a:r>
              <a:rPr lang="en-US" dirty="0"/>
              <a:t>    { $group: { _id: "$</a:t>
            </a:r>
            <a:r>
              <a:rPr lang="en-US" dirty="0" err="1"/>
              <a:t>purchaseMethod</a:t>
            </a:r>
            <a:r>
              <a:rPr lang="en-US" dirty="0"/>
              <a:t>",</a:t>
            </a:r>
          </a:p>
          <a:p>
            <a:r>
              <a:rPr lang="en-US" dirty="0"/>
              <a:t>     </a:t>
            </a:r>
            <a:r>
              <a:rPr lang="en-US" dirty="0" err="1"/>
              <a:t>totalprice</a:t>
            </a:r>
            <a:r>
              <a:rPr lang="en-US" dirty="0"/>
              <a:t>: { $sum: "$price" }}}, </a:t>
            </a:r>
          </a:p>
          <a:p>
            <a:r>
              <a:rPr lang="en-US" dirty="0"/>
              <a:t>    { $sort: { </a:t>
            </a:r>
            <a:r>
              <a:rPr lang="en-US" dirty="0" err="1"/>
              <a:t>totalprice</a:t>
            </a:r>
            <a:r>
              <a:rPr lang="en-US" dirty="0"/>
              <a:t>: 1 }}, </a:t>
            </a:r>
          </a:p>
          <a:p>
            <a:r>
              <a:rPr lang="en-US" dirty="0"/>
              <a:t>    { $limit: 2 }</a:t>
            </a:r>
          </a:p>
          <a:p>
            <a:r>
              <a:rPr lang="en-US" dirty="0"/>
              <a:t>])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267222" y="3883938"/>
            <a:ext cx="1886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Example..</a:t>
            </a:r>
          </a:p>
        </p:txBody>
      </p:sp>
    </p:spTree>
    <p:extLst>
      <p:ext uri="{BB962C8B-B14F-4D97-AF65-F5344CB8AC3E}">
        <p14:creationId xmlns:p14="http://schemas.microsoft.com/office/powerpoint/2010/main" val="3984889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Return the Specified Fields</a:t>
            </a:r>
          </a:p>
        </p:txBody>
      </p:sp>
      <p:sp>
        <p:nvSpPr>
          <p:cNvPr id="3" name="Rectangle 2"/>
          <p:cNvSpPr/>
          <p:nvPr/>
        </p:nvSpPr>
        <p:spPr>
          <a:xfrm>
            <a:off x="540486" y="1295400"/>
            <a:ext cx="81011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Select </a:t>
            </a:r>
            <a:r>
              <a:rPr lang="en-US" sz="2800" dirty="0">
                <a:solidFill>
                  <a:srgbClr val="C00000"/>
                </a:solidFill>
              </a:rPr>
              <a:t>$project</a:t>
            </a:r>
            <a:r>
              <a:rPr lang="en-US" sz="2800" dirty="0"/>
              <a:t> stage and copy the following expression into the panel: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29718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3506" y="4058572"/>
            <a:ext cx="788944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items,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, customer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" y="2362200"/>
            <a:ext cx="75461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  items: 1,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1, customer: 1   }</a:t>
            </a:r>
          </a:p>
        </p:txBody>
      </p:sp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81BC3ABB-52C1-4806-9A08-6D29E4BDCDE5}"/>
              </a:ext>
            </a:extLst>
          </p:cNvPr>
          <p:cNvSpPr/>
          <p:nvPr/>
        </p:nvSpPr>
        <p:spPr>
          <a:xfrm>
            <a:off x="990599" y="5084995"/>
            <a:ext cx="7344699" cy="108720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 _id field is, by default, included in the output documents. You can remove by setting the field to 0.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9933" y="6339938"/>
            <a:ext cx="541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Ref: https://docs.atlas.mongodb.com/data-explorer/cloud-agg-pipeline</a:t>
            </a:r>
          </a:p>
        </p:txBody>
      </p:sp>
    </p:spTree>
    <p:extLst>
      <p:ext uri="{BB962C8B-B14F-4D97-AF65-F5344CB8AC3E}">
        <p14:creationId xmlns:p14="http://schemas.microsoft.com/office/powerpoint/2010/main" val="998538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Specify Equality Condition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76250" y="1241956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$match</a:t>
            </a:r>
            <a:r>
              <a:rPr lang="en-US" sz="2800" dirty="0"/>
              <a:t> stage filters the documents to pass only the  </a:t>
            </a:r>
          </a:p>
          <a:p>
            <a:r>
              <a:rPr lang="en-US" sz="2800" dirty="0"/>
              <a:t>     documents that match the specified condition(s)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4140" y="33528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below code corresponds to the following SQL statement: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90599" y="5881810"/>
            <a:ext cx="7344699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$match work as WHERE statement in a SQL query.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599" y="4309690"/>
            <a:ext cx="50913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25957" y="4897352"/>
            <a:ext cx="788944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items,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, customer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WHERE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 = “Seattle”;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03056" y="2784157"/>
            <a:ext cx="641214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  {  field1: value1, ... }</a:t>
            </a:r>
            <a:endParaRPr lang="en-US" sz="2600" dirty="0"/>
          </a:p>
        </p:txBody>
      </p:sp>
      <p:sp>
        <p:nvSpPr>
          <p:cNvPr id="19" name="Rectangle 18"/>
          <p:cNvSpPr/>
          <p:nvPr/>
        </p:nvSpPr>
        <p:spPr>
          <a:xfrm>
            <a:off x="487504" y="2305087"/>
            <a:ext cx="1680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Syntax :</a:t>
            </a:r>
          </a:p>
        </p:txBody>
      </p:sp>
    </p:spTree>
    <p:extLst>
      <p:ext uri="{BB962C8B-B14F-4D97-AF65-F5344CB8AC3E}">
        <p14:creationId xmlns:p14="http://schemas.microsoft.com/office/powerpoint/2010/main" val="2770633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22" y="3172531"/>
            <a:ext cx="8096250" cy="8234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Compass vs MongoDB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592EB9-F189-494C-9BC5-FFC155E611E3}"/>
              </a:ext>
            </a:extLst>
          </p:cNvPr>
          <p:cNvSpPr/>
          <p:nvPr/>
        </p:nvSpPr>
        <p:spPr>
          <a:xfrm>
            <a:off x="540486" y="990600"/>
            <a:ext cx="8101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Compass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4CADFEE-3021-4CF1-9248-84BB179880D0}"/>
              </a:ext>
            </a:extLst>
          </p:cNvPr>
          <p:cNvSpPr/>
          <p:nvPr/>
        </p:nvSpPr>
        <p:spPr>
          <a:xfrm>
            <a:off x="540486" y="2514600"/>
            <a:ext cx="8101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MongoDB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3B5329-F007-4D7F-9AF0-6CE210651984}"/>
              </a:ext>
            </a:extLst>
          </p:cNvPr>
          <p:cNvSpPr/>
          <p:nvPr/>
        </p:nvSpPr>
        <p:spPr>
          <a:xfrm>
            <a:off x="637022" y="4827345"/>
            <a:ext cx="837049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solidFill>
                  <a:srgbClr val="0070C0"/>
                </a:solidFill>
              </a:rPr>
              <a:t>db.sales.aggregate</a:t>
            </a:r>
            <a:r>
              <a:rPr lang="en-US" sz="2600" dirty="0">
                <a:solidFill>
                  <a:srgbClr val="0070C0"/>
                </a:solidFill>
              </a:rPr>
              <a:t>{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[{ $project: {items: 1,storeLocation:1,customer:1}},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{ $match: {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"Seattle"}}]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}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5CDDA-FA59-479E-85EB-515ADD1608DB}"/>
              </a:ext>
            </a:extLst>
          </p:cNvPr>
          <p:cNvSpPr/>
          <p:nvPr/>
        </p:nvSpPr>
        <p:spPr>
          <a:xfrm>
            <a:off x="912095" y="1496110"/>
            <a:ext cx="75461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items: 1,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1, customer: 1   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BF9DC-ABDC-4558-B931-528F5E6ED8AA}"/>
              </a:ext>
            </a:extLst>
          </p:cNvPr>
          <p:cNvSpPr/>
          <p:nvPr/>
        </p:nvSpPr>
        <p:spPr>
          <a:xfrm>
            <a:off x="912095" y="1933158"/>
            <a:ext cx="508491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6BEE8B-498F-4241-A486-55C9AD1E79CC}"/>
              </a:ext>
            </a:extLst>
          </p:cNvPr>
          <p:cNvSpPr/>
          <p:nvPr/>
        </p:nvSpPr>
        <p:spPr>
          <a:xfrm>
            <a:off x="3886200" y="3518208"/>
            <a:ext cx="654493" cy="3142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3B5329-F007-4D7F-9AF0-6CE210651984}"/>
              </a:ext>
            </a:extLst>
          </p:cNvPr>
          <p:cNvSpPr/>
          <p:nvPr/>
        </p:nvSpPr>
        <p:spPr>
          <a:xfrm>
            <a:off x="773506" y="4152759"/>
            <a:ext cx="837049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Click </a:t>
            </a:r>
            <a:r>
              <a:rPr lang="en-US" sz="2600" dirty="0">
                <a:solidFill>
                  <a:srgbClr val="C00000"/>
                </a:solidFill>
              </a:rPr>
              <a:t>Export To Language</a:t>
            </a:r>
            <a:r>
              <a:rPr lang="en-US" sz="2600" dirty="0"/>
              <a:t> to see the code.</a:t>
            </a:r>
          </a:p>
        </p:txBody>
      </p:sp>
    </p:spTree>
    <p:extLst>
      <p:ext uri="{BB962C8B-B14F-4D97-AF65-F5344CB8AC3E}">
        <p14:creationId xmlns:p14="http://schemas.microsoft.com/office/powerpoint/2010/main" val="2979307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Specify Conditions Using Operators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800" y="321058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corresponds to the following SQL statement: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6800" y="2767964"/>
            <a:ext cx="470417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 price:  { 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200  } 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1140" y="3886200"/>
            <a:ext cx="755643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MIS2502.sales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                             WHERE price &gt; 200;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70359" y="1547664"/>
            <a:ext cx="75972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  { field1: { operator1: value1 }, ... }</a:t>
            </a:r>
            <a:endParaRPr lang="en-US" sz="2600" dirty="0"/>
          </a:p>
        </p:txBody>
      </p:sp>
      <p:sp>
        <p:nvSpPr>
          <p:cNvPr id="15" name="Rectangle 14"/>
          <p:cNvSpPr/>
          <p:nvPr/>
        </p:nvSpPr>
        <p:spPr>
          <a:xfrm>
            <a:off x="429768" y="99060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60523F9-A3B2-4547-A372-97C7E69D0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706518"/>
              </p:ext>
            </p:extLst>
          </p:nvPr>
        </p:nvGraphicFramePr>
        <p:xfrm>
          <a:off x="870358" y="5010000"/>
          <a:ext cx="720684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042">
                  <a:extLst>
                    <a:ext uri="{9D8B030D-6E8A-4147-A177-3AD203B41FA5}">
                      <a16:colId xmlns:a16="http://schemas.microsoft.com/office/drawing/2014/main" val="65248016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52265646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831349760"/>
                    </a:ext>
                  </a:extLst>
                </a:gridCol>
                <a:gridCol w="2362199">
                  <a:extLst>
                    <a:ext uri="{9D8B030D-6E8A-4147-A177-3AD203B41FA5}">
                      <a16:colId xmlns:a16="http://schemas.microsoft.com/office/drawing/2014/main" val="1783190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1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equal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dirty="0" err="1"/>
                        <a:t>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greater 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 or equal 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79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dirty="0" err="1"/>
                        <a:t>gte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greater than or equal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equal 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23807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25734" y="2274698"/>
            <a:ext cx="6941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For example,</a:t>
            </a:r>
          </a:p>
        </p:txBody>
      </p:sp>
    </p:spTree>
    <p:extLst>
      <p:ext uri="{BB962C8B-B14F-4D97-AF65-F5344CB8AC3E}">
        <p14:creationId xmlns:p14="http://schemas.microsoft.com/office/powerpoint/2010/main" val="2372488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Does order matter?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592EB9-F189-494C-9BC5-FFC155E611E3}"/>
              </a:ext>
            </a:extLst>
          </p:cNvPr>
          <p:cNvSpPr/>
          <p:nvPr/>
        </p:nvSpPr>
        <p:spPr>
          <a:xfrm>
            <a:off x="540486" y="1524000"/>
            <a:ext cx="81011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happens when we type in the following code? What happens when we switch the order of $project and $match?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D88E33-E99A-4DBB-B516-6311D68538B0}"/>
              </a:ext>
            </a:extLst>
          </p:cNvPr>
          <p:cNvSpPr/>
          <p:nvPr/>
        </p:nvSpPr>
        <p:spPr>
          <a:xfrm>
            <a:off x="990600" y="2971800"/>
            <a:ext cx="724474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 project:   {items: 1,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1, customer: 1  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D9BDFC-B4DB-4A84-BA0D-56BF73D51544}"/>
              </a:ext>
            </a:extLst>
          </p:cNvPr>
          <p:cNvSpPr/>
          <p:nvPr/>
        </p:nvSpPr>
        <p:spPr>
          <a:xfrm>
            <a:off x="990600" y="3429000"/>
            <a:ext cx="470417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 match:    {  price:  { 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200  }  }</a:t>
            </a:r>
          </a:p>
        </p:txBody>
      </p:sp>
      <p:sp>
        <p:nvSpPr>
          <p:cNvPr id="18" name="Rounded Rectangle 8">
            <a:extLst>
              <a:ext uri="{FF2B5EF4-FFF2-40B4-BE49-F238E27FC236}">
                <a16:creationId xmlns:a16="http://schemas.microsoft.com/office/drawing/2014/main" id="{E1791FF3-819A-42A2-B8B7-7ABC5BC189F4}"/>
              </a:ext>
            </a:extLst>
          </p:cNvPr>
          <p:cNvSpPr/>
          <p:nvPr/>
        </p:nvSpPr>
        <p:spPr>
          <a:xfrm>
            <a:off x="899650" y="4378642"/>
            <a:ext cx="7344699" cy="164115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Unlike SQL, in the aggregation pipeline, each stage transforms the documents as they pass through the pipeline. Therefore, order matters!!!</a:t>
            </a:r>
          </a:p>
        </p:txBody>
      </p:sp>
    </p:spTree>
    <p:extLst>
      <p:ext uri="{BB962C8B-B14F-4D97-AF65-F5344CB8AC3E}">
        <p14:creationId xmlns:p14="http://schemas.microsoft.com/office/powerpoint/2010/main" val="220275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96946" y="1295400"/>
            <a:ext cx="1850552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510" y="45682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1" y="367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Where we are…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373424" y="21336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269024" y="21336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36" y="52348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" y="52512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4" y="47244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700" y="48745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24" y="51421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54224" y="28891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67752" y="28906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02224" y="28891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177725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81738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69224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104305" y="1015148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 we’re here…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21024" y="384946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relational or </a:t>
            </a:r>
            <a:r>
              <a:rPr lang="en-US" b="1" u="sng" dirty="0"/>
              <a:t>NoSQL</a:t>
            </a:r>
            <a:r>
              <a:rPr lang="en-US" dirty="0"/>
              <a:t> database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67360" y="3860300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2051635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76250" y="4762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AND </a:t>
            </a:r>
            <a:r>
              <a:rPr lang="en-US" dirty="0" err="1"/>
              <a:t>and</a:t>
            </a:r>
            <a:r>
              <a:rPr lang="en-US" dirty="0"/>
              <a:t> OR Conditions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" y="2326303"/>
            <a:ext cx="84163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C00000"/>
                </a:solidFill>
              </a:rPr>
              <a:t>$and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and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C00000"/>
                </a:solidFill>
              </a:rPr>
              <a:t>$or</a:t>
            </a:r>
            <a:r>
              <a:rPr lang="en-US" altLang="en-US" sz="2800" dirty="0"/>
              <a:t> operator performs a logical operation on an array of two or more &lt;conditions&gt;. 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580101" y="45720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62000" y="3429000"/>
            <a:ext cx="825909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{ $and: [{ price: {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180} } 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    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"Seattle"}]}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77065" y="5547955"/>
            <a:ext cx="755643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WHERE price &gt; 180 AND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 = “Seattle”;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20A941-B93C-439A-85BC-294E549C7B9A}"/>
              </a:ext>
            </a:extLst>
          </p:cNvPr>
          <p:cNvSpPr/>
          <p:nvPr/>
        </p:nvSpPr>
        <p:spPr>
          <a:xfrm>
            <a:off x="634279" y="1629697"/>
            <a:ext cx="850972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{ $and(or) : [ { condition1 }, { condition2 } , …} ] }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429768" y="106680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</p:spTree>
    <p:extLst>
      <p:ext uri="{BB962C8B-B14F-4D97-AF65-F5344CB8AC3E}">
        <p14:creationId xmlns:p14="http://schemas.microsoft.com/office/powerpoint/2010/main" val="1398566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Sort Results</a:t>
            </a:r>
          </a:p>
        </p:txBody>
      </p:sp>
      <p:sp>
        <p:nvSpPr>
          <p:cNvPr id="6" name="Rectangle 5"/>
          <p:cNvSpPr/>
          <p:nvPr/>
        </p:nvSpPr>
        <p:spPr>
          <a:xfrm>
            <a:off x="580101" y="3165157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06314" y="2317804"/>
            <a:ext cx="249619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$sort:  { price: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77065" y="4308157"/>
            <a:ext cx="755643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ORDER By price ASC;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2498D-C6D7-43F9-B82C-EB0A627915EC}"/>
              </a:ext>
            </a:extLst>
          </p:cNvPr>
          <p:cNvSpPr/>
          <p:nvPr/>
        </p:nvSpPr>
        <p:spPr>
          <a:xfrm>
            <a:off x="646775" y="1114425"/>
            <a:ext cx="8125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Using </a:t>
            </a:r>
            <a:r>
              <a:rPr lang="en-US" sz="2800" dirty="0">
                <a:solidFill>
                  <a:srgbClr val="C00000"/>
                </a:solidFill>
              </a:rPr>
              <a:t>$sort</a:t>
            </a:r>
            <a:r>
              <a:rPr lang="en-US" sz="2800" dirty="0"/>
              <a:t> stage, we can specify the sort order of the returned documents.</a:t>
            </a:r>
          </a:p>
        </p:txBody>
      </p:sp>
      <p:sp>
        <p:nvSpPr>
          <p:cNvPr id="16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877065" y="5281635"/>
            <a:ext cx="7344699" cy="10032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We can set the field to 1 (-1), to specify ascending (descending) order for a field,.</a:t>
            </a:r>
          </a:p>
        </p:txBody>
      </p:sp>
    </p:spTree>
    <p:extLst>
      <p:ext uri="{BB962C8B-B14F-4D97-AF65-F5344CB8AC3E}">
        <p14:creationId xmlns:p14="http://schemas.microsoft.com/office/powerpoint/2010/main" val="566414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Limit Results</a:t>
            </a:r>
          </a:p>
        </p:txBody>
      </p:sp>
      <p:sp>
        <p:nvSpPr>
          <p:cNvPr id="6" name="Rectangle 5"/>
          <p:cNvSpPr/>
          <p:nvPr/>
        </p:nvSpPr>
        <p:spPr>
          <a:xfrm>
            <a:off x="580101" y="3165157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06314" y="2317804"/>
            <a:ext cx="13708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$limit: 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77065" y="4308157"/>
            <a:ext cx="755643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LIMIT 3;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2498D-C6D7-43F9-B82C-EB0A627915EC}"/>
              </a:ext>
            </a:extLst>
          </p:cNvPr>
          <p:cNvSpPr/>
          <p:nvPr/>
        </p:nvSpPr>
        <p:spPr>
          <a:xfrm>
            <a:off x="646775" y="1114425"/>
            <a:ext cx="8125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Using </a:t>
            </a:r>
            <a:r>
              <a:rPr lang="en-US" sz="2800" dirty="0">
                <a:solidFill>
                  <a:srgbClr val="C00000"/>
                </a:solidFill>
              </a:rPr>
              <a:t>$limit</a:t>
            </a:r>
            <a:r>
              <a:rPr lang="en-US" sz="2800" dirty="0"/>
              <a:t> stage, we can specify the number of the returned documents.</a:t>
            </a:r>
          </a:p>
        </p:txBody>
      </p:sp>
      <p:sp>
        <p:nvSpPr>
          <p:cNvPr id="16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877065" y="5281635"/>
            <a:ext cx="7344699" cy="10032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So, what may happen if we put $limit on the first stage?</a:t>
            </a:r>
          </a:p>
        </p:txBody>
      </p:sp>
    </p:spTree>
    <p:extLst>
      <p:ext uri="{BB962C8B-B14F-4D97-AF65-F5344CB8AC3E}">
        <p14:creationId xmlns:p14="http://schemas.microsoft.com/office/powerpoint/2010/main" val="4075437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Aggregation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6128" y="4800600"/>
            <a:ext cx="8868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corresponds to the following SQL statement: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70358" y="5321477"/>
            <a:ext cx="755643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, sum(price) as </a:t>
            </a:r>
            <a:r>
              <a:rPr lang="en-US" sz="2600" dirty="0" err="1">
                <a:solidFill>
                  <a:srgbClr val="00B050"/>
                </a:solidFill>
              </a:rPr>
              <a:t>totalprice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Group by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20A941-B93C-439A-85BC-294E549C7B9A}"/>
              </a:ext>
            </a:extLst>
          </p:cNvPr>
          <p:cNvSpPr/>
          <p:nvPr/>
        </p:nvSpPr>
        <p:spPr>
          <a:xfrm>
            <a:off x="870358" y="2993648"/>
            <a:ext cx="774024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$group: { _id: expression, </a:t>
            </a:r>
            <a:br>
              <a:rPr lang="en-US" sz="2600" dirty="0">
                <a:solidFill>
                  <a:srgbClr val="C00000"/>
                </a:solidFill>
              </a:rPr>
            </a:br>
            <a:r>
              <a:rPr lang="en-US" sz="2600" dirty="0">
                <a:solidFill>
                  <a:srgbClr val="C00000"/>
                </a:solidFill>
              </a:rPr>
              <a:t>                 field1: {accumulator1:expression1}, ... }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429768" y="2436584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066800"/>
            <a:ext cx="84163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C00000"/>
                </a:solidFill>
              </a:rPr>
              <a:t>$group</a:t>
            </a:r>
            <a:r>
              <a:rPr lang="en-US" altLang="en-US" sz="2800" dirty="0"/>
              <a:t> documents by some specified expression and outputs to the next stage a document for each distinct grouping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609600" y="3927157"/>
            <a:ext cx="557627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  }</a:t>
            </a:r>
          </a:p>
        </p:txBody>
      </p:sp>
    </p:spTree>
    <p:extLst>
      <p:ext uri="{BB962C8B-B14F-4D97-AF65-F5344CB8AC3E}">
        <p14:creationId xmlns:p14="http://schemas.microsoft.com/office/powerpoint/2010/main" val="3732634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Aggregation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00" y="4266188"/>
            <a:ext cx="8868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corresponds to the following SQL statement: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219200"/>
            <a:ext cx="84163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/>
              <a:t>Similar to </a:t>
            </a:r>
            <a:r>
              <a:rPr lang="en-US" altLang="en-US" sz="2800" dirty="0">
                <a:solidFill>
                  <a:srgbClr val="C00000"/>
                </a:solidFill>
              </a:rPr>
              <a:t>GROUP BY</a:t>
            </a:r>
            <a:r>
              <a:rPr lang="en-US" altLang="en-US" sz="2800" dirty="0"/>
              <a:t> in SQL, the output documents can contain computed filed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77065" y="2173307"/>
            <a:ext cx="5404749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avgprice</a:t>
            </a:r>
            <a:r>
              <a:rPr lang="en-US" sz="2600" dirty="0">
                <a:solidFill>
                  <a:srgbClr val="0070C0"/>
                </a:solidFill>
              </a:rPr>
              <a:t>: { $</a:t>
            </a:r>
            <a:r>
              <a:rPr lang="en-US" sz="2600" dirty="0" err="1">
                <a:solidFill>
                  <a:srgbClr val="0070C0"/>
                </a:solidFill>
              </a:rPr>
              <a:t>avg</a:t>
            </a:r>
            <a:r>
              <a:rPr lang="en-US" sz="2600" dirty="0">
                <a:solidFill>
                  <a:srgbClr val="0070C0"/>
                </a:solidFill>
              </a:rPr>
              <a:t>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maxprice</a:t>
            </a:r>
            <a:r>
              <a:rPr lang="en-US" sz="2600" dirty="0">
                <a:solidFill>
                  <a:srgbClr val="0070C0"/>
                </a:solidFill>
              </a:rPr>
              <a:t>: { $max: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number: { $sum:1} }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4712374"/>
            <a:ext cx="755643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, sum(price) as </a:t>
            </a:r>
            <a:r>
              <a:rPr lang="en-US" sz="2600" dirty="0" err="1">
                <a:solidFill>
                  <a:srgbClr val="00B050"/>
                </a:solidFill>
              </a:rPr>
              <a:t>totalprice</a:t>
            </a:r>
            <a:r>
              <a:rPr lang="en-US" sz="2600" dirty="0">
                <a:solidFill>
                  <a:srgbClr val="00B050"/>
                </a:solidFill>
              </a:rPr>
              <a:t>, </a:t>
            </a:r>
          </a:p>
          <a:p>
            <a:r>
              <a:rPr lang="en-US" sz="2600" dirty="0" err="1">
                <a:solidFill>
                  <a:srgbClr val="00B050"/>
                </a:solidFill>
              </a:rPr>
              <a:t>avg</a:t>
            </a:r>
            <a:r>
              <a:rPr lang="en-US" sz="2600" dirty="0">
                <a:solidFill>
                  <a:srgbClr val="00B050"/>
                </a:solidFill>
              </a:rPr>
              <a:t>(price) as </a:t>
            </a:r>
            <a:r>
              <a:rPr lang="en-US" sz="2600" dirty="0" err="1">
                <a:solidFill>
                  <a:srgbClr val="00B050"/>
                </a:solidFill>
              </a:rPr>
              <a:t>avgprice</a:t>
            </a:r>
            <a:r>
              <a:rPr lang="en-US" sz="2600" dirty="0">
                <a:solidFill>
                  <a:srgbClr val="00B050"/>
                </a:solidFill>
              </a:rPr>
              <a:t>, max(price) as </a:t>
            </a:r>
            <a:r>
              <a:rPr lang="en-US" sz="2600" dirty="0" err="1">
                <a:solidFill>
                  <a:srgbClr val="00B050"/>
                </a:solidFill>
              </a:rPr>
              <a:t>maxprice</a:t>
            </a:r>
            <a:r>
              <a:rPr lang="en-US" sz="2600" dirty="0">
                <a:solidFill>
                  <a:srgbClr val="00B050"/>
                </a:solidFill>
              </a:rPr>
              <a:t>, count(price) as number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Group by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998720" y="5638800"/>
            <a:ext cx="4114800" cy="103511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In $group, we use </a:t>
            </a:r>
            <a:r>
              <a:rPr lang="en-US" sz="2000" b="1" dirty="0">
                <a:solidFill>
                  <a:srgbClr val="FFFF00"/>
                </a:solidFill>
              </a:rPr>
              <a:t>$sum: 1</a:t>
            </a:r>
            <a:r>
              <a:rPr lang="en-US" sz="2000" dirty="0">
                <a:solidFill>
                  <a:schemeClr val="bg1"/>
                </a:solidFill>
              </a:rPr>
              <a:t> to count the number of documents.</a:t>
            </a:r>
          </a:p>
        </p:txBody>
      </p:sp>
      <p:sp>
        <p:nvSpPr>
          <p:cNvPr id="12" name="Freeform 11"/>
          <p:cNvSpPr/>
          <p:nvPr/>
        </p:nvSpPr>
        <p:spPr>
          <a:xfrm rot="16818508" flipH="1">
            <a:off x="5857137" y="3144287"/>
            <a:ext cx="1092736" cy="3302255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8573717">
            <a:off x="4400599" y="5619680"/>
            <a:ext cx="373699" cy="758206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2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Group by null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01" y="4814352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corresponds to the following SQL statement: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219200"/>
            <a:ext cx="84163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Grouping _id with null will calculate the total price and the average quantity as well as counts for all documents in the collection.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2604195"/>
            <a:ext cx="5404749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</a:t>
            </a:r>
            <a:r>
              <a:rPr lang="en-US" sz="2600" b="1" dirty="0">
                <a:solidFill>
                  <a:srgbClr val="0070C0"/>
                </a:solidFill>
              </a:rPr>
              <a:t>null</a:t>
            </a:r>
            <a:r>
              <a:rPr lang="en-US" sz="2600" dirty="0">
                <a:solidFill>
                  <a:srgbClr val="0070C0"/>
                </a:solidFill>
              </a:rPr>
              <a:t>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avgprice</a:t>
            </a:r>
            <a:r>
              <a:rPr lang="en-US" sz="2600" dirty="0">
                <a:solidFill>
                  <a:srgbClr val="0070C0"/>
                </a:solidFill>
              </a:rPr>
              <a:t>: { $</a:t>
            </a:r>
            <a:r>
              <a:rPr lang="en-US" sz="2600" dirty="0" err="1">
                <a:solidFill>
                  <a:srgbClr val="0070C0"/>
                </a:solidFill>
              </a:rPr>
              <a:t>avg</a:t>
            </a:r>
            <a:r>
              <a:rPr lang="en-US" sz="2600" dirty="0">
                <a:solidFill>
                  <a:srgbClr val="0070C0"/>
                </a:solidFill>
              </a:rPr>
              <a:t>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maxprice</a:t>
            </a:r>
            <a:r>
              <a:rPr lang="en-US" sz="2600" dirty="0">
                <a:solidFill>
                  <a:srgbClr val="0070C0"/>
                </a:solidFill>
              </a:rPr>
              <a:t>: { $max: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number: { $sum:1} }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5260538"/>
            <a:ext cx="755643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sum(price) as </a:t>
            </a:r>
            <a:r>
              <a:rPr lang="en-US" sz="2600" dirty="0" err="1">
                <a:solidFill>
                  <a:srgbClr val="00B050"/>
                </a:solidFill>
              </a:rPr>
              <a:t>totalprice</a:t>
            </a:r>
            <a:r>
              <a:rPr lang="en-US" sz="2600" dirty="0">
                <a:solidFill>
                  <a:srgbClr val="00B050"/>
                </a:solidFill>
              </a:rPr>
              <a:t>, </a:t>
            </a:r>
            <a:r>
              <a:rPr lang="en-US" sz="2600" dirty="0" err="1">
                <a:solidFill>
                  <a:srgbClr val="00B050"/>
                </a:solidFill>
              </a:rPr>
              <a:t>avg</a:t>
            </a:r>
            <a:r>
              <a:rPr lang="en-US" sz="2600" dirty="0">
                <a:solidFill>
                  <a:srgbClr val="00B050"/>
                </a:solidFill>
              </a:rPr>
              <a:t>(price) as </a:t>
            </a:r>
            <a:r>
              <a:rPr lang="en-US" sz="2600" dirty="0" err="1">
                <a:solidFill>
                  <a:srgbClr val="00B050"/>
                </a:solidFill>
              </a:rPr>
              <a:t>avgprice</a:t>
            </a:r>
            <a:r>
              <a:rPr lang="en-US" sz="2600" dirty="0">
                <a:solidFill>
                  <a:srgbClr val="00B050"/>
                </a:solidFill>
              </a:rPr>
              <a:t>, max(price) as </a:t>
            </a:r>
            <a:r>
              <a:rPr lang="en-US" sz="2600" dirty="0" err="1">
                <a:solidFill>
                  <a:srgbClr val="00B050"/>
                </a:solidFill>
              </a:rPr>
              <a:t>maxprice</a:t>
            </a:r>
            <a:r>
              <a:rPr lang="en-US" sz="2600" dirty="0">
                <a:solidFill>
                  <a:srgbClr val="00B050"/>
                </a:solidFill>
              </a:rPr>
              <a:t>, count(price) as number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067400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MySQL vs MongoDB Query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53261"/>
              </p:ext>
            </p:extLst>
          </p:nvPr>
        </p:nvGraphicFramePr>
        <p:xfrm>
          <a:off x="1066800" y="1219200"/>
          <a:ext cx="7010400" cy="24384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MySQL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baseline="0" dirty="0"/>
                        <a:t>match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BY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 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$sort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$limit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 expressions FROM..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$project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96484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4445675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r>
              <a:rPr lang="en-US" dirty="0"/>
              <a:t>, sum(price) as </a:t>
            </a:r>
            <a:r>
              <a:rPr lang="en-US" dirty="0" err="1"/>
              <a:t>totalprice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salesDB.sales</a:t>
            </a:r>
            <a:endParaRPr lang="en-US" dirty="0"/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couponUsed</a:t>
            </a:r>
            <a:r>
              <a:rPr lang="en-US" dirty="0"/>
              <a:t> = FALSE</a:t>
            </a:r>
          </a:p>
          <a:p>
            <a:r>
              <a:rPr lang="en-US" b="1" dirty="0"/>
              <a:t>GROUP BY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endParaRPr lang="en-US" dirty="0"/>
          </a:p>
          <a:p>
            <a:r>
              <a:rPr lang="en-US" b="1" dirty="0"/>
              <a:t>ORDER BY</a:t>
            </a:r>
            <a:r>
              <a:rPr lang="en-US" dirty="0"/>
              <a:t> sum(price) ASC</a:t>
            </a:r>
          </a:p>
          <a:p>
            <a:r>
              <a:rPr lang="en-US" b="1" dirty="0"/>
              <a:t>LIMIT</a:t>
            </a:r>
            <a:r>
              <a:rPr lang="en-US" dirty="0"/>
              <a:t> 2;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76800" y="4445675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db.sales.aggregate</a:t>
            </a:r>
            <a:r>
              <a:rPr lang="en-US" dirty="0"/>
              <a:t>(</a:t>
            </a:r>
          </a:p>
          <a:p>
            <a:r>
              <a:rPr lang="en-US" dirty="0"/>
              <a:t>[   { $match: { </a:t>
            </a:r>
            <a:r>
              <a:rPr lang="en-US" dirty="0" err="1"/>
              <a:t>couponUsed</a:t>
            </a:r>
            <a:r>
              <a:rPr lang="en-US" dirty="0"/>
              <a:t>: FALSE }}, </a:t>
            </a:r>
          </a:p>
          <a:p>
            <a:r>
              <a:rPr lang="en-US" dirty="0"/>
              <a:t>    { $group: { _id: "$</a:t>
            </a:r>
            <a:r>
              <a:rPr lang="en-US" dirty="0" err="1"/>
              <a:t>purchaseMethod</a:t>
            </a:r>
            <a:r>
              <a:rPr lang="en-US" dirty="0"/>
              <a:t>",</a:t>
            </a:r>
          </a:p>
          <a:p>
            <a:r>
              <a:rPr lang="en-US" dirty="0"/>
              <a:t>     </a:t>
            </a:r>
            <a:r>
              <a:rPr lang="en-US" dirty="0" err="1"/>
              <a:t>totalprice</a:t>
            </a:r>
            <a:r>
              <a:rPr lang="en-US" dirty="0"/>
              <a:t>: { $sum: "$price" }}}, </a:t>
            </a:r>
          </a:p>
          <a:p>
            <a:r>
              <a:rPr lang="en-US" dirty="0"/>
              <a:t>    { $sort: { </a:t>
            </a:r>
            <a:r>
              <a:rPr lang="en-US" dirty="0" err="1"/>
              <a:t>totalprice</a:t>
            </a:r>
            <a:r>
              <a:rPr lang="en-US" dirty="0"/>
              <a:t>: 1 }}, </a:t>
            </a:r>
          </a:p>
          <a:p>
            <a:r>
              <a:rPr lang="en-US" dirty="0"/>
              <a:t>    { $limit: 2 }</a:t>
            </a:r>
          </a:p>
          <a:p>
            <a:r>
              <a:rPr lang="en-US" dirty="0"/>
              <a:t>])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267222" y="3883938"/>
            <a:ext cx="1886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Example..</a:t>
            </a:r>
          </a:p>
        </p:txBody>
      </p:sp>
    </p:spTree>
    <p:extLst>
      <p:ext uri="{BB962C8B-B14F-4D97-AF65-F5344CB8AC3E}">
        <p14:creationId xmlns:p14="http://schemas.microsoft.com/office/powerpoint/2010/main" val="2037352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Given a semi structured database, we now should be able to create a NoSQL statement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each stage in aggregation tap works and the relationship with SQL keywords</a:t>
            </a:r>
          </a:p>
          <a:p>
            <a:pPr lvl="1"/>
            <a:r>
              <a:rPr lang="en-US" dirty="0"/>
              <a:t>$project</a:t>
            </a:r>
          </a:p>
          <a:p>
            <a:pPr lvl="1"/>
            <a:r>
              <a:rPr lang="en-US" dirty="0"/>
              <a:t>$match</a:t>
            </a:r>
          </a:p>
          <a:p>
            <a:pPr lvl="1"/>
            <a:r>
              <a:rPr lang="en-US" dirty="0"/>
              <a:t>$sort</a:t>
            </a:r>
          </a:p>
          <a:p>
            <a:pPr lvl="1"/>
            <a:r>
              <a:rPr lang="en-US" dirty="0"/>
              <a:t>$limit</a:t>
            </a:r>
          </a:p>
          <a:p>
            <a:pPr lvl="1"/>
            <a:r>
              <a:rPr lang="en-US" dirty="0"/>
              <a:t>$group</a:t>
            </a:r>
          </a:p>
        </p:txBody>
      </p:sp>
    </p:spTree>
    <p:extLst>
      <p:ext uri="{BB962C8B-B14F-4D97-AF65-F5344CB8AC3E}">
        <p14:creationId xmlns:p14="http://schemas.microsoft.com/office/powerpoint/2010/main" val="10484379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Syntax for MongoDB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11ADF6C-EAE6-4AC2-8923-9CD07F9B9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145669"/>
              </p:ext>
            </p:extLst>
          </p:nvPr>
        </p:nvGraphicFramePr>
        <p:xfrm>
          <a:off x="677849" y="1171495"/>
          <a:ext cx="7696200" cy="3053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>
                  <a:extLst>
                    <a:ext uri="{9D8B030D-6E8A-4147-A177-3AD203B41FA5}">
                      <a16:colId xmlns:a16="http://schemas.microsoft.com/office/drawing/2014/main" val="2213391744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4252348937"/>
                    </a:ext>
                  </a:extLst>
                </a:gridCol>
              </a:tblGrid>
              <a:tr h="5811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  </a:t>
                      </a:r>
                      <a:r>
                        <a:rPr lang="en-US" sz="3600" dirty="0"/>
                        <a:t>KEY              :             Value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457720"/>
                  </a:ext>
                </a:extLst>
              </a:tr>
              <a:tr h="74436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Field name</a:t>
                      </a:r>
                    </a:p>
                    <a:p>
                      <a:pPr algn="ctr"/>
                      <a:r>
                        <a:rPr lang="en-US" sz="2200" dirty="0"/>
                        <a:t>(e.g., customer)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Numeric 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7655433"/>
                  </a:ext>
                </a:extLst>
              </a:tr>
              <a:tr h="7633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“Field name with dot notation”</a:t>
                      </a:r>
                    </a:p>
                    <a:p>
                      <a:pPr algn="ctr"/>
                      <a:r>
                        <a:rPr lang="en-US" sz="2200" dirty="0"/>
                        <a:t>(e.g., “customer.name”)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“String value”</a:t>
                      </a:r>
                    </a:p>
                    <a:p>
                      <a:pPr algn="ctr"/>
                      <a:r>
                        <a:rPr lang="en-US" sz="2200" dirty="0"/>
                        <a:t>(e.g., “Seattle”)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5729568"/>
                  </a:ext>
                </a:extLst>
              </a:tr>
              <a:tr h="82707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$accumulator/operator</a:t>
                      </a:r>
                    </a:p>
                    <a:p>
                      <a:pPr algn="ctr"/>
                      <a:r>
                        <a:rPr lang="en-US" sz="2200" dirty="0"/>
                        <a:t>(e.g., $sum, $</a:t>
                      </a:r>
                      <a:r>
                        <a:rPr lang="en-US" sz="2200" dirty="0" err="1"/>
                        <a:t>gt</a:t>
                      </a:r>
                      <a:r>
                        <a:rPr lang="en-US" sz="22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“$Field name”</a:t>
                      </a:r>
                    </a:p>
                    <a:p>
                      <a:pPr algn="ctr"/>
                      <a:r>
                        <a:rPr lang="en-US" sz="2200" dirty="0"/>
                        <a:t>(e.g., “$customer”)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00036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4C2FA5D-C6B6-487F-BC24-981A5570F533}"/>
              </a:ext>
            </a:extLst>
          </p:cNvPr>
          <p:cNvSpPr/>
          <p:nvPr/>
        </p:nvSpPr>
        <p:spPr>
          <a:xfrm>
            <a:off x="990600" y="5881997"/>
            <a:ext cx="557627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  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3E3032-5746-4B9B-AD43-3F8932F72629}"/>
              </a:ext>
            </a:extLst>
          </p:cNvPr>
          <p:cNvSpPr/>
          <p:nvPr/>
        </p:nvSpPr>
        <p:spPr>
          <a:xfrm>
            <a:off x="990601" y="4989445"/>
            <a:ext cx="6858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{ $and: [{ price: {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180} } 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    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"Seattle"}]}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1D14B7-D9E7-420B-9B33-8DF6D3C81EE0}"/>
              </a:ext>
            </a:extLst>
          </p:cNvPr>
          <p:cNvSpPr/>
          <p:nvPr/>
        </p:nvSpPr>
        <p:spPr>
          <a:xfrm>
            <a:off x="990600" y="4405023"/>
            <a:ext cx="75461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  items: 1,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1, customer: 1   }</a:t>
            </a:r>
          </a:p>
        </p:txBody>
      </p:sp>
    </p:spTree>
    <p:extLst>
      <p:ext uri="{BB962C8B-B14F-4D97-AF65-F5344CB8AC3E}">
        <p14:creationId xmlns:p14="http://schemas.microsoft.com/office/powerpoint/2010/main" val="3557536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</a:t>
            </a:r>
            <a:r>
              <a:rPr lang="en-US"/>
              <a:t>Activity 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3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NoSQL?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8686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Stands for “Not Only SQL”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Non-relational data storage systems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Supports unstructured format (no fixed schema)</a:t>
            </a:r>
          </a:p>
          <a:p>
            <a:pPr>
              <a:spcBef>
                <a:spcPct val="20000"/>
              </a:spcBef>
            </a:pPr>
            <a:endParaRPr lang="en-US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892391"/>
            <a:ext cx="932400" cy="777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114940"/>
            <a:ext cx="2680650" cy="758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400" y="3829506"/>
            <a:ext cx="2340843" cy="8063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0" y="5301600"/>
            <a:ext cx="2356982" cy="114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0831" y="3682336"/>
            <a:ext cx="2097900" cy="5054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1332" y="4483162"/>
            <a:ext cx="1518507" cy="10108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0550" y="5905746"/>
            <a:ext cx="2620800" cy="72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979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RDBMS?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868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Relational Databases – popular and commonly used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Low Cost RDBMS alternatives (PostgreSQL, MySQL, </a:t>
            </a:r>
            <a:r>
              <a:rPr lang="en-US" sz="3000" dirty="0" err="1"/>
              <a:t>SQLLite</a:t>
            </a:r>
            <a:r>
              <a:rPr lang="en-US" sz="3000" dirty="0"/>
              <a:t>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Minimize redundancy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Supports Joins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</a:pPr>
            <a:r>
              <a:rPr lang="en-US" sz="3000" dirty="0"/>
              <a:t>across multiple tables allowing for </a:t>
            </a:r>
            <a:r>
              <a:rPr lang="en-US" sz="3000" dirty="0">
                <a:solidFill>
                  <a:srgbClr val="C00000"/>
                </a:solidFill>
              </a:rPr>
              <a:t>normalized</a:t>
            </a:r>
            <a:r>
              <a:rPr lang="en-US" sz="3000" dirty="0"/>
              <a:t> </a:t>
            </a:r>
          </a:p>
          <a:p>
            <a:pPr lvl="1">
              <a:spcBef>
                <a:spcPct val="20000"/>
              </a:spcBef>
            </a:pPr>
            <a:r>
              <a:rPr lang="en-US" sz="3000" dirty="0"/>
              <a:t>     forms of data to be stored </a:t>
            </a:r>
            <a:r>
              <a:rPr lang="en-US" sz="3000" dirty="0">
                <a:solidFill>
                  <a:srgbClr val="C00000"/>
                </a:solidFill>
              </a:rPr>
              <a:t>once</a:t>
            </a:r>
          </a:p>
        </p:txBody>
      </p:sp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NoSQL?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8686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Supports </a:t>
            </a:r>
            <a:r>
              <a:rPr lang="en-US" sz="3000" dirty="0">
                <a:solidFill>
                  <a:srgbClr val="C00000"/>
                </a:solidFill>
              </a:rPr>
              <a:t>semi-structured (unstructured) data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</a:pPr>
            <a:r>
              <a:rPr lang="en-US" sz="3000" dirty="0"/>
              <a:t>Unique data type extensions can be easily</a:t>
            </a:r>
            <a:br>
              <a:rPr lang="en-US" sz="3000" dirty="0"/>
            </a:br>
            <a:r>
              <a:rPr lang="en-US" sz="3000" dirty="0"/>
              <a:t>integrated into existing collections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Handling “Big” data with better performance 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</a:pPr>
            <a:r>
              <a:rPr lang="en-US" sz="3000" dirty="0"/>
              <a:t>RDBMS normalization and joins are powerful, but add up in cost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Operational issues (scale, performance and availability)</a:t>
            </a:r>
          </a:p>
          <a:p>
            <a:pPr>
              <a:spcBef>
                <a:spcPct val="20000"/>
              </a:spcBef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9982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RDBMS vs. NoSQL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04148"/>
              </p:ext>
            </p:extLst>
          </p:nvPr>
        </p:nvGraphicFramePr>
        <p:xfrm>
          <a:off x="1066800" y="1752600"/>
          <a:ext cx="7010400" cy="365862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RDBMS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NoSQL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695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Pre-defined</a:t>
                      </a:r>
                      <a:r>
                        <a:rPr lang="en-US" baseline="0" dirty="0"/>
                        <a:t> schema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Flexible schema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9610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distributed</a:t>
                      </a:r>
                      <a:r>
                        <a:rPr lang="en-US" baseline="0" dirty="0"/>
                        <a:t> across multiple tables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typically nested</a:t>
                      </a:r>
                      <a:r>
                        <a:rPr lang="en-US" baseline="0" dirty="0"/>
                        <a:t> in a few collection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695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Based</a:t>
                      </a:r>
                      <a:r>
                        <a:rPr lang="en-US" baseline="0" dirty="0"/>
                        <a:t> on relations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(Very few) relations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695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good for hierarchical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Best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fit for hierarchical work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12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NoSQL vs RDBMS – How to pick?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/>
              <a:t>Nature of data </a:t>
            </a:r>
          </a:p>
          <a:p>
            <a:pPr lvl="1"/>
            <a:r>
              <a:rPr lang="en-US" sz="3000" dirty="0"/>
              <a:t>Row/column (structured)</a:t>
            </a:r>
          </a:p>
          <a:p>
            <a:pPr lvl="1"/>
            <a:r>
              <a:rPr lang="en-US" sz="3000" dirty="0"/>
              <a:t>Unstructured, complex which needs nesting</a:t>
            </a:r>
            <a:endParaRPr lang="en-US" sz="3400" dirty="0"/>
          </a:p>
          <a:p>
            <a:r>
              <a:rPr lang="en-US" sz="3400" dirty="0"/>
              <a:t>Schema</a:t>
            </a:r>
          </a:p>
          <a:p>
            <a:pPr lvl="1"/>
            <a:r>
              <a:rPr lang="en-US" sz="3000" dirty="0"/>
              <a:t>Static: RDBMS, Dynamic: NoSQL</a:t>
            </a:r>
            <a:endParaRPr lang="en-US" sz="3400" dirty="0"/>
          </a:p>
          <a:p>
            <a:r>
              <a:rPr lang="en-US" sz="3400" dirty="0"/>
              <a:t>Self-contained: NoSQL, Joins: RDBMS</a:t>
            </a:r>
          </a:p>
          <a:p>
            <a:r>
              <a:rPr lang="en-US" sz="3400" dirty="0"/>
              <a:t>Flexibility of query </a:t>
            </a:r>
          </a:p>
          <a:p>
            <a:pPr lvl="1"/>
            <a:r>
              <a:rPr lang="en-US" sz="3000" dirty="0"/>
              <a:t>RDBMS: Joins allow for flexibility</a:t>
            </a:r>
          </a:p>
          <a:p>
            <a:pPr lvl="1"/>
            <a:r>
              <a:rPr lang="en-US" sz="3000" dirty="0"/>
              <a:t>NoSQL: Duplication of data, implement joins </a:t>
            </a:r>
            <a:r>
              <a:rPr lang="en-US" sz="3000"/>
              <a:t>if necessary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Categories of NoSQL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121688"/>
            <a:ext cx="8534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Key-Value Data Store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/>
              <a:t>Stores data in unique key-value pairs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/>
              <a:t>Example: Dynamo, </a:t>
            </a:r>
            <a:r>
              <a:rPr lang="en-US" sz="2000" dirty="0" err="1"/>
              <a:t>Redis</a:t>
            </a:r>
            <a:endParaRPr lang="en-US" sz="2000" dirty="0"/>
          </a:p>
          <a:p>
            <a:endParaRPr lang="en-US" dirty="0">
              <a:solidFill>
                <a:srgbClr val="42494F"/>
              </a:solidFill>
              <a:latin typeface="Akzidenz Grotesk BQ Light"/>
            </a:endParaRPr>
          </a:p>
          <a:p>
            <a:r>
              <a:rPr lang="en-US" sz="2400" b="1" dirty="0"/>
              <a:t>Document Store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/>
              <a:t>Stores data using JSON, XML, or BSON documents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/>
              <a:t>Example: MongoDB, </a:t>
            </a:r>
            <a:r>
              <a:rPr lang="en-US" sz="2000" dirty="0" err="1"/>
              <a:t>Couchbase</a:t>
            </a:r>
            <a:endParaRPr lang="en-US" sz="2000" dirty="0"/>
          </a:p>
          <a:p>
            <a:endParaRPr lang="en-US" dirty="0">
              <a:solidFill>
                <a:srgbClr val="42494F"/>
              </a:solidFill>
              <a:latin typeface="Akzidenz Grotesk BQ Light"/>
            </a:endParaRPr>
          </a:p>
          <a:p>
            <a:r>
              <a:rPr lang="en-US" sz="2400" b="1" dirty="0"/>
              <a:t>Column Database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/>
              <a:t>Uses flat structure, but with keys stored in columns rather than rows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/>
              <a:t>Example: Cassandra, </a:t>
            </a:r>
            <a:r>
              <a:rPr lang="en-US" sz="2000" dirty="0" err="1"/>
              <a:t>Hbase</a:t>
            </a:r>
            <a:endParaRPr lang="en-US" sz="2000" dirty="0"/>
          </a:p>
          <a:p>
            <a:endParaRPr lang="en-US" dirty="0">
              <a:solidFill>
                <a:srgbClr val="42494F"/>
              </a:solidFill>
              <a:latin typeface="Akzidenz Grotesk BQ Light"/>
            </a:endParaRPr>
          </a:p>
          <a:p>
            <a:r>
              <a:rPr lang="en-US" sz="2400" b="1" dirty="0"/>
              <a:t>Graph Database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/>
              <a:t>Uses edges and nodes to represent and store data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/>
              <a:t>Example: Neo4j, </a:t>
            </a:r>
            <a:r>
              <a:rPr lang="en-US" sz="2000" dirty="0" err="1"/>
              <a:t>JanusGraph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1338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MongoDB?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239000" cy="3810000"/>
          </a:xfrm>
        </p:spPr>
        <p:txBody>
          <a:bodyPr>
            <a:normAutofit/>
          </a:bodyPr>
          <a:lstStyle/>
          <a:p>
            <a:r>
              <a:rPr lang="en-US" dirty="0"/>
              <a:t>MongoDB is </a:t>
            </a:r>
          </a:p>
          <a:p>
            <a:pPr lvl="1"/>
            <a:r>
              <a:rPr lang="en-US" dirty="0"/>
              <a:t>Created by 10gen </a:t>
            </a:r>
          </a:p>
          <a:p>
            <a:pPr marL="457200" lvl="1" indent="0">
              <a:buNone/>
            </a:pPr>
            <a:r>
              <a:rPr lang="en-US" dirty="0"/>
              <a:t>    (term coined from hu</a:t>
            </a:r>
            <a:r>
              <a:rPr lang="en-US" b="1" dirty="0">
                <a:solidFill>
                  <a:srgbClr val="C00000"/>
                </a:solidFill>
              </a:rPr>
              <a:t>mongo</a:t>
            </a:r>
            <a:r>
              <a:rPr lang="en-US" dirty="0"/>
              <a:t>us)</a:t>
            </a:r>
          </a:p>
          <a:p>
            <a:pPr lvl="1"/>
            <a:r>
              <a:rPr lang="en-US" dirty="0"/>
              <a:t>an open source, document-oriented database design </a:t>
            </a:r>
          </a:p>
          <a:p>
            <a:pPr lvl="1"/>
            <a:r>
              <a:rPr lang="en-US" dirty="0"/>
              <a:t>stores BSON (JSON-like) documents</a:t>
            </a:r>
          </a:p>
          <a:p>
            <a:pPr lvl="1"/>
            <a:r>
              <a:rPr lang="en-US" dirty="0"/>
              <a:t>Schema-less</a:t>
            </a:r>
          </a:p>
          <a:p>
            <a:pPr lvl="1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52600"/>
            <a:ext cx="3352800" cy="91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201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76159</TotalTime>
  <Words>1919</Words>
  <Application>Microsoft Office PowerPoint</Application>
  <PresentationFormat>On-screen Show (4:3)</PresentationFormat>
  <Paragraphs>327</Paragraphs>
  <Slides>29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Akzidenz</vt:lpstr>
      <vt:lpstr>Akzidenz Grotesk BQ Light</vt:lpstr>
      <vt:lpstr>inherit</vt:lpstr>
      <vt:lpstr>Arial</vt:lpstr>
      <vt:lpstr>Calibri</vt:lpstr>
      <vt:lpstr>Office Theme</vt:lpstr>
      <vt:lpstr>NoSQL  Part 1: Basic Queries</vt:lpstr>
      <vt:lpstr>Where we are…</vt:lpstr>
      <vt:lpstr>What is NoSQL?</vt:lpstr>
      <vt:lpstr>Why RDBMS?</vt:lpstr>
      <vt:lpstr>Why NoSQL?</vt:lpstr>
      <vt:lpstr>RDBMS vs. NoSQL</vt:lpstr>
      <vt:lpstr>NoSQL vs RDBMS – How to pick?</vt:lpstr>
      <vt:lpstr>Categories of NoSQL</vt:lpstr>
      <vt:lpstr>What is MongoDB?</vt:lpstr>
      <vt:lpstr>MongoDB Database </vt:lpstr>
      <vt:lpstr>Connecting to a MongoDB Server</vt:lpstr>
      <vt:lpstr>Dataset</vt:lpstr>
      <vt:lpstr>Aggregation Tab</vt:lpstr>
      <vt:lpstr>MySQL vs MongoDB Query</vt:lpstr>
      <vt:lpstr>Return the Specified Fields</vt:lpstr>
      <vt:lpstr>Specify Equality Condition</vt:lpstr>
      <vt:lpstr>Compass vs MongoDB</vt:lpstr>
      <vt:lpstr>Specify Conditions Using Operators</vt:lpstr>
      <vt:lpstr>Does order matter?</vt:lpstr>
      <vt:lpstr>AND and OR Conditions</vt:lpstr>
      <vt:lpstr>Sort Results</vt:lpstr>
      <vt:lpstr>Limit Results</vt:lpstr>
      <vt:lpstr>Aggregation </vt:lpstr>
      <vt:lpstr>Aggregation </vt:lpstr>
      <vt:lpstr>Group by null</vt:lpstr>
      <vt:lpstr>MySQL vs MongoDB Query</vt:lpstr>
      <vt:lpstr>Summary</vt:lpstr>
      <vt:lpstr>Syntax for MongoDB</vt:lpstr>
      <vt:lpstr>In Class Activity #6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Jaehwuen Jung</cp:lastModifiedBy>
  <cp:revision>1196</cp:revision>
  <cp:lastPrinted>2011-06-28T14:45:53Z</cp:lastPrinted>
  <dcterms:created xsi:type="dcterms:W3CDTF">2011-06-28T13:08:25Z</dcterms:created>
  <dcterms:modified xsi:type="dcterms:W3CDTF">2020-10-12T23:34:46Z</dcterms:modified>
</cp:coreProperties>
</file>