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85" r:id="rId2"/>
    <p:sldId id="391" r:id="rId3"/>
    <p:sldId id="264" r:id="rId4"/>
    <p:sldId id="260" r:id="rId5"/>
    <p:sldId id="332" r:id="rId6"/>
    <p:sldId id="330" r:id="rId7"/>
    <p:sldId id="290" r:id="rId8"/>
    <p:sldId id="337" r:id="rId9"/>
    <p:sldId id="361" r:id="rId10"/>
    <p:sldId id="343" r:id="rId11"/>
    <p:sldId id="363" r:id="rId12"/>
    <p:sldId id="279" r:id="rId13"/>
    <p:sldId id="281" r:id="rId14"/>
    <p:sldId id="268" r:id="rId15"/>
    <p:sldId id="266" r:id="rId16"/>
    <p:sldId id="267" r:id="rId17"/>
    <p:sldId id="277" r:id="rId18"/>
    <p:sldId id="276" r:id="rId19"/>
    <p:sldId id="283" r:id="rId20"/>
    <p:sldId id="284" r:id="rId21"/>
    <p:sldId id="278" r:id="rId22"/>
    <p:sldId id="258" r:id="rId23"/>
    <p:sldId id="259" r:id="rId24"/>
    <p:sldId id="386" r:id="rId25"/>
    <p:sldId id="293" r:id="rId26"/>
    <p:sldId id="286" r:id="rId27"/>
    <p:sldId id="388" r:id="rId28"/>
    <p:sldId id="390" r:id="rId29"/>
    <p:sldId id="285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96" autoAdjust="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40D46-ABF3-467B-BBB1-F0459F0F6ACA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0C9D8BC-4AD8-442B-9670-3B84CF681149}">
      <dgm:prSet custT="1"/>
      <dgm:spPr/>
      <dgm:t>
        <a:bodyPr/>
        <a:lstStyle/>
        <a:p>
          <a:pPr rtl="0"/>
          <a:r>
            <a:rPr lang="en-US" sz="2800" dirty="0"/>
            <a:t>Transactional Database</a:t>
          </a:r>
        </a:p>
      </dgm:t>
    </dgm:pt>
    <dgm:pt modelId="{3AA096B6-0043-454C-B783-11C1B554731B}" type="parTrans" cxnId="{030FB7F6-61EF-469B-BCF5-797999415906}">
      <dgm:prSet/>
      <dgm:spPr/>
      <dgm:t>
        <a:bodyPr/>
        <a:lstStyle/>
        <a:p>
          <a:endParaRPr lang="en-US"/>
        </a:p>
      </dgm:t>
    </dgm:pt>
    <dgm:pt modelId="{8D52EDF9-46BE-4E5F-8F5D-0793E4FB5CAB}" type="sibTrans" cxnId="{030FB7F6-61EF-469B-BCF5-797999415906}">
      <dgm:prSet/>
      <dgm:spPr/>
      <dgm:t>
        <a:bodyPr/>
        <a:lstStyle/>
        <a:p>
          <a:endParaRPr lang="en-US"/>
        </a:p>
      </dgm:t>
    </dgm:pt>
    <dgm:pt modelId="{D65AEC0A-778A-4884-B953-CD2D8ED62C25}">
      <dgm:prSet/>
      <dgm:spPr/>
      <dgm:t>
        <a:bodyPr/>
        <a:lstStyle/>
        <a:p>
          <a:pPr rtl="0"/>
          <a:r>
            <a:rPr lang="en-US" dirty="0"/>
            <a:t>Captures data describing an event</a:t>
          </a:r>
        </a:p>
      </dgm:t>
    </dgm:pt>
    <dgm:pt modelId="{26EC326B-C779-42F8-B1F7-115BED5E5842}" type="parTrans" cxnId="{B4BFB2E1-6E16-45A2-B706-4D424A1D9AB9}">
      <dgm:prSet/>
      <dgm:spPr/>
      <dgm:t>
        <a:bodyPr/>
        <a:lstStyle/>
        <a:p>
          <a:endParaRPr lang="en-US"/>
        </a:p>
      </dgm:t>
    </dgm:pt>
    <dgm:pt modelId="{2415C785-3292-4F69-A956-9F6A0259CEDC}" type="sibTrans" cxnId="{B4BFB2E1-6E16-45A2-B706-4D424A1D9AB9}">
      <dgm:prSet/>
      <dgm:spPr/>
      <dgm:t>
        <a:bodyPr/>
        <a:lstStyle/>
        <a:p>
          <a:endParaRPr lang="en-US"/>
        </a:p>
      </dgm:t>
    </dgm:pt>
    <dgm:pt modelId="{11BC3965-93EA-4824-A395-53CF9A8B5DA1}">
      <dgm:prSet custT="1"/>
      <dgm:spPr/>
      <dgm:t>
        <a:bodyPr/>
        <a:lstStyle/>
        <a:p>
          <a:pPr rtl="0"/>
          <a:r>
            <a:rPr lang="en-US" sz="2800" dirty="0"/>
            <a:t>Analytical Data Store</a:t>
          </a:r>
        </a:p>
      </dgm:t>
    </dgm:pt>
    <dgm:pt modelId="{B4B34CFE-927F-41D1-AAAB-ED12A7F6BA81}" type="parTrans" cxnId="{531033FA-AACB-4916-A11A-7D7A048F08A4}">
      <dgm:prSet/>
      <dgm:spPr/>
      <dgm:t>
        <a:bodyPr/>
        <a:lstStyle/>
        <a:p>
          <a:endParaRPr lang="en-US"/>
        </a:p>
      </dgm:t>
    </dgm:pt>
    <dgm:pt modelId="{7B658ECB-76B2-475A-9305-9E6DF2D27FAA}" type="sibTrans" cxnId="{531033FA-AACB-4916-A11A-7D7A048F08A4}">
      <dgm:prSet/>
      <dgm:spPr/>
      <dgm:t>
        <a:bodyPr/>
        <a:lstStyle/>
        <a:p>
          <a:endParaRPr lang="en-US"/>
        </a:p>
      </dgm:t>
    </dgm:pt>
    <dgm:pt modelId="{75013A04-B115-4514-994B-219A1CA1ACCD}">
      <dgm:prSet/>
      <dgm:spPr/>
      <dgm:t>
        <a:bodyPr/>
        <a:lstStyle/>
        <a:p>
          <a:pPr rtl="0"/>
          <a:r>
            <a:rPr lang="en-US" dirty="0"/>
            <a:t>Used in analysis and reporting</a:t>
          </a:r>
        </a:p>
      </dgm:t>
    </dgm:pt>
    <dgm:pt modelId="{DD283AA7-27F5-4E7F-B3FE-9AAACBB034F1}" type="parTrans" cxnId="{C17E703B-B7C5-479F-B298-BC3A873E7D0F}">
      <dgm:prSet/>
      <dgm:spPr/>
      <dgm:t>
        <a:bodyPr/>
        <a:lstStyle/>
        <a:p>
          <a:endParaRPr lang="en-US"/>
        </a:p>
      </dgm:t>
    </dgm:pt>
    <dgm:pt modelId="{84D1EE6B-CDB2-4632-B445-CA99911268D6}" type="sibTrans" cxnId="{C17E703B-B7C5-479F-B298-BC3A873E7D0F}">
      <dgm:prSet/>
      <dgm:spPr/>
      <dgm:t>
        <a:bodyPr/>
        <a:lstStyle/>
        <a:p>
          <a:endParaRPr lang="en-US"/>
        </a:p>
      </dgm:t>
    </dgm:pt>
    <dgm:pt modelId="{2DA94550-1056-46FB-B162-2DA383CF563B}">
      <dgm:prSet/>
      <dgm:spPr/>
      <dgm:t>
        <a:bodyPr/>
        <a:lstStyle/>
        <a:p>
          <a:pPr rtl="0"/>
          <a:r>
            <a:rPr lang="en-US" dirty="0"/>
            <a:t>For everyday transactions</a:t>
          </a:r>
        </a:p>
      </dgm:t>
    </dgm:pt>
    <dgm:pt modelId="{B784F20E-5EC2-4663-A774-7EFB1219E552}" type="parTrans" cxnId="{ED70B130-196D-40DB-BBC1-EF08F2FD23DB}">
      <dgm:prSet/>
      <dgm:spPr/>
      <dgm:t>
        <a:bodyPr/>
        <a:lstStyle/>
        <a:p>
          <a:endParaRPr lang="en-US"/>
        </a:p>
      </dgm:t>
    </dgm:pt>
    <dgm:pt modelId="{33B0FEB8-8F93-4FD5-95CF-BCB289298752}" type="sibTrans" cxnId="{ED70B130-196D-40DB-BBC1-EF08F2FD23DB}">
      <dgm:prSet/>
      <dgm:spPr/>
      <dgm:t>
        <a:bodyPr/>
        <a:lstStyle/>
        <a:p>
          <a:endParaRPr lang="en-US"/>
        </a:p>
      </dgm:t>
    </dgm:pt>
    <dgm:pt modelId="{38AE2E22-8F60-4FCC-9B25-6FA058E96AD2}">
      <dgm:prSet/>
      <dgm:spPr/>
      <dgm:t>
        <a:bodyPr/>
        <a:lstStyle/>
        <a:p>
          <a:pPr rtl="0"/>
          <a:r>
            <a:rPr lang="en-US" dirty="0"/>
            <a:t>Extracted from transactional data</a:t>
          </a:r>
        </a:p>
      </dgm:t>
    </dgm:pt>
    <dgm:pt modelId="{7ED8F060-A6E2-4C9E-A6A7-E04D436C3A90}" type="parTrans" cxnId="{3429894A-93A4-4B16-929B-C7C070CF0096}">
      <dgm:prSet/>
      <dgm:spPr/>
      <dgm:t>
        <a:bodyPr/>
        <a:lstStyle/>
        <a:p>
          <a:endParaRPr lang="en-US"/>
        </a:p>
      </dgm:t>
    </dgm:pt>
    <dgm:pt modelId="{62A4A25D-1674-40A0-8DF6-236BE17CF76B}" type="sibTrans" cxnId="{3429894A-93A4-4B16-929B-C7C070CF0096}">
      <dgm:prSet/>
      <dgm:spPr/>
      <dgm:t>
        <a:bodyPr/>
        <a:lstStyle/>
        <a:p>
          <a:endParaRPr lang="en-US"/>
        </a:p>
      </dgm:t>
    </dgm:pt>
    <dgm:pt modelId="{BB6E7287-0EDD-48F1-AF14-F0F17C28E5E5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management of an organization’s data</a:t>
          </a:r>
        </a:p>
      </dgm:t>
    </dgm:pt>
    <dgm:pt modelId="{CFD696A9-7704-40C9-86FA-44508701C96E}" type="parTrans" cxnId="{66CB04EB-FE13-4733-A263-47BEDBD7CA72}">
      <dgm:prSet/>
      <dgm:spPr/>
      <dgm:t>
        <a:bodyPr/>
        <a:lstStyle/>
        <a:p>
          <a:endParaRPr lang="en-US"/>
        </a:p>
      </dgm:t>
    </dgm:pt>
    <dgm:pt modelId="{69F39994-9C95-4061-BCF4-916CDDD578D8}" type="sibTrans" cxnId="{66CB04EB-FE13-4733-A263-47BEDBD7CA72}">
      <dgm:prSet/>
      <dgm:spPr/>
      <dgm:t>
        <a:bodyPr/>
        <a:lstStyle/>
        <a:p>
          <a:endParaRPr lang="en-US"/>
        </a:p>
      </dgm:t>
    </dgm:pt>
    <dgm:pt modelId="{C8ED91CE-D097-4E45-A8F1-918E1B675B5C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managerial decision-making</a:t>
          </a:r>
        </a:p>
      </dgm:t>
    </dgm:pt>
    <dgm:pt modelId="{D41B1D1D-D4BC-4462-B5A1-B0985FDE6325}" type="parTrans" cxnId="{9DC4F0FD-9DFE-4908-B21F-6BF84BEBB4DF}">
      <dgm:prSet/>
      <dgm:spPr/>
      <dgm:t>
        <a:bodyPr/>
        <a:lstStyle/>
        <a:p>
          <a:endParaRPr lang="en-US"/>
        </a:p>
      </dgm:t>
    </dgm:pt>
    <dgm:pt modelId="{E5450A39-951E-4292-B063-3708025149E6}" type="sibTrans" cxnId="{9DC4F0FD-9DFE-4908-B21F-6BF84BEBB4DF}">
      <dgm:prSet/>
      <dgm:spPr/>
      <dgm:t>
        <a:bodyPr/>
        <a:lstStyle/>
        <a:p>
          <a:endParaRPr lang="en-US"/>
        </a:p>
      </dgm:t>
    </dgm:pt>
    <dgm:pt modelId="{FAD22BC9-8E18-48F8-A16A-55CFBA4CB10E}" type="pres">
      <dgm:prSet presAssocID="{5B240D46-ABF3-467B-BBB1-F0459F0F6ACA}" presName="theList" presStyleCnt="0">
        <dgm:presLayoutVars>
          <dgm:dir/>
          <dgm:animLvl val="lvl"/>
          <dgm:resizeHandles val="exact"/>
        </dgm:presLayoutVars>
      </dgm:prSet>
      <dgm:spPr/>
    </dgm:pt>
    <dgm:pt modelId="{C6F01CB2-B12C-4FD1-BCD8-ECECF079A312}" type="pres">
      <dgm:prSet presAssocID="{40C9D8BC-4AD8-442B-9670-3B84CF681149}" presName="compNode" presStyleCnt="0"/>
      <dgm:spPr/>
    </dgm:pt>
    <dgm:pt modelId="{BC3A8C36-202B-4111-BD1A-D9A279A93557}" type="pres">
      <dgm:prSet presAssocID="{40C9D8BC-4AD8-442B-9670-3B84CF681149}" presName="aNode" presStyleLbl="bgShp" presStyleIdx="0" presStyleCnt="2"/>
      <dgm:spPr/>
    </dgm:pt>
    <dgm:pt modelId="{05045F53-FD06-4EC6-ACCC-EFCCEE3FF488}" type="pres">
      <dgm:prSet presAssocID="{40C9D8BC-4AD8-442B-9670-3B84CF681149}" presName="textNode" presStyleLbl="bgShp" presStyleIdx="0" presStyleCnt="2"/>
      <dgm:spPr/>
    </dgm:pt>
    <dgm:pt modelId="{DA88DE07-A3D7-4622-A86C-A71F7B442B7F}" type="pres">
      <dgm:prSet presAssocID="{40C9D8BC-4AD8-442B-9670-3B84CF681149}" presName="compChildNode" presStyleCnt="0"/>
      <dgm:spPr/>
    </dgm:pt>
    <dgm:pt modelId="{797A803F-F34B-4E0D-BE1D-C1239C3A88B5}" type="pres">
      <dgm:prSet presAssocID="{40C9D8BC-4AD8-442B-9670-3B84CF681149}" presName="theInnerList" presStyleCnt="0"/>
      <dgm:spPr/>
    </dgm:pt>
    <dgm:pt modelId="{DAC7CFE0-702F-4A99-9F47-DC948D27C140}" type="pres">
      <dgm:prSet presAssocID="{D65AEC0A-778A-4884-B953-CD2D8ED62C25}" presName="childNode" presStyleLbl="node1" presStyleIdx="0" presStyleCnt="6">
        <dgm:presLayoutVars>
          <dgm:bulletEnabled val="1"/>
        </dgm:presLayoutVars>
      </dgm:prSet>
      <dgm:spPr/>
    </dgm:pt>
    <dgm:pt modelId="{31190006-DE89-4015-92B3-E58343BA925B}" type="pres">
      <dgm:prSet presAssocID="{D65AEC0A-778A-4884-B953-CD2D8ED62C25}" presName="aSpace2" presStyleCnt="0"/>
      <dgm:spPr/>
    </dgm:pt>
    <dgm:pt modelId="{83AD6B62-553C-4790-A335-DAB1B807461B}" type="pres">
      <dgm:prSet presAssocID="{BB6E7287-0EDD-48F1-AF14-F0F17C28E5E5}" presName="childNode" presStyleLbl="node1" presStyleIdx="1" presStyleCnt="6">
        <dgm:presLayoutVars>
          <dgm:bulletEnabled val="1"/>
        </dgm:presLayoutVars>
      </dgm:prSet>
      <dgm:spPr/>
    </dgm:pt>
    <dgm:pt modelId="{F7FAF3F9-1A13-45B8-8769-E181DD937341}" type="pres">
      <dgm:prSet presAssocID="{BB6E7287-0EDD-48F1-AF14-F0F17C28E5E5}" presName="aSpace2" presStyleCnt="0"/>
      <dgm:spPr/>
    </dgm:pt>
    <dgm:pt modelId="{A4A7629D-4B94-48D3-AFBB-1CDE51824601}" type="pres">
      <dgm:prSet presAssocID="{2DA94550-1056-46FB-B162-2DA383CF563B}" presName="childNode" presStyleLbl="node1" presStyleIdx="2" presStyleCnt="6">
        <dgm:presLayoutVars>
          <dgm:bulletEnabled val="1"/>
        </dgm:presLayoutVars>
      </dgm:prSet>
      <dgm:spPr/>
    </dgm:pt>
    <dgm:pt modelId="{884AE2AB-E1C4-4C26-ABEC-1D36FC9B9871}" type="pres">
      <dgm:prSet presAssocID="{40C9D8BC-4AD8-442B-9670-3B84CF681149}" presName="aSpace" presStyleCnt="0"/>
      <dgm:spPr/>
    </dgm:pt>
    <dgm:pt modelId="{10F45DB2-3EE4-4744-B68A-0D9184BF2439}" type="pres">
      <dgm:prSet presAssocID="{11BC3965-93EA-4824-A395-53CF9A8B5DA1}" presName="compNode" presStyleCnt="0"/>
      <dgm:spPr/>
    </dgm:pt>
    <dgm:pt modelId="{EC02AE21-787C-4EE9-B538-2E3423E2E072}" type="pres">
      <dgm:prSet presAssocID="{11BC3965-93EA-4824-A395-53CF9A8B5DA1}" presName="aNode" presStyleLbl="bgShp" presStyleIdx="1" presStyleCnt="2" custLinFactNeighborY="2273"/>
      <dgm:spPr/>
    </dgm:pt>
    <dgm:pt modelId="{CA5CFFBD-8042-4164-9A70-097753859639}" type="pres">
      <dgm:prSet presAssocID="{11BC3965-93EA-4824-A395-53CF9A8B5DA1}" presName="textNode" presStyleLbl="bgShp" presStyleIdx="1" presStyleCnt="2"/>
      <dgm:spPr/>
    </dgm:pt>
    <dgm:pt modelId="{A8CB3844-27ED-497A-9350-9995BB61B3C6}" type="pres">
      <dgm:prSet presAssocID="{11BC3965-93EA-4824-A395-53CF9A8B5DA1}" presName="compChildNode" presStyleCnt="0"/>
      <dgm:spPr/>
    </dgm:pt>
    <dgm:pt modelId="{63379657-99AE-4AD7-8607-B72FD8EDE428}" type="pres">
      <dgm:prSet presAssocID="{11BC3965-93EA-4824-A395-53CF9A8B5DA1}" presName="theInnerList" presStyleCnt="0"/>
      <dgm:spPr/>
    </dgm:pt>
    <dgm:pt modelId="{A58AB1B9-6A90-421F-A676-549E68B916C5}" type="pres">
      <dgm:prSet presAssocID="{38AE2E22-8F60-4FCC-9B25-6FA058E96AD2}" presName="childNode" presStyleLbl="node1" presStyleIdx="3" presStyleCnt="6">
        <dgm:presLayoutVars>
          <dgm:bulletEnabled val="1"/>
        </dgm:presLayoutVars>
      </dgm:prSet>
      <dgm:spPr/>
    </dgm:pt>
    <dgm:pt modelId="{47C5669D-8A28-4972-8605-C9623050F0C5}" type="pres">
      <dgm:prSet presAssocID="{38AE2E22-8F60-4FCC-9B25-6FA058E96AD2}" presName="aSpace2" presStyleCnt="0"/>
      <dgm:spPr/>
    </dgm:pt>
    <dgm:pt modelId="{43788635-D46B-4C18-B3FF-BF46ADD64645}" type="pres">
      <dgm:prSet presAssocID="{C8ED91CE-D097-4E45-A8F1-918E1B675B5C}" presName="childNode" presStyleLbl="node1" presStyleIdx="4" presStyleCnt="6">
        <dgm:presLayoutVars>
          <dgm:bulletEnabled val="1"/>
        </dgm:presLayoutVars>
      </dgm:prSet>
      <dgm:spPr/>
    </dgm:pt>
    <dgm:pt modelId="{9EC140E5-6B65-4668-B36E-A528AB62939B}" type="pres">
      <dgm:prSet presAssocID="{C8ED91CE-D097-4E45-A8F1-918E1B675B5C}" presName="aSpace2" presStyleCnt="0"/>
      <dgm:spPr/>
    </dgm:pt>
    <dgm:pt modelId="{92C604BC-3A02-4A09-A919-FF8A0B4DB9CC}" type="pres">
      <dgm:prSet presAssocID="{75013A04-B115-4514-994B-219A1CA1ACC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4F4FB14-C2AE-4281-B7FE-7785E165FBC9}" type="presOf" srcId="{38AE2E22-8F60-4FCC-9B25-6FA058E96AD2}" destId="{A58AB1B9-6A90-421F-A676-549E68B916C5}" srcOrd="0" destOrd="0" presId="urn:microsoft.com/office/officeart/2005/8/layout/lProcess2"/>
    <dgm:cxn modelId="{8C588E19-A711-4F1E-938C-FEA685BAC0FE}" type="presOf" srcId="{D65AEC0A-778A-4884-B953-CD2D8ED62C25}" destId="{DAC7CFE0-702F-4A99-9F47-DC948D27C140}" srcOrd="0" destOrd="0" presId="urn:microsoft.com/office/officeart/2005/8/layout/lProcess2"/>
    <dgm:cxn modelId="{6E42331B-84A5-4E03-AAE9-21DFA777D98A}" type="presOf" srcId="{11BC3965-93EA-4824-A395-53CF9A8B5DA1}" destId="{EC02AE21-787C-4EE9-B538-2E3423E2E072}" srcOrd="0" destOrd="0" presId="urn:microsoft.com/office/officeart/2005/8/layout/lProcess2"/>
    <dgm:cxn modelId="{ED70B130-196D-40DB-BBC1-EF08F2FD23DB}" srcId="{40C9D8BC-4AD8-442B-9670-3B84CF681149}" destId="{2DA94550-1056-46FB-B162-2DA383CF563B}" srcOrd="2" destOrd="0" parTransId="{B784F20E-5EC2-4663-A774-7EFB1219E552}" sibTransId="{33B0FEB8-8F93-4FD5-95CF-BCB289298752}"/>
    <dgm:cxn modelId="{C17E703B-B7C5-479F-B298-BC3A873E7D0F}" srcId="{11BC3965-93EA-4824-A395-53CF9A8B5DA1}" destId="{75013A04-B115-4514-994B-219A1CA1ACCD}" srcOrd="2" destOrd="0" parTransId="{DD283AA7-27F5-4E7F-B3FE-9AAACBB034F1}" sibTransId="{84D1EE6B-CDB2-4632-B445-CA99911268D6}"/>
    <dgm:cxn modelId="{03A9F63F-31FB-45AB-BD19-756C99993EC9}" type="presOf" srcId="{2DA94550-1056-46FB-B162-2DA383CF563B}" destId="{A4A7629D-4B94-48D3-AFBB-1CDE51824601}" srcOrd="0" destOrd="0" presId="urn:microsoft.com/office/officeart/2005/8/layout/lProcess2"/>
    <dgm:cxn modelId="{6C82A05B-4120-4525-ACCB-38AE47CFE1FE}" type="presOf" srcId="{75013A04-B115-4514-994B-219A1CA1ACCD}" destId="{92C604BC-3A02-4A09-A919-FF8A0B4DB9CC}" srcOrd="0" destOrd="0" presId="urn:microsoft.com/office/officeart/2005/8/layout/lProcess2"/>
    <dgm:cxn modelId="{3429894A-93A4-4B16-929B-C7C070CF0096}" srcId="{11BC3965-93EA-4824-A395-53CF9A8B5DA1}" destId="{38AE2E22-8F60-4FCC-9B25-6FA058E96AD2}" srcOrd="0" destOrd="0" parTransId="{7ED8F060-A6E2-4C9E-A6A7-E04D436C3A90}" sibTransId="{62A4A25D-1674-40A0-8DF6-236BE17CF76B}"/>
    <dgm:cxn modelId="{380FDB4A-2D1F-49C4-B67A-705920D46E8C}" type="presOf" srcId="{5B240D46-ABF3-467B-BBB1-F0459F0F6ACA}" destId="{FAD22BC9-8E18-48F8-A16A-55CFBA4CB10E}" srcOrd="0" destOrd="0" presId="urn:microsoft.com/office/officeart/2005/8/layout/lProcess2"/>
    <dgm:cxn modelId="{D470FD82-AC08-4A75-895F-9F6BB3775BA5}" type="presOf" srcId="{11BC3965-93EA-4824-A395-53CF9A8B5DA1}" destId="{CA5CFFBD-8042-4164-9A70-097753859639}" srcOrd="1" destOrd="0" presId="urn:microsoft.com/office/officeart/2005/8/layout/lProcess2"/>
    <dgm:cxn modelId="{DCA0AE98-4A45-4F64-965A-11118499C4C2}" type="presOf" srcId="{40C9D8BC-4AD8-442B-9670-3B84CF681149}" destId="{BC3A8C36-202B-4111-BD1A-D9A279A93557}" srcOrd="0" destOrd="0" presId="urn:microsoft.com/office/officeart/2005/8/layout/lProcess2"/>
    <dgm:cxn modelId="{1CAB0AD3-2479-47B8-9BF4-C7482CB45CB1}" type="presOf" srcId="{C8ED91CE-D097-4E45-A8F1-918E1B675B5C}" destId="{43788635-D46B-4C18-B3FF-BF46ADD64645}" srcOrd="0" destOrd="0" presId="urn:microsoft.com/office/officeart/2005/8/layout/lProcess2"/>
    <dgm:cxn modelId="{B4BFB2E1-6E16-45A2-B706-4D424A1D9AB9}" srcId="{40C9D8BC-4AD8-442B-9670-3B84CF681149}" destId="{D65AEC0A-778A-4884-B953-CD2D8ED62C25}" srcOrd="0" destOrd="0" parTransId="{26EC326B-C779-42F8-B1F7-115BED5E5842}" sibTransId="{2415C785-3292-4F69-A956-9F6A0259CEDC}"/>
    <dgm:cxn modelId="{F47609E6-FC1B-4C28-8D63-FF154D678488}" type="presOf" srcId="{BB6E7287-0EDD-48F1-AF14-F0F17C28E5E5}" destId="{83AD6B62-553C-4790-A335-DAB1B807461B}" srcOrd="0" destOrd="0" presId="urn:microsoft.com/office/officeart/2005/8/layout/lProcess2"/>
    <dgm:cxn modelId="{66CB04EB-FE13-4733-A263-47BEDBD7CA72}" srcId="{40C9D8BC-4AD8-442B-9670-3B84CF681149}" destId="{BB6E7287-0EDD-48F1-AF14-F0F17C28E5E5}" srcOrd="1" destOrd="0" parTransId="{CFD696A9-7704-40C9-86FA-44508701C96E}" sibTransId="{69F39994-9C95-4061-BCF4-916CDDD578D8}"/>
    <dgm:cxn modelId="{214262F0-3408-442D-A510-F9A74DE3D031}" type="presOf" srcId="{40C9D8BC-4AD8-442B-9670-3B84CF681149}" destId="{05045F53-FD06-4EC6-ACCC-EFCCEE3FF488}" srcOrd="1" destOrd="0" presId="urn:microsoft.com/office/officeart/2005/8/layout/lProcess2"/>
    <dgm:cxn modelId="{030FB7F6-61EF-469B-BCF5-797999415906}" srcId="{5B240D46-ABF3-467B-BBB1-F0459F0F6ACA}" destId="{40C9D8BC-4AD8-442B-9670-3B84CF681149}" srcOrd="0" destOrd="0" parTransId="{3AA096B6-0043-454C-B783-11C1B554731B}" sibTransId="{8D52EDF9-46BE-4E5F-8F5D-0793E4FB5CAB}"/>
    <dgm:cxn modelId="{531033FA-AACB-4916-A11A-7D7A048F08A4}" srcId="{5B240D46-ABF3-467B-BBB1-F0459F0F6ACA}" destId="{11BC3965-93EA-4824-A395-53CF9A8B5DA1}" srcOrd="1" destOrd="0" parTransId="{B4B34CFE-927F-41D1-AAAB-ED12A7F6BA81}" sibTransId="{7B658ECB-76B2-475A-9305-9E6DF2D27FAA}"/>
    <dgm:cxn modelId="{9DC4F0FD-9DFE-4908-B21F-6BF84BEBB4DF}" srcId="{11BC3965-93EA-4824-A395-53CF9A8B5DA1}" destId="{C8ED91CE-D097-4E45-A8F1-918E1B675B5C}" srcOrd="1" destOrd="0" parTransId="{D41B1D1D-D4BC-4462-B5A1-B0985FDE6325}" sibTransId="{E5450A39-951E-4292-B063-3708025149E6}"/>
    <dgm:cxn modelId="{C4EBAF84-1A69-48C5-9509-5B35883651B7}" type="presParOf" srcId="{FAD22BC9-8E18-48F8-A16A-55CFBA4CB10E}" destId="{C6F01CB2-B12C-4FD1-BCD8-ECECF079A312}" srcOrd="0" destOrd="0" presId="urn:microsoft.com/office/officeart/2005/8/layout/lProcess2"/>
    <dgm:cxn modelId="{0860A902-42C1-43B6-96A8-4CABAF67ED7A}" type="presParOf" srcId="{C6F01CB2-B12C-4FD1-BCD8-ECECF079A312}" destId="{BC3A8C36-202B-4111-BD1A-D9A279A93557}" srcOrd="0" destOrd="0" presId="urn:microsoft.com/office/officeart/2005/8/layout/lProcess2"/>
    <dgm:cxn modelId="{FE466A47-95F0-45F8-B93D-7F4B33306ADE}" type="presParOf" srcId="{C6F01CB2-B12C-4FD1-BCD8-ECECF079A312}" destId="{05045F53-FD06-4EC6-ACCC-EFCCEE3FF488}" srcOrd="1" destOrd="0" presId="urn:microsoft.com/office/officeart/2005/8/layout/lProcess2"/>
    <dgm:cxn modelId="{585B4CD7-C00B-4A9D-B242-483C45F43615}" type="presParOf" srcId="{C6F01CB2-B12C-4FD1-BCD8-ECECF079A312}" destId="{DA88DE07-A3D7-4622-A86C-A71F7B442B7F}" srcOrd="2" destOrd="0" presId="urn:microsoft.com/office/officeart/2005/8/layout/lProcess2"/>
    <dgm:cxn modelId="{B4911B06-E3DB-421F-B6EE-DF9145EF6FCA}" type="presParOf" srcId="{DA88DE07-A3D7-4622-A86C-A71F7B442B7F}" destId="{797A803F-F34B-4E0D-BE1D-C1239C3A88B5}" srcOrd="0" destOrd="0" presId="urn:microsoft.com/office/officeart/2005/8/layout/lProcess2"/>
    <dgm:cxn modelId="{85527CAD-CB3A-447F-B9FD-D350FEF55AEA}" type="presParOf" srcId="{797A803F-F34B-4E0D-BE1D-C1239C3A88B5}" destId="{DAC7CFE0-702F-4A99-9F47-DC948D27C140}" srcOrd="0" destOrd="0" presId="urn:microsoft.com/office/officeart/2005/8/layout/lProcess2"/>
    <dgm:cxn modelId="{889F8962-E306-492F-B42A-D48D1D01B922}" type="presParOf" srcId="{797A803F-F34B-4E0D-BE1D-C1239C3A88B5}" destId="{31190006-DE89-4015-92B3-E58343BA925B}" srcOrd="1" destOrd="0" presId="urn:microsoft.com/office/officeart/2005/8/layout/lProcess2"/>
    <dgm:cxn modelId="{2AC428C0-8667-4C19-90BD-6822F534A853}" type="presParOf" srcId="{797A803F-F34B-4E0D-BE1D-C1239C3A88B5}" destId="{83AD6B62-553C-4790-A335-DAB1B807461B}" srcOrd="2" destOrd="0" presId="urn:microsoft.com/office/officeart/2005/8/layout/lProcess2"/>
    <dgm:cxn modelId="{3EF01CB9-0AE4-4E45-B507-9200EC14E466}" type="presParOf" srcId="{797A803F-F34B-4E0D-BE1D-C1239C3A88B5}" destId="{F7FAF3F9-1A13-45B8-8769-E181DD937341}" srcOrd="3" destOrd="0" presId="urn:microsoft.com/office/officeart/2005/8/layout/lProcess2"/>
    <dgm:cxn modelId="{1FB490B2-9542-4ECA-8E03-86BA4764B408}" type="presParOf" srcId="{797A803F-F34B-4E0D-BE1D-C1239C3A88B5}" destId="{A4A7629D-4B94-48D3-AFBB-1CDE51824601}" srcOrd="4" destOrd="0" presId="urn:microsoft.com/office/officeart/2005/8/layout/lProcess2"/>
    <dgm:cxn modelId="{7CD749CB-4FAB-482B-B27D-8C8D85A2981F}" type="presParOf" srcId="{FAD22BC9-8E18-48F8-A16A-55CFBA4CB10E}" destId="{884AE2AB-E1C4-4C26-ABEC-1D36FC9B9871}" srcOrd="1" destOrd="0" presId="urn:microsoft.com/office/officeart/2005/8/layout/lProcess2"/>
    <dgm:cxn modelId="{64A6A757-B242-4F6C-AD2E-E628B0C7F4DA}" type="presParOf" srcId="{FAD22BC9-8E18-48F8-A16A-55CFBA4CB10E}" destId="{10F45DB2-3EE4-4744-B68A-0D9184BF2439}" srcOrd="2" destOrd="0" presId="urn:microsoft.com/office/officeart/2005/8/layout/lProcess2"/>
    <dgm:cxn modelId="{F0A2C41A-06F1-4620-A7FF-6D2D3D50057E}" type="presParOf" srcId="{10F45DB2-3EE4-4744-B68A-0D9184BF2439}" destId="{EC02AE21-787C-4EE9-B538-2E3423E2E072}" srcOrd="0" destOrd="0" presId="urn:microsoft.com/office/officeart/2005/8/layout/lProcess2"/>
    <dgm:cxn modelId="{B495FF70-43F6-4E9E-95EA-6843D7DDDC24}" type="presParOf" srcId="{10F45DB2-3EE4-4744-B68A-0D9184BF2439}" destId="{CA5CFFBD-8042-4164-9A70-097753859639}" srcOrd="1" destOrd="0" presId="urn:microsoft.com/office/officeart/2005/8/layout/lProcess2"/>
    <dgm:cxn modelId="{EFBEA7F2-D7BA-418A-8CCF-CCF387C73B6C}" type="presParOf" srcId="{10F45DB2-3EE4-4744-B68A-0D9184BF2439}" destId="{A8CB3844-27ED-497A-9350-9995BB61B3C6}" srcOrd="2" destOrd="0" presId="urn:microsoft.com/office/officeart/2005/8/layout/lProcess2"/>
    <dgm:cxn modelId="{D1449F7B-ED21-4328-8546-0BC8F09554BF}" type="presParOf" srcId="{A8CB3844-27ED-497A-9350-9995BB61B3C6}" destId="{63379657-99AE-4AD7-8607-B72FD8EDE428}" srcOrd="0" destOrd="0" presId="urn:microsoft.com/office/officeart/2005/8/layout/lProcess2"/>
    <dgm:cxn modelId="{A3C768AC-C45E-4C5E-A430-09E61EB6F7E1}" type="presParOf" srcId="{63379657-99AE-4AD7-8607-B72FD8EDE428}" destId="{A58AB1B9-6A90-421F-A676-549E68B916C5}" srcOrd="0" destOrd="0" presId="urn:microsoft.com/office/officeart/2005/8/layout/lProcess2"/>
    <dgm:cxn modelId="{71D844AC-ECF8-429C-8E71-00CEB2D4E143}" type="presParOf" srcId="{63379657-99AE-4AD7-8607-B72FD8EDE428}" destId="{47C5669D-8A28-4972-8605-C9623050F0C5}" srcOrd="1" destOrd="0" presId="urn:microsoft.com/office/officeart/2005/8/layout/lProcess2"/>
    <dgm:cxn modelId="{49E393C7-8FEF-4BCB-A5E9-E1BA7CE9F190}" type="presParOf" srcId="{63379657-99AE-4AD7-8607-B72FD8EDE428}" destId="{43788635-D46B-4C18-B3FF-BF46ADD64645}" srcOrd="2" destOrd="0" presId="urn:microsoft.com/office/officeart/2005/8/layout/lProcess2"/>
    <dgm:cxn modelId="{2A06DE69-5D37-42F5-BBA3-E6EB6B949ECC}" type="presParOf" srcId="{63379657-99AE-4AD7-8607-B72FD8EDE428}" destId="{9EC140E5-6B65-4668-B36E-A528AB62939B}" srcOrd="3" destOrd="0" presId="urn:microsoft.com/office/officeart/2005/8/layout/lProcess2"/>
    <dgm:cxn modelId="{11EAD521-8CF1-46AD-9746-5803918B9A28}" type="presParOf" srcId="{63379657-99AE-4AD7-8607-B72FD8EDE428}" destId="{92C604BC-3A02-4A09-A919-FF8A0B4DB9C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8C36-202B-4111-BD1A-D9A279A93557}">
      <dsp:nvSpPr>
        <dsp:cNvPr id="0" name=""/>
        <dsp:cNvSpPr/>
      </dsp:nvSpPr>
      <dsp:spPr>
        <a:xfrm>
          <a:off x="3317" y="0"/>
          <a:ext cx="3191693" cy="333201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Transactional Database</a:t>
          </a:r>
        </a:p>
      </dsp:txBody>
      <dsp:txXfrm>
        <a:off x="3317" y="0"/>
        <a:ext cx="3191693" cy="999605"/>
      </dsp:txXfrm>
    </dsp:sp>
    <dsp:sp modelId="{DAC7CFE0-702F-4A99-9F47-DC948D27C140}">
      <dsp:nvSpPr>
        <dsp:cNvPr id="0" name=""/>
        <dsp:cNvSpPr/>
      </dsp:nvSpPr>
      <dsp:spPr>
        <a:xfrm>
          <a:off x="32248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Captures data describing an event</a:t>
          </a:r>
        </a:p>
      </dsp:txBody>
      <dsp:txXfrm>
        <a:off x="341660" y="1019063"/>
        <a:ext cx="2515008" cy="616262"/>
      </dsp:txXfrm>
    </dsp:sp>
    <dsp:sp modelId="{83AD6B62-553C-4790-A335-DAB1B807461B}">
      <dsp:nvSpPr>
        <dsp:cNvPr id="0" name=""/>
        <dsp:cNvSpPr/>
      </dsp:nvSpPr>
      <dsp:spPr>
        <a:xfrm>
          <a:off x="32248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management of an organization’s data</a:t>
          </a:r>
        </a:p>
      </dsp:txBody>
      <dsp:txXfrm>
        <a:off x="341660" y="1774380"/>
        <a:ext cx="2515008" cy="616262"/>
      </dsp:txXfrm>
    </dsp:sp>
    <dsp:sp modelId="{A4A7629D-4B94-48D3-AFBB-1CDE51824601}">
      <dsp:nvSpPr>
        <dsp:cNvPr id="0" name=""/>
        <dsp:cNvSpPr/>
      </dsp:nvSpPr>
      <dsp:spPr>
        <a:xfrm>
          <a:off x="32248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For everyday transactions</a:t>
          </a:r>
        </a:p>
      </dsp:txBody>
      <dsp:txXfrm>
        <a:off x="341660" y="2529697"/>
        <a:ext cx="2515008" cy="616262"/>
      </dsp:txXfrm>
    </dsp:sp>
    <dsp:sp modelId="{EC02AE21-787C-4EE9-B538-2E3423E2E072}">
      <dsp:nvSpPr>
        <dsp:cNvPr id="0" name=""/>
        <dsp:cNvSpPr/>
      </dsp:nvSpPr>
      <dsp:spPr>
        <a:xfrm>
          <a:off x="3434387" y="0"/>
          <a:ext cx="3191693" cy="333201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Analytical Data Store</a:t>
          </a:r>
        </a:p>
      </dsp:txBody>
      <dsp:txXfrm>
        <a:off x="3434387" y="0"/>
        <a:ext cx="3191693" cy="999605"/>
      </dsp:txXfrm>
    </dsp:sp>
    <dsp:sp modelId="{A58AB1B9-6A90-421F-A676-549E68B916C5}">
      <dsp:nvSpPr>
        <dsp:cNvPr id="0" name=""/>
        <dsp:cNvSpPr/>
      </dsp:nvSpPr>
      <dsp:spPr>
        <a:xfrm>
          <a:off x="375355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Extracted from transactional data</a:t>
          </a:r>
        </a:p>
      </dsp:txBody>
      <dsp:txXfrm>
        <a:off x="3772730" y="1019063"/>
        <a:ext cx="2515008" cy="616262"/>
      </dsp:txXfrm>
    </dsp:sp>
    <dsp:sp modelId="{43788635-D46B-4C18-B3FF-BF46ADD64645}">
      <dsp:nvSpPr>
        <dsp:cNvPr id="0" name=""/>
        <dsp:cNvSpPr/>
      </dsp:nvSpPr>
      <dsp:spPr>
        <a:xfrm>
          <a:off x="375355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managerial decision-making</a:t>
          </a:r>
        </a:p>
      </dsp:txBody>
      <dsp:txXfrm>
        <a:off x="3772730" y="1774380"/>
        <a:ext cx="2515008" cy="616262"/>
      </dsp:txXfrm>
    </dsp:sp>
    <dsp:sp modelId="{92C604BC-3A02-4A09-A919-FF8A0B4DB9CC}">
      <dsp:nvSpPr>
        <dsp:cNvPr id="0" name=""/>
        <dsp:cNvSpPr/>
      </dsp:nvSpPr>
      <dsp:spPr>
        <a:xfrm>
          <a:off x="375355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Used in analysis and reporting</a:t>
          </a:r>
        </a:p>
      </dsp:txBody>
      <dsp:txXfrm>
        <a:off x="3772730" y="2529697"/>
        <a:ext cx="2515008" cy="616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8A4145-C2AE-424E-9F2D-EBBCFF95C747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3A4ED8-61FA-4518-9439-80585CE46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A4ED8-61FA-4518-9439-80585CE468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2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66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8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83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2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2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65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01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01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3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0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0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C8D2-98D0-4C96-A228-5736651A6992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7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Review for Exam 1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33241DF-14CE-4B5D-B4C6-79B21D6CC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4300" y="5638800"/>
            <a:ext cx="6489700" cy="990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279951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248935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2445215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3015520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328317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341176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92360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09600" y="1299065"/>
            <a:ext cx="5120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How to understand the notations: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733800" y="2381576"/>
            <a:ext cx="249174" cy="5053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35785" y="1981200"/>
            <a:ext cx="1444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most </a:t>
            </a:r>
            <a:r>
              <a:rPr lang="en-US" dirty="0">
                <a:solidFill>
                  <a:srgbClr val="FF0000"/>
                </a:solidFill>
              </a:rPr>
              <a:t>- one</a:t>
            </a:r>
          </a:p>
        </p:txBody>
      </p:sp>
      <p:cxnSp>
        <p:nvCxnSpPr>
          <p:cNvPr id="26" name="Straight Arrow Connector 25"/>
          <p:cNvCxnSpPr>
            <a:stCxn id="27" idx="2"/>
          </p:cNvCxnSpPr>
          <p:nvPr/>
        </p:nvCxnSpPr>
        <p:spPr>
          <a:xfrm>
            <a:off x="5382928" y="2350532"/>
            <a:ext cx="116407" cy="8703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81747" y="1981200"/>
            <a:ext cx="160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most </a:t>
            </a:r>
            <a:r>
              <a:rPr lang="en-US" dirty="0">
                <a:solidFill>
                  <a:srgbClr val="FF0000"/>
                </a:solidFill>
              </a:rPr>
              <a:t>- many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31355" y="5370849"/>
            <a:ext cx="3876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order can only belong to </a:t>
            </a:r>
            <a:r>
              <a:rPr lang="en-US" sz="2200" b="1" dirty="0">
                <a:solidFill>
                  <a:srgbClr val="0070C0"/>
                </a:solidFill>
              </a:rPr>
              <a:t>one</a:t>
            </a:r>
            <a:r>
              <a:rPr lang="en-US" sz="2200" dirty="0">
                <a:solidFill>
                  <a:srgbClr val="0070C0"/>
                </a:solidFill>
              </a:rPr>
              <a:t> customer.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84934" y="4547214"/>
            <a:ext cx="38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customer can have </a:t>
            </a:r>
            <a:r>
              <a:rPr lang="en-US" sz="2200" b="1" dirty="0">
                <a:solidFill>
                  <a:srgbClr val="0070C0"/>
                </a:solidFill>
              </a:rPr>
              <a:t>many</a:t>
            </a:r>
            <a:r>
              <a:rPr lang="en-US" sz="2200" dirty="0">
                <a:solidFill>
                  <a:srgbClr val="0070C0"/>
                </a:solidFill>
              </a:rPr>
              <a:t> orders.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382928" y="3540348"/>
            <a:ext cx="116407" cy="956417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733800" y="3205611"/>
            <a:ext cx="132767" cy="198258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90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248935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2445215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3015520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328317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341176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923604"/>
            <a:ext cx="0" cy="200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09600" y="1299065"/>
            <a:ext cx="5120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How to understand the notations: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800183" y="2381576"/>
            <a:ext cx="249174" cy="5053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35785" y="1981200"/>
            <a:ext cx="1419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least </a:t>
            </a:r>
            <a:r>
              <a:rPr lang="en-US" dirty="0">
                <a:solidFill>
                  <a:srgbClr val="FF0000"/>
                </a:solidFill>
              </a:rPr>
              <a:t>- one</a:t>
            </a:r>
          </a:p>
        </p:txBody>
      </p:sp>
      <p:cxnSp>
        <p:nvCxnSpPr>
          <p:cNvPr id="26" name="Straight Arrow Connector 25"/>
          <p:cNvCxnSpPr>
            <a:stCxn id="27" idx="2"/>
          </p:cNvCxnSpPr>
          <p:nvPr/>
        </p:nvCxnSpPr>
        <p:spPr>
          <a:xfrm>
            <a:off x="5311691" y="2350532"/>
            <a:ext cx="10624" cy="8550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81747" y="1981200"/>
            <a:ext cx="1459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least </a:t>
            </a:r>
            <a:r>
              <a:rPr lang="en-US" dirty="0">
                <a:solidFill>
                  <a:srgbClr val="FF0000"/>
                </a:solidFill>
              </a:rPr>
              <a:t>- zero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31355" y="5370849"/>
            <a:ext cx="3876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order has to belong to at least </a:t>
            </a:r>
            <a:r>
              <a:rPr lang="en-US" sz="2200" b="1" dirty="0">
                <a:solidFill>
                  <a:srgbClr val="0070C0"/>
                </a:solidFill>
              </a:rPr>
              <a:t>one</a:t>
            </a:r>
            <a:r>
              <a:rPr lang="en-US" sz="2200" dirty="0">
                <a:solidFill>
                  <a:srgbClr val="0070C0"/>
                </a:solidFill>
              </a:rPr>
              <a:t> customer.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84934" y="4547214"/>
            <a:ext cx="38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customer can have </a:t>
            </a:r>
            <a:r>
              <a:rPr lang="en-US" sz="2200" b="1" dirty="0">
                <a:solidFill>
                  <a:srgbClr val="0070C0"/>
                </a:solidFill>
              </a:rPr>
              <a:t>no (zero)</a:t>
            </a:r>
            <a:r>
              <a:rPr lang="en-US" sz="2200" dirty="0">
                <a:solidFill>
                  <a:srgbClr val="0070C0"/>
                </a:solidFill>
              </a:rPr>
              <a:t> orders.</a:t>
            </a: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 flipH="1" flipV="1">
            <a:off x="5322315" y="3733800"/>
            <a:ext cx="60613" cy="76296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733800" y="3205611"/>
            <a:ext cx="132767" cy="198258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33800" y="2923604"/>
            <a:ext cx="0" cy="200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322315" y="3261560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4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Cardinality: Example 1</a:t>
            </a:r>
          </a:p>
        </p:txBody>
      </p:sp>
      <p:sp>
        <p:nvSpPr>
          <p:cNvPr id="4" name="Rectangle 3"/>
          <p:cNvSpPr/>
          <p:nvPr/>
        </p:nvSpPr>
        <p:spPr>
          <a:xfrm>
            <a:off x="723900" y="1600200"/>
            <a:ext cx="76962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department has 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faculty members</a:t>
            </a:r>
          </a:p>
          <a:p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each faculty is affiliated with 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 and only one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department</a:t>
            </a:r>
            <a:endParaRPr lang="en-US" sz="24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5D2AF5-C6DD-49B3-83D8-7CF25F194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767418"/>
              </p:ext>
            </p:extLst>
          </p:nvPr>
        </p:nvGraphicFramePr>
        <p:xfrm>
          <a:off x="1067514" y="402115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Elbow Connector 12">
            <a:extLst>
              <a:ext uri="{FF2B5EF4-FFF2-40B4-BE49-F238E27FC236}">
                <a16:creationId xmlns:a16="http://schemas.microsoft.com/office/drawing/2014/main" id="{D4C9CFFC-0097-4D1E-8966-8C0B95C4E6B1}"/>
              </a:ext>
            </a:extLst>
          </p:cNvPr>
          <p:cNvCxnSpPr>
            <a:cxnSpLocks/>
          </p:cNvCxnSpPr>
          <p:nvPr/>
        </p:nvCxnSpPr>
        <p:spPr>
          <a:xfrm flipV="1">
            <a:off x="2743200" y="4267200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8CCC8F1-8CA2-48F0-BE99-41350A744A3A}"/>
              </a:ext>
            </a:extLst>
          </p:cNvPr>
          <p:cNvCxnSpPr>
            <a:cxnSpLocks/>
          </p:cNvCxnSpPr>
          <p:nvPr/>
        </p:nvCxnSpPr>
        <p:spPr>
          <a:xfrm>
            <a:off x="2793206" y="4082116"/>
            <a:ext cx="0" cy="375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8C20D11-733D-4270-B9CD-4A329CFC9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372949"/>
              </p:ext>
            </p:extLst>
          </p:nvPr>
        </p:nvGraphicFramePr>
        <p:xfrm>
          <a:off x="6222901" y="402115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Faculty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365977C-595C-4401-AA0A-3B43F034DAF8}"/>
              </a:ext>
            </a:extLst>
          </p:cNvPr>
          <p:cNvCxnSpPr/>
          <p:nvPr/>
        </p:nvCxnSpPr>
        <p:spPr>
          <a:xfrm flipH="1">
            <a:off x="6020223" y="414592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B24654A-41D7-407A-864F-4A7CB0E44FB3}"/>
              </a:ext>
            </a:extLst>
          </p:cNvPr>
          <p:cNvCxnSpPr/>
          <p:nvPr/>
        </p:nvCxnSpPr>
        <p:spPr>
          <a:xfrm flipH="1" flipV="1">
            <a:off x="6020223" y="427451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12B7C94-6428-487A-A0C6-9CC1EBACE8AF}"/>
              </a:ext>
            </a:extLst>
          </p:cNvPr>
          <p:cNvCxnSpPr>
            <a:cxnSpLocks/>
          </p:cNvCxnSpPr>
          <p:nvPr/>
        </p:nvCxnSpPr>
        <p:spPr>
          <a:xfrm>
            <a:off x="2895600" y="4082116"/>
            <a:ext cx="0" cy="375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13860A4-20BA-47D3-8FC2-079128120B7F}"/>
              </a:ext>
            </a:extLst>
          </p:cNvPr>
          <p:cNvCxnSpPr>
            <a:cxnSpLocks/>
          </p:cNvCxnSpPr>
          <p:nvPr/>
        </p:nvCxnSpPr>
        <p:spPr>
          <a:xfrm>
            <a:off x="5943600" y="4082116"/>
            <a:ext cx="0" cy="375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60154CC-DC54-454A-9A0E-AF67620836C3}"/>
              </a:ext>
            </a:extLst>
          </p:cNvPr>
          <p:cNvCxnSpPr>
            <a:cxnSpLocks/>
          </p:cNvCxnSpPr>
          <p:nvPr/>
        </p:nvCxnSpPr>
        <p:spPr>
          <a:xfrm flipH="1" flipV="1">
            <a:off x="5943600" y="4575726"/>
            <a:ext cx="139886" cy="1133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ABB2FE-6D1C-4CAF-8BF7-6EE8A35AA1FD}"/>
              </a:ext>
            </a:extLst>
          </p:cNvPr>
          <p:cNvSpPr txBox="1"/>
          <p:nvPr/>
        </p:nvSpPr>
        <p:spPr>
          <a:xfrm>
            <a:off x="6177387" y="5232400"/>
            <a:ext cx="2788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Minimum: One </a:t>
            </a:r>
          </a:p>
          <a:p>
            <a:r>
              <a:rPr lang="en-US" dirty="0"/>
              <a:t>(not explicitly stated)</a:t>
            </a:r>
          </a:p>
        </p:txBody>
      </p:sp>
    </p:spTree>
    <p:extLst>
      <p:ext uri="{BB962C8B-B14F-4D97-AF65-F5344CB8AC3E}">
        <p14:creationId xmlns:p14="http://schemas.microsoft.com/office/powerpoint/2010/main" val="220577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Cardinality: Example 2</a:t>
            </a:r>
          </a:p>
        </p:txBody>
      </p:sp>
      <p:sp>
        <p:nvSpPr>
          <p:cNvPr id="4" name="Rectangle 3"/>
          <p:cNvSpPr/>
          <p:nvPr/>
        </p:nvSpPr>
        <p:spPr>
          <a:xfrm>
            <a:off x="647700" y="1676400"/>
            <a:ext cx="78486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Each student needs to declare </a:t>
            </a:r>
            <a:r>
              <a:rPr lang="en-US" sz="2400" b="1" dirty="0"/>
              <a:t>at least one </a:t>
            </a:r>
            <a:r>
              <a:rPr lang="en-US" sz="2400" dirty="0"/>
              <a:t>and </a:t>
            </a:r>
            <a:r>
              <a:rPr lang="en-US" sz="2400" b="1" dirty="0"/>
              <a:t>at most two </a:t>
            </a:r>
            <a:r>
              <a:rPr lang="en-US" sz="2400" dirty="0"/>
              <a:t>majors (that is, first major and second major) at the beginning of the first year.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64AEB7B-BA1C-43FF-BA65-E50BA9B3D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129644"/>
              </p:ext>
            </p:extLst>
          </p:nvPr>
        </p:nvGraphicFramePr>
        <p:xfrm>
          <a:off x="1219200" y="3657600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Elbow Connector 12">
            <a:extLst>
              <a:ext uri="{FF2B5EF4-FFF2-40B4-BE49-F238E27FC236}">
                <a16:creationId xmlns:a16="http://schemas.microsoft.com/office/drawing/2014/main" id="{FA7C4D66-1722-43B8-9A46-E44FFE52519A}"/>
              </a:ext>
            </a:extLst>
          </p:cNvPr>
          <p:cNvCxnSpPr>
            <a:cxnSpLocks/>
          </p:cNvCxnSpPr>
          <p:nvPr/>
        </p:nvCxnSpPr>
        <p:spPr>
          <a:xfrm flipV="1">
            <a:off x="2894886" y="3903644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C0D2D42-9C04-4CBC-B8DC-AD56387DD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70067"/>
              </p:ext>
            </p:extLst>
          </p:nvPr>
        </p:nvGraphicFramePr>
        <p:xfrm>
          <a:off x="6374587" y="3657600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Major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765332F-1099-499F-9174-A14712A2EF03}"/>
              </a:ext>
            </a:extLst>
          </p:cNvPr>
          <p:cNvCxnSpPr/>
          <p:nvPr/>
        </p:nvCxnSpPr>
        <p:spPr>
          <a:xfrm flipH="1">
            <a:off x="6171909" y="3782371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9B2F05B-839A-433F-93F5-0F5566822EE8}"/>
              </a:ext>
            </a:extLst>
          </p:cNvPr>
          <p:cNvCxnSpPr/>
          <p:nvPr/>
        </p:nvCxnSpPr>
        <p:spPr>
          <a:xfrm flipH="1" flipV="1">
            <a:off x="6171909" y="3910959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1C7C7EF-C8B6-46F3-AE80-BBB42A18F67B}"/>
              </a:ext>
            </a:extLst>
          </p:cNvPr>
          <p:cNvCxnSpPr/>
          <p:nvPr/>
        </p:nvCxnSpPr>
        <p:spPr>
          <a:xfrm>
            <a:off x="2910802" y="3761562"/>
            <a:ext cx="101339" cy="1493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FA2E5A0-82A7-490D-97BE-7E0DBF45EA5C}"/>
              </a:ext>
            </a:extLst>
          </p:cNvPr>
          <p:cNvCxnSpPr/>
          <p:nvPr/>
        </p:nvCxnSpPr>
        <p:spPr>
          <a:xfrm flipV="1">
            <a:off x="2901278" y="3910959"/>
            <a:ext cx="110863" cy="1212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65DA579-7610-4710-8C34-7AC41714DDD6}"/>
              </a:ext>
            </a:extLst>
          </p:cNvPr>
          <p:cNvCxnSpPr>
            <a:cxnSpLocks/>
          </p:cNvCxnSpPr>
          <p:nvPr/>
        </p:nvCxnSpPr>
        <p:spPr>
          <a:xfrm>
            <a:off x="3103880" y="3715719"/>
            <a:ext cx="0" cy="375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9ED54D-FAF4-496B-8801-7CE194C17DE0}"/>
              </a:ext>
            </a:extLst>
          </p:cNvPr>
          <p:cNvCxnSpPr>
            <a:cxnSpLocks/>
          </p:cNvCxnSpPr>
          <p:nvPr/>
        </p:nvCxnSpPr>
        <p:spPr>
          <a:xfrm>
            <a:off x="6096000" y="3715719"/>
            <a:ext cx="0" cy="375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26A1A49-8274-4E05-A2E8-05786012A45E}"/>
              </a:ext>
            </a:extLst>
          </p:cNvPr>
          <p:cNvCxnSpPr>
            <a:cxnSpLocks/>
          </p:cNvCxnSpPr>
          <p:nvPr/>
        </p:nvCxnSpPr>
        <p:spPr>
          <a:xfrm flipV="1">
            <a:off x="2884750" y="4171513"/>
            <a:ext cx="26052" cy="528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7289CC9-EC7F-4004-916A-6206FCED9C1B}"/>
              </a:ext>
            </a:extLst>
          </p:cNvPr>
          <p:cNvSpPr txBox="1"/>
          <p:nvPr/>
        </p:nvSpPr>
        <p:spPr>
          <a:xfrm>
            <a:off x="809099" y="4619835"/>
            <a:ext cx="2157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Maximum: Many</a:t>
            </a:r>
          </a:p>
          <a:p>
            <a:r>
              <a:rPr lang="en-US" dirty="0"/>
              <a:t>(not explicitly stated)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45C613A-A64F-47F6-B0AE-534A8B08242E}"/>
              </a:ext>
            </a:extLst>
          </p:cNvPr>
          <p:cNvCxnSpPr>
            <a:cxnSpLocks/>
          </p:cNvCxnSpPr>
          <p:nvPr/>
        </p:nvCxnSpPr>
        <p:spPr>
          <a:xfrm flipH="1" flipV="1">
            <a:off x="3205354" y="4130081"/>
            <a:ext cx="508126" cy="66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6C59002-F876-4C70-82CD-7AB6EEBC2BAA}"/>
              </a:ext>
            </a:extLst>
          </p:cNvPr>
          <p:cNvSpPr txBox="1"/>
          <p:nvPr/>
        </p:nvSpPr>
        <p:spPr>
          <a:xfrm>
            <a:off x="3733800" y="4523741"/>
            <a:ext cx="2788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Minimum: One </a:t>
            </a:r>
          </a:p>
          <a:p>
            <a:r>
              <a:rPr lang="en-US" dirty="0"/>
              <a:t>(not explicitly stated)</a:t>
            </a:r>
          </a:p>
        </p:txBody>
      </p:sp>
    </p:spTree>
    <p:extLst>
      <p:ext uri="{BB962C8B-B14F-4D97-AF65-F5344CB8AC3E}">
        <p14:creationId xmlns:p14="http://schemas.microsoft.com/office/powerpoint/2010/main" val="289513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Relational Data Modeling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DBABB4-0C82-450A-882C-4A28711E0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309078"/>
            <a:ext cx="6934200" cy="526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44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err="1"/>
              <a:t>SELECTing</a:t>
            </a:r>
            <a:r>
              <a:rPr lang="en-US" sz="2800" dirty="0"/>
              <a:t> from a </a:t>
            </a:r>
            <a:r>
              <a:rPr lang="en-US" sz="2800" b="1" dirty="0"/>
              <a:t>single</a:t>
            </a:r>
            <a:r>
              <a:rPr lang="en-US" sz="2800" dirty="0"/>
              <a:t> table or </a:t>
            </a:r>
            <a:r>
              <a:rPr lang="en-US" sz="2800" b="1" dirty="0" err="1"/>
              <a:t>JOIN</a:t>
            </a:r>
            <a:r>
              <a:rPr lang="en-US" sz="2800" dirty="0" err="1"/>
              <a:t>ing</a:t>
            </a:r>
            <a:r>
              <a:rPr lang="en-US" sz="2800" dirty="0"/>
              <a:t> multiple tables will be on this exam</a:t>
            </a:r>
          </a:p>
          <a:p>
            <a:pPr marL="0" lvl="0" indent="0">
              <a:buNone/>
            </a:pPr>
            <a:endParaRPr lang="en-US" sz="2800" dirty="0"/>
          </a:p>
          <a:p>
            <a:pPr lvl="0"/>
            <a:r>
              <a:rPr lang="en-US" sz="2800" dirty="0" err="1"/>
              <a:t>Subselect</a:t>
            </a:r>
            <a:r>
              <a:rPr lang="en-US" sz="2800" dirty="0"/>
              <a:t> will be on the second exam</a:t>
            </a:r>
          </a:p>
          <a:p>
            <a:pPr marL="0" lvl="0" indent="0">
              <a:buNone/>
            </a:pP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75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Given a schema of a database, be able to create a SQL statement to answer a question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Understand how to use</a:t>
            </a:r>
          </a:p>
          <a:p>
            <a:pPr lvl="1"/>
            <a:r>
              <a:rPr lang="en-US" dirty="0"/>
              <a:t>SELECT</a:t>
            </a:r>
          </a:p>
          <a:p>
            <a:pPr lvl="1"/>
            <a:r>
              <a:rPr lang="en-US"/>
              <a:t>FROM</a:t>
            </a:r>
            <a:endParaRPr lang="en-US" dirty="0"/>
          </a:p>
          <a:p>
            <a:pPr lvl="1"/>
            <a:r>
              <a:rPr lang="en-US" dirty="0"/>
              <a:t>DISTINCT</a:t>
            </a:r>
          </a:p>
          <a:p>
            <a:pPr lvl="1"/>
            <a:r>
              <a:rPr lang="en-US" dirty="0"/>
              <a:t>WHERE (and how to specify conditions)</a:t>
            </a:r>
          </a:p>
          <a:p>
            <a:pPr lvl="1"/>
            <a:r>
              <a:rPr lang="en-US" dirty="0"/>
              <a:t>AND/OR</a:t>
            </a:r>
          </a:p>
          <a:p>
            <a:pPr lvl="1"/>
            <a:r>
              <a:rPr lang="en-US" dirty="0"/>
              <a:t>COUNT, AVG, MIN, MAX, SUM</a:t>
            </a:r>
          </a:p>
          <a:p>
            <a:pPr lvl="1"/>
            <a:r>
              <a:rPr lang="en-US" dirty="0"/>
              <a:t>GROUP BY</a:t>
            </a:r>
          </a:p>
          <a:p>
            <a:pPr lvl="1"/>
            <a:r>
              <a:rPr lang="en-US" dirty="0"/>
              <a:t>ORDER BY (ASC/DESC)</a:t>
            </a:r>
          </a:p>
          <a:p>
            <a:pPr lvl="1"/>
            <a:r>
              <a:rPr lang="en-US" dirty="0"/>
              <a:t>LIMIT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C81C951-00E0-4248-B81C-B99AB6E84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108855"/>
            <a:ext cx="403860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800" dirty="0"/>
              <a:t>SELECT [DISTINCT] expression(s)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800" dirty="0"/>
              <a:t>FROM </a:t>
            </a:r>
            <a:r>
              <a:rPr lang="en-US" altLang="en-US" sz="1800" dirty="0" err="1"/>
              <a:t>schema_name.table_name</a:t>
            </a:r>
            <a:r>
              <a:rPr lang="en-US" altLang="en-US" sz="1800" dirty="0"/>
              <a:t>(s)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800" dirty="0"/>
              <a:t>[WHERE condition(s)]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/>
              <a:t>[GROUP BY expression(s)]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/>
              <a:t>[ORDER BY expression(s) [ ASC | DESC ]]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/>
              <a:t>[LIMIT </a:t>
            </a:r>
            <a:r>
              <a:rPr lang="en-US" altLang="en-US" sz="1800" dirty="0" err="1"/>
              <a:t>number_rows</a:t>
            </a:r>
            <a:r>
              <a:rPr lang="en-US" altLang="en-US" sz="1800" dirty="0"/>
              <a:t>]; </a:t>
            </a:r>
          </a:p>
        </p:txBody>
      </p:sp>
    </p:spTree>
    <p:extLst>
      <p:ext uri="{BB962C8B-B14F-4D97-AF65-F5344CB8AC3E}">
        <p14:creationId xmlns:p14="http://schemas.microsoft.com/office/powerpoint/2010/main" val="3821629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SELECT from 1 Table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10883"/>
              </p:ext>
            </p:extLst>
          </p:nvPr>
        </p:nvGraphicFramePr>
        <p:xfrm>
          <a:off x="4191000" y="2494280"/>
          <a:ext cx="4764851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5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1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81000" y="1227456"/>
            <a:ext cx="8222768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Recall the Customer table…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704533"/>
            <a:ext cx="8222768" cy="1161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SELECT </a:t>
            </a:r>
            <a:r>
              <a:rPr lang="en-US" sz="2400" dirty="0" err="1"/>
              <a:t>FirstName</a:t>
            </a:r>
            <a:r>
              <a:rPr lang="en-US" sz="2400" dirty="0"/>
              <a:t>, </a:t>
            </a:r>
            <a:r>
              <a:rPr lang="en-US" sz="2400" dirty="0" err="1"/>
              <a:t>LastName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FROM </a:t>
            </a:r>
            <a:r>
              <a:rPr lang="en-US" sz="2400" dirty="0" err="1"/>
              <a:t>orderdb.Customer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WHERE State=‘NJ’;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04388" y="2490608"/>
            <a:ext cx="419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r>
              <a:rPr lang="en-US" sz="2400" dirty="0"/>
              <a:t>SELECT *</a:t>
            </a:r>
          </a:p>
          <a:p>
            <a:r>
              <a:rPr lang="en-US" sz="2400" dirty="0"/>
              <a:t>FROM </a:t>
            </a:r>
            <a:r>
              <a:rPr lang="en-US" sz="2400" dirty="0" err="1"/>
              <a:t>orderdb.Customer</a:t>
            </a:r>
            <a:r>
              <a:rPr lang="en-US" sz="2400" dirty="0"/>
              <a:t>;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28832"/>
              </p:ext>
            </p:extLst>
          </p:nvPr>
        </p:nvGraphicFramePr>
        <p:xfrm>
          <a:off x="4190999" y="4800600"/>
          <a:ext cx="1706690" cy="1193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LastName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Cuddy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Wilson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872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Order By, Group 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GROUP BY</a:t>
            </a:r>
            <a:r>
              <a:rPr lang="en-US" dirty="0">
                <a:ea typeface="ＭＳ Ｐゴシック" charset="0"/>
              </a:rPr>
              <a:t>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Return the results for each group in the specified field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altLang="zh-CN" dirty="0">
                <a:ea typeface="ＭＳ Ｐゴシック" charset="0"/>
              </a:rPr>
              <a:t>Often used together with the functions</a:t>
            </a:r>
          </a:p>
          <a:p>
            <a:pPr lvl="2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COUNT, MIN, MAX, AVG, SUM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One result is returned for each group 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dirty="0">
                <a:ea typeface="ＭＳ Ｐゴシック" charset="0"/>
              </a:rPr>
              <a:t> </a:t>
            </a:r>
          </a:p>
          <a:p>
            <a:pPr>
              <a:buFont typeface="Arial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ORDER BY</a:t>
            </a:r>
            <a:r>
              <a:rPr lang="en-US" dirty="0">
                <a:ea typeface="ＭＳ Ｐゴシック" charset="0"/>
              </a:rPr>
              <a:t>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Sort records based on the specified field or function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Default: ASC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>
                <a:ea typeface="ＭＳ Ｐゴシック" charset="0"/>
              </a:rPr>
              <a:t>Specify DESC to make it descending.</a:t>
            </a:r>
          </a:p>
        </p:txBody>
      </p:sp>
    </p:spTree>
    <p:extLst>
      <p:ext uri="{BB962C8B-B14F-4D97-AF65-F5344CB8AC3E}">
        <p14:creationId xmlns:p14="http://schemas.microsoft.com/office/powerpoint/2010/main" val="1845350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Group By (Example)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850540"/>
              </p:ext>
            </p:extLst>
          </p:nvPr>
        </p:nvGraphicFramePr>
        <p:xfrm>
          <a:off x="4572000" y="1295400"/>
          <a:ext cx="4483608" cy="291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1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3541979" y="3147553"/>
            <a:ext cx="1717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Order-Product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399" y="1752600"/>
            <a:ext cx="3886201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Ask: What is the total quantity sold </a:t>
            </a:r>
            <a:r>
              <a:rPr lang="en-US" sz="2400" b="1" dirty="0"/>
              <a:t>per</a:t>
            </a:r>
            <a:r>
              <a:rPr lang="en-US" sz="2400" dirty="0"/>
              <a:t> order (by order number)?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399" y="4504509"/>
            <a:ext cx="5943600" cy="155531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OrderNumber</a:t>
            </a:r>
            <a:r>
              <a:rPr lang="en-US" dirty="0"/>
              <a:t>, SUM(Quantity) </a:t>
            </a:r>
            <a:br>
              <a:rPr lang="en-US" dirty="0"/>
            </a:br>
            <a:r>
              <a:rPr lang="en-US" dirty="0"/>
              <a:t>FROM  </a:t>
            </a:r>
            <a:r>
              <a:rPr lang="en-US" dirty="0" err="1"/>
              <a:t>orderdb.OrderProduct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GROUP BY</a:t>
            </a:r>
            <a:r>
              <a:rPr lang="en-US" dirty="0"/>
              <a:t> </a:t>
            </a:r>
            <a:r>
              <a:rPr lang="en-US" dirty="0" err="1"/>
              <a:t>OrderNumber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61382"/>
              </p:ext>
            </p:extLst>
          </p:nvPr>
        </p:nvGraphicFramePr>
        <p:xfrm>
          <a:off x="6153459" y="4876799"/>
          <a:ext cx="2643251" cy="18179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57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626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SUM(Quantity)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Down Arrow 12"/>
          <p:cNvSpPr/>
          <p:nvPr/>
        </p:nvSpPr>
        <p:spPr>
          <a:xfrm>
            <a:off x="7391400" y="4343400"/>
            <a:ext cx="152400" cy="4572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4DA40C-F2DE-4A88-84E4-D2732B7473D8}"/>
              </a:ext>
            </a:extLst>
          </p:cNvPr>
          <p:cNvSpPr/>
          <p:nvPr/>
        </p:nvSpPr>
        <p:spPr>
          <a:xfrm>
            <a:off x="8153400" y="1676400"/>
            <a:ext cx="902208" cy="106680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F8B627-6787-4F72-9981-F01E41ACE179}"/>
              </a:ext>
            </a:extLst>
          </p:cNvPr>
          <p:cNvSpPr/>
          <p:nvPr/>
        </p:nvSpPr>
        <p:spPr>
          <a:xfrm>
            <a:off x="7696200" y="5181600"/>
            <a:ext cx="820189" cy="371066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1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3" grpId="0" animBg="1"/>
      <p:bldP spid="3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Place: </a:t>
            </a:r>
            <a:r>
              <a:rPr lang="en-US" sz="2400" dirty="0"/>
              <a:t>On Canvas</a:t>
            </a:r>
          </a:p>
          <a:p>
            <a:pPr marL="0" indent="0" algn="ctr">
              <a:buNone/>
            </a:pPr>
            <a:endParaRPr lang="en-US" sz="24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Please take the exam at a place where you can have 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a stable and fast internet connection!</a:t>
            </a:r>
          </a:p>
          <a:p>
            <a:r>
              <a:rPr lang="en-US" sz="2400" dirty="0"/>
              <a:t>Tell everyone in your household to not watch movies, stream audio or do on-line gaming for the duration of your exam. </a:t>
            </a:r>
          </a:p>
          <a:p>
            <a:r>
              <a:rPr lang="en-US" sz="2400" dirty="0"/>
              <a:t>Multiple-choice and short-answer questions</a:t>
            </a:r>
          </a:p>
          <a:p>
            <a:r>
              <a:rPr lang="en-US" sz="2400" dirty="0"/>
              <a:t>Closed-book, closed-notes</a:t>
            </a:r>
          </a:p>
          <a:p>
            <a:r>
              <a:rPr lang="en-US" sz="2400" dirty="0"/>
              <a:t>You are NOT allowed to use scrap paper. If you need a place to take notes while writing SQL, please use the space where you type in the code.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2425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Group By and Order By (Example)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340103"/>
              </p:ext>
            </p:extLst>
          </p:nvPr>
        </p:nvGraphicFramePr>
        <p:xfrm>
          <a:off x="4572000" y="1295400"/>
          <a:ext cx="4483608" cy="291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1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3541979" y="3147553"/>
            <a:ext cx="1717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Order-Product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399" y="1752600"/>
            <a:ext cx="3886201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Ask: What is the total quantity sold per order (by order number)?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399" y="4504509"/>
            <a:ext cx="5943600" cy="155531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OrderNumber</a:t>
            </a:r>
            <a:r>
              <a:rPr lang="en-US" dirty="0"/>
              <a:t>, SUM(Quantity) </a:t>
            </a:r>
            <a:br>
              <a:rPr lang="en-US" dirty="0"/>
            </a:br>
            <a:r>
              <a:rPr lang="en-US" dirty="0"/>
              <a:t>FROM  </a:t>
            </a:r>
            <a:r>
              <a:rPr lang="en-US" dirty="0" err="1"/>
              <a:t>orderdb.OrderProduct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GROUP BY</a:t>
            </a:r>
            <a:r>
              <a:rPr lang="en-US" dirty="0"/>
              <a:t> </a:t>
            </a:r>
            <a:r>
              <a:rPr lang="en-US" dirty="0" err="1"/>
              <a:t>OrderNumber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121115"/>
              </p:ext>
            </p:extLst>
          </p:nvPr>
        </p:nvGraphicFramePr>
        <p:xfrm>
          <a:off x="6153459" y="4876799"/>
          <a:ext cx="2643251" cy="18179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57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626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SUM(Quantity)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Down Arrow 12"/>
          <p:cNvSpPr/>
          <p:nvPr/>
        </p:nvSpPr>
        <p:spPr>
          <a:xfrm>
            <a:off x="7391400" y="4343400"/>
            <a:ext cx="152400" cy="4572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398" y="3124200"/>
            <a:ext cx="3886201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Sort the results </a:t>
            </a:r>
            <a:r>
              <a:rPr lang="en-US" sz="2400" dirty="0" err="1"/>
              <a:t>descendingly</a:t>
            </a:r>
            <a:r>
              <a:rPr lang="en-US" sz="2400" dirty="0"/>
              <a:t> based on total quantity sold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52399" y="5717263"/>
            <a:ext cx="5943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700" b="1" dirty="0">
                <a:solidFill>
                  <a:srgbClr val="7030A0"/>
                </a:solidFill>
              </a:rPr>
              <a:t>ORDER BY </a:t>
            </a:r>
            <a:r>
              <a:rPr lang="en-US" sz="2700" dirty="0"/>
              <a:t>SUM(Quantity) </a:t>
            </a:r>
            <a:r>
              <a:rPr lang="en-US" sz="2700" b="1" dirty="0">
                <a:solidFill>
                  <a:srgbClr val="7030A0"/>
                </a:solidFill>
              </a:rPr>
              <a:t>DESC</a:t>
            </a:r>
            <a:r>
              <a:rPr lang="en-US" sz="2700" dirty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700" dirty="0"/>
          </a:p>
        </p:txBody>
      </p:sp>
      <p:sp>
        <p:nvSpPr>
          <p:cNvPr id="3" name="Down Arrow 2"/>
          <p:cNvSpPr/>
          <p:nvPr/>
        </p:nvSpPr>
        <p:spPr>
          <a:xfrm>
            <a:off x="8534400" y="5257800"/>
            <a:ext cx="91440" cy="137160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9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 animBg="1"/>
      <p:bldP spid="14" grpId="0" build="p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DISTINCT and GROUP BY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41269" y="1600200"/>
            <a:ext cx="4807131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/>
              <a:t>SELECT DISTINCT State</a:t>
            </a:r>
          </a:p>
          <a:p>
            <a:pPr marL="0" indent="0">
              <a:buNone/>
            </a:pPr>
            <a:r>
              <a:rPr lang="en-US" sz="2400" dirty="0"/>
              <a:t>FROM </a:t>
            </a:r>
            <a:r>
              <a:rPr lang="en-US" sz="2400" dirty="0" err="1"/>
              <a:t>orderdb.Customer</a:t>
            </a:r>
            <a:r>
              <a:rPr lang="en-US" sz="2400" dirty="0"/>
              <a:t>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354360"/>
              </p:ext>
            </p:extLst>
          </p:nvPr>
        </p:nvGraphicFramePr>
        <p:xfrm>
          <a:off x="6400800" y="1600200"/>
          <a:ext cx="540131" cy="919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Content Placeholder 3"/>
          <p:cNvSpPr txBox="1">
            <a:spLocks/>
          </p:cNvSpPr>
          <p:nvPr/>
        </p:nvSpPr>
        <p:spPr>
          <a:xfrm>
            <a:off x="1447800" y="3505200"/>
            <a:ext cx="4807131" cy="134806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SELECT State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FROM </a:t>
            </a:r>
            <a:r>
              <a:rPr lang="en-US" sz="2400" dirty="0" err="1"/>
              <a:t>orderdb.Customer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GROUP BY State;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26189"/>
              </p:ext>
            </p:extLst>
          </p:nvPr>
        </p:nvGraphicFramePr>
        <p:xfrm>
          <a:off x="6400800" y="3537723"/>
          <a:ext cx="540131" cy="919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19200" y="5013581"/>
            <a:ext cx="6254931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t"/>
            <a:r>
              <a:rPr lang="en-US" dirty="0"/>
              <a:t>TIP: GROUP BY can be used without aggregation functions. </a:t>
            </a:r>
          </a:p>
          <a:p>
            <a:pPr fontAlgn="t"/>
            <a:endParaRPr lang="en-US" dirty="0"/>
          </a:p>
          <a:p>
            <a:pPr fontAlgn="t"/>
            <a:r>
              <a:rPr lang="en-US" dirty="0"/>
              <a:t>In this case, the result returned will be similar to DISTINCT</a:t>
            </a:r>
          </a:p>
        </p:txBody>
      </p:sp>
    </p:spTree>
    <p:extLst>
      <p:ext uri="{BB962C8B-B14F-4D97-AF65-F5344CB8AC3E}">
        <p14:creationId xmlns:p14="http://schemas.microsoft.com/office/powerpoint/2010/main" val="189672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Combining WHERE, GROUP BY, and ORDER BY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369607"/>
              </p:ext>
            </p:extLst>
          </p:nvPr>
        </p:nvGraphicFramePr>
        <p:xfrm>
          <a:off x="1600200" y="2209800"/>
          <a:ext cx="5456049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1752600" y="4143468"/>
            <a:ext cx="5562600" cy="14953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Ask: </a:t>
            </a:r>
          </a:p>
          <a:p>
            <a:r>
              <a:rPr lang="en-US" sz="2400" dirty="0"/>
              <a:t>How many customers are there in each city in New Jersey? Order the results alphabetically in descending order by city</a:t>
            </a:r>
            <a:endParaRPr lang="en-US" sz="1600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222768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Recall the Customer table:</a:t>
            </a:r>
          </a:p>
        </p:txBody>
      </p:sp>
    </p:spTree>
    <p:extLst>
      <p:ext uri="{BB962C8B-B14F-4D97-AF65-F5344CB8AC3E}">
        <p14:creationId xmlns:p14="http://schemas.microsoft.com/office/powerpoint/2010/main" val="2856757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 more note: Combining WHERE, GROUP BY, and ORDER 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215" y="1778326"/>
            <a:ext cx="3924300" cy="17065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SELECT</a:t>
            </a:r>
            <a:r>
              <a:rPr lang="en-US" dirty="0"/>
              <a:t> City, COUNT(*)</a:t>
            </a:r>
          </a:p>
          <a:p>
            <a:pPr marL="0" indent="0">
              <a:buNone/>
            </a:pPr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orderdb.Customer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WHERE</a:t>
            </a:r>
            <a:r>
              <a:rPr lang="en-US" dirty="0">
                <a:solidFill>
                  <a:srgbClr val="FF0000"/>
                </a:solidFill>
              </a:rPr>
              <a:t> State='NJ'</a:t>
            </a:r>
          </a:p>
          <a:p>
            <a:pPr marL="0" indent="0">
              <a:buNone/>
            </a:pPr>
            <a:r>
              <a:rPr lang="en-US" b="1" dirty="0"/>
              <a:t>GROUP BY</a:t>
            </a:r>
            <a:r>
              <a:rPr lang="en-US" dirty="0"/>
              <a:t> City</a:t>
            </a:r>
          </a:p>
          <a:p>
            <a:pPr marL="0" indent="0">
              <a:buNone/>
            </a:pPr>
            <a:r>
              <a:rPr lang="en-US" b="1" dirty="0"/>
              <a:t>ORDER BY</a:t>
            </a:r>
            <a:r>
              <a:rPr lang="en-US" dirty="0"/>
              <a:t> City DESC;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414371"/>
              </p:ext>
            </p:extLst>
          </p:nvPr>
        </p:nvGraphicFramePr>
        <p:xfrm>
          <a:off x="969236" y="4977143"/>
          <a:ext cx="2688364" cy="1524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COUNT(*)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215143" y="4921313"/>
            <a:ext cx="4114800" cy="157983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When combining WHERE, GROUP BY, and ORDER BY, write the WHERE condition first, then GROUP BY, then ORDER BY.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00600" y="1785456"/>
            <a:ext cx="3924300" cy="17065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SELECT</a:t>
            </a:r>
            <a:r>
              <a:rPr lang="en-US" dirty="0"/>
              <a:t> City, COUNT(*)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orderdb.Customer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GROUP BY</a:t>
            </a:r>
            <a:r>
              <a:rPr lang="en-US" dirty="0"/>
              <a:t> City</a:t>
            </a:r>
          </a:p>
          <a:p>
            <a:pPr marL="0" indent="0">
              <a:buNone/>
            </a:pPr>
            <a:r>
              <a:rPr lang="en-US" b="1" dirty="0"/>
              <a:t>ORDER BY </a:t>
            </a:r>
            <a:r>
              <a:rPr lang="en-US"/>
              <a:t>City DESC</a:t>
            </a:r>
          </a:p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</a:rPr>
              <a:t>WHERE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State='NJ';</a:t>
            </a:r>
          </a:p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953000" y="3462595"/>
            <a:ext cx="1973376" cy="109728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This won’t work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914400" y="3492019"/>
            <a:ext cx="2743200" cy="10972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This is the correct SQL statement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640748" y="1523610"/>
            <a:ext cx="110318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>
                <a:solidFill>
                  <a:srgbClr val="C0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34040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4000" dirty="0"/>
              <a:t>SQL Joins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Used to combine two or more tables, based on the common fields between them.</a:t>
            </a:r>
          </a:p>
          <a:p>
            <a:r>
              <a:rPr lang="en-US" sz="2800" dirty="0"/>
              <a:t>Suppose we have….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772810"/>
              </p:ext>
            </p:extLst>
          </p:nvPr>
        </p:nvGraphicFramePr>
        <p:xfrm>
          <a:off x="5160867" y="3200400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26456"/>
              </p:ext>
            </p:extLst>
          </p:nvPr>
        </p:nvGraphicFramePr>
        <p:xfrm>
          <a:off x="467821" y="3200400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69235" y="2863334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821" y="2863334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4256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(Inner)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10311"/>
            <a:ext cx="8229600" cy="670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FROM </a:t>
            </a:r>
            <a:r>
              <a:rPr lang="en-US" sz="2400" dirty="0" err="1"/>
              <a:t>MyDB.Customer</a:t>
            </a:r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267200" y="4123117"/>
            <a:ext cx="304800" cy="37268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123365"/>
              </p:ext>
            </p:extLst>
          </p:nvPr>
        </p:nvGraphicFramePr>
        <p:xfrm>
          <a:off x="4572000" y="4723481"/>
          <a:ext cx="399077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51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</a:tbl>
          </a:graphicData>
        </a:graphic>
      </p:graphicFrame>
      <p:sp>
        <p:nvSpPr>
          <p:cNvPr id="11" name="Content Placeholder 7"/>
          <p:cNvSpPr txBox="1">
            <a:spLocks/>
          </p:cNvSpPr>
          <p:nvPr/>
        </p:nvSpPr>
        <p:spPr>
          <a:xfrm>
            <a:off x="457200" y="1511685"/>
            <a:ext cx="8610600" cy="619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JOIN </a:t>
            </a:r>
            <a:r>
              <a:rPr lang="en-US" sz="2400" dirty="0" err="1"/>
              <a:t>MyDB.Order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EEA05D-9E78-4FA5-8541-C09B33481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69199"/>
              </p:ext>
            </p:extLst>
          </p:nvPr>
        </p:nvGraphicFramePr>
        <p:xfrm>
          <a:off x="4733804" y="2675317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F3A7A6D-3E1A-4F11-818D-F2194B37E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629859"/>
              </p:ext>
            </p:extLst>
          </p:nvPr>
        </p:nvGraphicFramePr>
        <p:xfrm>
          <a:off x="222313" y="2675317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D4A94FC-51D6-4DB7-B438-F431B756931D}"/>
              </a:ext>
            </a:extLst>
          </p:cNvPr>
          <p:cNvSpPr txBox="1"/>
          <p:nvPr/>
        </p:nvSpPr>
        <p:spPr>
          <a:xfrm>
            <a:off x="4742172" y="2338251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2B078F-4FBC-4C88-A531-550E772B67E8}"/>
              </a:ext>
            </a:extLst>
          </p:cNvPr>
          <p:cNvSpPr txBox="1"/>
          <p:nvPr/>
        </p:nvSpPr>
        <p:spPr>
          <a:xfrm>
            <a:off x="222313" y="2338251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3EB0A4-4896-4417-A7D2-EEE6B8BC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444435"/>
              </p:ext>
            </p:extLst>
          </p:nvPr>
        </p:nvGraphicFramePr>
        <p:xfrm>
          <a:off x="603313" y="4723481"/>
          <a:ext cx="395852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07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More Variations to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26515"/>
            <a:ext cx="8229600" cy="1981199"/>
          </a:xfrm>
        </p:spPr>
        <p:txBody>
          <a:bodyPr>
            <a:normAutofit fontScale="77500" lnSpcReduction="20000"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Step 1: We start with a simple join</a:t>
            </a:r>
          </a:p>
          <a:p>
            <a:pPr marL="0" indent="0">
              <a:buNone/>
            </a:pPr>
            <a:r>
              <a:rPr lang="en-US" sz="2400" dirty="0"/>
              <a:t>	SELECT *</a:t>
            </a:r>
          </a:p>
          <a:p>
            <a:pPr marL="0" indent="0">
              <a:buNone/>
            </a:pPr>
            <a:r>
              <a:rPr lang="en-US" sz="2400" dirty="0"/>
              <a:t>	FROM </a:t>
            </a:r>
            <a:r>
              <a:rPr lang="en-US" sz="2400" dirty="0" err="1"/>
              <a:t>MyDB.Customer</a:t>
            </a:r>
            <a:r>
              <a:rPr lang="en-US" sz="2400" dirty="0"/>
              <a:t> JOIN </a:t>
            </a:r>
            <a:r>
              <a:rPr lang="en-US" sz="2400" dirty="0" err="1"/>
              <a:t>MyDB.Order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ON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</p:txBody>
      </p:sp>
      <p:sp>
        <p:nvSpPr>
          <p:cNvPr id="3" name="Rectangle 2"/>
          <p:cNvSpPr/>
          <p:nvPr/>
        </p:nvSpPr>
        <p:spPr>
          <a:xfrm>
            <a:off x="559526" y="1067643"/>
            <a:ext cx="59652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/>
              <a:t>Q: What is the total order amount by country?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24813" y="4953000"/>
          <a:ext cx="2172145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4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SUM(Amount)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Down Arrow 16"/>
          <p:cNvSpPr/>
          <p:nvPr/>
        </p:nvSpPr>
        <p:spPr>
          <a:xfrm>
            <a:off x="7458485" y="4346782"/>
            <a:ext cx="304800" cy="38931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2F70CFD-01B8-4E3C-989F-7AF90BD1F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12527"/>
              </p:ext>
            </p:extLst>
          </p:nvPr>
        </p:nvGraphicFramePr>
        <p:xfrm>
          <a:off x="4529427" y="3072229"/>
          <a:ext cx="399077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51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75E719F-20C6-4BA9-B437-C4100B465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01091"/>
              </p:ext>
            </p:extLst>
          </p:nvPr>
        </p:nvGraphicFramePr>
        <p:xfrm>
          <a:off x="560740" y="3072229"/>
          <a:ext cx="395852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FB805D9-04A1-4DA2-BD68-95860CABD0BD}"/>
              </a:ext>
            </a:extLst>
          </p:cNvPr>
          <p:cNvSpPr/>
          <p:nvPr/>
        </p:nvSpPr>
        <p:spPr>
          <a:xfrm>
            <a:off x="559526" y="4571509"/>
            <a:ext cx="73152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Step 2: We then end up with - </a:t>
            </a:r>
          </a:p>
          <a:p>
            <a:r>
              <a:rPr lang="en-US" dirty="0"/>
              <a:t>	</a:t>
            </a:r>
            <a:r>
              <a:rPr lang="en-US" sz="1900" dirty="0"/>
              <a:t>SELECT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>
                <a:solidFill>
                  <a:srgbClr val="FF0000"/>
                </a:solidFill>
              </a:rPr>
              <a:t>, SUM(</a:t>
            </a:r>
            <a:r>
              <a:rPr lang="en-US" sz="1900" dirty="0" err="1">
                <a:solidFill>
                  <a:srgbClr val="FF0000"/>
                </a:solidFill>
              </a:rPr>
              <a:t>Order.Amount</a:t>
            </a:r>
            <a:r>
              <a:rPr lang="en-US" sz="1900" dirty="0">
                <a:solidFill>
                  <a:srgbClr val="FF0000"/>
                </a:solidFill>
              </a:rPr>
              <a:t>)</a:t>
            </a:r>
          </a:p>
          <a:p>
            <a:r>
              <a:rPr lang="en-US" sz="1900" dirty="0"/>
              <a:t>	FROM </a:t>
            </a:r>
            <a:r>
              <a:rPr lang="en-US" sz="1900" dirty="0" err="1"/>
              <a:t>MyDB.Customer</a:t>
            </a:r>
            <a:r>
              <a:rPr lang="en-US" sz="1900" dirty="0"/>
              <a:t> JOIN </a:t>
            </a:r>
            <a:r>
              <a:rPr lang="en-US" sz="1900" dirty="0" err="1"/>
              <a:t>MyDB.Order</a:t>
            </a:r>
            <a:endParaRPr lang="en-US" sz="1900" dirty="0"/>
          </a:p>
          <a:p>
            <a:r>
              <a:rPr lang="en-US" sz="1900" dirty="0"/>
              <a:t>	ON </a:t>
            </a:r>
            <a:r>
              <a:rPr lang="en-US" sz="1900" dirty="0" err="1"/>
              <a:t>Order.CustomerID</a:t>
            </a:r>
            <a:r>
              <a:rPr lang="en-US" sz="1900" dirty="0"/>
              <a:t>=</a:t>
            </a:r>
            <a:r>
              <a:rPr lang="en-US" sz="1900" dirty="0" err="1"/>
              <a:t>Customer.CustomerID</a:t>
            </a:r>
            <a:endParaRPr lang="en-US" sz="1900" dirty="0"/>
          </a:p>
          <a:p>
            <a:r>
              <a:rPr lang="en-US" sz="1900" dirty="0"/>
              <a:t>	</a:t>
            </a:r>
            <a:r>
              <a:rPr lang="en-US" sz="1900" dirty="0">
                <a:solidFill>
                  <a:srgbClr val="FF0000"/>
                </a:solidFill>
              </a:rPr>
              <a:t>GROUP BY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17741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Outer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10311"/>
            <a:ext cx="8229600" cy="670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FROM </a:t>
            </a:r>
            <a:r>
              <a:rPr lang="en-US" sz="2400" dirty="0" err="1"/>
              <a:t>MyDB.Customer</a:t>
            </a:r>
            <a:r>
              <a:rPr lang="en-US" sz="2400" dirty="0"/>
              <a:t> 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267200" y="4123117"/>
            <a:ext cx="304800" cy="37268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554939"/>
              </p:ext>
            </p:extLst>
          </p:nvPr>
        </p:nvGraphicFramePr>
        <p:xfrm>
          <a:off x="4572000" y="4723481"/>
          <a:ext cx="3990772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624242"/>
                  </a:ext>
                </a:extLst>
              </a:tr>
            </a:tbl>
          </a:graphicData>
        </a:graphic>
      </p:graphicFrame>
      <p:sp>
        <p:nvSpPr>
          <p:cNvPr id="11" name="Content Placeholder 7"/>
          <p:cNvSpPr txBox="1">
            <a:spLocks/>
          </p:cNvSpPr>
          <p:nvPr/>
        </p:nvSpPr>
        <p:spPr>
          <a:xfrm>
            <a:off x="457200" y="1511685"/>
            <a:ext cx="8610600" cy="6191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LEFT JOIN </a:t>
            </a:r>
            <a:r>
              <a:rPr lang="en-US" sz="2400" dirty="0" err="1"/>
              <a:t>MyDB.Order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EEA05D-9E78-4FA5-8541-C09B33481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680608"/>
              </p:ext>
            </p:extLst>
          </p:nvPr>
        </p:nvGraphicFramePr>
        <p:xfrm>
          <a:off x="4733804" y="2675317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F3A7A6D-3E1A-4F11-818D-F2194B37E630}"/>
              </a:ext>
            </a:extLst>
          </p:cNvPr>
          <p:cNvGraphicFramePr>
            <a:graphicFrameLocks noGrp="1"/>
          </p:cNvGraphicFramePr>
          <p:nvPr/>
        </p:nvGraphicFramePr>
        <p:xfrm>
          <a:off x="222313" y="2675317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D4A94FC-51D6-4DB7-B438-F431B756931D}"/>
              </a:ext>
            </a:extLst>
          </p:cNvPr>
          <p:cNvSpPr txBox="1"/>
          <p:nvPr/>
        </p:nvSpPr>
        <p:spPr>
          <a:xfrm>
            <a:off x="4742172" y="2338251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2B078F-4FBC-4C88-A531-550E772B67E8}"/>
              </a:ext>
            </a:extLst>
          </p:cNvPr>
          <p:cNvSpPr txBox="1"/>
          <p:nvPr/>
        </p:nvSpPr>
        <p:spPr>
          <a:xfrm>
            <a:off x="222313" y="2338251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3EB0A4-4896-4417-A7D2-EEE6B8BC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873744"/>
              </p:ext>
            </p:extLst>
          </p:nvPr>
        </p:nvGraphicFramePr>
        <p:xfrm>
          <a:off x="603313" y="4723481"/>
          <a:ext cx="3958527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9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14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More Variations to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03253" y="1090090"/>
            <a:ext cx="8229600" cy="1981199"/>
          </a:xfrm>
        </p:spPr>
        <p:txBody>
          <a:bodyPr>
            <a:normAutofit fontScale="77500" lnSpcReduction="20000"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Step 1: We start with left join</a:t>
            </a:r>
          </a:p>
          <a:p>
            <a:pPr marL="0" indent="0">
              <a:buNone/>
            </a:pPr>
            <a:r>
              <a:rPr lang="en-US" sz="2400" dirty="0"/>
              <a:t>	SELECT *</a:t>
            </a:r>
          </a:p>
          <a:p>
            <a:pPr marL="0" indent="0">
              <a:buNone/>
            </a:pPr>
            <a:r>
              <a:rPr lang="en-US" sz="2400" dirty="0"/>
              <a:t>	FROM </a:t>
            </a:r>
            <a:r>
              <a:rPr lang="en-US" sz="2400" dirty="0" err="1"/>
              <a:t>MyDB.Customer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LEFT</a:t>
            </a:r>
            <a:r>
              <a:rPr lang="en-US" sz="2400" dirty="0"/>
              <a:t> JOIN </a:t>
            </a:r>
            <a:r>
              <a:rPr lang="en-US" sz="2400" dirty="0" err="1"/>
              <a:t>MyDB.Order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ON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</p:txBody>
      </p:sp>
      <p:sp>
        <p:nvSpPr>
          <p:cNvPr id="3" name="Rectangle 2"/>
          <p:cNvSpPr/>
          <p:nvPr/>
        </p:nvSpPr>
        <p:spPr>
          <a:xfrm>
            <a:off x="1327649" y="834392"/>
            <a:ext cx="7191335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Q: What is total number of orders by country? </a:t>
            </a:r>
            <a:br>
              <a:rPr lang="en-US" sz="2400" dirty="0"/>
            </a:br>
            <a:r>
              <a:rPr lang="en-US" sz="2400" dirty="0"/>
              <a:t>     Return all countries including those have </a:t>
            </a:r>
            <a:r>
              <a:rPr lang="en-US" sz="2400"/>
              <a:t>no order.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76226"/>
              </p:ext>
            </p:extLst>
          </p:nvPr>
        </p:nvGraphicFramePr>
        <p:xfrm>
          <a:off x="6301291" y="5452949"/>
          <a:ext cx="261918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2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COUNT(</a:t>
                      </a:r>
                      <a:r>
                        <a:rPr lang="en-US" sz="1400" b="1" dirty="0" err="1"/>
                        <a:t>OrderID</a:t>
                      </a:r>
                      <a:r>
                        <a:rPr lang="en-US" sz="1400" b="1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53616"/>
                  </a:ext>
                </a:extLst>
              </a:tr>
            </a:tbl>
          </a:graphicData>
        </a:graphic>
      </p:graphicFrame>
      <p:sp>
        <p:nvSpPr>
          <p:cNvPr id="17" name="Down Arrow 16"/>
          <p:cNvSpPr/>
          <p:nvPr/>
        </p:nvSpPr>
        <p:spPr>
          <a:xfrm>
            <a:off x="7458485" y="4916836"/>
            <a:ext cx="304800" cy="38931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B805D9-04A1-4DA2-BD68-95860CABD0BD}"/>
              </a:ext>
            </a:extLst>
          </p:cNvPr>
          <p:cNvSpPr/>
          <p:nvPr/>
        </p:nvSpPr>
        <p:spPr>
          <a:xfrm>
            <a:off x="559526" y="4836763"/>
            <a:ext cx="73152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Step 2: We then end up with - </a:t>
            </a:r>
          </a:p>
          <a:p>
            <a:r>
              <a:rPr lang="en-US" dirty="0"/>
              <a:t>	</a:t>
            </a:r>
            <a:r>
              <a:rPr lang="en-US" sz="1900" dirty="0"/>
              <a:t>SELECT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>
                <a:solidFill>
                  <a:srgbClr val="FF0000"/>
                </a:solidFill>
              </a:rPr>
              <a:t>, COUNT(</a:t>
            </a:r>
            <a:r>
              <a:rPr lang="en-US" sz="1900" dirty="0" err="1">
                <a:solidFill>
                  <a:srgbClr val="FF0000"/>
                </a:solidFill>
              </a:rPr>
              <a:t>OrderID</a:t>
            </a:r>
            <a:r>
              <a:rPr lang="en-US" sz="1900" dirty="0">
                <a:solidFill>
                  <a:srgbClr val="FF0000"/>
                </a:solidFill>
              </a:rPr>
              <a:t>)</a:t>
            </a:r>
          </a:p>
          <a:p>
            <a:r>
              <a:rPr lang="en-US" sz="1900" dirty="0"/>
              <a:t>	FROM </a:t>
            </a:r>
            <a:r>
              <a:rPr lang="en-US" sz="1900" dirty="0" err="1"/>
              <a:t>MyDB.Customer</a:t>
            </a:r>
            <a:r>
              <a:rPr lang="en-US" sz="1900" dirty="0"/>
              <a:t> </a:t>
            </a:r>
            <a:r>
              <a:rPr lang="en-US" sz="1900" dirty="0">
                <a:solidFill>
                  <a:srgbClr val="FF0000"/>
                </a:solidFill>
              </a:rPr>
              <a:t>LEFT</a:t>
            </a:r>
            <a:r>
              <a:rPr lang="en-US" sz="1900" dirty="0"/>
              <a:t> JOIN </a:t>
            </a:r>
            <a:r>
              <a:rPr lang="en-US" sz="1900" dirty="0" err="1"/>
              <a:t>MyDB.Order</a:t>
            </a:r>
            <a:endParaRPr lang="en-US" sz="1900" dirty="0"/>
          </a:p>
          <a:p>
            <a:r>
              <a:rPr lang="en-US" sz="1900" dirty="0"/>
              <a:t>	ON </a:t>
            </a:r>
            <a:r>
              <a:rPr lang="en-US" sz="1900" dirty="0" err="1"/>
              <a:t>Order.CustomerID</a:t>
            </a:r>
            <a:r>
              <a:rPr lang="en-US" sz="1900" dirty="0"/>
              <a:t>=</a:t>
            </a:r>
            <a:r>
              <a:rPr lang="en-US" sz="1900" dirty="0" err="1"/>
              <a:t>Customer.CustomerID</a:t>
            </a:r>
            <a:endParaRPr lang="en-US" sz="1900" dirty="0"/>
          </a:p>
          <a:p>
            <a:r>
              <a:rPr lang="en-US" sz="1900" dirty="0"/>
              <a:t>	</a:t>
            </a:r>
            <a:r>
              <a:rPr lang="en-US" sz="1900" dirty="0">
                <a:solidFill>
                  <a:srgbClr val="FF0000"/>
                </a:solidFill>
              </a:rPr>
              <a:t>GROUP BY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/>
              <a:t>;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6254023-DA13-4B85-95C6-CFF179EBB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881057"/>
              </p:ext>
            </p:extLst>
          </p:nvPr>
        </p:nvGraphicFramePr>
        <p:xfrm>
          <a:off x="4528213" y="3200400"/>
          <a:ext cx="3990772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62424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BAB6D19-38E7-47DC-99CA-92F664D42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368576"/>
              </p:ext>
            </p:extLst>
          </p:nvPr>
        </p:nvGraphicFramePr>
        <p:xfrm>
          <a:off x="559526" y="3200400"/>
          <a:ext cx="3958527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9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05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342" y="2819400"/>
            <a:ext cx="4124848" cy="1107996"/>
          </a:xfrm>
          <a:prstGeom prst="rect">
            <a:avLst/>
          </a:prstGeom>
          <a:noFill/>
        </p:spPr>
        <p:txBody>
          <a:bodyPr wrap="none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198032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Check the </a:t>
            </a:r>
            <a:r>
              <a:rPr lang="en-US" b="1" dirty="0"/>
              <a:t>Exam 1 Study Guide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Not every item on this list may be on the exam, and there may be items on the exam not on this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47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 Things You Can Do With Data/ The Information Architecture of an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Data vs. information</a:t>
            </a:r>
          </a:p>
          <a:p>
            <a:pPr lvl="0"/>
            <a:r>
              <a:rPr lang="en-US" dirty="0"/>
              <a:t>Transaction</a:t>
            </a:r>
          </a:p>
          <a:p>
            <a:pPr lvl="1"/>
            <a:r>
              <a:rPr lang="en-US" dirty="0"/>
              <a:t>Business transaction</a:t>
            </a:r>
          </a:p>
          <a:p>
            <a:pPr lvl="1"/>
            <a:r>
              <a:rPr lang="en-US" dirty="0"/>
              <a:t>Database transaction</a:t>
            </a:r>
          </a:p>
          <a:p>
            <a:pPr lvl="0"/>
            <a:r>
              <a:rPr lang="en-US" dirty="0"/>
              <a:t>Transactional database vs. Analytical data store</a:t>
            </a:r>
          </a:p>
          <a:p>
            <a:pPr lvl="1"/>
            <a:r>
              <a:rPr lang="en-US" dirty="0"/>
              <a:t>Characteristics, goals, relationship</a:t>
            </a:r>
          </a:p>
        </p:txBody>
      </p:sp>
    </p:spTree>
    <p:extLst>
      <p:ext uri="{BB962C8B-B14F-4D97-AF65-F5344CB8AC3E}">
        <p14:creationId xmlns:p14="http://schemas.microsoft.com/office/powerpoint/2010/main" val="118567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193818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1759159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1759159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4860421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876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349959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50009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76771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514750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516174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2514750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242701" y="175915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1759159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1759159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0" y="3579977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</a:t>
            </a:r>
            <a:r>
              <a:rPr lang="en-US" b="1" dirty="0"/>
              <a:t>relational</a:t>
            </a:r>
            <a:r>
              <a:rPr lang="en-US" dirty="0"/>
              <a:t> or </a:t>
            </a:r>
            <a:r>
              <a:rPr lang="en-US" b="1" dirty="0"/>
              <a:t>NoSQL</a:t>
            </a:r>
            <a:r>
              <a:rPr lang="en-US" dirty="0"/>
              <a:t> database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32336" y="3590808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421620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Components of an information infrastructure</a:t>
            </a:r>
          </a:p>
        </p:txBody>
      </p:sp>
      <p:sp>
        <p:nvSpPr>
          <p:cNvPr id="24" name="Up Arrow 23"/>
          <p:cNvSpPr/>
          <p:nvPr/>
        </p:nvSpPr>
        <p:spPr>
          <a:xfrm>
            <a:off x="1219200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what is commonly thought of as “database management”</a:t>
            </a:r>
          </a:p>
        </p:txBody>
      </p:sp>
      <p:sp>
        <p:nvSpPr>
          <p:cNvPr id="25" name="Up Arrow 24"/>
          <p:cNvSpPr/>
          <p:nvPr/>
        </p:nvSpPr>
        <p:spPr>
          <a:xfrm>
            <a:off x="4584357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the foundation for “advanced data analytics”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655F932B-D2DC-4A96-A731-37AD3A7844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19201" y="1600200"/>
          <a:ext cx="6629399" cy="3332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45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Relational Data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Be able to interpret Database Schema</a:t>
            </a:r>
          </a:p>
          <a:p>
            <a:pPr lvl="1"/>
            <a:r>
              <a:rPr lang="en-US" sz="2400" dirty="0"/>
              <a:t>Entities</a:t>
            </a:r>
          </a:p>
          <a:p>
            <a:pPr lvl="1"/>
            <a:r>
              <a:rPr lang="en-US" sz="2400" dirty="0"/>
              <a:t>Attributes</a:t>
            </a:r>
            <a:endParaRPr lang="en-US" sz="2000" dirty="0"/>
          </a:p>
          <a:p>
            <a:pPr lvl="2"/>
            <a:r>
              <a:rPr lang="en-US" sz="2200" dirty="0"/>
              <a:t>Entity attributes vs. relationship attributes</a:t>
            </a:r>
          </a:p>
          <a:p>
            <a:pPr lvl="2"/>
            <a:r>
              <a:rPr lang="en-US" sz="2200" dirty="0"/>
              <a:t>Primary key and non-key attributes</a:t>
            </a:r>
            <a:endParaRPr lang="en-US" sz="2400" dirty="0"/>
          </a:p>
          <a:p>
            <a:pPr lvl="1"/>
            <a:r>
              <a:rPr lang="en-US" sz="2400" dirty="0"/>
              <a:t>Relationships &amp; Cardinality</a:t>
            </a:r>
          </a:p>
          <a:p>
            <a:pPr lvl="2"/>
            <a:r>
              <a:rPr lang="en-US" sz="2200" dirty="0"/>
              <a:t>Maximum cardinality: One-to-one, one-to-many, many-to-many</a:t>
            </a:r>
          </a:p>
          <a:p>
            <a:pPr lvl="2"/>
            <a:r>
              <a:rPr lang="en-US" sz="2200" dirty="0"/>
              <a:t>Minimum cardinality: optional or mandatory (i.e., 0 or 1)</a:t>
            </a:r>
          </a:p>
          <a:p>
            <a:pPr lvl="0"/>
            <a:r>
              <a:rPr lang="en-US" sz="2800" dirty="0"/>
              <a:t>Best practices for normalization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778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243681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239268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Understanding Database Schema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296298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323063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335922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87106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FAC0446-67A2-4E6B-A2B4-A579AE71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0553" y="2006780"/>
            <a:ext cx="58535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4B9D3DDC-27E2-4E50-A135-B26994CB16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73353" y="2197657"/>
            <a:ext cx="383184" cy="19502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FEC18D-A086-4B8E-85D4-A5A779E5B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06" y="1782948"/>
            <a:ext cx="13051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 Name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1A605829-4DB4-482D-B4BE-D5B418631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8607" y="2290621"/>
            <a:ext cx="506969" cy="29238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F32606-ED2E-45D6-8A73-4FAAE95B8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38" y="3487813"/>
            <a:ext cx="117981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Field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(Attributes 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of the 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30C2B172-0B4D-4081-AC7C-6956B9F9B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7548" y="3952006"/>
            <a:ext cx="646157" cy="18087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0" name="Line 17">
            <a:extLst>
              <a:ext uri="{FF2B5EF4-FFF2-40B4-BE49-F238E27FC236}">
                <a16:creationId xmlns:a16="http://schemas.microsoft.com/office/drawing/2014/main" id="{63739657-3CE0-4360-B4C3-715DD88E56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7548" y="3780199"/>
            <a:ext cx="646158" cy="17180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4FA28231-A286-41AE-A95A-7A38C19856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7548" y="3487812"/>
            <a:ext cx="646157" cy="464194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14EFC67-00BB-4788-A057-5E19E5CFF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88" y="2689409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Primary 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4" name="Line 17">
            <a:extLst>
              <a:ext uri="{FF2B5EF4-FFF2-40B4-BE49-F238E27FC236}">
                <a16:creationId xmlns:a16="http://schemas.microsoft.com/office/drawing/2014/main" id="{F387DE24-EDF3-4AC5-AD4A-8BBB6B8148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00955" y="3012523"/>
            <a:ext cx="542750" cy="7713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1070" y="4051012"/>
            <a:ext cx="117981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50294A-862B-438C-BB08-B51476417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789" y="2957330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Foreign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" name="Line 17">
            <a:extLst>
              <a:ext uri="{FF2B5EF4-FFF2-40B4-BE49-F238E27FC236}">
                <a16:creationId xmlns:a16="http://schemas.microsoft.com/office/drawing/2014/main" id="{3BE846B5-67ED-401D-814C-877B4F05DE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2905" y="3274184"/>
            <a:ext cx="738883" cy="8504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8131" y="3648193"/>
            <a:ext cx="782622" cy="25662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68188" y="3316203"/>
            <a:ext cx="862694" cy="588612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68069" y="287106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5313814" y="3205665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50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608362" y="164433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962657" y="160020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3615788" y="217050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5420753" y="243815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5420753" y="256674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665794" y="2078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882" y="3334732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Minimum</a:t>
            </a:r>
            <a:br>
              <a:rPr lang="en-US" altLang="en-US" sz="1900" dirty="0">
                <a:solidFill>
                  <a:srgbClr val="FF0000"/>
                </a:solidFill>
              </a:rPr>
            </a:br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79943" y="2738850"/>
            <a:ext cx="553201" cy="44968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51024" y="2300045"/>
            <a:ext cx="821670" cy="88849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3768069" y="2078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83887" y="4267200"/>
            <a:ext cx="796695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Maximum cardinality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Describes the maximum number of entities that participate in a relationship (either    or      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408C3E9-FC5C-41F5-88E4-BD77266A6914}"/>
              </a:ext>
            </a:extLst>
          </p:cNvPr>
          <p:cNvCxnSpPr>
            <a:cxnSpLocks/>
          </p:cNvCxnSpPr>
          <p:nvPr/>
        </p:nvCxnSpPr>
        <p:spPr>
          <a:xfrm>
            <a:off x="4351306" y="5026015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5B3BFE-9EAA-411A-9202-C81673A644B9}"/>
              </a:ext>
            </a:extLst>
          </p:cNvPr>
          <p:cNvCxnSpPr>
            <a:cxnSpLocks/>
          </p:cNvCxnSpPr>
          <p:nvPr/>
        </p:nvCxnSpPr>
        <p:spPr>
          <a:xfrm flipH="1" flipV="1">
            <a:off x="4795270" y="5198987"/>
            <a:ext cx="184446" cy="18789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5DF233-024C-4030-9DBB-BC9B109CE3F2}"/>
              </a:ext>
            </a:extLst>
          </p:cNvPr>
          <p:cNvCxnSpPr>
            <a:cxnSpLocks/>
          </p:cNvCxnSpPr>
          <p:nvPr/>
        </p:nvCxnSpPr>
        <p:spPr>
          <a:xfrm flipH="1">
            <a:off x="4804670" y="5026882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780E924-0ADF-4B5F-8349-73A748CFE1C4}"/>
              </a:ext>
            </a:extLst>
          </p:cNvPr>
          <p:cNvCxnSpPr>
            <a:cxnSpLocks/>
          </p:cNvCxnSpPr>
          <p:nvPr/>
        </p:nvCxnSpPr>
        <p:spPr>
          <a:xfrm flipH="1" flipV="1">
            <a:off x="4785860" y="5207245"/>
            <a:ext cx="193856" cy="390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B91DC62-1C3A-4A19-92DE-1630A5EB1E46}"/>
              </a:ext>
            </a:extLst>
          </p:cNvPr>
          <p:cNvCxnSpPr>
            <a:cxnSpLocks/>
          </p:cNvCxnSpPr>
          <p:nvPr/>
        </p:nvCxnSpPr>
        <p:spPr>
          <a:xfrm>
            <a:off x="4639887" y="6254495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46EC01B1-ABD7-4C7B-BAF9-E8D5D6C7F368}"/>
              </a:ext>
            </a:extLst>
          </p:cNvPr>
          <p:cNvSpPr/>
          <p:nvPr/>
        </p:nvSpPr>
        <p:spPr>
          <a:xfrm>
            <a:off x="4007145" y="6228029"/>
            <a:ext cx="150603" cy="403323"/>
          </a:xfrm>
          <a:prstGeom prst="ellips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83887" y="5492825"/>
            <a:ext cx="796695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Minimum cardinality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Describes the minimum number of entities that participate in a relationship (either     or    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8378" y="1043730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Maximum</a:t>
            </a:r>
            <a:br>
              <a:rPr lang="en-US" altLang="en-US" sz="1900" dirty="0">
                <a:solidFill>
                  <a:srgbClr val="FF0000"/>
                </a:solidFill>
              </a:rPr>
            </a:br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2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693" y="1735185"/>
            <a:ext cx="833393" cy="61612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3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65794" y="1740497"/>
            <a:ext cx="1006900" cy="30142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4" name="Oval 43"/>
          <p:cNvSpPr/>
          <p:nvPr/>
        </p:nvSpPr>
        <p:spPr>
          <a:xfrm>
            <a:off x="5299526" y="2418579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3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3655</TotalTime>
  <Words>1792</Words>
  <Application>Microsoft Office PowerPoint</Application>
  <PresentationFormat>On-screen Show (4:3)</PresentationFormat>
  <Paragraphs>701</Paragraphs>
  <Slides>29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Review for Exam 1</vt:lpstr>
      <vt:lpstr>Overview</vt:lpstr>
      <vt:lpstr>Coverage</vt:lpstr>
      <vt:lpstr>The Things You Can Do With Data/ The Information Architecture of an Organization</vt:lpstr>
      <vt:lpstr>The Information Architecture of an Organization</vt:lpstr>
      <vt:lpstr>Components of an information infrastructure</vt:lpstr>
      <vt:lpstr>Relational Data Modeling</vt:lpstr>
      <vt:lpstr>Understanding Database Schema</vt:lpstr>
      <vt:lpstr>Cardinality</vt:lpstr>
      <vt:lpstr>Maximum Cardinality</vt:lpstr>
      <vt:lpstr>Minimum Cardinality</vt:lpstr>
      <vt:lpstr>Cardinality: Example 1</vt:lpstr>
      <vt:lpstr>Cardinality: Example 2</vt:lpstr>
      <vt:lpstr>Relational Data Modeling</vt:lpstr>
      <vt:lpstr>SQL Query</vt:lpstr>
      <vt:lpstr>Basic SQL</vt:lpstr>
      <vt:lpstr>SELECT from 1 Table</vt:lpstr>
      <vt:lpstr>Order By, Group By</vt:lpstr>
      <vt:lpstr>Group By (Example)</vt:lpstr>
      <vt:lpstr>Group By and Order By (Example)</vt:lpstr>
      <vt:lpstr>DISTINCT and GROUP BY</vt:lpstr>
      <vt:lpstr>Combining WHERE, GROUP BY, and ORDER BY</vt:lpstr>
      <vt:lpstr>One more note: Combining WHERE, GROUP BY, and ORDER BY</vt:lpstr>
      <vt:lpstr>SQL Joins</vt:lpstr>
      <vt:lpstr>(Inner) Join</vt:lpstr>
      <vt:lpstr>More Variations to Join</vt:lpstr>
      <vt:lpstr>Outer Join</vt:lpstr>
      <vt:lpstr>More Variations to Join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for Exam 1</dc:title>
  <dc:creator/>
  <cp:lastModifiedBy>AJ Raven</cp:lastModifiedBy>
  <cp:revision>195</cp:revision>
  <cp:lastPrinted>2021-02-21T21:53:21Z</cp:lastPrinted>
  <dcterms:created xsi:type="dcterms:W3CDTF">2015-09-26T04:23:07Z</dcterms:created>
  <dcterms:modified xsi:type="dcterms:W3CDTF">2021-02-21T22:05:28Z</dcterms:modified>
</cp:coreProperties>
</file>