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3"/>
  </p:notesMasterIdLst>
  <p:sldIdLst>
    <p:sldId id="336" r:id="rId2"/>
    <p:sldId id="306" r:id="rId3"/>
    <p:sldId id="319" r:id="rId4"/>
    <p:sldId id="339" r:id="rId5"/>
    <p:sldId id="307" r:id="rId6"/>
    <p:sldId id="322" r:id="rId7"/>
    <p:sldId id="337" r:id="rId8"/>
    <p:sldId id="340" r:id="rId9"/>
    <p:sldId id="338" r:id="rId10"/>
    <p:sldId id="362" r:id="rId11"/>
    <p:sldId id="361" r:id="rId12"/>
    <p:sldId id="343" r:id="rId13"/>
    <p:sldId id="363" r:id="rId14"/>
    <p:sldId id="344" r:id="rId15"/>
    <p:sldId id="345" r:id="rId16"/>
    <p:sldId id="346" r:id="rId17"/>
    <p:sldId id="347" r:id="rId18"/>
    <p:sldId id="365" r:id="rId19"/>
    <p:sldId id="369" r:id="rId20"/>
    <p:sldId id="355" r:id="rId21"/>
    <p:sldId id="323" r:id="rId22"/>
    <p:sldId id="351" r:id="rId23"/>
    <p:sldId id="368" r:id="rId24"/>
    <p:sldId id="360" r:id="rId25"/>
    <p:sldId id="326" r:id="rId26"/>
    <p:sldId id="354" r:id="rId27"/>
    <p:sldId id="353" r:id="rId28"/>
    <p:sldId id="356" r:id="rId29"/>
    <p:sldId id="352" r:id="rId30"/>
    <p:sldId id="327" r:id="rId31"/>
    <p:sldId id="328" r:id="rId32"/>
    <p:sldId id="357" r:id="rId33"/>
    <p:sldId id="274" r:id="rId34"/>
    <p:sldId id="333" r:id="rId35"/>
    <p:sldId id="308" r:id="rId36"/>
    <p:sldId id="359" r:id="rId37"/>
    <p:sldId id="366" r:id="rId38"/>
    <p:sldId id="325" r:id="rId39"/>
    <p:sldId id="332" r:id="rId40"/>
    <p:sldId id="367" r:id="rId41"/>
    <p:sldId id="335" r:id="rId4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22" autoAdjust="0"/>
    <p:restoredTop sz="94796" autoAdjust="0"/>
  </p:normalViewPr>
  <p:slideViewPr>
    <p:cSldViewPr>
      <p:cViewPr varScale="1">
        <p:scale>
          <a:sx n="113" d="100"/>
          <a:sy n="113" d="100"/>
        </p:scale>
        <p:origin x="1512" y="184"/>
      </p:cViewPr>
      <p:guideLst>
        <p:guide orient="horz" pos="2160"/>
        <p:guide pos="2880"/>
      </p:guideLst>
    </p:cSldViewPr>
  </p:slideViewPr>
  <p:outlineViewPr>
    <p:cViewPr>
      <p:scale>
        <a:sx n="33" d="100"/>
        <a:sy n="33" d="100"/>
      </p:scale>
      <p:origin x="0" y="89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3CBEB-EAE8-41DB-ADF4-B22E830AE4E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96F8EA1-94AC-4BEF-97B8-08CEC3D83DDC}">
      <dgm:prSet/>
      <dgm:spPr/>
      <dgm:t>
        <a:bodyPr/>
        <a:lstStyle/>
        <a:p>
          <a:pPr rtl="0"/>
          <a:r>
            <a:rPr lang="en-US" baseline="-3000" dirty="0"/>
            <a:t>No repeating orders or customers.</a:t>
          </a:r>
          <a:endParaRPr lang="en-US" dirty="0"/>
        </a:p>
      </dgm:t>
    </dgm:pt>
    <dgm:pt modelId="{3D9A9DCC-B8F6-4E31-A18B-2342EA4E0787}" type="parTrans" cxnId="{53D3438E-4851-4FAC-B118-1421B9754842}">
      <dgm:prSet/>
      <dgm:spPr/>
      <dgm:t>
        <a:bodyPr/>
        <a:lstStyle/>
        <a:p>
          <a:endParaRPr lang="en-US"/>
        </a:p>
      </dgm:t>
    </dgm:pt>
    <dgm:pt modelId="{A80ECC90-7C34-4CB6-925E-947696A3F5DE}" type="sibTrans" cxnId="{53D3438E-4851-4FAC-B118-1421B9754842}">
      <dgm:prSet/>
      <dgm:spPr/>
      <dgm:t>
        <a:bodyPr/>
        <a:lstStyle/>
        <a:p>
          <a:endParaRPr lang="en-US"/>
        </a:p>
      </dgm:t>
    </dgm:pt>
    <dgm:pt modelId="{C3693995-01CA-4D87-A016-20C2FA8014B1}">
      <dgm:prSet/>
      <dgm:spPr/>
      <dgm:t>
        <a:bodyPr/>
        <a:lstStyle/>
        <a:p>
          <a:pPr rtl="0"/>
          <a:r>
            <a:rPr lang="en-US" baseline="-3000" dirty="0"/>
            <a:t>Every order is unique.</a:t>
          </a:r>
          <a:endParaRPr lang="en-US" dirty="0"/>
        </a:p>
      </dgm:t>
    </dgm:pt>
    <dgm:pt modelId="{619C83E0-284C-4BDF-A965-5B5BEC1EDD44}" type="parTrans" cxnId="{13FBF6D1-61CE-4CF8-A6EE-28F6EB337181}">
      <dgm:prSet/>
      <dgm:spPr/>
      <dgm:t>
        <a:bodyPr/>
        <a:lstStyle/>
        <a:p>
          <a:endParaRPr lang="en-US"/>
        </a:p>
      </dgm:t>
    </dgm:pt>
    <dgm:pt modelId="{9519A397-B8F7-4E74-AB2C-B2EE87F6F841}" type="sibTrans" cxnId="{13FBF6D1-61CE-4CF8-A6EE-28F6EB337181}">
      <dgm:prSet/>
      <dgm:spPr/>
      <dgm:t>
        <a:bodyPr/>
        <a:lstStyle/>
        <a:p>
          <a:endParaRPr lang="en-US"/>
        </a:p>
      </dgm:t>
    </dgm:pt>
    <dgm:pt modelId="{B520AAAB-62DD-4BCA-B478-83D13A33F76A}">
      <dgm:prSet/>
      <dgm:spPr/>
      <dgm:t>
        <a:bodyPr/>
        <a:lstStyle/>
        <a:p>
          <a:pPr rtl="0"/>
          <a:r>
            <a:rPr lang="en-US" baseline="-3000" dirty="0"/>
            <a:t>This is an example of </a:t>
          </a:r>
          <a:r>
            <a:rPr lang="en-US" b="1" baseline="-3000" dirty="0"/>
            <a:t>normalization</a:t>
          </a:r>
          <a:r>
            <a:rPr lang="en-US" baseline="-3000" dirty="0"/>
            <a:t>..</a:t>
          </a:r>
          <a:endParaRPr lang="en-US" dirty="0"/>
        </a:p>
      </dgm:t>
    </dgm:pt>
    <dgm:pt modelId="{9FC80FE0-398B-4D10-A156-C30D6EFA8A22}" type="parTrans" cxnId="{0B213DE0-E45D-47C0-AE81-4B0C2DE2FD37}">
      <dgm:prSet/>
      <dgm:spPr/>
      <dgm:t>
        <a:bodyPr/>
        <a:lstStyle/>
        <a:p>
          <a:endParaRPr lang="en-US"/>
        </a:p>
      </dgm:t>
    </dgm:pt>
    <dgm:pt modelId="{05562F22-164E-4F6F-BF04-D9AC923AD883}" type="sibTrans" cxnId="{0B213DE0-E45D-47C0-AE81-4B0C2DE2FD37}">
      <dgm:prSet/>
      <dgm:spPr/>
      <dgm:t>
        <a:bodyPr/>
        <a:lstStyle/>
        <a:p>
          <a:endParaRPr lang="en-US"/>
        </a:p>
      </dgm:t>
    </dgm:pt>
    <dgm:pt modelId="{557E62CC-0867-4664-977B-EBBC7791EFB8}">
      <dgm:prSet/>
      <dgm:spPr/>
      <dgm:t>
        <a:bodyPr/>
        <a:lstStyle/>
        <a:p>
          <a:pPr rtl="0"/>
          <a:r>
            <a:rPr lang="en-US" baseline="-3000" dirty="0"/>
            <a:t>Every customer is unique.</a:t>
          </a:r>
          <a:endParaRPr lang="en-US" dirty="0"/>
        </a:p>
      </dgm:t>
    </dgm:pt>
    <dgm:pt modelId="{3B711D49-9187-48CD-A36D-B480CC6AAC26}" type="parTrans" cxnId="{F2B2F96E-90AA-4FFF-858D-14E5196BAECB}">
      <dgm:prSet/>
      <dgm:spPr/>
      <dgm:t>
        <a:bodyPr/>
        <a:lstStyle/>
        <a:p>
          <a:endParaRPr lang="en-US"/>
        </a:p>
      </dgm:t>
    </dgm:pt>
    <dgm:pt modelId="{9BD9582F-FEAC-4462-AC0A-925CD422737E}" type="sibTrans" cxnId="{F2B2F96E-90AA-4FFF-858D-14E5196BAECB}">
      <dgm:prSet/>
      <dgm:spPr/>
      <dgm:t>
        <a:bodyPr/>
        <a:lstStyle/>
        <a:p>
          <a:endParaRPr lang="en-US"/>
        </a:p>
      </dgm:t>
    </dgm:pt>
    <dgm:pt modelId="{C9B4E51D-00D5-4D05-9E24-42F33FC739DB}" type="pres">
      <dgm:prSet presAssocID="{9E23CBEB-EAE8-41DB-ADF4-B22E830AE4E1}" presName="linear" presStyleCnt="0">
        <dgm:presLayoutVars>
          <dgm:animLvl val="lvl"/>
          <dgm:resizeHandles val="exact"/>
        </dgm:presLayoutVars>
      </dgm:prSet>
      <dgm:spPr/>
    </dgm:pt>
    <dgm:pt modelId="{892EA243-3E20-4573-A11E-DF4BB875C719}" type="pres">
      <dgm:prSet presAssocID="{F96F8EA1-94AC-4BEF-97B8-08CEC3D83DDC}" presName="parentText" presStyleLbl="node1" presStyleIdx="0" presStyleCnt="4">
        <dgm:presLayoutVars>
          <dgm:chMax val="0"/>
          <dgm:bulletEnabled val="1"/>
        </dgm:presLayoutVars>
      </dgm:prSet>
      <dgm:spPr/>
    </dgm:pt>
    <dgm:pt modelId="{9905CB63-13A2-4E37-9690-E3EACB72D6F4}" type="pres">
      <dgm:prSet presAssocID="{A80ECC90-7C34-4CB6-925E-947696A3F5DE}" presName="spacer" presStyleCnt="0"/>
      <dgm:spPr/>
    </dgm:pt>
    <dgm:pt modelId="{A9390E8B-BEF9-4BE8-BECF-CF847EFE6FE3}" type="pres">
      <dgm:prSet presAssocID="{557E62CC-0867-4664-977B-EBBC7791EFB8}" presName="parentText" presStyleLbl="node1" presStyleIdx="1" presStyleCnt="4">
        <dgm:presLayoutVars>
          <dgm:chMax val="0"/>
          <dgm:bulletEnabled val="1"/>
        </dgm:presLayoutVars>
      </dgm:prSet>
      <dgm:spPr/>
    </dgm:pt>
    <dgm:pt modelId="{1AC06B5F-12EF-4FF7-BB98-B497939108C4}" type="pres">
      <dgm:prSet presAssocID="{9BD9582F-FEAC-4462-AC0A-925CD422737E}" presName="spacer" presStyleCnt="0"/>
      <dgm:spPr/>
    </dgm:pt>
    <dgm:pt modelId="{E938D855-B4C5-44C5-BE20-0F69FEAF79EB}" type="pres">
      <dgm:prSet presAssocID="{C3693995-01CA-4D87-A016-20C2FA8014B1}" presName="parentText" presStyleLbl="node1" presStyleIdx="2" presStyleCnt="4">
        <dgm:presLayoutVars>
          <dgm:chMax val="0"/>
          <dgm:bulletEnabled val="1"/>
        </dgm:presLayoutVars>
      </dgm:prSet>
      <dgm:spPr/>
    </dgm:pt>
    <dgm:pt modelId="{4CF60D53-8418-4C88-8F7C-10249AE21853}" type="pres">
      <dgm:prSet presAssocID="{9519A397-B8F7-4E74-AB2C-B2EE87F6F841}" presName="spacer" presStyleCnt="0"/>
      <dgm:spPr/>
    </dgm:pt>
    <dgm:pt modelId="{748F216F-A643-4C40-8C5F-759609B88DCD}" type="pres">
      <dgm:prSet presAssocID="{B520AAAB-62DD-4BCA-B478-83D13A33F76A}" presName="parentText" presStyleLbl="node1" presStyleIdx="3" presStyleCnt="4">
        <dgm:presLayoutVars>
          <dgm:chMax val="0"/>
          <dgm:bulletEnabled val="1"/>
        </dgm:presLayoutVars>
      </dgm:prSet>
      <dgm:spPr/>
    </dgm:pt>
  </dgm:ptLst>
  <dgm:cxnLst>
    <dgm:cxn modelId="{8182A515-DE54-48D2-B497-E2BD1A1A974C}" type="presOf" srcId="{C3693995-01CA-4D87-A016-20C2FA8014B1}" destId="{E938D855-B4C5-44C5-BE20-0F69FEAF79EB}" srcOrd="0" destOrd="0" presId="urn:microsoft.com/office/officeart/2005/8/layout/vList2"/>
    <dgm:cxn modelId="{A1955C2A-9962-4AEA-AA42-31A37EB14841}" type="presOf" srcId="{F96F8EA1-94AC-4BEF-97B8-08CEC3D83DDC}" destId="{892EA243-3E20-4573-A11E-DF4BB875C719}" srcOrd="0" destOrd="0" presId="urn:microsoft.com/office/officeart/2005/8/layout/vList2"/>
    <dgm:cxn modelId="{F2B2F96E-90AA-4FFF-858D-14E5196BAECB}" srcId="{9E23CBEB-EAE8-41DB-ADF4-B22E830AE4E1}" destId="{557E62CC-0867-4664-977B-EBBC7791EFB8}" srcOrd="1" destOrd="0" parTransId="{3B711D49-9187-48CD-A36D-B480CC6AAC26}" sibTransId="{9BD9582F-FEAC-4462-AC0A-925CD422737E}"/>
    <dgm:cxn modelId="{A6F9E577-F5E3-4FC9-800B-00947E376319}" type="presOf" srcId="{9E23CBEB-EAE8-41DB-ADF4-B22E830AE4E1}" destId="{C9B4E51D-00D5-4D05-9E24-42F33FC739DB}" srcOrd="0" destOrd="0" presId="urn:microsoft.com/office/officeart/2005/8/layout/vList2"/>
    <dgm:cxn modelId="{15D58688-F1BA-4FAA-86A7-39DEF8DC80CC}" type="presOf" srcId="{557E62CC-0867-4664-977B-EBBC7791EFB8}" destId="{A9390E8B-BEF9-4BE8-BECF-CF847EFE6FE3}" srcOrd="0" destOrd="0" presId="urn:microsoft.com/office/officeart/2005/8/layout/vList2"/>
    <dgm:cxn modelId="{53D3438E-4851-4FAC-B118-1421B9754842}" srcId="{9E23CBEB-EAE8-41DB-ADF4-B22E830AE4E1}" destId="{F96F8EA1-94AC-4BEF-97B8-08CEC3D83DDC}" srcOrd="0" destOrd="0" parTransId="{3D9A9DCC-B8F6-4E31-A18B-2342EA4E0787}" sibTransId="{A80ECC90-7C34-4CB6-925E-947696A3F5DE}"/>
    <dgm:cxn modelId="{1A0FF1B4-AB21-4F4E-A2CE-318234330C8D}" type="presOf" srcId="{B520AAAB-62DD-4BCA-B478-83D13A33F76A}" destId="{748F216F-A643-4C40-8C5F-759609B88DCD}" srcOrd="0" destOrd="0" presId="urn:microsoft.com/office/officeart/2005/8/layout/vList2"/>
    <dgm:cxn modelId="{13FBF6D1-61CE-4CF8-A6EE-28F6EB337181}" srcId="{9E23CBEB-EAE8-41DB-ADF4-B22E830AE4E1}" destId="{C3693995-01CA-4D87-A016-20C2FA8014B1}" srcOrd="2" destOrd="0" parTransId="{619C83E0-284C-4BDF-A965-5B5BEC1EDD44}" sibTransId="{9519A397-B8F7-4E74-AB2C-B2EE87F6F841}"/>
    <dgm:cxn modelId="{0B213DE0-E45D-47C0-AE81-4B0C2DE2FD37}" srcId="{9E23CBEB-EAE8-41DB-ADF4-B22E830AE4E1}" destId="{B520AAAB-62DD-4BCA-B478-83D13A33F76A}" srcOrd="3" destOrd="0" parTransId="{9FC80FE0-398B-4D10-A156-C30D6EFA8A22}" sibTransId="{05562F22-164E-4F6F-BF04-D9AC923AD883}"/>
    <dgm:cxn modelId="{8D4960D9-DA88-4DCD-A63F-4A5F4C34F3CA}" type="presParOf" srcId="{C9B4E51D-00D5-4D05-9E24-42F33FC739DB}" destId="{892EA243-3E20-4573-A11E-DF4BB875C719}" srcOrd="0" destOrd="0" presId="urn:microsoft.com/office/officeart/2005/8/layout/vList2"/>
    <dgm:cxn modelId="{4E29C91D-E856-4335-ACBE-EB2EC40F7F27}" type="presParOf" srcId="{C9B4E51D-00D5-4D05-9E24-42F33FC739DB}" destId="{9905CB63-13A2-4E37-9690-E3EACB72D6F4}" srcOrd="1" destOrd="0" presId="urn:microsoft.com/office/officeart/2005/8/layout/vList2"/>
    <dgm:cxn modelId="{0AE6371B-F4B1-4EDA-A872-00B678C571B3}" type="presParOf" srcId="{C9B4E51D-00D5-4D05-9E24-42F33FC739DB}" destId="{A9390E8B-BEF9-4BE8-BECF-CF847EFE6FE3}" srcOrd="2" destOrd="0" presId="urn:microsoft.com/office/officeart/2005/8/layout/vList2"/>
    <dgm:cxn modelId="{AC11E35B-9181-436E-ABBB-7714F8CF4B65}" type="presParOf" srcId="{C9B4E51D-00D5-4D05-9E24-42F33FC739DB}" destId="{1AC06B5F-12EF-4FF7-BB98-B497939108C4}" srcOrd="3" destOrd="0" presId="urn:microsoft.com/office/officeart/2005/8/layout/vList2"/>
    <dgm:cxn modelId="{17B543C5-39A7-40CB-9F77-004A8E26C6F9}" type="presParOf" srcId="{C9B4E51D-00D5-4D05-9E24-42F33FC739DB}" destId="{E938D855-B4C5-44C5-BE20-0F69FEAF79EB}" srcOrd="4" destOrd="0" presId="urn:microsoft.com/office/officeart/2005/8/layout/vList2"/>
    <dgm:cxn modelId="{325487F9-5FB4-4F72-8BCE-8773D5C26171}" type="presParOf" srcId="{C9B4E51D-00D5-4D05-9E24-42F33FC739DB}" destId="{4CF60D53-8418-4C88-8F7C-10249AE21853}" srcOrd="5" destOrd="0" presId="urn:microsoft.com/office/officeart/2005/8/layout/vList2"/>
    <dgm:cxn modelId="{C3191546-8848-4BED-9F38-97738B52F73B}" type="presParOf" srcId="{C9B4E51D-00D5-4D05-9E24-42F33FC739DB}" destId="{748F216F-A643-4C40-8C5F-759609B88DC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C9F3B8-63B2-46F5-85BA-5CE6C1E0A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3A80B5-F62B-4C0B-8882-E39D4BC2A23D}">
      <dgm:prSet phldrT="[Text]"/>
      <dgm:spPr/>
      <dgm:t>
        <a:bodyPr/>
        <a:lstStyle/>
        <a:p>
          <a:r>
            <a:rPr lang="en-US" dirty="0"/>
            <a:t>Keep in mind…</a:t>
          </a:r>
        </a:p>
      </dgm:t>
    </dgm:pt>
    <dgm:pt modelId="{0EDA5FAB-AE79-4238-A4D6-1564F9EFDE94}" type="parTrans" cxnId="{E111CB08-CDEA-4A13-8806-CA743ED0086C}">
      <dgm:prSet/>
      <dgm:spPr/>
      <dgm:t>
        <a:bodyPr/>
        <a:lstStyle/>
        <a:p>
          <a:endParaRPr lang="en-US"/>
        </a:p>
      </dgm:t>
    </dgm:pt>
    <dgm:pt modelId="{080B0ED6-C530-46C8-9C18-A5FF720E13F6}" type="sibTrans" cxnId="{E111CB08-CDEA-4A13-8806-CA743ED0086C}">
      <dgm:prSet/>
      <dgm:spPr/>
      <dgm:t>
        <a:bodyPr/>
        <a:lstStyle/>
        <a:p>
          <a:endParaRPr lang="en-US"/>
        </a:p>
      </dgm:t>
    </dgm:pt>
    <dgm:pt modelId="{717CEE51-9DCE-4E2D-9BB5-74AFC37E56B1}">
      <dgm:prSet phldrT="[Text]"/>
      <dgm:spPr/>
      <dgm:t>
        <a:bodyPr/>
        <a:lstStyle/>
        <a:p>
          <a:r>
            <a:rPr lang="en-US" dirty="0"/>
            <a:t>The field names don’t have to match (i.e., </a:t>
          </a:r>
          <a:r>
            <a:rPr lang="en-US" dirty="0" err="1"/>
            <a:t>OrderNumber</a:t>
          </a:r>
          <a:r>
            <a:rPr lang="en-US" dirty="0"/>
            <a:t>)</a:t>
          </a:r>
        </a:p>
      </dgm:t>
    </dgm:pt>
    <dgm:pt modelId="{2EEB26F6-CCA7-48A0-B582-591D53CD0E78}" type="parTrans" cxnId="{792B4714-74BD-4A56-87B2-08DE63E31B96}">
      <dgm:prSet/>
      <dgm:spPr/>
      <dgm:t>
        <a:bodyPr/>
        <a:lstStyle/>
        <a:p>
          <a:endParaRPr lang="en-US"/>
        </a:p>
      </dgm:t>
    </dgm:pt>
    <dgm:pt modelId="{6B4FF989-EF50-49CE-B16C-6EF11120DCC1}" type="sibTrans" cxnId="{792B4714-74BD-4A56-87B2-08DE63E31B96}">
      <dgm:prSet/>
      <dgm:spPr/>
      <dgm:t>
        <a:bodyPr/>
        <a:lstStyle/>
        <a:p>
          <a:endParaRPr lang="en-US"/>
        </a:p>
      </dgm:t>
    </dgm:pt>
    <dgm:pt modelId="{B0ADED07-509F-4533-90A3-0DE445A78E35}">
      <dgm:prSet phldrT="[Text]"/>
      <dgm:spPr/>
      <dgm:t>
        <a:bodyPr/>
        <a:lstStyle/>
        <a:p>
          <a:r>
            <a:rPr lang="en-US" dirty="0"/>
            <a:t>But they have to represent the same thing</a:t>
          </a:r>
        </a:p>
      </dgm:t>
    </dgm:pt>
    <dgm:pt modelId="{CD38BCD2-B4F8-4D9D-A928-3EDAD99C5606}" type="parTrans" cxnId="{D8909031-09B3-48A8-8740-55BA8BCDDD22}">
      <dgm:prSet/>
      <dgm:spPr/>
      <dgm:t>
        <a:bodyPr/>
        <a:lstStyle/>
        <a:p>
          <a:endParaRPr lang="en-US"/>
        </a:p>
      </dgm:t>
    </dgm:pt>
    <dgm:pt modelId="{FBA69374-9153-45F1-A0E1-A38AAC30552F}" type="sibTrans" cxnId="{D8909031-09B3-48A8-8740-55BA8BCDDD22}">
      <dgm:prSet/>
      <dgm:spPr/>
      <dgm:t>
        <a:bodyPr/>
        <a:lstStyle/>
        <a:p>
          <a:endParaRPr lang="en-US"/>
        </a:p>
      </dgm:t>
    </dgm:pt>
    <dgm:pt modelId="{BFACE581-AE54-471A-83AB-E52BEB8F4C8E}">
      <dgm:prSet phldrT="[Text]"/>
      <dgm:spPr/>
      <dgm:t>
        <a:bodyPr/>
        <a:lstStyle/>
        <a:p>
          <a:r>
            <a:rPr lang="en-US" dirty="0"/>
            <a:t>This is “</a:t>
          </a:r>
          <a:r>
            <a:rPr lang="en-US" dirty="0" err="1"/>
            <a:t>denormalized</a:t>
          </a:r>
          <a:r>
            <a:rPr lang="en-US" dirty="0"/>
            <a:t>” data (it repeats)</a:t>
          </a:r>
        </a:p>
      </dgm:t>
    </dgm:pt>
    <dgm:pt modelId="{DB75B2AF-821B-415F-9238-F6B676A2D02A}" type="parTrans" cxnId="{F52C761B-D1BE-4C79-9AD4-A6780B89EF7F}">
      <dgm:prSet/>
      <dgm:spPr/>
      <dgm:t>
        <a:bodyPr/>
        <a:lstStyle/>
        <a:p>
          <a:endParaRPr lang="en-US"/>
        </a:p>
      </dgm:t>
    </dgm:pt>
    <dgm:pt modelId="{35ADD440-3A56-453C-98EF-FCD6A8318805}" type="sibTrans" cxnId="{F52C761B-D1BE-4C79-9AD4-A6780B89EF7F}">
      <dgm:prSet/>
      <dgm:spPr/>
      <dgm:t>
        <a:bodyPr/>
        <a:lstStyle/>
        <a:p>
          <a:endParaRPr lang="en-US"/>
        </a:p>
      </dgm:t>
    </dgm:pt>
    <dgm:pt modelId="{F3E9D097-907C-4E68-9EEA-0D5FF1D125FD}" type="pres">
      <dgm:prSet presAssocID="{84C9F3B8-63B2-46F5-85BA-5CE6C1E0A501}" presName="linear" presStyleCnt="0">
        <dgm:presLayoutVars>
          <dgm:animLvl val="lvl"/>
          <dgm:resizeHandles val="exact"/>
        </dgm:presLayoutVars>
      </dgm:prSet>
      <dgm:spPr/>
    </dgm:pt>
    <dgm:pt modelId="{89C0EE40-9850-4D11-B9D4-911F040FF737}" type="pres">
      <dgm:prSet presAssocID="{BD3A80B5-F62B-4C0B-8882-E39D4BC2A23D}" presName="parentText" presStyleLbl="node1" presStyleIdx="0" presStyleCnt="1">
        <dgm:presLayoutVars>
          <dgm:chMax val="0"/>
          <dgm:bulletEnabled val="1"/>
        </dgm:presLayoutVars>
      </dgm:prSet>
      <dgm:spPr/>
    </dgm:pt>
    <dgm:pt modelId="{D9A23A68-7DC1-41F1-89D8-C3F14DC36E62}" type="pres">
      <dgm:prSet presAssocID="{BD3A80B5-F62B-4C0B-8882-E39D4BC2A23D}" presName="childText" presStyleLbl="revTx" presStyleIdx="0" presStyleCnt="1">
        <dgm:presLayoutVars>
          <dgm:bulletEnabled val="1"/>
        </dgm:presLayoutVars>
      </dgm:prSet>
      <dgm:spPr/>
    </dgm:pt>
  </dgm:ptLst>
  <dgm:cxnLst>
    <dgm:cxn modelId="{E111CB08-CDEA-4A13-8806-CA743ED0086C}" srcId="{84C9F3B8-63B2-46F5-85BA-5CE6C1E0A501}" destId="{BD3A80B5-F62B-4C0B-8882-E39D4BC2A23D}" srcOrd="0" destOrd="0" parTransId="{0EDA5FAB-AE79-4238-A4D6-1564F9EFDE94}" sibTransId="{080B0ED6-C530-46C8-9C18-A5FF720E13F6}"/>
    <dgm:cxn modelId="{792B4714-74BD-4A56-87B2-08DE63E31B96}" srcId="{BD3A80B5-F62B-4C0B-8882-E39D4BC2A23D}" destId="{717CEE51-9DCE-4E2D-9BB5-74AFC37E56B1}" srcOrd="0" destOrd="0" parTransId="{2EEB26F6-CCA7-48A0-B582-591D53CD0E78}" sibTransId="{6B4FF989-EF50-49CE-B16C-6EF11120DCC1}"/>
    <dgm:cxn modelId="{F52C761B-D1BE-4C79-9AD4-A6780B89EF7F}" srcId="{BD3A80B5-F62B-4C0B-8882-E39D4BC2A23D}" destId="{BFACE581-AE54-471A-83AB-E52BEB8F4C8E}" srcOrd="2" destOrd="0" parTransId="{DB75B2AF-821B-415F-9238-F6B676A2D02A}" sibTransId="{35ADD440-3A56-453C-98EF-FCD6A8318805}"/>
    <dgm:cxn modelId="{DD3E1821-FB4A-448C-A559-4DBE8C775A44}" type="presOf" srcId="{717CEE51-9DCE-4E2D-9BB5-74AFC37E56B1}" destId="{D9A23A68-7DC1-41F1-89D8-C3F14DC36E62}" srcOrd="0" destOrd="0" presId="urn:microsoft.com/office/officeart/2005/8/layout/vList2"/>
    <dgm:cxn modelId="{D8909031-09B3-48A8-8740-55BA8BCDDD22}" srcId="{BD3A80B5-F62B-4C0B-8882-E39D4BC2A23D}" destId="{B0ADED07-509F-4533-90A3-0DE445A78E35}" srcOrd="1" destOrd="0" parTransId="{CD38BCD2-B4F8-4D9D-A928-3EDAD99C5606}" sibTransId="{FBA69374-9153-45F1-A0E1-A38AAC30552F}"/>
    <dgm:cxn modelId="{65492D40-8726-4895-B910-96D1E077F0DA}" type="presOf" srcId="{BD3A80B5-F62B-4C0B-8882-E39D4BC2A23D}" destId="{89C0EE40-9850-4D11-B9D4-911F040FF737}" srcOrd="0" destOrd="0" presId="urn:microsoft.com/office/officeart/2005/8/layout/vList2"/>
    <dgm:cxn modelId="{8C4A0680-72E2-4197-BF84-E4B6C58B3536}" type="presOf" srcId="{B0ADED07-509F-4533-90A3-0DE445A78E35}" destId="{D9A23A68-7DC1-41F1-89D8-C3F14DC36E62}" srcOrd="0" destOrd="1" presId="urn:microsoft.com/office/officeart/2005/8/layout/vList2"/>
    <dgm:cxn modelId="{6054D891-EA38-477A-BDAA-207B3E1F5075}" type="presOf" srcId="{84C9F3B8-63B2-46F5-85BA-5CE6C1E0A501}" destId="{F3E9D097-907C-4E68-9EEA-0D5FF1D125FD}" srcOrd="0" destOrd="0" presId="urn:microsoft.com/office/officeart/2005/8/layout/vList2"/>
    <dgm:cxn modelId="{07512CBC-BFB6-4B4A-892B-1CF18EE23221}" type="presOf" srcId="{BFACE581-AE54-471A-83AB-E52BEB8F4C8E}" destId="{D9A23A68-7DC1-41F1-89D8-C3F14DC36E62}" srcOrd="0" destOrd="2" presId="urn:microsoft.com/office/officeart/2005/8/layout/vList2"/>
    <dgm:cxn modelId="{CC721DA4-E945-4647-B576-EFF5AAABB932}" type="presParOf" srcId="{F3E9D097-907C-4E68-9EEA-0D5FF1D125FD}" destId="{89C0EE40-9850-4D11-B9D4-911F040FF737}" srcOrd="0" destOrd="0" presId="urn:microsoft.com/office/officeart/2005/8/layout/vList2"/>
    <dgm:cxn modelId="{75D5F900-C26D-40F0-9D79-A925128065D4}" type="presParOf" srcId="{F3E9D097-907C-4E68-9EEA-0D5FF1D125FD}" destId="{D9A23A68-7DC1-41F1-89D8-C3F14DC36E6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2EA243-3E20-4573-A11E-DF4BB875C719}">
      <dsp:nvSpPr>
        <dsp:cNvPr id="0" name=""/>
        <dsp:cNvSpPr/>
      </dsp:nvSpPr>
      <dsp:spPr>
        <a:xfrm>
          <a:off x="0" y="315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No repeating orders or customers.</a:t>
          </a:r>
          <a:endParaRPr lang="en-US" sz="3000" kern="1200" dirty="0"/>
        </a:p>
      </dsp:txBody>
      <dsp:txXfrm>
        <a:off x="35125" y="66625"/>
        <a:ext cx="4044550" cy="649299"/>
      </dsp:txXfrm>
    </dsp:sp>
    <dsp:sp modelId="{A9390E8B-BEF9-4BE8-BECF-CF847EFE6FE3}">
      <dsp:nvSpPr>
        <dsp:cNvPr id="0" name=""/>
        <dsp:cNvSpPr/>
      </dsp:nvSpPr>
      <dsp:spPr>
        <a:xfrm>
          <a:off x="0" y="83745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customer is unique.</a:t>
          </a:r>
          <a:endParaRPr lang="en-US" sz="3000" kern="1200" dirty="0"/>
        </a:p>
      </dsp:txBody>
      <dsp:txXfrm>
        <a:off x="35125" y="872575"/>
        <a:ext cx="4044550" cy="649299"/>
      </dsp:txXfrm>
    </dsp:sp>
    <dsp:sp modelId="{E938D855-B4C5-44C5-BE20-0F69FEAF79EB}">
      <dsp:nvSpPr>
        <dsp:cNvPr id="0" name=""/>
        <dsp:cNvSpPr/>
      </dsp:nvSpPr>
      <dsp:spPr>
        <a:xfrm>
          <a:off x="0" y="1643400"/>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Every order is unique.</a:t>
          </a:r>
          <a:endParaRPr lang="en-US" sz="3000" kern="1200" dirty="0"/>
        </a:p>
      </dsp:txBody>
      <dsp:txXfrm>
        <a:off x="35125" y="1678525"/>
        <a:ext cx="4044550" cy="649299"/>
      </dsp:txXfrm>
    </dsp:sp>
    <dsp:sp modelId="{748F216F-A643-4C40-8C5F-759609B88DCD}">
      <dsp:nvSpPr>
        <dsp:cNvPr id="0" name=""/>
        <dsp:cNvSpPr/>
      </dsp:nvSpPr>
      <dsp:spPr>
        <a:xfrm>
          <a:off x="0" y="2449349"/>
          <a:ext cx="4114800" cy="7195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US" sz="3000" kern="1200" baseline="-3000" dirty="0"/>
            <a:t>This is an example of </a:t>
          </a:r>
          <a:r>
            <a:rPr lang="en-US" sz="3000" b="1" kern="1200" baseline="-3000" dirty="0"/>
            <a:t>normalization</a:t>
          </a:r>
          <a:r>
            <a:rPr lang="en-US" sz="3000" kern="1200" baseline="-3000" dirty="0"/>
            <a:t>..</a:t>
          </a:r>
          <a:endParaRPr lang="en-US" sz="3000" kern="1200" dirty="0"/>
        </a:p>
      </dsp:txBody>
      <dsp:txXfrm>
        <a:off x="35125" y="2484474"/>
        <a:ext cx="4044550" cy="64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0EE40-9850-4D11-B9D4-911F040FF737}">
      <dsp:nvSpPr>
        <dsp:cNvPr id="0" name=""/>
        <dsp:cNvSpPr/>
      </dsp:nvSpPr>
      <dsp:spPr>
        <a:xfrm>
          <a:off x="0" y="154338"/>
          <a:ext cx="487387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Keep in mind…</a:t>
          </a:r>
        </a:p>
      </dsp:txBody>
      <dsp:txXfrm>
        <a:off x="31613" y="185951"/>
        <a:ext cx="4810644" cy="584369"/>
      </dsp:txXfrm>
    </dsp:sp>
    <dsp:sp modelId="{D9A23A68-7DC1-41F1-89D8-C3F14DC36E62}">
      <dsp:nvSpPr>
        <dsp:cNvPr id="0" name=""/>
        <dsp:cNvSpPr/>
      </dsp:nvSpPr>
      <dsp:spPr>
        <a:xfrm>
          <a:off x="0" y="801933"/>
          <a:ext cx="4873870"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745"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The field names don’t have to match (i.e., </a:t>
          </a:r>
          <a:r>
            <a:rPr lang="en-US" sz="2100" kern="1200" dirty="0" err="1"/>
            <a:t>OrderNumber</a:t>
          </a:r>
          <a:r>
            <a:rPr lang="en-US" sz="2100" kern="1200" dirty="0"/>
            <a:t>)</a:t>
          </a:r>
        </a:p>
        <a:p>
          <a:pPr marL="228600" lvl="1" indent="-228600" algn="l" defTabSz="933450">
            <a:lnSpc>
              <a:spcPct val="90000"/>
            </a:lnSpc>
            <a:spcBef>
              <a:spcPct val="0"/>
            </a:spcBef>
            <a:spcAft>
              <a:spcPct val="20000"/>
            </a:spcAft>
            <a:buChar char="•"/>
          </a:pPr>
          <a:r>
            <a:rPr lang="en-US" sz="2100" kern="1200" dirty="0"/>
            <a:t>But they have to represent the same thing</a:t>
          </a:r>
        </a:p>
        <a:p>
          <a:pPr marL="228600" lvl="1" indent="-228600" algn="l" defTabSz="933450">
            <a:lnSpc>
              <a:spcPct val="90000"/>
            </a:lnSpc>
            <a:spcBef>
              <a:spcPct val="0"/>
            </a:spcBef>
            <a:spcAft>
              <a:spcPct val="20000"/>
            </a:spcAft>
            <a:buChar char="•"/>
          </a:pPr>
          <a:r>
            <a:rPr lang="en-US" sz="2100" kern="1200" dirty="0"/>
            <a:t>This is “</a:t>
          </a:r>
          <a:r>
            <a:rPr lang="en-US" sz="2100" kern="1200" dirty="0" err="1"/>
            <a:t>denormalized</a:t>
          </a:r>
          <a:r>
            <a:rPr lang="en-US" sz="2100" kern="1200" dirty="0"/>
            <a:t>” data (it repeats)</a:t>
          </a:r>
        </a:p>
      </dsp:txBody>
      <dsp:txXfrm>
        <a:off x="0" y="801933"/>
        <a:ext cx="4873870" cy="16766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26T03:34:13.467"/>
    </inkml:context>
    <inkml:brush xml:id="br0">
      <inkml:brushProperty name="width" value="0.1" units="cm"/>
      <inkml:brushProperty name="height" value="0.1" units="cm"/>
      <inkml:brushProperty name="ignorePressure" value="1"/>
    </inkml:brush>
  </inkml:definitions>
  <inkml:trace contextRef="#ctx0" brushRef="#br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0D10FDF2-F068-4A5D-97F9-C183C5FFCC06}" type="datetimeFigureOut">
              <a:rPr lang="en-US" smtClean="0"/>
              <a:t>1/10/22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9CB3C21C-7FD6-454C-A2EF-3CBF830C1619}" type="slidenum">
              <a:rPr lang="en-US" smtClean="0"/>
              <a:t>‹#›</a:t>
            </a:fld>
            <a:endParaRPr lang="en-US"/>
          </a:p>
        </p:txBody>
      </p:sp>
    </p:spTree>
    <p:extLst>
      <p:ext uri="{BB962C8B-B14F-4D97-AF65-F5344CB8AC3E}">
        <p14:creationId xmlns:p14="http://schemas.microsoft.com/office/powerpoint/2010/main" val="421881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3</a:t>
            </a:fld>
            <a:endParaRPr lang="en-US"/>
          </a:p>
        </p:txBody>
      </p:sp>
    </p:spTree>
    <p:extLst>
      <p:ext uri="{BB962C8B-B14F-4D97-AF65-F5344CB8AC3E}">
        <p14:creationId xmlns:p14="http://schemas.microsoft.com/office/powerpoint/2010/main" val="3606809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12</a:t>
            </a:fld>
            <a:endParaRPr lang="en-US"/>
          </a:p>
        </p:txBody>
      </p:sp>
    </p:spTree>
    <p:extLst>
      <p:ext uri="{BB962C8B-B14F-4D97-AF65-F5344CB8AC3E}">
        <p14:creationId xmlns:p14="http://schemas.microsoft.com/office/powerpoint/2010/main" val="34038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13</a:t>
            </a:fld>
            <a:endParaRPr lang="en-US"/>
          </a:p>
        </p:txBody>
      </p:sp>
    </p:spTree>
    <p:extLst>
      <p:ext uri="{BB962C8B-B14F-4D97-AF65-F5344CB8AC3E}">
        <p14:creationId xmlns:p14="http://schemas.microsoft.com/office/powerpoint/2010/main" val="2924565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14</a:t>
            </a:fld>
            <a:endParaRPr lang="en-US"/>
          </a:p>
        </p:txBody>
      </p:sp>
    </p:spTree>
    <p:extLst>
      <p:ext uri="{BB962C8B-B14F-4D97-AF65-F5344CB8AC3E}">
        <p14:creationId xmlns:p14="http://schemas.microsoft.com/office/powerpoint/2010/main" val="363639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15</a:t>
            </a:fld>
            <a:endParaRPr lang="en-US"/>
          </a:p>
        </p:txBody>
      </p:sp>
    </p:spTree>
    <p:extLst>
      <p:ext uri="{BB962C8B-B14F-4D97-AF65-F5344CB8AC3E}">
        <p14:creationId xmlns:p14="http://schemas.microsoft.com/office/powerpoint/2010/main" val="3436228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16</a:t>
            </a:fld>
            <a:endParaRPr lang="en-US"/>
          </a:p>
        </p:txBody>
      </p:sp>
    </p:spTree>
    <p:extLst>
      <p:ext uri="{BB962C8B-B14F-4D97-AF65-F5344CB8AC3E}">
        <p14:creationId xmlns:p14="http://schemas.microsoft.com/office/powerpoint/2010/main" val="2787619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17</a:t>
            </a:fld>
            <a:endParaRPr lang="en-US"/>
          </a:p>
        </p:txBody>
      </p:sp>
    </p:spTree>
    <p:extLst>
      <p:ext uri="{BB962C8B-B14F-4D97-AF65-F5344CB8AC3E}">
        <p14:creationId xmlns:p14="http://schemas.microsoft.com/office/powerpoint/2010/main" val="2370543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checking the requirement statement, you should check for the cardinality</a:t>
            </a:r>
          </a:p>
          <a:p>
            <a:r>
              <a:rPr lang="en-US" dirty="0"/>
              <a:t>If none, then you should make an assumption and own </a:t>
            </a:r>
            <a:r>
              <a:rPr lang="en-US" dirty="0" err="1"/>
              <a:t>judement</a:t>
            </a:r>
            <a:r>
              <a:rPr lang="en-US" dirty="0"/>
              <a:t> which may make more sense.</a:t>
            </a:r>
          </a:p>
          <a:p>
            <a:r>
              <a:rPr lang="en-US" dirty="0"/>
              <a:t> </a:t>
            </a:r>
          </a:p>
          <a:p>
            <a:r>
              <a:rPr lang="en-US" dirty="0"/>
              <a:t>In many cases, regarding maximum cardinality there is an right and wrong answer. </a:t>
            </a:r>
          </a:p>
        </p:txBody>
      </p:sp>
      <p:sp>
        <p:nvSpPr>
          <p:cNvPr id="4" name="Slide Number Placeholder 3"/>
          <p:cNvSpPr>
            <a:spLocks noGrp="1"/>
          </p:cNvSpPr>
          <p:nvPr>
            <p:ph type="sldNum" sz="quarter" idx="10"/>
          </p:nvPr>
        </p:nvSpPr>
        <p:spPr/>
        <p:txBody>
          <a:bodyPr/>
          <a:lstStyle/>
          <a:p>
            <a:fld id="{9CB3C21C-7FD6-454C-A2EF-3CBF830C1619}" type="slidenum">
              <a:rPr lang="en-US" smtClean="0"/>
              <a:t>18</a:t>
            </a:fld>
            <a:endParaRPr lang="en-US"/>
          </a:p>
        </p:txBody>
      </p:sp>
    </p:spTree>
    <p:extLst>
      <p:ext uri="{BB962C8B-B14F-4D97-AF65-F5344CB8AC3E}">
        <p14:creationId xmlns:p14="http://schemas.microsoft.com/office/powerpoint/2010/main" val="237924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Many/zero - one/Many</a:t>
            </a:r>
          </a:p>
          <a:p>
            <a:r>
              <a:rPr lang="en-US" dirty="0"/>
              <a:t>One/one - zero/many</a:t>
            </a:r>
          </a:p>
          <a:p>
            <a:r>
              <a:rPr lang="en-US" dirty="0"/>
              <a:t>Many/zero – zero/many</a:t>
            </a:r>
          </a:p>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19</a:t>
            </a:fld>
            <a:endParaRPr lang="en-US"/>
          </a:p>
        </p:txBody>
      </p:sp>
    </p:spTree>
    <p:extLst>
      <p:ext uri="{BB962C8B-B14F-4D97-AF65-F5344CB8AC3E}">
        <p14:creationId xmlns:p14="http://schemas.microsoft.com/office/powerpoint/2010/main" val="4005183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20</a:t>
            </a:fld>
            <a:endParaRPr lang="en-US"/>
          </a:p>
        </p:txBody>
      </p:sp>
    </p:spTree>
    <p:extLst>
      <p:ext uri="{BB962C8B-B14F-4D97-AF65-F5344CB8AC3E}">
        <p14:creationId xmlns:p14="http://schemas.microsoft.com/office/powerpoint/2010/main" val="32976510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21</a:t>
            </a:fld>
            <a:endParaRPr lang="en-US"/>
          </a:p>
        </p:txBody>
      </p:sp>
    </p:spTree>
    <p:extLst>
      <p:ext uri="{BB962C8B-B14F-4D97-AF65-F5344CB8AC3E}">
        <p14:creationId xmlns:p14="http://schemas.microsoft.com/office/powerpoint/2010/main" val="32600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27A1B-6C11-4AAF-BD53-3AB9B3BB5319}" type="slidenum">
              <a:rPr lang="en-US" smtClean="0"/>
              <a:t>4</a:t>
            </a:fld>
            <a:endParaRPr lang="en-US"/>
          </a:p>
        </p:txBody>
      </p:sp>
    </p:spTree>
    <p:extLst>
      <p:ext uri="{BB962C8B-B14F-4D97-AF65-F5344CB8AC3E}">
        <p14:creationId xmlns:p14="http://schemas.microsoft.com/office/powerpoint/2010/main" val="1053874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22</a:t>
            </a:fld>
            <a:endParaRPr lang="en-US"/>
          </a:p>
        </p:txBody>
      </p:sp>
    </p:spTree>
    <p:extLst>
      <p:ext uri="{BB962C8B-B14F-4D97-AF65-F5344CB8AC3E}">
        <p14:creationId xmlns:p14="http://schemas.microsoft.com/office/powerpoint/2010/main" val="1732587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23</a:t>
            </a:fld>
            <a:endParaRPr lang="en-US"/>
          </a:p>
        </p:txBody>
      </p:sp>
    </p:spTree>
    <p:extLst>
      <p:ext uri="{BB962C8B-B14F-4D97-AF65-F5344CB8AC3E}">
        <p14:creationId xmlns:p14="http://schemas.microsoft.com/office/powerpoint/2010/main" val="3431447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24</a:t>
            </a:fld>
            <a:endParaRPr lang="en-US"/>
          </a:p>
        </p:txBody>
      </p:sp>
    </p:spTree>
    <p:extLst>
      <p:ext uri="{BB962C8B-B14F-4D97-AF65-F5344CB8AC3E}">
        <p14:creationId xmlns:p14="http://schemas.microsoft.com/office/powerpoint/2010/main" val="1337432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25</a:t>
            </a:fld>
            <a:endParaRPr lang="en-US"/>
          </a:p>
        </p:txBody>
      </p:sp>
    </p:spTree>
    <p:extLst>
      <p:ext uri="{BB962C8B-B14F-4D97-AF65-F5344CB8AC3E}">
        <p14:creationId xmlns:p14="http://schemas.microsoft.com/office/powerpoint/2010/main" val="4008343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26</a:t>
            </a:fld>
            <a:endParaRPr lang="en-US"/>
          </a:p>
        </p:txBody>
      </p:sp>
    </p:spTree>
    <p:extLst>
      <p:ext uri="{BB962C8B-B14F-4D97-AF65-F5344CB8AC3E}">
        <p14:creationId xmlns:p14="http://schemas.microsoft.com/office/powerpoint/2010/main" val="703882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27</a:t>
            </a:fld>
            <a:endParaRPr lang="en-US"/>
          </a:p>
        </p:txBody>
      </p:sp>
    </p:spTree>
    <p:extLst>
      <p:ext uri="{BB962C8B-B14F-4D97-AF65-F5344CB8AC3E}">
        <p14:creationId xmlns:p14="http://schemas.microsoft.com/office/powerpoint/2010/main" val="3085650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28</a:t>
            </a:fld>
            <a:endParaRPr lang="en-US"/>
          </a:p>
        </p:txBody>
      </p:sp>
    </p:spTree>
    <p:extLst>
      <p:ext uri="{BB962C8B-B14F-4D97-AF65-F5344CB8AC3E}">
        <p14:creationId xmlns:p14="http://schemas.microsoft.com/office/powerpoint/2010/main" val="1542883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29</a:t>
            </a:fld>
            <a:endParaRPr lang="en-US"/>
          </a:p>
        </p:txBody>
      </p:sp>
    </p:spTree>
    <p:extLst>
      <p:ext uri="{BB962C8B-B14F-4D97-AF65-F5344CB8AC3E}">
        <p14:creationId xmlns:p14="http://schemas.microsoft.com/office/powerpoint/2010/main" val="1885366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30</a:t>
            </a:fld>
            <a:endParaRPr lang="en-US"/>
          </a:p>
        </p:txBody>
      </p:sp>
    </p:spTree>
    <p:extLst>
      <p:ext uri="{BB962C8B-B14F-4D97-AF65-F5344CB8AC3E}">
        <p14:creationId xmlns:p14="http://schemas.microsoft.com/office/powerpoint/2010/main" val="741440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31</a:t>
            </a:fld>
            <a:endParaRPr lang="en-US"/>
          </a:p>
        </p:txBody>
      </p:sp>
    </p:spTree>
    <p:extLst>
      <p:ext uri="{BB962C8B-B14F-4D97-AF65-F5344CB8AC3E}">
        <p14:creationId xmlns:p14="http://schemas.microsoft.com/office/powerpoint/2010/main" val="3403495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Schema </a:t>
            </a:r>
            <a:r>
              <a:rPr lang="ko-KR" altLang="en-US" dirty="0"/>
              <a:t>에 대한 </a:t>
            </a:r>
            <a:r>
              <a:rPr lang="en-US" altLang="ko-KR" dirty="0"/>
              <a:t>slide </a:t>
            </a:r>
            <a:r>
              <a:rPr lang="ko-KR" altLang="en-US" dirty="0"/>
              <a:t>추가</a:t>
            </a:r>
            <a:r>
              <a:rPr lang="en-US" altLang="ko-KR" dirty="0"/>
              <a:t>?</a:t>
            </a:r>
            <a:endParaRPr lang="en-US" dirty="0"/>
          </a:p>
        </p:txBody>
      </p:sp>
      <p:sp>
        <p:nvSpPr>
          <p:cNvPr id="4" name="Slide Number Placeholder 3"/>
          <p:cNvSpPr>
            <a:spLocks noGrp="1"/>
          </p:cNvSpPr>
          <p:nvPr>
            <p:ph type="sldNum" sz="quarter" idx="5"/>
          </p:nvPr>
        </p:nvSpPr>
        <p:spPr/>
        <p:txBody>
          <a:bodyPr/>
          <a:lstStyle/>
          <a:p>
            <a:fld id="{9CB3C21C-7FD6-454C-A2EF-3CBF830C1619}" type="slidenum">
              <a:rPr lang="en-US" smtClean="0"/>
              <a:t>5</a:t>
            </a:fld>
            <a:endParaRPr lang="en-US"/>
          </a:p>
        </p:txBody>
      </p:sp>
    </p:spTree>
    <p:extLst>
      <p:ext uri="{BB962C8B-B14F-4D97-AF65-F5344CB8AC3E}">
        <p14:creationId xmlns:p14="http://schemas.microsoft.com/office/powerpoint/2010/main" val="22937431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32</a:t>
            </a:fld>
            <a:endParaRPr lang="en-US"/>
          </a:p>
        </p:txBody>
      </p:sp>
    </p:spTree>
    <p:extLst>
      <p:ext uri="{BB962C8B-B14F-4D97-AF65-F5344CB8AC3E}">
        <p14:creationId xmlns:p14="http://schemas.microsoft.com/office/powerpoint/2010/main" val="3586169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34</a:t>
            </a:fld>
            <a:endParaRPr lang="en-US"/>
          </a:p>
        </p:txBody>
      </p:sp>
    </p:spTree>
    <p:extLst>
      <p:ext uri="{BB962C8B-B14F-4D97-AF65-F5344CB8AC3E}">
        <p14:creationId xmlns:p14="http://schemas.microsoft.com/office/powerpoint/2010/main" val="554238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36</a:t>
            </a:fld>
            <a:endParaRPr lang="en-US"/>
          </a:p>
        </p:txBody>
      </p:sp>
    </p:spTree>
    <p:extLst>
      <p:ext uri="{BB962C8B-B14F-4D97-AF65-F5344CB8AC3E}">
        <p14:creationId xmlns:p14="http://schemas.microsoft.com/office/powerpoint/2010/main" val="3212876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37</a:t>
            </a:fld>
            <a:endParaRPr lang="en-US"/>
          </a:p>
        </p:txBody>
      </p:sp>
    </p:spTree>
    <p:extLst>
      <p:ext uri="{BB962C8B-B14F-4D97-AF65-F5344CB8AC3E}">
        <p14:creationId xmlns:p14="http://schemas.microsoft.com/office/powerpoint/2010/main" val="3185303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38</a:t>
            </a:fld>
            <a:endParaRPr lang="en-US"/>
          </a:p>
        </p:txBody>
      </p:sp>
    </p:spTree>
    <p:extLst>
      <p:ext uri="{BB962C8B-B14F-4D97-AF65-F5344CB8AC3E}">
        <p14:creationId xmlns:p14="http://schemas.microsoft.com/office/powerpoint/2010/main" val="7884698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39</a:t>
            </a:fld>
            <a:endParaRPr lang="en-US"/>
          </a:p>
        </p:txBody>
      </p:sp>
    </p:spTree>
    <p:extLst>
      <p:ext uri="{BB962C8B-B14F-4D97-AF65-F5344CB8AC3E}">
        <p14:creationId xmlns:p14="http://schemas.microsoft.com/office/powerpoint/2010/main" val="35392345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3C21C-7FD6-454C-A2EF-3CBF830C1619}" type="slidenum">
              <a:rPr lang="en-US" smtClean="0"/>
              <a:t>40</a:t>
            </a:fld>
            <a:endParaRPr lang="en-US"/>
          </a:p>
        </p:txBody>
      </p:sp>
    </p:spTree>
    <p:extLst>
      <p:ext uri="{BB962C8B-B14F-4D97-AF65-F5344CB8AC3E}">
        <p14:creationId xmlns:p14="http://schemas.microsoft.com/office/powerpoint/2010/main" val="41312138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41</a:t>
            </a:fld>
            <a:endParaRPr lang="en-US"/>
          </a:p>
        </p:txBody>
      </p:sp>
    </p:spTree>
    <p:extLst>
      <p:ext uri="{BB962C8B-B14F-4D97-AF65-F5344CB8AC3E}">
        <p14:creationId xmlns:p14="http://schemas.microsoft.com/office/powerpoint/2010/main" val="4051239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6</a:t>
            </a:fld>
            <a:endParaRPr lang="en-US"/>
          </a:p>
        </p:txBody>
      </p:sp>
    </p:spTree>
    <p:extLst>
      <p:ext uri="{BB962C8B-B14F-4D97-AF65-F5344CB8AC3E}">
        <p14:creationId xmlns:p14="http://schemas.microsoft.com/office/powerpoint/2010/main" val="680670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7</a:t>
            </a:fld>
            <a:endParaRPr lang="en-US"/>
          </a:p>
        </p:txBody>
      </p:sp>
    </p:spTree>
    <p:extLst>
      <p:ext uri="{BB962C8B-B14F-4D97-AF65-F5344CB8AC3E}">
        <p14:creationId xmlns:p14="http://schemas.microsoft.com/office/powerpoint/2010/main" val="43058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8</a:t>
            </a:fld>
            <a:endParaRPr lang="en-US"/>
          </a:p>
        </p:txBody>
      </p:sp>
    </p:spTree>
    <p:extLst>
      <p:ext uri="{BB962C8B-B14F-4D97-AF65-F5344CB8AC3E}">
        <p14:creationId xmlns:p14="http://schemas.microsoft.com/office/powerpoint/2010/main" val="90452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9</a:t>
            </a:fld>
            <a:endParaRPr lang="en-US"/>
          </a:p>
        </p:txBody>
      </p:sp>
    </p:spTree>
    <p:extLst>
      <p:ext uri="{BB962C8B-B14F-4D97-AF65-F5344CB8AC3E}">
        <p14:creationId xmlns:p14="http://schemas.microsoft.com/office/powerpoint/2010/main" val="3927519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10</a:t>
            </a:fld>
            <a:endParaRPr lang="en-US"/>
          </a:p>
        </p:txBody>
      </p:sp>
    </p:spTree>
    <p:extLst>
      <p:ext uri="{BB962C8B-B14F-4D97-AF65-F5344CB8AC3E}">
        <p14:creationId xmlns:p14="http://schemas.microsoft.com/office/powerpoint/2010/main" val="3058594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C21C-7FD6-454C-A2EF-3CBF830C1619}" type="slidenum">
              <a:rPr lang="en-US" smtClean="0"/>
              <a:t>11</a:t>
            </a:fld>
            <a:endParaRPr lang="en-US"/>
          </a:p>
        </p:txBody>
      </p:sp>
    </p:spTree>
    <p:extLst>
      <p:ext uri="{BB962C8B-B14F-4D97-AF65-F5344CB8AC3E}">
        <p14:creationId xmlns:p14="http://schemas.microsoft.com/office/powerpoint/2010/main" val="314032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058EB6-411A-411F-BC35-6FE70E395CEB}" type="datetimeFigureOut">
              <a:rPr lang="en-US" smtClean="0"/>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811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6136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12752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58EB6-411A-411F-BC35-6FE70E395CEB}" type="datetimeFigureOut">
              <a:rPr lang="en-US" smtClean="0"/>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71059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58EB6-411A-411F-BC35-6FE70E395CEB}" type="datetimeFigureOut">
              <a:rPr lang="en-US" smtClean="0"/>
              <a:t>1/10/22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152921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058EB6-411A-411F-BC35-6FE70E395CEB}" type="datetimeFigureOut">
              <a:rPr lang="en-US" smtClean="0"/>
              <a:t>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1953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058EB6-411A-411F-BC35-6FE70E395CEB}" type="datetimeFigureOut">
              <a:rPr lang="en-US" smtClean="0"/>
              <a:t>1/10/22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6250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058EB6-411A-411F-BC35-6FE70E395CEB}" type="datetimeFigureOut">
              <a:rPr lang="en-US" smtClean="0"/>
              <a:t>1/10/22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16186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58EB6-411A-411F-BC35-6FE70E395CEB}" type="datetimeFigureOut">
              <a:rPr lang="en-US" smtClean="0"/>
              <a:t>1/10/22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89416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20041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58EB6-411A-411F-BC35-6FE70E395CEB}" type="datetimeFigureOut">
              <a:rPr lang="en-US" smtClean="0"/>
              <a:t>1/10/22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C31D0-7E0B-48AA-BBD2-E0F66604C8EE}" type="slidenum">
              <a:rPr lang="en-US" smtClean="0"/>
              <a:t>‹#›</a:t>
            </a:fld>
            <a:endParaRPr lang="en-US"/>
          </a:p>
        </p:txBody>
      </p:sp>
    </p:spTree>
    <p:extLst>
      <p:ext uri="{BB962C8B-B14F-4D97-AF65-F5344CB8AC3E}">
        <p14:creationId xmlns:p14="http://schemas.microsoft.com/office/powerpoint/2010/main" val="338127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58EB6-411A-411F-BC35-6FE70E395CEB}" type="datetimeFigureOut">
              <a:rPr lang="en-US" smtClean="0"/>
              <a:t>1/10/22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C31D0-7E0B-48AA-BBD2-E0F66604C8EE}" type="slidenum">
              <a:rPr lang="en-US" smtClean="0"/>
              <a:t>‹#›</a:t>
            </a:fld>
            <a:endParaRPr lang="en-US"/>
          </a:p>
        </p:txBody>
      </p:sp>
    </p:spTree>
    <p:extLst>
      <p:ext uri="{BB962C8B-B14F-4D97-AF65-F5344CB8AC3E}">
        <p14:creationId xmlns:p14="http://schemas.microsoft.com/office/powerpoint/2010/main" val="3367738888"/>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8077200" cy="1927225"/>
          </a:xfrm>
        </p:spPr>
        <p:txBody>
          <a:bodyPr>
            <a:normAutofit/>
          </a:bodyPr>
          <a:lstStyle/>
          <a:p>
            <a:pPr algn="l"/>
            <a:r>
              <a:rPr lang="en-US" i="1" dirty="0"/>
              <a:t>Relational Data Modeling</a:t>
            </a:r>
          </a:p>
        </p:txBody>
      </p:sp>
      <p:sp>
        <p:nvSpPr>
          <p:cNvPr id="5" name="Rectangle 4"/>
          <p:cNvSpPr/>
          <p:nvPr/>
        </p:nvSpPr>
        <p:spPr>
          <a:xfrm>
            <a:off x="0" y="0"/>
            <a:ext cx="9144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cs typeface="Myriad Arabic" panose="01010101010101010101" pitchFamily="50" charset="-78"/>
              </a:rPr>
              <a:t>MIS2502: </a:t>
            </a:r>
            <a:r>
              <a:rPr lang="en-US" sz="4000">
                <a:latin typeface="+mj-lt"/>
                <a:cs typeface="Myriad Arabic" panose="01010101010101010101" pitchFamily="50" charset="-78"/>
              </a:rPr>
              <a:t>Data and Analytics</a:t>
            </a:r>
            <a:endParaRPr lang="en-US" sz="4000" dirty="0">
              <a:latin typeface="+mj-lt"/>
            </a:endParaRPr>
          </a:p>
        </p:txBody>
      </p:sp>
      <p:sp>
        <p:nvSpPr>
          <p:cNvPr id="9" name="Subtitle 2">
            <a:extLst>
              <a:ext uri="{FF2B5EF4-FFF2-40B4-BE49-F238E27FC236}">
                <a16:creationId xmlns:a16="http://schemas.microsoft.com/office/drawing/2014/main" id="{3AFFBD0C-BB79-4157-899C-D49EC23BA336}"/>
              </a:ext>
            </a:extLst>
          </p:cNvPr>
          <p:cNvSpPr txBox="1">
            <a:spLocks/>
          </p:cNvSpPr>
          <p:nvPr/>
        </p:nvSpPr>
        <p:spPr>
          <a:xfrm>
            <a:off x="2667000" y="5791200"/>
            <a:ext cx="6489700" cy="990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b="1" dirty="0">
                <a:solidFill>
                  <a:schemeClr val="tx1">
                    <a:lumMod val="50000"/>
                    <a:lumOff val="50000"/>
                  </a:schemeClr>
                </a:solidFill>
              </a:rPr>
              <a:t>Youngjin Kwon</a:t>
            </a:r>
          </a:p>
          <a:p>
            <a:pPr algn="r"/>
            <a:r>
              <a:rPr lang="en-US" sz="1600" dirty="0">
                <a:solidFill>
                  <a:schemeClr val="tx1">
                    <a:lumMod val="50000"/>
                    <a:lumOff val="50000"/>
                  </a:schemeClr>
                </a:solidFill>
              </a:rPr>
              <a:t>youngjin.kwon@temple.edu</a:t>
            </a:r>
            <a:br>
              <a:rPr lang="en-US" sz="1600" dirty="0">
                <a:solidFill>
                  <a:schemeClr val="tx1">
                    <a:lumMod val="50000"/>
                    <a:lumOff val="50000"/>
                  </a:schemeClr>
                </a:solidFill>
              </a:rPr>
            </a:br>
            <a:r>
              <a:rPr lang="en-US" sz="1600" dirty="0">
                <a:solidFill>
                  <a:schemeClr val="tx1">
                    <a:lumMod val="50000"/>
                    <a:lumOff val="50000"/>
                  </a:schemeClr>
                </a:solidFill>
              </a:rPr>
              <a:t>http://community.mis.temple.edu/ykwon</a:t>
            </a:r>
          </a:p>
        </p:txBody>
      </p:sp>
    </p:spTree>
    <p:extLst>
      <p:ext uri="{BB962C8B-B14F-4D97-AF65-F5344CB8AC3E}">
        <p14:creationId xmlns:p14="http://schemas.microsoft.com/office/powerpoint/2010/main" val="196175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3549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3505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4075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4343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4471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523973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483691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10000" y="450492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33" name="Content Placeholder 17"/>
          <p:cNvSpPr>
            <a:spLocks noGrp="1"/>
          </p:cNvSpPr>
          <p:nvPr>
            <p:ph idx="1"/>
          </p:nvPr>
        </p:nvSpPr>
        <p:spPr>
          <a:xfrm>
            <a:off x="457200" y="1349533"/>
            <a:ext cx="8229600" cy="1905000"/>
          </a:xfrm>
        </p:spPr>
        <p:txBody>
          <a:bodyPr>
            <a:normAutofit/>
          </a:bodyPr>
          <a:lstStyle/>
          <a:p>
            <a:r>
              <a:rPr lang="en-US" sz="2400" dirty="0"/>
              <a:t>Cardinality describes the rules of the association (relationship) between entities</a:t>
            </a:r>
          </a:p>
          <a:p>
            <a:pPr marL="342900" lvl="1" indent="-342900">
              <a:buFont typeface="Arial" pitchFamily="34" charset="0"/>
              <a:buChar char="•"/>
            </a:pPr>
            <a:r>
              <a:rPr lang="en-US" sz="2400" dirty="0"/>
              <a:t>There are many ways of denoting cardinality, but we will use crows feet notation.</a:t>
            </a: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3983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13814" y="4326168"/>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609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3611134673"/>
              </p:ext>
            </p:extLst>
          </p:nvPr>
        </p:nvGraphicFramePr>
        <p:xfrm>
          <a:off x="5608362" y="164433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430814153"/>
              </p:ext>
            </p:extLst>
          </p:nvPr>
        </p:nvGraphicFramePr>
        <p:xfrm>
          <a:off x="1962657" y="16002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17050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243815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256674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42882" y="3334732"/>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Minimum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79943" y="2738850"/>
            <a:ext cx="553201" cy="449686"/>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851024" y="2300045"/>
            <a:ext cx="821670" cy="88849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18" name="Straight Connector 17">
            <a:extLst>
              <a:ext uri="{FF2B5EF4-FFF2-40B4-BE49-F238E27FC236}">
                <a16:creationId xmlns:a16="http://schemas.microsoft.com/office/drawing/2014/main" id="{084FCC94-F891-448B-BB29-4DA96AD9DD57}"/>
              </a:ext>
            </a:extLst>
          </p:cNvPr>
          <p:cNvCxnSpPr/>
          <p:nvPr/>
        </p:nvCxnSpPr>
        <p:spPr>
          <a:xfrm>
            <a:off x="3768069" y="20785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3887" y="4267200"/>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Maximum cardinality</a:t>
            </a:r>
          </a:p>
          <a:p>
            <a:pPr marL="800100" lvl="1" indent="-342900">
              <a:buFont typeface="Arial" panose="020B0604020202020204" pitchFamily="34" charset="0"/>
              <a:buChar char="•"/>
            </a:pPr>
            <a:r>
              <a:rPr lang="en-US" sz="2200" dirty="0"/>
              <a:t>Describes the maximum number of entities that participate in a relationship (either    or      )</a:t>
            </a:r>
          </a:p>
        </p:txBody>
      </p:sp>
      <p:cxnSp>
        <p:nvCxnSpPr>
          <p:cNvPr id="22" name="Straight Connector 21">
            <a:extLst>
              <a:ext uri="{FF2B5EF4-FFF2-40B4-BE49-F238E27FC236}">
                <a16:creationId xmlns:a16="http://schemas.microsoft.com/office/drawing/2014/main" id="{1408C3E9-FC5C-41F5-88E4-BD77266A6914}"/>
              </a:ext>
            </a:extLst>
          </p:cNvPr>
          <p:cNvCxnSpPr>
            <a:cxnSpLocks/>
          </p:cNvCxnSpPr>
          <p:nvPr/>
        </p:nvCxnSpPr>
        <p:spPr>
          <a:xfrm>
            <a:off x="4351306" y="502601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5B3BFE-9EAA-411A-9202-C81673A644B9}"/>
              </a:ext>
            </a:extLst>
          </p:cNvPr>
          <p:cNvCxnSpPr>
            <a:cxnSpLocks/>
          </p:cNvCxnSpPr>
          <p:nvPr/>
        </p:nvCxnSpPr>
        <p:spPr>
          <a:xfrm flipH="1" flipV="1">
            <a:off x="4795270" y="5198987"/>
            <a:ext cx="184446" cy="18789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35DF233-024C-4030-9DBB-BC9B109CE3F2}"/>
              </a:ext>
            </a:extLst>
          </p:cNvPr>
          <p:cNvCxnSpPr>
            <a:cxnSpLocks/>
          </p:cNvCxnSpPr>
          <p:nvPr/>
        </p:nvCxnSpPr>
        <p:spPr>
          <a:xfrm flipH="1">
            <a:off x="4804670" y="5026882"/>
            <a:ext cx="175046" cy="17645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780E924-0ADF-4B5F-8349-73A748CFE1C4}"/>
              </a:ext>
            </a:extLst>
          </p:cNvPr>
          <p:cNvCxnSpPr>
            <a:cxnSpLocks/>
          </p:cNvCxnSpPr>
          <p:nvPr/>
        </p:nvCxnSpPr>
        <p:spPr>
          <a:xfrm flipH="1" flipV="1">
            <a:off x="4785860" y="5207245"/>
            <a:ext cx="193856" cy="390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B91DC62-1C3A-4A19-92DE-1630A5EB1E46}"/>
              </a:ext>
            </a:extLst>
          </p:cNvPr>
          <p:cNvCxnSpPr>
            <a:cxnSpLocks/>
          </p:cNvCxnSpPr>
          <p:nvPr/>
        </p:nvCxnSpPr>
        <p:spPr>
          <a:xfrm>
            <a:off x="4639887" y="6254495"/>
            <a:ext cx="0" cy="36854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46EC01B1-ABD7-4C7B-BAF9-E8D5D6C7F368}"/>
              </a:ext>
            </a:extLst>
          </p:cNvPr>
          <p:cNvSpPr/>
          <p:nvPr/>
        </p:nvSpPr>
        <p:spPr>
          <a:xfrm>
            <a:off x="4007145" y="6228029"/>
            <a:ext cx="150603" cy="403323"/>
          </a:xfrm>
          <a:prstGeom prst="ellips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Rectangle 39"/>
          <p:cNvSpPr/>
          <p:nvPr/>
        </p:nvSpPr>
        <p:spPr>
          <a:xfrm>
            <a:off x="683887" y="5492825"/>
            <a:ext cx="7966954" cy="1138773"/>
          </a:xfrm>
          <a:prstGeom prst="rect">
            <a:avLst/>
          </a:prstGeom>
        </p:spPr>
        <p:txBody>
          <a:bodyPr wrap="square">
            <a:spAutoFit/>
          </a:bodyPr>
          <a:lstStyle/>
          <a:p>
            <a:pPr marL="342900" indent="-342900">
              <a:buFont typeface="Arial" panose="020B0604020202020204" pitchFamily="34" charset="0"/>
              <a:buChar char="•"/>
            </a:pPr>
            <a:r>
              <a:rPr lang="en-US" sz="2400" dirty="0"/>
              <a:t>Minimum cardinality</a:t>
            </a:r>
          </a:p>
          <a:p>
            <a:pPr marL="800100" lvl="1" indent="-342900">
              <a:buFont typeface="Arial" panose="020B0604020202020204" pitchFamily="34" charset="0"/>
              <a:buChar char="•"/>
            </a:pPr>
            <a:r>
              <a:rPr lang="en-US" sz="2200" dirty="0"/>
              <a:t>Describes the minimum number of entities that participate in a relationship (either     or    )</a:t>
            </a:r>
          </a:p>
        </p:txBody>
      </p:sp>
      <p:sp>
        <p:nvSpPr>
          <p:cNvPr id="41" name="Rectangle 40">
            <a:extLst>
              <a:ext uri="{FF2B5EF4-FFF2-40B4-BE49-F238E27FC236}">
                <a16:creationId xmlns:a16="http://schemas.microsoft.com/office/drawing/2014/main" id="{361FE84A-E51E-4FE8-BA0F-F53090DA23BB}"/>
              </a:ext>
            </a:extLst>
          </p:cNvPr>
          <p:cNvSpPr>
            <a:spLocks noChangeArrowheads="1"/>
          </p:cNvSpPr>
          <p:nvPr/>
        </p:nvSpPr>
        <p:spPr bwMode="auto">
          <a:xfrm>
            <a:off x="4028378" y="10437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Maximum</a:t>
            </a:r>
            <a:br>
              <a:rPr lang="en-US" altLang="en-US" sz="1900" dirty="0">
                <a:solidFill>
                  <a:srgbClr val="FF0000"/>
                </a:solidFill>
              </a:rPr>
            </a:br>
            <a:r>
              <a:rPr lang="en-US" altLang="en-US" sz="1900" dirty="0">
                <a:solidFill>
                  <a:srgbClr val="FF0000"/>
                </a:solidFill>
              </a:rPr>
              <a:t>Cardinality</a:t>
            </a:r>
            <a:endParaRPr lang="en-US" altLang="en-US" dirty="0">
              <a:solidFill>
                <a:srgbClr val="FF0000"/>
              </a:solidFill>
            </a:endParaRPr>
          </a:p>
        </p:txBody>
      </p:sp>
      <p:sp>
        <p:nvSpPr>
          <p:cNvPr id="42" name="Line 17">
            <a:extLst>
              <a:ext uri="{FF2B5EF4-FFF2-40B4-BE49-F238E27FC236}">
                <a16:creationId xmlns:a16="http://schemas.microsoft.com/office/drawing/2014/main" id="{DF0B550B-06B3-4BC6-8CD9-12DC3B5940E1}"/>
              </a:ext>
            </a:extLst>
          </p:cNvPr>
          <p:cNvSpPr>
            <a:spLocks noChangeShapeType="1"/>
          </p:cNvSpPr>
          <p:nvPr/>
        </p:nvSpPr>
        <p:spPr bwMode="auto">
          <a:xfrm>
            <a:off x="4672693" y="1735185"/>
            <a:ext cx="833393" cy="6161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3" name="Line 17">
            <a:extLst>
              <a:ext uri="{FF2B5EF4-FFF2-40B4-BE49-F238E27FC236}">
                <a16:creationId xmlns:a16="http://schemas.microsoft.com/office/drawing/2014/main" id="{D5E529BD-1861-44BA-8BE3-F418EBE6F23C}"/>
              </a:ext>
            </a:extLst>
          </p:cNvPr>
          <p:cNvSpPr>
            <a:spLocks noChangeShapeType="1"/>
          </p:cNvSpPr>
          <p:nvPr/>
        </p:nvSpPr>
        <p:spPr bwMode="auto">
          <a:xfrm flipH="1">
            <a:off x="3665794" y="1740497"/>
            <a:ext cx="1006900" cy="30142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Oval 43"/>
          <p:cNvSpPr/>
          <p:nvPr/>
        </p:nvSpPr>
        <p:spPr>
          <a:xfrm>
            <a:off x="5299526" y="2418579"/>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7253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animBg="1"/>
      <p:bldP spid="29" grpId="0" animBg="1"/>
      <p:bldP spid="41" grpId="0"/>
      <p:bldP spid="42" grpId="0" animBg="1"/>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406069414"/>
              </p:ext>
            </p:extLst>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7930976"/>
              </p:ext>
            </p:extLst>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Maximum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733800"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44754"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one</a:t>
            </a:r>
          </a:p>
        </p:txBody>
      </p:sp>
      <p:cxnSp>
        <p:nvCxnSpPr>
          <p:cNvPr id="26" name="Straight Arrow Connector 25"/>
          <p:cNvCxnSpPr>
            <a:stCxn id="27" idx="2"/>
          </p:cNvCxnSpPr>
          <p:nvPr/>
        </p:nvCxnSpPr>
        <p:spPr>
          <a:xfrm>
            <a:off x="5382928" y="2350532"/>
            <a:ext cx="116407" cy="87033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602362" cy="369332"/>
          </a:xfrm>
          <a:prstGeom prst="rect">
            <a:avLst/>
          </a:prstGeom>
          <a:noFill/>
        </p:spPr>
        <p:txBody>
          <a:bodyPr wrap="none" rtlCol="0">
            <a:spAutoFit/>
          </a:bodyPr>
          <a:lstStyle/>
          <a:p>
            <a:pPr>
              <a:spcBef>
                <a:spcPts val="600"/>
              </a:spcBef>
            </a:pPr>
            <a:r>
              <a:rPr lang="en-US" b="1" dirty="0">
                <a:solidFill>
                  <a:srgbClr val="FF0000"/>
                </a:solidFill>
              </a:rPr>
              <a:t>at most </a:t>
            </a:r>
            <a:r>
              <a:rPr lang="en-US" dirty="0">
                <a:solidFill>
                  <a:srgbClr val="FF0000"/>
                </a:solidFill>
              </a:rPr>
              <a:t>- many</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can only belong to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many</a:t>
            </a:r>
            <a:r>
              <a:rPr lang="en-US" sz="2200" dirty="0">
                <a:solidFill>
                  <a:srgbClr val="0070C0"/>
                </a:solidFill>
              </a:rPr>
              <a:t> orders.</a:t>
            </a:r>
          </a:p>
        </p:txBody>
      </p:sp>
      <p:cxnSp>
        <p:nvCxnSpPr>
          <p:cNvPr id="32" name="Straight Arrow Connector 31"/>
          <p:cNvCxnSpPr/>
          <p:nvPr/>
        </p:nvCxnSpPr>
        <p:spPr>
          <a:xfrm flipV="1">
            <a:off x="5382928" y="3540348"/>
            <a:ext cx="116407" cy="956417"/>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29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fade">
                                      <p:cBhvr>
                                        <p:cTn id="15" dur="500"/>
                                        <p:tgtEl>
                                          <p:spTgt spid="3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5608362" y="248935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nvGraphicFramePr>
        <p:xfrm>
          <a:off x="1962657" y="2445215"/>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p:txBody>
          <a:bodyPr/>
          <a:lstStyle/>
          <a:p>
            <a:r>
              <a:rPr lang="en-US" dirty="0"/>
              <a:t>Minimum Cardinality</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3015520"/>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83172"/>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411760"/>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9600" y="1299065"/>
            <a:ext cx="5120376" cy="523220"/>
          </a:xfrm>
          <a:prstGeom prst="rect">
            <a:avLst/>
          </a:prstGeom>
        </p:spPr>
        <p:txBody>
          <a:bodyPr wrap="none">
            <a:spAutoFit/>
          </a:bodyPr>
          <a:lstStyle/>
          <a:p>
            <a:r>
              <a:rPr lang="en-US" sz="2800" dirty="0"/>
              <a:t>How to understand the notations:</a:t>
            </a:r>
          </a:p>
        </p:txBody>
      </p:sp>
      <p:cxnSp>
        <p:nvCxnSpPr>
          <p:cNvPr id="20" name="Straight Arrow Connector 19"/>
          <p:cNvCxnSpPr/>
          <p:nvPr/>
        </p:nvCxnSpPr>
        <p:spPr>
          <a:xfrm flipH="1">
            <a:off x="3800183" y="2381576"/>
            <a:ext cx="249174" cy="505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935785" y="1981200"/>
            <a:ext cx="1419106"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one</a:t>
            </a:r>
          </a:p>
        </p:txBody>
      </p:sp>
      <p:cxnSp>
        <p:nvCxnSpPr>
          <p:cNvPr id="26" name="Straight Arrow Connector 25"/>
          <p:cNvCxnSpPr>
            <a:stCxn id="27" idx="2"/>
          </p:cNvCxnSpPr>
          <p:nvPr/>
        </p:nvCxnSpPr>
        <p:spPr>
          <a:xfrm>
            <a:off x="5311691" y="2350532"/>
            <a:ext cx="10624" cy="85507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581747" y="1981200"/>
            <a:ext cx="1459887" cy="369332"/>
          </a:xfrm>
          <a:prstGeom prst="rect">
            <a:avLst/>
          </a:prstGeom>
          <a:noFill/>
        </p:spPr>
        <p:txBody>
          <a:bodyPr wrap="none" rtlCol="0">
            <a:spAutoFit/>
          </a:bodyPr>
          <a:lstStyle/>
          <a:p>
            <a:pPr>
              <a:spcBef>
                <a:spcPts val="600"/>
              </a:spcBef>
            </a:pPr>
            <a:r>
              <a:rPr lang="en-US" b="1" dirty="0">
                <a:solidFill>
                  <a:srgbClr val="FF0000"/>
                </a:solidFill>
              </a:rPr>
              <a:t>at least </a:t>
            </a:r>
            <a:r>
              <a:rPr lang="en-US" dirty="0">
                <a:solidFill>
                  <a:srgbClr val="FF0000"/>
                </a:solidFill>
              </a:rPr>
              <a:t>- zero</a:t>
            </a:r>
          </a:p>
        </p:txBody>
      </p:sp>
      <p:sp>
        <p:nvSpPr>
          <p:cNvPr id="14" name="Rectangle 13"/>
          <p:cNvSpPr/>
          <p:nvPr/>
        </p:nvSpPr>
        <p:spPr>
          <a:xfrm>
            <a:off x="1231355" y="5370849"/>
            <a:ext cx="387686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order has to belong to at least </a:t>
            </a:r>
            <a:r>
              <a:rPr lang="en-US" sz="2200" b="1" dirty="0">
                <a:solidFill>
                  <a:srgbClr val="0070C0"/>
                </a:solidFill>
              </a:rPr>
              <a:t>one</a:t>
            </a:r>
            <a:r>
              <a:rPr lang="en-US" sz="2200" dirty="0">
                <a:solidFill>
                  <a:srgbClr val="0070C0"/>
                </a:solidFill>
              </a:rPr>
              <a:t> customer.</a:t>
            </a:r>
          </a:p>
        </p:txBody>
      </p:sp>
      <p:sp>
        <p:nvSpPr>
          <p:cNvPr id="15" name="Rectangle 14"/>
          <p:cNvSpPr/>
          <p:nvPr/>
        </p:nvSpPr>
        <p:spPr>
          <a:xfrm>
            <a:off x="4784934" y="4547214"/>
            <a:ext cx="3871386" cy="769441"/>
          </a:xfrm>
          <a:prstGeom prst="rect">
            <a:avLst/>
          </a:prstGeom>
        </p:spPr>
        <p:txBody>
          <a:bodyPr wrap="square">
            <a:spAutoFit/>
          </a:bodyPr>
          <a:lstStyle/>
          <a:p>
            <a:pPr marL="800100" lvl="1" indent="-342900">
              <a:buFont typeface="Arial" panose="020B0604020202020204" pitchFamily="34" charset="0"/>
              <a:buChar char="•"/>
            </a:pPr>
            <a:r>
              <a:rPr lang="en-US" sz="2200" dirty="0">
                <a:solidFill>
                  <a:srgbClr val="0070C0"/>
                </a:solidFill>
              </a:rPr>
              <a:t>One customer can have </a:t>
            </a:r>
            <a:r>
              <a:rPr lang="en-US" sz="2200" b="1" dirty="0">
                <a:solidFill>
                  <a:srgbClr val="0070C0"/>
                </a:solidFill>
              </a:rPr>
              <a:t>no (zero)</a:t>
            </a:r>
            <a:r>
              <a:rPr lang="en-US" sz="2200" dirty="0">
                <a:solidFill>
                  <a:srgbClr val="0070C0"/>
                </a:solidFill>
              </a:rPr>
              <a:t> order.</a:t>
            </a:r>
          </a:p>
        </p:txBody>
      </p:sp>
      <p:cxnSp>
        <p:nvCxnSpPr>
          <p:cNvPr id="32" name="Straight Arrow Connector 31"/>
          <p:cNvCxnSpPr>
            <a:cxnSpLocks/>
          </p:cNvCxnSpPr>
          <p:nvPr/>
        </p:nvCxnSpPr>
        <p:spPr>
          <a:xfrm flipH="1" flipV="1">
            <a:off x="5322315" y="3733800"/>
            <a:ext cx="60613" cy="762966"/>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3733800" y="3205611"/>
            <a:ext cx="132767" cy="1982582"/>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733800" y="2923604"/>
            <a:ext cx="0" cy="20059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322315" y="3261560"/>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2034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Cardinality</a:t>
            </a:r>
          </a:p>
        </p:txBody>
      </p:sp>
      <p:sp>
        <p:nvSpPr>
          <p:cNvPr id="19" name="Content Placeholder 2"/>
          <p:cNvSpPr>
            <a:spLocks noGrp="1"/>
          </p:cNvSpPr>
          <p:nvPr>
            <p:ph idx="1"/>
          </p:nvPr>
        </p:nvSpPr>
        <p:spPr>
          <a:xfrm>
            <a:off x="762000" y="1371600"/>
            <a:ext cx="8229600" cy="4267200"/>
          </a:xfrm>
        </p:spPr>
        <p:txBody>
          <a:bodyPr>
            <a:normAutofit lnSpcReduction="10000"/>
          </a:bodyPr>
          <a:lstStyle/>
          <a:p>
            <a:r>
              <a:rPr lang="en-US" sz="2600" dirty="0"/>
              <a:t>Maximum cardinality (type of relationship)</a:t>
            </a:r>
          </a:p>
          <a:p>
            <a:pPr lvl="1"/>
            <a:r>
              <a:rPr lang="en-US" sz="2400" dirty="0"/>
              <a:t>Describes the maximum number of entity instances that participate in a relationship</a:t>
            </a:r>
          </a:p>
          <a:p>
            <a:pPr lvl="2"/>
            <a:r>
              <a:rPr lang="en-US" dirty="0"/>
              <a:t>One-to-one</a:t>
            </a:r>
          </a:p>
          <a:p>
            <a:pPr lvl="2"/>
            <a:endParaRPr lang="en-US" dirty="0"/>
          </a:p>
          <a:p>
            <a:pPr marL="914400" lvl="2" indent="0">
              <a:buNone/>
            </a:pPr>
            <a:endParaRPr lang="en-US" dirty="0"/>
          </a:p>
          <a:p>
            <a:pPr lvl="2"/>
            <a:r>
              <a:rPr lang="en-US" dirty="0"/>
              <a:t>One-to-many</a:t>
            </a:r>
          </a:p>
          <a:p>
            <a:pPr marL="914400" lvl="2" indent="0">
              <a:buNone/>
            </a:pPr>
            <a:endParaRPr lang="en-US" dirty="0"/>
          </a:p>
          <a:p>
            <a:pPr marL="914400" lvl="2" indent="0">
              <a:buNone/>
            </a:pPr>
            <a:endParaRPr lang="en-US" dirty="0"/>
          </a:p>
          <a:p>
            <a:pPr lvl="2"/>
            <a:r>
              <a:rPr lang="en-US" dirty="0"/>
              <a:t>Many-to-many</a:t>
            </a:r>
          </a:p>
        </p:txBody>
      </p:sp>
      <p:graphicFrame>
        <p:nvGraphicFramePr>
          <p:cNvPr id="4" name="Table 3"/>
          <p:cNvGraphicFramePr>
            <a:graphicFrameLocks noGrp="1"/>
          </p:cNvGraphicFramePr>
          <p:nvPr>
            <p:extLst>
              <p:ext uri="{D42A27DB-BD31-4B8C-83A1-F6EECF244321}">
                <p14:modId xmlns:p14="http://schemas.microsoft.com/office/powerpoint/2010/main" val="82951828"/>
              </p:ext>
            </p:extLst>
          </p:nvPr>
        </p:nvGraphicFramePr>
        <p:xfrm>
          <a:off x="1865864"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5"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333213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84FCC94-F891-448B-BB29-4DA96AD9DD57}"/>
              </a:ext>
            </a:extLst>
          </p:cNvPr>
          <p:cNvCxnSpPr/>
          <p:nvPr/>
        </p:nvCxnSpPr>
        <p:spPr>
          <a:xfrm>
            <a:off x="3591556"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84FCC94-F891-448B-BB29-4DA96AD9DD57}"/>
              </a:ext>
            </a:extLst>
          </p:cNvPr>
          <p:cNvCxnSpPr/>
          <p:nvPr/>
        </p:nvCxnSpPr>
        <p:spPr>
          <a:xfrm>
            <a:off x="5860397" y="324048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554932597"/>
              </p:ext>
            </p:extLst>
          </p:nvPr>
        </p:nvGraphicFramePr>
        <p:xfrm>
          <a:off x="5970125" y="308931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17502416"/>
              </p:ext>
            </p:extLst>
          </p:nvPr>
        </p:nvGraphicFramePr>
        <p:xfrm>
          <a:off x="1865864"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0"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455568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591556" y="4464030"/>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4127448256"/>
              </p:ext>
            </p:extLst>
          </p:nvPr>
        </p:nvGraphicFramePr>
        <p:xfrm>
          <a:off x="5970125" y="431285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14" name="Straight Connector 13">
            <a:extLst>
              <a:ext uri="{FF2B5EF4-FFF2-40B4-BE49-F238E27FC236}">
                <a16:creationId xmlns:a16="http://schemas.microsoft.com/office/drawing/2014/main" id="{5BFFF837-7326-45D2-B7FE-C884EE6D56AD}"/>
              </a:ext>
            </a:extLst>
          </p:cNvPr>
          <p:cNvCxnSpPr/>
          <p:nvPr/>
        </p:nvCxnSpPr>
        <p:spPr>
          <a:xfrm flipH="1">
            <a:off x="5791200" y="442427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BE9D6C-783E-42D9-866C-64251FF975D9}"/>
              </a:ext>
            </a:extLst>
          </p:cNvPr>
          <p:cNvCxnSpPr/>
          <p:nvPr/>
        </p:nvCxnSpPr>
        <p:spPr>
          <a:xfrm flipH="1" flipV="1">
            <a:off x="5791200" y="455286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extLst>
              <p:ext uri="{D42A27DB-BD31-4B8C-83A1-F6EECF244321}">
                <p14:modId xmlns:p14="http://schemas.microsoft.com/office/powerpoint/2010/main" val="3570420737"/>
              </p:ext>
            </p:extLst>
          </p:nvPr>
        </p:nvGraphicFramePr>
        <p:xfrm>
          <a:off x="1865864"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a:t>
                      </a:r>
                    </a:p>
                  </a:txBody>
                  <a:tcPr anchor="ctr"/>
                </a:tc>
                <a:extLst>
                  <a:ext uri="{0D108BD9-81ED-4DB2-BD59-A6C34878D82A}">
                    <a16:rowId xmlns:a16="http://schemas.microsoft.com/office/drawing/2014/main" val="10000"/>
                  </a:ext>
                </a:extLst>
              </a:tr>
            </a:tbl>
          </a:graphicData>
        </a:graphic>
      </p:graphicFrame>
      <p:cxnSp>
        <p:nvCxnSpPr>
          <p:cNvPr id="17" name="Elbow Connector 12">
            <a:extLst>
              <a:ext uri="{FF2B5EF4-FFF2-40B4-BE49-F238E27FC236}">
                <a16:creationId xmlns:a16="http://schemas.microsoft.com/office/drawing/2014/main" id="{33AEF0A1-9AA1-4124-8165-51A7CD4EECC5}"/>
              </a:ext>
            </a:extLst>
          </p:cNvPr>
          <p:cNvCxnSpPr>
            <a:cxnSpLocks/>
          </p:cNvCxnSpPr>
          <p:nvPr/>
        </p:nvCxnSpPr>
        <p:spPr>
          <a:xfrm flipV="1">
            <a:off x="3541550" y="5793621"/>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p:cNvGraphicFramePr>
            <a:graphicFrameLocks noGrp="1"/>
          </p:cNvGraphicFramePr>
          <p:nvPr>
            <p:extLst>
              <p:ext uri="{D42A27DB-BD31-4B8C-83A1-F6EECF244321}">
                <p14:modId xmlns:p14="http://schemas.microsoft.com/office/powerpoint/2010/main" val="3492864440"/>
              </p:ext>
            </p:extLst>
          </p:nvPr>
        </p:nvGraphicFramePr>
        <p:xfrm>
          <a:off x="5970125" y="5550798"/>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a:t>
                      </a:r>
                    </a:p>
                  </a:txBody>
                  <a:tcPr anchor="ctr"/>
                </a:tc>
                <a:extLst>
                  <a:ext uri="{0D108BD9-81ED-4DB2-BD59-A6C34878D82A}">
                    <a16:rowId xmlns:a16="http://schemas.microsoft.com/office/drawing/2014/main" val="10000"/>
                  </a:ext>
                </a:extLst>
              </a:tr>
            </a:tbl>
          </a:graphicData>
        </a:graphic>
      </p:graphicFrame>
      <p:cxnSp>
        <p:nvCxnSpPr>
          <p:cNvPr id="21" name="Straight Connector 20">
            <a:extLst>
              <a:ext uri="{FF2B5EF4-FFF2-40B4-BE49-F238E27FC236}">
                <a16:creationId xmlns:a16="http://schemas.microsoft.com/office/drawing/2014/main" id="{5BFFF837-7326-45D2-B7FE-C884EE6D56AD}"/>
              </a:ext>
            </a:extLst>
          </p:cNvPr>
          <p:cNvCxnSpPr/>
          <p:nvPr/>
        </p:nvCxnSpPr>
        <p:spPr>
          <a:xfrm flipH="1">
            <a:off x="5791200" y="5662216"/>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BE9D6C-783E-42D9-866C-64251FF975D9}"/>
              </a:ext>
            </a:extLst>
          </p:cNvPr>
          <p:cNvCxnSpPr/>
          <p:nvPr/>
        </p:nvCxnSpPr>
        <p:spPr>
          <a:xfrm flipH="1" flipV="1">
            <a:off x="5791200" y="5790804"/>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FFF837-7326-45D2-B7FE-C884EE6D56AD}"/>
              </a:ext>
            </a:extLst>
          </p:cNvPr>
          <p:cNvCxnSpPr/>
          <p:nvPr/>
        </p:nvCxnSpPr>
        <p:spPr>
          <a:xfrm>
            <a:off x="3539663" y="5647113"/>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V="1">
            <a:off x="3539663" y="5796512"/>
            <a:ext cx="101339" cy="1228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1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One-to-One (1:1)</a:t>
            </a:r>
          </a:p>
          <a:p>
            <a:pPr lvl="1"/>
            <a:r>
              <a:rPr lang="en-US" dirty="0"/>
              <a:t>A single instance of one entity is related to a single instance of another entity</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One-to-One Relationship</a:t>
            </a:r>
          </a:p>
        </p:txBody>
      </p:sp>
      <p:sp>
        <p:nvSpPr>
          <p:cNvPr id="2" name="Rectangle 1"/>
          <p:cNvSpPr/>
          <p:nvPr/>
        </p:nvSpPr>
        <p:spPr>
          <a:xfrm>
            <a:off x="3817648" y="5324819"/>
            <a:ext cx="4343401"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governor governs (at most) </a:t>
            </a:r>
            <a:r>
              <a:rPr lang="en-US" sz="2000" b="1" dirty="0"/>
              <a:t>one</a:t>
            </a:r>
            <a:r>
              <a:rPr lang="en-US" sz="2000" dirty="0"/>
              <a:t> state</a:t>
            </a:r>
          </a:p>
        </p:txBody>
      </p:sp>
      <p:cxnSp>
        <p:nvCxnSpPr>
          <p:cNvPr id="8" name="Straight Arrow Connector 7"/>
          <p:cNvCxnSpPr>
            <a:stCxn id="9" idx="0"/>
          </p:cNvCxnSpPr>
          <p:nvPr/>
        </p:nvCxnSpPr>
        <p:spPr>
          <a:xfrm flipH="1" flipV="1">
            <a:off x="3054217" y="3366845"/>
            <a:ext cx="120096" cy="847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193113" y="4214174"/>
            <a:ext cx="3962400"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state has (at most) </a:t>
            </a:r>
            <a:r>
              <a:rPr lang="en-US" sz="2000" b="1" dirty="0"/>
              <a:t>one</a:t>
            </a:r>
            <a:r>
              <a:rPr lang="en-US" sz="2000" dirty="0"/>
              <a:t> governor</a:t>
            </a:r>
          </a:p>
        </p:txBody>
      </p:sp>
      <p:cxnSp>
        <p:nvCxnSpPr>
          <p:cNvPr id="11" name="Straight Arrow Connector 10"/>
          <p:cNvCxnSpPr>
            <a:stCxn id="2" idx="0"/>
          </p:cNvCxnSpPr>
          <p:nvPr/>
        </p:nvCxnSpPr>
        <p:spPr>
          <a:xfrm flipV="1">
            <a:off x="5989349" y="3507632"/>
            <a:ext cx="335251" cy="18171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973750321"/>
              </p:ext>
            </p:extLst>
          </p:nvPr>
        </p:nvGraphicFramePr>
        <p:xfrm>
          <a:off x="1278941"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Governor</a:t>
                      </a:r>
                    </a:p>
                  </a:txBody>
                  <a:tcPr anchor="ctr"/>
                </a:tc>
                <a:extLst>
                  <a:ext uri="{0D108BD9-81ED-4DB2-BD59-A6C34878D82A}">
                    <a16:rowId xmlns:a16="http://schemas.microsoft.com/office/drawing/2014/main" val="10000"/>
                  </a:ext>
                </a:extLst>
              </a:tr>
            </a:tbl>
          </a:graphicData>
        </a:graphic>
      </p:graphicFrame>
      <p:cxnSp>
        <p:nvCxnSpPr>
          <p:cNvPr id="2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84FCC94-F891-448B-BB29-4DA96AD9DD57}"/>
              </a:ext>
            </a:extLst>
          </p:cNvPr>
          <p:cNvCxnSpPr/>
          <p:nvPr/>
        </p:nvCxnSpPr>
        <p:spPr>
          <a:xfrm>
            <a:off x="6324600"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p:cNvGraphicFramePr>
            <a:graphicFrameLocks noGrp="1"/>
          </p:cNvGraphicFramePr>
          <p:nvPr>
            <p:extLst>
              <p:ext uri="{D42A27DB-BD31-4B8C-83A1-F6EECF244321}">
                <p14:modId xmlns:p14="http://schemas.microsoft.com/office/powerpoint/2010/main" val="1668112434"/>
              </p:ext>
            </p:extLst>
          </p:nvPr>
        </p:nvGraphicFramePr>
        <p:xfrm>
          <a:off x="6434328" y="2994217"/>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State</a:t>
                      </a:r>
                    </a:p>
                  </a:txBody>
                  <a:tcPr anchor="ctr"/>
                </a:tc>
                <a:extLst>
                  <a:ext uri="{0D108BD9-81ED-4DB2-BD59-A6C34878D82A}">
                    <a16:rowId xmlns:a16="http://schemas.microsoft.com/office/drawing/2014/main" val="10000"/>
                  </a:ext>
                </a:extLst>
              </a:tr>
            </a:tbl>
          </a:graphicData>
        </a:graphic>
      </p:graphicFrame>
      <p:sp>
        <p:nvSpPr>
          <p:cNvPr id="6" name="Rectangle 5"/>
          <p:cNvSpPr/>
          <p:nvPr/>
        </p:nvSpPr>
        <p:spPr>
          <a:xfrm>
            <a:off x="4312669" y="5740880"/>
            <a:ext cx="4456348" cy="369332"/>
          </a:xfrm>
          <a:prstGeom prst="rect">
            <a:avLst/>
          </a:prstGeom>
        </p:spPr>
        <p:txBody>
          <a:bodyPr wrap="none">
            <a:spAutoFit/>
          </a:bodyPr>
          <a:lstStyle/>
          <a:p>
            <a:r>
              <a:rPr lang="en-US" dirty="0"/>
              <a:t>(e.g., A governor </a:t>
            </a:r>
            <a:r>
              <a:rPr lang="en-US" b="1" dirty="0"/>
              <a:t>cannot</a:t>
            </a:r>
            <a:r>
              <a:rPr lang="en-US" dirty="0"/>
              <a:t> govern </a:t>
            </a:r>
            <a:r>
              <a:rPr lang="en-US" b="1" dirty="0"/>
              <a:t>many</a:t>
            </a:r>
            <a:r>
              <a:rPr lang="en-US" dirty="0"/>
              <a:t> states)</a:t>
            </a:r>
          </a:p>
        </p:txBody>
      </p:sp>
      <p:sp>
        <p:nvSpPr>
          <p:cNvPr id="16" name="Rectangle 15"/>
          <p:cNvSpPr/>
          <p:nvPr/>
        </p:nvSpPr>
        <p:spPr>
          <a:xfrm>
            <a:off x="1187017" y="4652320"/>
            <a:ext cx="4205895" cy="369332"/>
          </a:xfrm>
          <a:prstGeom prst="rect">
            <a:avLst/>
          </a:prstGeom>
        </p:spPr>
        <p:txBody>
          <a:bodyPr wrap="none">
            <a:spAutoFit/>
          </a:bodyPr>
          <a:lstStyle/>
          <a:p>
            <a:r>
              <a:rPr lang="en-US" dirty="0"/>
              <a:t>(e.g., A state </a:t>
            </a:r>
            <a:r>
              <a:rPr lang="en-US" b="1" dirty="0"/>
              <a:t>cannot</a:t>
            </a:r>
            <a:r>
              <a:rPr lang="en-US" dirty="0"/>
              <a:t> have </a:t>
            </a:r>
            <a:r>
              <a:rPr lang="en-US" b="1"/>
              <a:t>many</a:t>
            </a:r>
            <a:r>
              <a:rPr lang="en-US"/>
              <a:t> governors)</a:t>
            </a:r>
            <a:endParaRPr lang="en-US" dirty="0"/>
          </a:p>
        </p:txBody>
      </p:sp>
    </p:spTree>
    <p:extLst>
      <p:ext uri="{BB962C8B-B14F-4D97-AF65-F5344CB8AC3E}">
        <p14:creationId xmlns:p14="http://schemas.microsoft.com/office/powerpoint/2010/main" val="347086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6"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3750"/>
            <a:ext cx="8229600" cy="5135563"/>
          </a:xfrm>
        </p:spPr>
        <p:txBody>
          <a:bodyPr>
            <a:normAutofit/>
          </a:bodyPr>
          <a:lstStyle/>
          <a:p>
            <a:r>
              <a:rPr lang="en-US" dirty="0"/>
              <a:t>One-to-Many (1:n or 1:m)</a:t>
            </a:r>
          </a:p>
          <a:p>
            <a:pPr lvl="1"/>
            <a:r>
              <a:rPr lang="en-US" dirty="0"/>
              <a:t>A single instance of one entity is related to multiple instances of another entity </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One-to-Many Relationship</a:t>
            </a:r>
          </a:p>
        </p:txBody>
      </p:sp>
      <p:sp>
        <p:nvSpPr>
          <p:cNvPr id="2" name="Rectangle 1"/>
          <p:cNvSpPr/>
          <p:nvPr/>
        </p:nvSpPr>
        <p:spPr>
          <a:xfrm>
            <a:off x="664464" y="5334000"/>
            <a:ext cx="512673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book is published by (at most) </a:t>
            </a:r>
            <a:r>
              <a:rPr lang="en-US" sz="2000" b="1" dirty="0"/>
              <a:t>one</a:t>
            </a:r>
            <a:r>
              <a:rPr lang="en-US" sz="2000" dirty="0"/>
              <a:t> publisher</a:t>
            </a:r>
          </a:p>
        </p:txBody>
      </p:sp>
      <p:cxnSp>
        <p:nvCxnSpPr>
          <p:cNvPr id="8" name="Straight Arrow Connector 7"/>
          <p:cNvCxnSpPr/>
          <p:nvPr/>
        </p:nvCxnSpPr>
        <p:spPr>
          <a:xfrm flipV="1">
            <a:off x="6013704" y="3395171"/>
            <a:ext cx="283804" cy="11492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41064" y="4301055"/>
            <a:ext cx="4986528"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publisher can publish </a:t>
            </a:r>
            <a:r>
              <a:rPr lang="en-US" sz="2000" b="1" dirty="0"/>
              <a:t>many</a:t>
            </a:r>
            <a:r>
              <a:rPr lang="en-US" sz="2000" dirty="0"/>
              <a:t> books</a:t>
            </a:r>
          </a:p>
        </p:txBody>
      </p:sp>
      <p:cxnSp>
        <p:nvCxnSpPr>
          <p:cNvPr id="11" name="Straight Arrow Connector 10"/>
          <p:cNvCxnSpPr>
            <a:stCxn id="2" idx="0"/>
          </p:cNvCxnSpPr>
          <p:nvPr/>
        </p:nvCxnSpPr>
        <p:spPr>
          <a:xfrm flipH="1" flipV="1">
            <a:off x="2971800" y="3426002"/>
            <a:ext cx="256032" cy="190799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8" name="Table 17"/>
          <p:cNvGraphicFramePr>
            <a:graphicFrameLocks noGrp="1"/>
          </p:cNvGraphicFramePr>
          <p:nvPr>
            <p:extLst>
              <p:ext uri="{D42A27DB-BD31-4B8C-83A1-F6EECF244321}">
                <p14:modId xmlns:p14="http://schemas.microsoft.com/office/powerpoint/2010/main" val="3299121861"/>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Publisher</a:t>
                      </a:r>
                    </a:p>
                  </a:txBody>
                  <a:tcPr anchor="ctr"/>
                </a:tc>
                <a:extLst>
                  <a:ext uri="{0D108BD9-81ED-4DB2-BD59-A6C34878D82A}">
                    <a16:rowId xmlns:a16="http://schemas.microsoft.com/office/drawing/2014/main" val="10000"/>
                  </a:ext>
                </a:extLst>
              </a:tr>
            </a:tbl>
          </a:graphicData>
        </a:graphic>
      </p:graphicFrame>
      <p:cxnSp>
        <p:nvCxnSpPr>
          <p:cNvPr id="19"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84FCC94-F891-448B-BB29-4DA96AD9DD57}"/>
              </a:ext>
            </a:extLst>
          </p:cNvPr>
          <p:cNvCxnSpPr/>
          <p:nvPr/>
        </p:nvCxnSpPr>
        <p:spPr>
          <a:xfrm>
            <a:off x="3004633" y="314538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4086627257"/>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23" name="Straight Connector 22">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25439" y="4797733"/>
            <a:ext cx="5017977" cy="369332"/>
          </a:xfrm>
          <a:prstGeom prst="rect">
            <a:avLst/>
          </a:prstGeom>
        </p:spPr>
        <p:txBody>
          <a:bodyPr wrap="none">
            <a:spAutoFit/>
          </a:bodyPr>
          <a:lstStyle/>
          <a:p>
            <a:r>
              <a:rPr lang="en-US" dirty="0"/>
              <a:t>(e.g., A publisher can publish </a:t>
            </a:r>
            <a:r>
              <a:rPr lang="en-US" b="1" dirty="0"/>
              <a:t>more than one</a:t>
            </a:r>
            <a:r>
              <a:rPr lang="en-US" dirty="0"/>
              <a:t> books)</a:t>
            </a:r>
          </a:p>
        </p:txBody>
      </p:sp>
      <p:sp>
        <p:nvSpPr>
          <p:cNvPr id="15" name="Rectangle 14"/>
          <p:cNvSpPr/>
          <p:nvPr/>
        </p:nvSpPr>
        <p:spPr>
          <a:xfrm>
            <a:off x="1039765" y="5821978"/>
            <a:ext cx="5201104" cy="369332"/>
          </a:xfrm>
          <a:prstGeom prst="rect">
            <a:avLst/>
          </a:prstGeom>
        </p:spPr>
        <p:txBody>
          <a:bodyPr wrap="none">
            <a:spAutoFit/>
          </a:bodyPr>
          <a:lstStyle/>
          <a:p>
            <a:r>
              <a:rPr lang="en-US" dirty="0"/>
              <a:t>(e.g., A book </a:t>
            </a:r>
            <a:r>
              <a:rPr lang="en-US" b="1" dirty="0"/>
              <a:t>cannot</a:t>
            </a:r>
            <a:r>
              <a:rPr lang="en-US" dirty="0"/>
              <a:t> be published by </a:t>
            </a:r>
            <a:r>
              <a:rPr lang="en-US" b="1" dirty="0"/>
              <a:t>many</a:t>
            </a:r>
            <a:r>
              <a:rPr lang="en-US" dirty="0"/>
              <a:t> publisher)</a:t>
            </a:r>
          </a:p>
        </p:txBody>
      </p:sp>
    </p:spTree>
    <p:extLst>
      <p:ext uri="{BB962C8B-B14F-4D97-AF65-F5344CB8AC3E}">
        <p14:creationId xmlns:p14="http://schemas.microsoft.com/office/powerpoint/2010/main" val="29801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Many-to-Many (</a:t>
            </a:r>
            <a:r>
              <a:rPr lang="en-US" dirty="0" err="1"/>
              <a:t>n:n</a:t>
            </a:r>
            <a:r>
              <a:rPr lang="en-US" dirty="0"/>
              <a:t> or m:m)</a:t>
            </a:r>
          </a:p>
          <a:p>
            <a:pPr lvl="1"/>
            <a:r>
              <a:rPr lang="en-US" dirty="0"/>
              <a:t>Each instance of one entity is related to multiple instances of another entity, and vice versa</a:t>
            </a:r>
          </a:p>
          <a:p>
            <a:endParaRPr lang="en-US"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Many-to-Many Relationship</a:t>
            </a:r>
          </a:p>
        </p:txBody>
      </p:sp>
      <p:sp>
        <p:nvSpPr>
          <p:cNvPr id="2" name="Rectangle 1"/>
          <p:cNvSpPr/>
          <p:nvPr/>
        </p:nvSpPr>
        <p:spPr>
          <a:xfrm>
            <a:off x="457200" y="5175504"/>
            <a:ext cx="4605338"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An author can write </a:t>
            </a:r>
            <a:r>
              <a:rPr lang="en-US" sz="2000" b="1" dirty="0"/>
              <a:t>many</a:t>
            </a:r>
            <a:r>
              <a:rPr lang="en-US" sz="2000" dirty="0"/>
              <a:t> books</a:t>
            </a:r>
          </a:p>
        </p:txBody>
      </p:sp>
      <p:cxnSp>
        <p:nvCxnSpPr>
          <p:cNvPr id="8" name="Straight Arrow Connector 7"/>
          <p:cNvCxnSpPr>
            <a:stCxn id="9" idx="0"/>
          </p:cNvCxnSpPr>
          <p:nvPr/>
        </p:nvCxnSpPr>
        <p:spPr>
          <a:xfrm flipH="1" flipV="1">
            <a:off x="6240869" y="3365628"/>
            <a:ext cx="21247" cy="777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81400" y="4143345"/>
            <a:ext cx="5361432" cy="4001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book can be written by </a:t>
            </a:r>
            <a:r>
              <a:rPr lang="en-US" sz="2000" b="1" dirty="0"/>
              <a:t>many</a:t>
            </a:r>
            <a:r>
              <a:rPr lang="en-US" sz="2000" dirty="0"/>
              <a:t> authors</a:t>
            </a:r>
          </a:p>
        </p:txBody>
      </p:sp>
      <p:cxnSp>
        <p:nvCxnSpPr>
          <p:cNvPr id="11" name="Straight Arrow Connector 10"/>
          <p:cNvCxnSpPr>
            <a:stCxn id="2" idx="0"/>
          </p:cNvCxnSpPr>
          <p:nvPr/>
        </p:nvCxnSpPr>
        <p:spPr>
          <a:xfrm flipV="1">
            <a:off x="2759869" y="3581400"/>
            <a:ext cx="135731" cy="15941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2373193434"/>
              </p:ext>
            </p:extLst>
          </p:nvPr>
        </p:nvGraphicFramePr>
        <p:xfrm>
          <a:off x="1278941"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Book</a:t>
                      </a:r>
                    </a:p>
                  </a:txBody>
                  <a:tcPr anchor="ctr"/>
                </a:tc>
                <a:extLst>
                  <a:ext uri="{0D108BD9-81ED-4DB2-BD59-A6C34878D82A}">
                    <a16:rowId xmlns:a16="http://schemas.microsoft.com/office/drawing/2014/main" val="10000"/>
                  </a:ext>
                </a:extLst>
              </a:tr>
            </a:tbl>
          </a:graphicData>
        </a:graphic>
      </p:graphicFrame>
      <p:cxnSp>
        <p:nvCxnSpPr>
          <p:cNvPr id="12" name="Elbow Connector 12">
            <a:extLst>
              <a:ext uri="{FF2B5EF4-FFF2-40B4-BE49-F238E27FC236}">
                <a16:creationId xmlns:a16="http://schemas.microsoft.com/office/drawing/2014/main" id="{33AEF0A1-9AA1-4124-8165-51A7CD4EECC5}"/>
              </a:ext>
            </a:extLst>
          </p:cNvPr>
          <p:cNvCxnSpPr>
            <a:cxnSpLocks/>
          </p:cNvCxnSpPr>
          <p:nvPr/>
        </p:nvCxnSpPr>
        <p:spPr>
          <a:xfrm flipV="1">
            <a:off x="2954627" y="323704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822686313"/>
              </p:ext>
            </p:extLst>
          </p:nvPr>
        </p:nvGraphicFramePr>
        <p:xfrm>
          <a:off x="6434328" y="2990996"/>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Author</a:t>
                      </a:r>
                    </a:p>
                  </a:txBody>
                  <a:tcPr anchor="ctr"/>
                </a:tc>
                <a:extLst>
                  <a:ext uri="{0D108BD9-81ED-4DB2-BD59-A6C34878D82A}">
                    <a16:rowId xmlns:a16="http://schemas.microsoft.com/office/drawing/2014/main" val="10000"/>
                  </a:ext>
                </a:extLst>
              </a:tr>
            </a:tbl>
          </a:graphicData>
        </a:graphic>
      </p:graphicFrame>
      <p:cxnSp>
        <p:nvCxnSpPr>
          <p:cNvPr id="15" name="Straight Connector 14">
            <a:extLst>
              <a:ext uri="{FF2B5EF4-FFF2-40B4-BE49-F238E27FC236}">
                <a16:creationId xmlns:a16="http://schemas.microsoft.com/office/drawing/2014/main" id="{5BFFF837-7326-45D2-B7FE-C884EE6D56AD}"/>
              </a:ext>
            </a:extLst>
          </p:cNvPr>
          <p:cNvCxnSpPr/>
          <p:nvPr/>
        </p:nvCxnSpPr>
        <p:spPr>
          <a:xfrm flipH="1">
            <a:off x="6231650" y="311576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BE9D6C-783E-42D9-866C-64251FF975D9}"/>
              </a:ext>
            </a:extLst>
          </p:cNvPr>
          <p:cNvCxnSpPr/>
          <p:nvPr/>
        </p:nvCxnSpPr>
        <p:spPr>
          <a:xfrm flipH="1" flipV="1">
            <a:off x="6231650" y="324435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BFFF837-7326-45D2-B7FE-C884EE6D56AD}"/>
              </a:ext>
            </a:extLst>
          </p:cNvPr>
          <p:cNvCxnSpPr/>
          <p:nvPr/>
        </p:nvCxnSpPr>
        <p:spPr>
          <a:xfrm>
            <a:off x="2970543" y="3094958"/>
            <a:ext cx="101339" cy="1493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BE9D6C-783E-42D9-866C-64251FF975D9}"/>
              </a:ext>
            </a:extLst>
          </p:cNvPr>
          <p:cNvCxnSpPr/>
          <p:nvPr/>
        </p:nvCxnSpPr>
        <p:spPr>
          <a:xfrm flipV="1">
            <a:off x="2961019" y="3244355"/>
            <a:ext cx="110863" cy="121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718790" y="4618940"/>
            <a:ext cx="5359096" cy="369332"/>
          </a:xfrm>
          <a:prstGeom prst="rect">
            <a:avLst/>
          </a:prstGeom>
        </p:spPr>
        <p:txBody>
          <a:bodyPr wrap="none">
            <a:spAutoFit/>
          </a:bodyPr>
          <a:lstStyle/>
          <a:p>
            <a:r>
              <a:rPr lang="en-US" dirty="0"/>
              <a:t>(e.g., A book can be written by </a:t>
            </a:r>
            <a:r>
              <a:rPr lang="en-US" b="1" dirty="0"/>
              <a:t>more than one</a:t>
            </a:r>
            <a:r>
              <a:rPr lang="en-US" dirty="0"/>
              <a:t> authors)</a:t>
            </a:r>
          </a:p>
        </p:txBody>
      </p:sp>
      <p:sp>
        <p:nvSpPr>
          <p:cNvPr id="18" name="Rectangle 17"/>
          <p:cNvSpPr/>
          <p:nvPr/>
        </p:nvSpPr>
        <p:spPr>
          <a:xfrm>
            <a:off x="838200" y="5755066"/>
            <a:ext cx="4699684" cy="369332"/>
          </a:xfrm>
          <a:prstGeom prst="rect">
            <a:avLst/>
          </a:prstGeom>
        </p:spPr>
        <p:txBody>
          <a:bodyPr wrap="none">
            <a:spAutoFit/>
          </a:bodyPr>
          <a:lstStyle/>
          <a:p>
            <a:r>
              <a:rPr lang="en-US" dirty="0"/>
              <a:t>(e.g., An author can write </a:t>
            </a:r>
            <a:r>
              <a:rPr lang="en-US" b="1" dirty="0"/>
              <a:t>more than one</a:t>
            </a:r>
            <a:r>
              <a:rPr lang="en-US" dirty="0"/>
              <a:t> books)</a:t>
            </a:r>
          </a:p>
        </p:txBody>
      </p:sp>
    </p:spTree>
    <p:extLst>
      <p:ext uri="{BB962C8B-B14F-4D97-AF65-F5344CB8AC3E}">
        <p14:creationId xmlns:p14="http://schemas.microsoft.com/office/powerpoint/2010/main" val="9362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57597"/>
            <a:ext cx="8229600" cy="5135563"/>
          </a:xfrm>
        </p:spPr>
        <p:txBody>
          <a:bodyPr>
            <a:normAutofit/>
          </a:bodyPr>
          <a:lstStyle/>
          <a:p>
            <a:r>
              <a:rPr lang="en-US" sz="2800" dirty="0"/>
              <a:t>Minimums are generally stated as either zero or one:</a:t>
            </a:r>
          </a:p>
          <a:p>
            <a:pPr lvl="1"/>
            <a:r>
              <a:rPr lang="en-US" sz="2000" dirty="0"/>
              <a:t>0 (optional): participation in the relationship by the entity is optional.</a:t>
            </a:r>
          </a:p>
          <a:p>
            <a:pPr lvl="1"/>
            <a:r>
              <a:rPr lang="en-US" sz="2000" dirty="0"/>
              <a:t>1 (mandatory): participation in the relationship by the entity is mandatory.</a:t>
            </a:r>
          </a:p>
          <a:p>
            <a:endParaRPr lang="en-US" dirty="0"/>
          </a:p>
          <a:p>
            <a:pPr lvl="1"/>
            <a:endParaRPr lang="en-US" sz="2400" dirty="0"/>
          </a:p>
        </p:txBody>
      </p:sp>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Minimum Cardinality</a:t>
            </a:r>
          </a:p>
        </p:txBody>
      </p:sp>
      <p:sp>
        <p:nvSpPr>
          <p:cNvPr id="10" name="Rectangle 9"/>
          <p:cNvSpPr/>
          <p:nvPr/>
        </p:nvSpPr>
        <p:spPr>
          <a:xfrm>
            <a:off x="4724400" y="2590800"/>
            <a:ext cx="3962400"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a:t>A certificate is </a:t>
            </a:r>
            <a:r>
              <a:rPr lang="en-US" sz="2000" b="1" dirty="0"/>
              <a:t>optional</a:t>
            </a:r>
            <a:r>
              <a:rPr lang="en-US" sz="2000" dirty="0"/>
              <a:t> for a programmer; or a programmer may not have any certificates</a:t>
            </a:r>
          </a:p>
        </p:txBody>
      </p:sp>
      <p:cxnSp>
        <p:nvCxnSpPr>
          <p:cNvPr id="12" name="Straight Arrow Connector 11"/>
          <p:cNvCxnSpPr/>
          <p:nvPr/>
        </p:nvCxnSpPr>
        <p:spPr>
          <a:xfrm>
            <a:off x="3200400" y="3511249"/>
            <a:ext cx="0" cy="6035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25018" y="2590800"/>
            <a:ext cx="405003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000" dirty="0"/>
              <a:t>A programmer is </a:t>
            </a:r>
            <a:r>
              <a:rPr lang="en-US" sz="2000" b="1" dirty="0"/>
              <a:t>mandatory</a:t>
            </a:r>
            <a:r>
              <a:rPr lang="en-US" sz="2000" dirty="0"/>
              <a:t> for a certificate); or a certificate has to be issued to (at least) one programmer.</a:t>
            </a:r>
          </a:p>
        </p:txBody>
      </p:sp>
      <p:cxnSp>
        <p:nvCxnSpPr>
          <p:cNvPr id="14" name="Straight Arrow Connector 13"/>
          <p:cNvCxnSpPr/>
          <p:nvPr/>
        </p:nvCxnSpPr>
        <p:spPr>
          <a:xfrm>
            <a:off x="6172200" y="3606463"/>
            <a:ext cx="0" cy="50833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5" name="Rectangle 14"/>
          <p:cNvSpPr/>
          <p:nvPr/>
        </p:nvSpPr>
        <p:spPr>
          <a:xfrm>
            <a:off x="2542269" y="5486400"/>
            <a:ext cx="4605338"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000" dirty="0"/>
              <a:t>1:m maximum cardinality: a programmer</a:t>
            </a:r>
          </a:p>
          <a:p>
            <a:r>
              <a:rPr lang="en-US" sz="2000" dirty="0"/>
              <a:t>can have </a:t>
            </a:r>
            <a:r>
              <a:rPr lang="en-US" sz="2000" b="1" dirty="0"/>
              <a:t>many</a:t>
            </a:r>
            <a:r>
              <a:rPr lang="en-US" sz="2000" dirty="0"/>
              <a:t> certificates; a certificate is issued to (at most) </a:t>
            </a:r>
            <a:r>
              <a:rPr lang="en-US" sz="2000" b="1" dirty="0"/>
              <a:t>one</a:t>
            </a:r>
            <a:r>
              <a:rPr lang="en-US" sz="2000" dirty="0"/>
              <a:t> programmer</a:t>
            </a:r>
          </a:p>
        </p:txBody>
      </p:sp>
      <p:cxnSp>
        <p:nvCxnSpPr>
          <p:cNvPr id="16" name="Straight Arrow Connector 15"/>
          <p:cNvCxnSpPr>
            <a:stCxn id="15" idx="0"/>
          </p:cNvCxnSpPr>
          <p:nvPr/>
        </p:nvCxnSpPr>
        <p:spPr>
          <a:xfrm flipV="1">
            <a:off x="4844938" y="4419600"/>
            <a:ext cx="1555862" cy="1066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31" name="Straight Arrow Connector 30"/>
          <p:cNvCxnSpPr>
            <a:stCxn id="15" idx="0"/>
          </p:cNvCxnSpPr>
          <p:nvPr/>
        </p:nvCxnSpPr>
        <p:spPr>
          <a:xfrm flipH="1" flipV="1">
            <a:off x="3045618" y="4495800"/>
            <a:ext cx="1799320" cy="9906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52" name="Oval 51"/>
          <p:cNvSpPr/>
          <p:nvPr/>
        </p:nvSpPr>
        <p:spPr>
          <a:xfrm>
            <a:off x="6180514" y="4135581"/>
            <a:ext cx="80916" cy="228600"/>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3" name="Straight Connector 52"/>
          <p:cNvCxnSpPr/>
          <p:nvPr/>
        </p:nvCxnSpPr>
        <p:spPr>
          <a:xfrm>
            <a:off x="3150004" y="4135582"/>
            <a:ext cx="0" cy="233831"/>
          </a:xfrm>
          <a:prstGeom prst="line">
            <a:avLst/>
          </a:prstGeom>
          <a:ln w="50800"/>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079997808"/>
              </p:ext>
            </p:extLst>
          </p:nvPr>
        </p:nvGraphicFramePr>
        <p:xfrm>
          <a:off x="1313410"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Programmer</a:t>
                      </a:r>
                    </a:p>
                  </a:txBody>
                  <a:tcPr anchor="ctr"/>
                </a:tc>
                <a:extLst>
                  <a:ext uri="{0D108BD9-81ED-4DB2-BD59-A6C34878D82A}">
                    <a16:rowId xmlns:a16="http://schemas.microsoft.com/office/drawing/2014/main" val="10000"/>
                  </a:ext>
                </a:extLst>
              </a:tr>
            </a:tbl>
          </a:graphicData>
        </a:graphic>
      </p:graphicFrame>
      <p:cxnSp>
        <p:nvCxnSpPr>
          <p:cNvPr id="18" name="Elbow Connector 12">
            <a:extLst>
              <a:ext uri="{FF2B5EF4-FFF2-40B4-BE49-F238E27FC236}">
                <a16:creationId xmlns:a16="http://schemas.microsoft.com/office/drawing/2014/main" id="{33AEF0A1-9AA1-4124-8165-51A7CD4EECC5}"/>
              </a:ext>
            </a:extLst>
          </p:cNvPr>
          <p:cNvCxnSpPr>
            <a:cxnSpLocks/>
          </p:cNvCxnSpPr>
          <p:nvPr/>
        </p:nvCxnSpPr>
        <p:spPr>
          <a:xfrm flipV="1">
            <a:off x="2989096" y="42312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84FCC94-F891-448B-BB29-4DA96AD9DD57}"/>
              </a:ext>
            </a:extLst>
          </p:cNvPr>
          <p:cNvCxnSpPr/>
          <p:nvPr/>
        </p:nvCxnSpPr>
        <p:spPr>
          <a:xfrm>
            <a:off x="3039102" y="4139644"/>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3053358344"/>
              </p:ext>
            </p:extLst>
          </p:nvPr>
        </p:nvGraphicFramePr>
        <p:xfrm>
          <a:off x="6468797" y="3988472"/>
          <a:ext cx="1665549" cy="492088"/>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492088">
                <a:tc>
                  <a:txBody>
                    <a:bodyPr/>
                    <a:lstStyle/>
                    <a:p>
                      <a:pPr algn="ctr"/>
                      <a:r>
                        <a:rPr lang="en-US" dirty="0"/>
                        <a:t>Certificate</a:t>
                      </a:r>
                    </a:p>
                  </a:txBody>
                  <a:tcPr anchor="ctr"/>
                </a:tc>
                <a:extLst>
                  <a:ext uri="{0D108BD9-81ED-4DB2-BD59-A6C34878D82A}">
                    <a16:rowId xmlns:a16="http://schemas.microsoft.com/office/drawing/2014/main" val="10000"/>
                  </a:ext>
                </a:extLst>
              </a:tr>
            </a:tbl>
          </a:graphicData>
        </a:graphic>
      </p:graphicFrame>
      <p:cxnSp>
        <p:nvCxnSpPr>
          <p:cNvPr id="22" name="Straight Connector 21">
            <a:extLst>
              <a:ext uri="{FF2B5EF4-FFF2-40B4-BE49-F238E27FC236}">
                <a16:creationId xmlns:a16="http://schemas.microsoft.com/office/drawing/2014/main" id="{5BFFF837-7326-45D2-B7FE-C884EE6D56AD}"/>
              </a:ext>
            </a:extLst>
          </p:cNvPr>
          <p:cNvCxnSpPr/>
          <p:nvPr/>
        </p:nvCxnSpPr>
        <p:spPr>
          <a:xfrm flipH="1">
            <a:off x="6282760" y="4103924"/>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BBE9D6C-783E-42D9-866C-64251FF975D9}"/>
              </a:ext>
            </a:extLst>
          </p:cNvPr>
          <p:cNvCxnSpPr/>
          <p:nvPr/>
        </p:nvCxnSpPr>
        <p:spPr>
          <a:xfrm flipH="1" flipV="1">
            <a:off x="6282760" y="4232512"/>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41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Cardinality is defined by business rules</a:t>
            </a:r>
          </a:p>
        </p:txBody>
      </p:sp>
      <p:sp>
        <p:nvSpPr>
          <p:cNvPr id="3" name="Content Placeholder 2"/>
          <p:cNvSpPr>
            <a:spLocks noGrp="1"/>
          </p:cNvSpPr>
          <p:nvPr>
            <p:ph idx="1"/>
          </p:nvPr>
        </p:nvSpPr>
        <p:spPr>
          <a:xfrm>
            <a:off x="457200" y="1163740"/>
            <a:ext cx="8229600" cy="1066800"/>
          </a:xfrm>
        </p:spPr>
        <p:txBody>
          <a:bodyPr/>
          <a:lstStyle/>
          <a:p>
            <a:r>
              <a:rPr lang="en-US" sz="2800" dirty="0"/>
              <a:t>What would the cardinality be in these entities?</a:t>
            </a:r>
            <a:endParaRPr lang="en-US" dirty="0"/>
          </a:p>
        </p:txBody>
      </p:sp>
      <p:graphicFrame>
        <p:nvGraphicFramePr>
          <p:cNvPr id="25" name="Table 24"/>
          <p:cNvGraphicFramePr>
            <a:graphicFrameLocks noGrp="1"/>
          </p:cNvGraphicFramePr>
          <p:nvPr/>
        </p:nvGraphicFramePr>
        <p:xfrm>
          <a:off x="880872"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Order</a:t>
                      </a:r>
                    </a:p>
                  </a:txBody>
                  <a:tcPr anchor="ctr"/>
                </a:tc>
                <a:extLst>
                  <a:ext uri="{0D108BD9-81ED-4DB2-BD59-A6C34878D82A}">
                    <a16:rowId xmlns:a16="http://schemas.microsoft.com/office/drawing/2014/main" val="10000"/>
                  </a:ext>
                </a:extLst>
              </a:tr>
            </a:tbl>
          </a:graphicData>
        </a:graphic>
      </p:graphicFrame>
      <p:cxnSp>
        <p:nvCxnSpPr>
          <p:cNvPr id="26"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2801956"/>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nvGraphicFramePr>
        <p:xfrm>
          <a:off x="6374587" y="2403512"/>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Product</a:t>
                      </a:r>
                    </a:p>
                  </a:txBody>
                  <a:tcPr anchor="ctr"/>
                </a:tc>
                <a:extLst>
                  <a:ext uri="{0D108BD9-81ED-4DB2-BD59-A6C34878D82A}">
                    <a16:rowId xmlns:a16="http://schemas.microsoft.com/office/drawing/2014/main" val="10000"/>
                  </a:ext>
                </a:extLst>
              </a:tr>
            </a:tbl>
          </a:graphicData>
        </a:graphic>
      </p:graphicFrame>
      <p:graphicFrame>
        <p:nvGraphicFramePr>
          <p:cNvPr id="34" name="Table 33"/>
          <p:cNvGraphicFramePr>
            <a:graphicFrameLocks noGrp="1"/>
          </p:cNvGraphicFramePr>
          <p:nvPr/>
        </p:nvGraphicFramePr>
        <p:xfrm>
          <a:off x="880872"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Course</a:t>
                      </a:r>
                    </a:p>
                  </a:txBody>
                  <a:tcPr anchor="ctr"/>
                </a:tc>
                <a:extLst>
                  <a:ext uri="{0D108BD9-81ED-4DB2-BD59-A6C34878D82A}">
                    <a16:rowId xmlns:a16="http://schemas.microsoft.com/office/drawing/2014/main" val="10000"/>
                  </a:ext>
                </a:extLst>
              </a:tr>
            </a:tbl>
          </a:graphicData>
        </a:graphic>
      </p:graphicFrame>
      <p:cxnSp>
        <p:nvCxnSpPr>
          <p:cNvPr id="35"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4122080"/>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6" name="Table 35"/>
          <p:cNvGraphicFramePr>
            <a:graphicFrameLocks noGrp="1"/>
          </p:cNvGraphicFramePr>
          <p:nvPr/>
        </p:nvGraphicFramePr>
        <p:xfrm>
          <a:off x="6374587" y="3723636"/>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Section</a:t>
                      </a:r>
                    </a:p>
                  </a:txBody>
                  <a:tcPr anchor="ctr"/>
                </a:tc>
                <a:extLst>
                  <a:ext uri="{0D108BD9-81ED-4DB2-BD59-A6C34878D82A}">
                    <a16:rowId xmlns:a16="http://schemas.microsoft.com/office/drawing/2014/main" val="10000"/>
                  </a:ext>
                </a:extLst>
              </a:tr>
            </a:tbl>
          </a:graphicData>
        </a:graphic>
      </p:graphicFrame>
      <p:graphicFrame>
        <p:nvGraphicFramePr>
          <p:cNvPr id="39" name="Table 38"/>
          <p:cNvGraphicFramePr>
            <a:graphicFrameLocks noGrp="1"/>
          </p:cNvGraphicFramePr>
          <p:nvPr/>
        </p:nvGraphicFramePr>
        <p:xfrm>
          <a:off x="880872"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Employee</a:t>
                      </a:r>
                    </a:p>
                  </a:txBody>
                  <a:tcPr anchor="ctr"/>
                </a:tc>
                <a:extLst>
                  <a:ext uri="{0D108BD9-81ED-4DB2-BD59-A6C34878D82A}">
                    <a16:rowId xmlns:a16="http://schemas.microsoft.com/office/drawing/2014/main" val="10000"/>
                  </a:ext>
                </a:extLst>
              </a:tr>
            </a:tbl>
          </a:graphicData>
        </a:graphic>
      </p:graphicFrame>
      <p:cxnSp>
        <p:nvCxnSpPr>
          <p:cNvPr id="40" name="Elbow Connector 12">
            <a:extLst>
              <a:ext uri="{FF2B5EF4-FFF2-40B4-BE49-F238E27FC236}">
                <a16:creationId xmlns:a16="http://schemas.microsoft.com/office/drawing/2014/main" id="{33AEF0A1-9AA1-4124-8165-51A7CD4EECC5}"/>
              </a:ext>
            </a:extLst>
          </p:cNvPr>
          <p:cNvCxnSpPr>
            <a:cxnSpLocks/>
          </p:cNvCxnSpPr>
          <p:nvPr/>
        </p:nvCxnSpPr>
        <p:spPr>
          <a:xfrm flipV="1">
            <a:off x="2894886" y="5482895"/>
            <a:ext cx="3446173" cy="265"/>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1" name="Table 40"/>
          <p:cNvGraphicFramePr>
            <a:graphicFrameLocks noGrp="1"/>
          </p:cNvGraphicFramePr>
          <p:nvPr/>
        </p:nvGraphicFramePr>
        <p:xfrm>
          <a:off x="6374587" y="5084451"/>
          <a:ext cx="2007413" cy="715506"/>
        </p:xfrm>
        <a:graphic>
          <a:graphicData uri="http://schemas.openxmlformats.org/drawingml/2006/table">
            <a:tbl>
              <a:tblPr firstRow="1" bandRow="1">
                <a:tableStyleId>{21E4AEA4-8DFA-4A89-87EB-49C32662AFE0}</a:tableStyleId>
              </a:tblPr>
              <a:tblGrid>
                <a:gridCol w="2007413">
                  <a:extLst>
                    <a:ext uri="{9D8B030D-6E8A-4147-A177-3AD203B41FA5}">
                      <a16:colId xmlns:a16="http://schemas.microsoft.com/office/drawing/2014/main" val="20000"/>
                    </a:ext>
                  </a:extLst>
                </a:gridCol>
              </a:tblGrid>
              <a:tr h="715506">
                <a:tc>
                  <a:txBody>
                    <a:bodyPr/>
                    <a:lstStyle/>
                    <a:p>
                      <a:pPr algn="ctr"/>
                      <a:r>
                        <a:rPr lang="en-US" dirty="0"/>
                        <a:t>Office</a:t>
                      </a:r>
                    </a:p>
                  </a:txBody>
                  <a:tcPr anchor="ctr"/>
                </a:tc>
                <a:extLst>
                  <a:ext uri="{0D108BD9-81ED-4DB2-BD59-A6C34878D82A}">
                    <a16:rowId xmlns:a16="http://schemas.microsoft.com/office/drawing/2014/main" val="10000"/>
                  </a:ext>
                </a:extLst>
              </a:tr>
            </a:tbl>
          </a:graphicData>
        </a:graphic>
      </p:graphicFrame>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1A8ED3AC-CAE9-4EDD-969E-8B98D8BFE1CB}"/>
                  </a:ext>
                </a:extLst>
              </p14:cNvPr>
              <p14:cNvContentPartPr/>
              <p14:nvPr/>
            </p14:nvContentPartPr>
            <p14:xfrm>
              <a:off x="9350734" y="3888016"/>
              <a:ext cx="360" cy="360"/>
            </p14:xfrm>
          </p:contentPart>
        </mc:Choice>
        <mc:Fallback xmlns="">
          <p:pic>
            <p:nvPicPr>
              <p:cNvPr id="17" name="Ink 16">
                <a:extLst>
                  <a:ext uri="{FF2B5EF4-FFF2-40B4-BE49-F238E27FC236}">
                    <a16:creationId xmlns:a16="http://schemas.microsoft.com/office/drawing/2014/main" id="{1A8ED3AC-CAE9-4EDD-969E-8B98D8BFE1CB}"/>
                  </a:ext>
                </a:extLst>
              </p:cNvPr>
              <p:cNvPicPr/>
              <p:nvPr/>
            </p:nvPicPr>
            <p:blipFill>
              <a:blip r:embed="rId4"/>
              <a:stretch>
                <a:fillRect/>
              </a:stretch>
            </p:blipFill>
            <p:spPr>
              <a:xfrm>
                <a:off x="9333094" y="3870016"/>
                <a:ext cx="36000" cy="36000"/>
              </a:xfrm>
              <a:prstGeom prst="rect">
                <a:avLst/>
              </a:prstGeom>
            </p:spPr>
          </p:pic>
        </mc:Fallback>
      </mc:AlternateContent>
    </p:spTree>
    <p:extLst>
      <p:ext uri="{BB962C8B-B14F-4D97-AF65-F5344CB8AC3E}">
        <p14:creationId xmlns:p14="http://schemas.microsoft.com/office/powerpoint/2010/main" val="269247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296946" y="1463650"/>
            <a:ext cx="1850552" cy="5145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036" name="Picture 12" descr="C:\Users\David\AppData\Local\Microsoft\Windows\Temporary Internet Files\Content.IE5\EVTDPV3E\MC90035187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554" y="4965109"/>
            <a:ext cx="1066800" cy="8892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33754" y="152400"/>
            <a:ext cx="8229600" cy="1143000"/>
          </a:xfrm>
        </p:spPr>
        <p:txBody>
          <a:bodyPr>
            <a:normAutofit fontScale="90000"/>
          </a:bodyPr>
          <a:lstStyle/>
          <a:p>
            <a:r>
              <a:rPr lang="en-US" dirty="0"/>
              <a:t>The information architecture of an organization</a:t>
            </a:r>
          </a:p>
        </p:txBody>
      </p:sp>
      <p:sp>
        <p:nvSpPr>
          <p:cNvPr id="4" name="Flowchart: Magnetic Disk 3"/>
          <p:cNvSpPr/>
          <p:nvPr/>
        </p:nvSpPr>
        <p:spPr>
          <a:xfrm>
            <a:off x="2386468" y="2530450"/>
            <a:ext cx="1676400" cy="1600200"/>
          </a:xfrm>
          <a:prstGeom prst="flowChartMagneticDisk">
            <a:avLst/>
          </a:prstGeom>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Transactional Database</a:t>
            </a:r>
          </a:p>
        </p:txBody>
      </p:sp>
      <p:sp>
        <p:nvSpPr>
          <p:cNvPr id="5" name="Flowchart: Magnetic Disk 4"/>
          <p:cNvSpPr/>
          <p:nvPr/>
        </p:nvSpPr>
        <p:spPr>
          <a:xfrm>
            <a:off x="5282068" y="2530450"/>
            <a:ext cx="1600200" cy="1600200"/>
          </a:xfrm>
          <a:prstGeom prst="flowChartMagneticDisk">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Analytical </a:t>
            </a:r>
            <a:br>
              <a:rPr lang="en-US" dirty="0"/>
            </a:br>
            <a:r>
              <a:rPr lang="en-US" dirty="0"/>
              <a:t>Data Store</a:t>
            </a:r>
          </a:p>
        </p:txBody>
      </p:sp>
      <p:pic>
        <p:nvPicPr>
          <p:cNvPr id="1030" name="Picture 6" descr="C:\Users\David\AppData\Local\Microsoft\Windows\Temporary Internet Files\Content.IE5\POS3WVPR\MC90039129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680" y="5631712"/>
            <a:ext cx="994607" cy="106222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David\AppData\Local\Microsoft\Windows\Temporary Internet Files\Content.IE5\J25W8IBM\MC9004398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368" y="5648091"/>
            <a:ext cx="1143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vid\AppData\Local\Microsoft\Windows\Temporary Internet Files\Content.IE5\J25W8IBM\MC90038386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356" y="5116800"/>
            <a:ext cx="837624" cy="83552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David\AppData\Local\Microsoft\Windows\Temporary Internet Files\Content.IE5\EVTDPV3E\MC90003004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88744" y="5271390"/>
            <a:ext cx="958017" cy="106977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David\AppData\Local\Microsoft\Windows\Temporary Internet Files\Content.IE5\J25W8IBM\MC90003004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68068" y="5539010"/>
            <a:ext cx="958017" cy="1069776"/>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a:off x="1167268" y="3286041"/>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6980796" y="3287465"/>
            <a:ext cx="1163652" cy="1452785"/>
          </a:xfrm>
          <a:custGeom>
            <a:avLst/>
            <a:gdLst>
              <a:gd name="connsiteX0" fmla="*/ 17091 w 1298960"/>
              <a:gd name="connsiteY0" fmla="*/ 1452785 h 1452785"/>
              <a:gd name="connsiteX1" fmla="*/ 0 w 1298960"/>
              <a:gd name="connsiteY1" fmla="*/ 0 h 1452785"/>
              <a:gd name="connsiteX2" fmla="*/ 1298960 w 1298960"/>
              <a:gd name="connsiteY2" fmla="*/ 8545 h 1452785"/>
            </a:gdLst>
            <a:ahLst/>
            <a:cxnLst>
              <a:cxn ang="0">
                <a:pos x="connsiteX0" y="connsiteY0"/>
              </a:cxn>
              <a:cxn ang="0">
                <a:pos x="connsiteX1" y="connsiteY1"/>
              </a:cxn>
              <a:cxn ang="0">
                <a:pos x="connsiteX2" y="connsiteY2"/>
              </a:cxn>
            </a:cxnLst>
            <a:rect l="l" t="t" r="r" b="b"/>
            <a:pathLst>
              <a:path w="1298960" h="1452785">
                <a:moveTo>
                  <a:pt x="17091" y="1452785"/>
                </a:moveTo>
                <a:lnTo>
                  <a:pt x="0" y="0"/>
                </a:lnTo>
                <a:lnTo>
                  <a:pt x="1298960" y="8545"/>
                </a:lnTo>
              </a:path>
            </a:pathLst>
          </a:custGeom>
          <a:solidFill>
            <a:schemeClr val="bg1"/>
          </a:solidFill>
          <a:ln w="57150">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215268" y="3286041"/>
            <a:ext cx="990600" cy="0"/>
          </a:xfrm>
          <a:prstGeom prst="straightConnector1">
            <a:avLst/>
          </a:prstGeom>
          <a:solidFill>
            <a:schemeClr val="bg1"/>
          </a:solidFill>
          <a:ln w="571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13" name="TextBox 12"/>
          <p:cNvSpPr txBox="1"/>
          <p:nvPr/>
        </p:nvSpPr>
        <p:spPr>
          <a:xfrm>
            <a:off x="1190769" y="2530450"/>
            <a:ext cx="990600" cy="646331"/>
          </a:xfrm>
          <a:prstGeom prst="rect">
            <a:avLst/>
          </a:prstGeom>
          <a:noFill/>
        </p:spPr>
        <p:txBody>
          <a:bodyPr wrap="square" rtlCol="0">
            <a:spAutoFit/>
          </a:bodyPr>
          <a:lstStyle/>
          <a:p>
            <a:pPr algn="ctr"/>
            <a:r>
              <a:rPr lang="en-US" dirty="0"/>
              <a:t>Data entry</a:t>
            </a:r>
          </a:p>
        </p:txBody>
      </p:sp>
      <p:sp>
        <p:nvSpPr>
          <p:cNvPr id="28" name="TextBox 27"/>
          <p:cNvSpPr txBox="1"/>
          <p:nvPr/>
        </p:nvSpPr>
        <p:spPr>
          <a:xfrm>
            <a:off x="3994782" y="2530450"/>
            <a:ext cx="1363486" cy="646331"/>
          </a:xfrm>
          <a:prstGeom prst="rect">
            <a:avLst/>
          </a:prstGeom>
          <a:noFill/>
        </p:spPr>
        <p:txBody>
          <a:bodyPr wrap="square" rtlCol="0">
            <a:spAutoFit/>
          </a:bodyPr>
          <a:lstStyle/>
          <a:p>
            <a:pPr algn="ctr"/>
            <a:r>
              <a:rPr lang="en-US" dirty="0"/>
              <a:t>Data extraction</a:t>
            </a:r>
          </a:p>
        </p:txBody>
      </p:sp>
      <p:sp>
        <p:nvSpPr>
          <p:cNvPr id="29" name="TextBox 28"/>
          <p:cNvSpPr txBox="1"/>
          <p:nvPr/>
        </p:nvSpPr>
        <p:spPr>
          <a:xfrm>
            <a:off x="6882268" y="2530450"/>
            <a:ext cx="1363486" cy="646331"/>
          </a:xfrm>
          <a:prstGeom prst="rect">
            <a:avLst/>
          </a:prstGeom>
          <a:noFill/>
        </p:spPr>
        <p:txBody>
          <a:bodyPr wrap="square" rtlCol="0">
            <a:spAutoFit/>
          </a:bodyPr>
          <a:lstStyle/>
          <a:p>
            <a:pPr algn="ctr"/>
            <a:r>
              <a:rPr lang="en-US" dirty="0"/>
              <a:t>Data analysis</a:t>
            </a:r>
          </a:p>
        </p:txBody>
      </p:sp>
      <p:sp>
        <p:nvSpPr>
          <p:cNvPr id="20" name="Rounded Rectangle 19"/>
          <p:cNvSpPr/>
          <p:nvPr/>
        </p:nvSpPr>
        <p:spPr>
          <a:xfrm>
            <a:off x="2115097" y="1463650"/>
            <a:ext cx="2235833" cy="7620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t>Now we’re here…</a:t>
            </a:r>
          </a:p>
        </p:txBody>
      </p:sp>
      <p:sp>
        <p:nvSpPr>
          <p:cNvPr id="22" name="TextBox 21"/>
          <p:cNvSpPr txBox="1"/>
          <p:nvPr/>
        </p:nvSpPr>
        <p:spPr>
          <a:xfrm>
            <a:off x="2209800" y="4170156"/>
            <a:ext cx="1981200" cy="1200329"/>
          </a:xfrm>
          <a:prstGeom prst="rect">
            <a:avLst/>
          </a:prstGeom>
          <a:noFill/>
        </p:spPr>
        <p:txBody>
          <a:bodyPr wrap="square" rtlCol="0">
            <a:spAutoFit/>
          </a:bodyPr>
          <a:lstStyle/>
          <a:p>
            <a:pPr algn="ctr"/>
            <a:r>
              <a:rPr lang="en-US" dirty="0"/>
              <a:t>Stores real-time transactional data in a </a:t>
            </a:r>
            <a:r>
              <a:rPr lang="en-US" b="1" u="sng" dirty="0"/>
              <a:t>relational</a:t>
            </a:r>
            <a:r>
              <a:rPr lang="en-US" dirty="0"/>
              <a:t> or NoSQL database</a:t>
            </a:r>
          </a:p>
        </p:txBody>
      </p:sp>
      <p:sp>
        <p:nvSpPr>
          <p:cNvPr id="23" name="TextBox 22"/>
          <p:cNvSpPr txBox="1"/>
          <p:nvPr/>
        </p:nvSpPr>
        <p:spPr>
          <a:xfrm>
            <a:off x="5104091" y="4215637"/>
            <a:ext cx="2003528" cy="923330"/>
          </a:xfrm>
          <a:prstGeom prst="rect">
            <a:avLst/>
          </a:prstGeom>
          <a:noFill/>
        </p:spPr>
        <p:txBody>
          <a:bodyPr wrap="square" rtlCol="0">
            <a:spAutoFit/>
          </a:bodyPr>
          <a:lstStyle/>
          <a:p>
            <a:pPr algn="ctr"/>
            <a:r>
              <a:rPr lang="en-US" dirty="0"/>
              <a:t>Stores historical transactional and summary data </a:t>
            </a:r>
          </a:p>
        </p:txBody>
      </p:sp>
    </p:spTree>
    <p:extLst>
      <p:ext uri="{BB962C8B-B14F-4D97-AF65-F5344CB8AC3E}">
        <p14:creationId xmlns:p14="http://schemas.microsoft.com/office/powerpoint/2010/main" val="310138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Database Schema</a:t>
            </a:r>
          </a:p>
        </p:txBody>
      </p:sp>
      <p:pic>
        <p:nvPicPr>
          <p:cNvPr id="5" name="Picture 4"/>
          <p:cNvPicPr>
            <a:picLocks noChangeAspect="1"/>
          </p:cNvPicPr>
          <p:nvPr/>
        </p:nvPicPr>
        <p:blipFill>
          <a:blip r:embed="rId3"/>
          <a:stretch>
            <a:fillRect/>
          </a:stretch>
        </p:blipFill>
        <p:spPr>
          <a:xfrm>
            <a:off x="457200" y="1371600"/>
            <a:ext cx="6233516" cy="5079504"/>
          </a:xfrm>
          <a:prstGeom prst="rect">
            <a:avLst/>
          </a:prstGeom>
        </p:spPr>
      </p:pic>
      <p:sp>
        <p:nvSpPr>
          <p:cNvPr id="6" name="Rectangle 5"/>
          <p:cNvSpPr/>
          <p:nvPr/>
        </p:nvSpPr>
        <p:spPr>
          <a:xfrm>
            <a:off x="5029200" y="2952447"/>
            <a:ext cx="4038600" cy="3477875"/>
          </a:xfrm>
          <a:prstGeom prst="rect">
            <a:avLst/>
          </a:prstGeom>
        </p:spPr>
        <p:txBody>
          <a:bodyPr wrap="square">
            <a:spAutoFit/>
          </a:bodyPr>
          <a:lstStyle/>
          <a:p>
            <a:pPr marL="342900" indent="-342900">
              <a:buFont typeface="Arial" panose="020B0604020202020204" pitchFamily="34" charset="0"/>
              <a:buChar char="•"/>
            </a:pPr>
            <a:r>
              <a:rPr lang="en-US" sz="2200" dirty="0"/>
              <a:t>How many tables are there in this schema?</a:t>
            </a:r>
          </a:p>
          <a:p>
            <a:pPr marL="342900" indent="-342900">
              <a:buFont typeface="Arial" panose="020B0604020202020204" pitchFamily="34" charset="0"/>
              <a:buChar char="•"/>
            </a:pPr>
            <a:r>
              <a:rPr lang="en-US" sz="2200" dirty="0"/>
              <a:t>What are the attributes for entity actor?</a:t>
            </a:r>
          </a:p>
          <a:p>
            <a:pPr marL="342900" indent="-342900">
              <a:buFont typeface="Arial" panose="020B0604020202020204" pitchFamily="34" charset="0"/>
              <a:buChar char="•"/>
            </a:pPr>
            <a:r>
              <a:rPr lang="en-US" sz="2200" dirty="0"/>
              <a:t>What is the primary key for customer?</a:t>
            </a:r>
          </a:p>
          <a:p>
            <a:pPr marL="342900" indent="-342900">
              <a:buFont typeface="Arial" panose="020B0604020202020204" pitchFamily="34" charset="0"/>
              <a:buChar char="•"/>
            </a:pPr>
            <a:r>
              <a:rPr lang="en-US" sz="2200" dirty="0"/>
              <a:t>What is the primary key for rental?</a:t>
            </a:r>
          </a:p>
          <a:p>
            <a:pPr marL="342900" indent="-342900">
              <a:buFont typeface="Arial" panose="020B0604020202020204" pitchFamily="34" charset="0"/>
              <a:buChar char="•"/>
            </a:pPr>
            <a:r>
              <a:rPr lang="en-US" sz="2200" dirty="0"/>
              <a:t>What foreign keys does rental table contain?</a:t>
            </a:r>
          </a:p>
        </p:txBody>
      </p:sp>
    </p:spTree>
    <p:extLst>
      <p:ext uri="{BB962C8B-B14F-4D97-AF65-F5344CB8AC3E}">
        <p14:creationId xmlns:p14="http://schemas.microsoft.com/office/powerpoint/2010/main" val="1975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The Rules</a:t>
            </a:r>
          </a:p>
        </p:txBody>
      </p:sp>
      <p:sp>
        <p:nvSpPr>
          <p:cNvPr id="8" name="Freeform: Shape 7">
            <a:extLst>
              <a:ext uri="{FF2B5EF4-FFF2-40B4-BE49-F238E27FC236}">
                <a16:creationId xmlns:a16="http://schemas.microsoft.com/office/drawing/2014/main" id="{8E1ECAB2-B2F5-47D4-BF19-0494E2441D15}"/>
              </a:ext>
            </a:extLst>
          </p:cNvPr>
          <p:cNvSpPr/>
          <p:nvPr/>
        </p:nvSpPr>
        <p:spPr>
          <a:xfrm>
            <a:off x="3547871" y="4490131"/>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9" name="Freeform: Shape 8">
            <a:extLst>
              <a:ext uri="{FF2B5EF4-FFF2-40B4-BE49-F238E27FC236}">
                <a16:creationId xmlns:a16="http://schemas.microsoft.com/office/drawing/2014/main" id="{77065210-7867-4D14-B6A5-5A298B594859}"/>
              </a:ext>
            </a:extLst>
          </p:cNvPr>
          <p:cNvSpPr/>
          <p:nvPr/>
        </p:nvSpPr>
        <p:spPr>
          <a:xfrm>
            <a:off x="914400" y="4382082"/>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0" name="Freeform: Shape 9">
            <a:extLst>
              <a:ext uri="{FF2B5EF4-FFF2-40B4-BE49-F238E27FC236}">
                <a16:creationId xmlns:a16="http://schemas.microsoft.com/office/drawing/2014/main" id="{D6E19A79-B156-49FB-8314-F30F8F719771}"/>
              </a:ext>
            </a:extLst>
          </p:cNvPr>
          <p:cNvSpPr/>
          <p:nvPr/>
        </p:nvSpPr>
        <p:spPr>
          <a:xfrm>
            <a:off x="3547871" y="5580758"/>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1" name="Freeform: Shape 10">
            <a:extLst>
              <a:ext uri="{FF2B5EF4-FFF2-40B4-BE49-F238E27FC236}">
                <a16:creationId xmlns:a16="http://schemas.microsoft.com/office/drawing/2014/main" id="{D4898016-D04B-4D28-871C-700B1B4423AF}"/>
              </a:ext>
            </a:extLst>
          </p:cNvPr>
          <p:cNvSpPr/>
          <p:nvPr/>
        </p:nvSpPr>
        <p:spPr>
          <a:xfrm>
            <a:off x="914400" y="5472708"/>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sp>
        <p:nvSpPr>
          <p:cNvPr id="12" name="Freeform: Shape 11">
            <a:extLst>
              <a:ext uri="{FF2B5EF4-FFF2-40B4-BE49-F238E27FC236}">
                <a16:creationId xmlns:a16="http://schemas.microsoft.com/office/drawing/2014/main" id="{F51D3743-D4DC-4422-A671-161BD4CA2C61}"/>
              </a:ext>
            </a:extLst>
          </p:cNvPr>
          <p:cNvSpPr/>
          <p:nvPr/>
        </p:nvSpPr>
        <p:spPr>
          <a:xfrm>
            <a:off x="3547871" y="3390322"/>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3" name="Freeform: Shape 12">
            <a:extLst>
              <a:ext uri="{FF2B5EF4-FFF2-40B4-BE49-F238E27FC236}">
                <a16:creationId xmlns:a16="http://schemas.microsoft.com/office/drawing/2014/main" id="{DB08D094-82C3-4703-82AF-1793FCBE7007}"/>
              </a:ext>
            </a:extLst>
          </p:cNvPr>
          <p:cNvSpPr/>
          <p:nvPr/>
        </p:nvSpPr>
        <p:spPr>
          <a:xfrm>
            <a:off x="914400" y="3282273"/>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sp>
        <p:nvSpPr>
          <p:cNvPr id="4" name="Rounded Rectangle 3"/>
          <p:cNvSpPr/>
          <p:nvPr/>
        </p:nvSpPr>
        <p:spPr>
          <a:xfrm>
            <a:off x="914400" y="1046263"/>
            <a:ext cx="7315200" cy="8382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1. Define entities and attributes and the relationship between entities </a:t>
            </a:r>
          </a:p>
        </p:txBody>
      </p:sp>
      <p:sp>
        <p:nvSpPr>
          <p:cNvPr id="5" name="Rounded Rectangle 4"/>
          <p:cNvSpPr/>
          <p:nvPr/>
        </p:nvSpPr>
        <p:spPr>
          <a:xfrm>
            <a:off x="914400" y="1916772"/>
            <a:ext cx="7315200" cy="81267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2. Create a table for every entity and table fields for every entity’s attributes</a:t>
            </a:r>
          </a:p>
        </p:txBody>
      </p:sp>
      <p:sp>
        <p:nvSpPr>
          <p:cNvPr id="7" name="Rounded Rectangle 6"/>
          <p:cNvSpPr/>
          <p:nvPr/>
        </p:nvSpPr>
        <p:spPr>
          <a:xfrm>
            <a:off x="914400" y="2762971"/>
            <a:ext cx="7315200" cy="48577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sz="2400" dirty="0"/>
              <a:t>3. Implement relationships between the tables</a:t>
            </a:r>
          </a:p>
        </p:txBody>
      </p:sp>
    </p:spTree>
    <p:extLst>
      <p:ext uri="{BB962C8B-B14F-4D97-AF65-F5344CB8AC3E}">
        <p14:creationId xmlns:p14="http://schemas.microsoft.com/office/powerpoint/2010/main" val="4276375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 y="9525"/>
            <a:ext cx="8763000" cy="1143000"/>
          </a:xfrm>
        </p:spPr>
        <p:txBody>
          <a:bodyPr>
            <a:normAutofit fontScale="90000"/>
          </a:bodyPr>
          <a:lstStyle/>
          <a:p>
            <a:r>
              <a:rPr lang="en-US" dirty="0"/>
              <a:t>Define Entity, Attribute and Relationship</a:t>
            </a:r>
          </a:p>
        </p:txBody>
      </p:sp>
      <p:sp>
        <p:nvSpPr>
          <p:cNvPr id="4" name="Rectangle 3">
            <a:extLst>
              <a:ext uri="{FF2B5EF4-FFF2-40B4-BE49-F238E27FC236}">
                <a16:creationId xmlns:a16="http://schemas.microsoft.com/office/drawing/2014/main" id="{52A29CD9-16F8-4DC7-912A-C3C4E8EB3FE8}"/>
              </a:ext>
            </a:extLst>
          </p:cNvPr>
          <p:cNvSpPr/>
          <p:nvPr/>
        </p:nvSpPr>
        <p:spPr>
          <a:xfrm>
            <a:off x="609600" y="953631"/>
            <a:ext cx="8096542" cy="2246769"/>
          </a:xfrm>
          <a:prstGeom prst="rect">
            <a:avLst/>
          </a:prstGeom>
          <a:ln>
            <a:solidFill>
              <a:srgbClr val="FF0000"/>
            </a:solidFill>
          </a:ln>
        </p:spPr>
        <p:txBody>
          <a:bodyPr wrap="square">
            <a:spAutoFit/>
          </a:bodyPr>
          <a:lstStyle/>
          <a:p>
            <a:r>
              <a:rPr lang="en-US" sz="2000" dirty="0"/>
              <a:t>Design a database to track orders for a store. A customer places an order for a product. Each customer will have a membership which includes membership level and points. Customer can place an order for multiple products. Record first name, last name, city, state, and zip code for customers. We also want to know the date an order was placed. Finally, we want to track the name and price of products and the quantity of each product for each order.</a:t>
            </a:r>
          </a:p>
        </p:txBody>
      </p:sp>
      <p:pic>
        <p:nvPicPr>
          <p:cNvPr id="6" name="Picture 5">
            <a:extLst>
              <a:ext uri="{FF2B5EF4-FFF2-40B4-BE49-F238E27FC236}">
                <a16:creationId xmlns:a16="http://schemas.microsoft.com/office/drawing/2014/main" id="{0AE42F6A-8246-4547-9176-D61E50E3644B}"/>
              </a:ext>
            </a:extLst>
          </p:cNvPr>
          <p:cNvPicPr>
            <a:picLocks noChangeAspect="1"/>
          </p:cNvPicPr>
          <p:nvPr/>
        </p:nvPicPr>
        <p:blipFill>
          <a:blip r:embed="rId3"/>
          <a:stretch>
            <a:fillRect/>
          </a:stretch>
        </p:blipFill>
        <p:spPr>
          <a:xfrm>
            <a:off x="1522854" y="5297149"/>
            <a:ext cx="5868546" cy="1408451"/>
          </a:xfrm>
          <a:prstGeom prst="rect">
            <a:avLst/>
          </a:prstGeom>
        </p:spPr>
      </p:pic>
      <p:pic>
        <p:nvPicPr>
          <p:cNvPr id="7" name="Picture 6">
            <a:extLst>
              <a:ext uri="{FF2B5EF4-FFF2-40B4-BE49-F238E27FC236}">
                <a16:creationId xmlns:a16="http://schemas.microsoft.com/office/drawing/2014/main" id="{E4D99FB2-954A-4B0B-BAF6-1DE0DBD5C9C8}"/>
              </a:ext>
            </a:extLst>
          </p:cNvPr>
          <p:cNvPicPr>
            <a:picLocks noChangeAspect="1"/>
          </p:cNvPicPr>
          <p:nvPr/>
        </p:nvPicPr>
        <p:blipFill>
          <a:blip r:embed="rId4"/>
          <a:stretch>
            <a:fillRect/>
          </a:stretch>
        </p:blipFill>
        <p:spPr>
          <a:xfrm>
            <a:off x="1522855" y="3276600"/>
            <a:ext cx="5868546" cy="2057400"/>
          </a:xfrm>
          <a:prstGeom prst="rect">
            <a:avLst/>
          </a:prstGeom>
        </p:spPr>
      </p:pic>
    </p:spTree>
    <p:extLst>
      <p:ext uri="{BB962C8B-B14F-4D97-AF65-F5344CB8AC3E}">
        <p14:creationId xmlns:p14="http://schemas.microsoft.com/office/powerpoint/2010/main" val="4232479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Create Tables and Fields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291963770"/>
              </p:ext>
            </p:extLst>
          </p:nvPr>
        </p:nvGraphicFramePr>
        <p:xfrm>
          <a:off x="1391084" y="1066800"/>
          <a:ext cx="6686115" cy="185420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bl>
          </a:graphicData>
        </a:graphic>
      </p:graphicFrame>
      <p:graphicFrame>
        <p:nvGraphicFramePr>
          <p:cNvPr id="4" name="Table 3">
            <a:extLst>
              <a:ext uri="{FF2B5EF4-FFF2-40B4-BE49-F238E27FC236}">
                <a16:creationId xmlns:a16="http://schemas.microsoft.com/office/drawing/2014/main" id="{1E677536-25B2-4734-8488-3ED9C4E6FDB5}"/>
              </a:ext>
            </a:extLst>
          </p:cNvPr>
          <p:cNvGraphicFramePr>
            <a:graphicFrameLocks noGrp="1"/>
          </p:cNvGraphicFramePr>
          <p:nvPr>
            <p:extLst>
              <p:ext uri="{D42A27DB-BD31-4B8C-83A1-F6EECF244321}">
                <p14:modId xmlns:p14="http://schemas.microsoft.com/office/powerpoint/2010/main" val="1764350379"/>
              </p:ext>
            </p:extLst>
          </p:nvPr>
        </p:nvGraphicFramePr>
        <p:xfrm>
          <a:off x="1391083" y="2981960"/>
          <a:ext cx="6686115" cy="3708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1580582589"/>
                    </a:ext>
                  </a:extLst>
                </a:gridCol>
                <a:gridCol w="4825932">
                  <a:extLst>
                    <a:ext uri="{9D8B030D-6E8A-4147-A177-3AD203B41FA5}">
                      <a16:colId xmlns:a16="http://schemas.microsoft.com/office/drawing/2014/main" val="3995985936"/>
                    </a:ext>
                  </a:extLst>
                </a:gridCol>
              </a:tblGrid>
              <a:tr h="370840">
                <a:tc>
                  <a:txBody>
                    <a:bodyPr/>
                    <a:lstStyle/>
                    <a:p>
                      <a:pPr marL="0" algn="l" defTabSz="914400" rtl="0" eaLnBrk="1" latinLnBrk="0" hangingPunct="1"/>
                      <a:r>
                        <a:rPr lang="en-US" sz="1800" b="0" kern="1200" dirty="0">
                          <a:solidFill>
                            <a:schemeClr val="tx1"/>
                          </a:solidFill>
                          <a:latin typeface="+mn-lt"/>
                          <a:ea typeface="+mn-ea"/>
                          <a:cs typeface="+mn-cs"/>
                        </a:rPr>
                        <a:t>(Other attributes)</a:t>
                      </a:r>
                    </a:p>
                  </a:txBody>
                  <a:tcPr>
                    <a:noFill/>
                  </a:tcPr>
                </a:tc>
                <a:tc>
                  <a:txBody>
                    <a:bodyPr/>
                    <a:lstStyle/>
                    <a:p>
                      <a:pPr marL="0" algn="l" defTabSz="914400" rtl="0" eaLnBrk="1" latinLnBrk="0" hangingPunct="1"/>
                      <a:r>
                        <a:rPr lang="en-US" sz="1800" b="0" kern="1200" dirty="0">
                          <a:solidFill>
                            <a:schemeClr val="tx1"/>
                          </a:solidFill>
                          <a:latin typeface="+mn-lt"/>
                          <a:ea typeface="+mn-ea"/>
                          <a:cs typeface="+mn-cs"/>
                        </a:rPr>
                        <a:t>Quantity (Attribute of both order and product)</a:t>
                      </a:r>
                    </a:p>
                  </a:txBody>
                  <a:tcPr>
                    <a:noFill/>
                  </a:tcPr>
                </a:tc>
                <a:extLst>
                  <a:ext uri="{0D108BD9-81ED-4DB2-BD59-A6C34878D82A}">
                    <a16:rowId xmlns:a16="http://schemas.microsoft.com/office/drawing/2014/main" val="1087392696"/>
                  </a:ext>
                </a:extLst>
              </a:tr>
            </a:tbl>
          </a:graphicData>
        </a:graphic>
      </p:graphicFrame>
    </p:spTree>
    <p:extLst>
      <p:ext uri="{BB962C8B-B14F-4D97-AF65-F5344CB8AC3E}">
        <p14:creationId xmlns:p14="http://schemas.microsoft.com/office/powerpoint/2010/main" val="78428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Implement relationships</a:t>
            </a:r>
          </a:p>
        </p:txBody>
      </p:sp>
      <p:graphicFrame>
        <p:nvGraphicFramePr>
          <p:cNvPr id="38" name="Table 37"/>
          <p:cNvGraphicFramePr>
            <a:graphicFrameLocks noGrp="1"/>
          </p:cNvGraphicFramePr>
          <p:nvPr/>
        </p:nvGraphicFramePr>
        <p:xfrm>
          <a:off x="947651" y="3611880"/>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41" name="Table 40"/>
          <p:cNvGraphicFramePr>
            <a:graphicFrameLocks noGrp="1"/>
          </p:cNvGraphicFramePr>
          <p:nvPr/>
        </p:nvGraphicFramePr>
        <p:xfrm>
          <a:off x="5032867" y="3979215"/>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45" name="Table 44"/>
          <p:cNvGraphicFramePr>
            <a:graphicFrameLocks noGrp="1"/>
          </p:cNvGraphicFramePr>
          <p:nvPr/>
        </p:nvGraphicFramePr>
        <p:xfrm>
          <a:off x="6969409" y="39792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52" name="Table 51"/>
          <p:cNvGraphicFramePr>
            <a:graphicFrameLocks noGrp="1"/>
          </p:cNvGraphicFramePr>
          <p:nvPr/>
        </p:nvGraphicFramePr>
        <p:xfrm>
          <a:off x="2928851" y="3979215"/>
          <a:ext cx="1641341" cy="146304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31295045"/>
              </p:ext>
            </p:extLst>
          </p:nvPr>
        </p:nvGraphicFramePr>
        <p:xfrm>
          <a:off x="1227134" y="137160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316830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sp>
        <p:nvSpPr>
          <p:cNvPr id="11" name="Freeform: Shape 11">
            <a:extLst>
              <a:ext uri="{FF2B5EF4-FFF2-40B4-BE49-F238E27FC236}">
                <a16:creationId xmlns:a16="http://schemas.microsoft.com/office/drawing/2014/main" id="{F51D3743-D4DC-4422-A671-161BD4CA2C61}"/>
              </a:ext>
            </a:extLst>
          </p:cNvPr>
          <p:cNvSpPr/>
          <p:nvPr/>
        </p:nvSpPr>
        <p:spPr>
          <a:xfrm>
            <a:off x="3657600" y="1600200"/>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Put primary key field of one table into other table as foreign key field</a:t>
            </a:r>
          </a:p>
        </p:txBody>
      </p:sp>
      <p:sp>
        <p:nvSpPr>
          <p:cNvPr id="12" name="Freeform: Shape 12">
            <a:extLst>
              <a:ext uri="{FF2B5EF4-FFF2-40B4-BE49-F238E27FC236}">
                <a16:creationId xmlns:a16="http://schemas.microsoft.com/office/drawing/2014/main" id="{DB08D094-82C3-4703-82AF-1793FCBE7007}"/>
              </a:ext>
            </a:extLst>
          </p:cNvPr>
          <p:cNvSpPr/>
          <p:nvPr/>
        </p:nvSpPr>
        <p:spPr>
          <a:xfrm>
            <a:off x="1024129" y="1492151"/>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1:1 relationships</a:t>
            </a:r>
          </a:p>
        </p:txBody>
      </p:sp>
      <p:graphicFrame>
        <p:nvGraphicFramePr>
          <p:cNvPr id="13" name="Table 12"/>
          <p:cNvGraphicFramePr>
            <a:graphicFrameLocks noGrp="1"/>
          </p:cNvGraphicFramePr>
          <p:nvPr>
            <p:extLst>
              <p:ext uri="{D42A27DB-BD31-4B8C-83A1-F6EECF244321}">
                <p14:modId xmlns:p14="http://schemas.microsoft.com/office/powerpoint/2010/main" val="568604227"/>
              </p:ext>
            </p:extLst>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sp>
        <p:nvSpPr>
          <p:cNvPr id="14" name="Freeform 13"/>
          <p:cNvSpPr/>
          <p:nvPr/>
        </p:nvSpPr>
        <p:spPr>
          <a:xfrm>
            <a:off x="3528059" y="3721100"/>
            <a:ext cx="1859639" cy="1308100"/>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aphicFrame>
        <p:nvGraphicFramePr>
          <p:cNvPr id="19" name="Table 18"/>
          <p:cNvGraphicFramePr>
            <a:graphicFrameLocks noGrp="1"/>
          </p:cNvGraphicFramePr>
          <p:nvPr>
            <p:extLst>
              <p:ext uri="{D42A27DB-BD31-4B8C-83A1-F6EECF244321}">
                <p14:modId xmlns:p14="http://schemas.microsoft.com/office/powerpoint/2010/main" val="2808890458"/>
              </p:ext>
            </p:extLst>
          </p:nvPr>
        </p:nvGraphicFramePr>
        <p:xfrm>
          <a:off x="5387738" y="3429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810906910"/>
                  </a:ext>
                </a:extLst>
              </a:tr>
            </a:tbl>
          </a:graphicData>
        </a:graphic>
      </p:graphicFrame>
      <p:cxnSp>
        <p:nvCxnSpPr>
          <p:cNvPr id="10" name="Straight Connector 9">
            <a:extLst>
              <a:ext uri="{FF2B5EF4-FFF2-40B4-BE49-F238E27FC236}">
                <a16:creationId xmlns:a16="http://schemas.microsoft.com/office/drawing/2014/main" id="{BBCDF0DD-FB8A-45AC-AD75-783A14B2A958}"/>
              </a:ext>
            </a:extLst>
          </p:cNvPr>
          <p:cNvCxnSpPr>
            <a:cxnSpLocks/>
          </p:cNvCxnSpPr>
          <p:nvPr/>
        </p:nvCxnSpPr>
        <p:spPr>
          <a:xfrm>
            <a:off x="5315712" y="4925568"/>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909250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nvGraphicFramePr>
        <p:xfrm>
          <a:off x="533400" y="170180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746351"/>
              </p:ext>
            </p:extLst>
          </p:nvPr>
        </p:nvGraphicFramePr>
        <p:xfrm>
          <a:off x="541394" y="4259095"/>
          <a:ext cx="4487806" cy="1879600"/>
        </p:xfrm>
        <a:graphic>
          <a:graphicData uri="http://schemas.openxmlformats.org/drawingml/2006/table">
            <a:tbl>
              <a:tblPr firstRow="1" bandRow="1">
                <a:tableStyleId>{00A15C55-8517-42AA-B614-E9B94910E393}</a:tableStyleId>
              </a:tblPr>
              <a:tblGrid>
                <a:gridCol w="1516006">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914400">
                  <a:extLst>
                    <a:ext uri="{9D8B030D-6E8A-4147-A177-3AD203B41FA5}">
                      <a16:colId xmlns:a16="http://schemas.microsoft.com/office/drawing/2014/main" val="3049339573"/>
                    </a:ext>
                  </a:extLst>
                </a:gridCol>
                <a:gridCol w="1295400">
                  <a:extLst>
                    <a:ext uri="{9D8B030D-6E8A-4147-A177-3AD203B41FA5}">
                      <a16:colId xmlns:a16="http://schemas.microsoft.com/office/drawing/2014/main" val="20002"/>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tc>
                  <a:txBody>
                    <a:bodyPr/>
                    <a:lstStyle/>
                    <a:p>
                      <a:r>
                        <a:rPr lang="en-US" sz="1600" dirty="0" err="1"/>
                        <a:t>Customer</a:t>
                      </a:r>
                      <a:r>
                        <a:rPr lang="en-US" sz="1600" baseline="0" dirty="0" err="1"/>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tc>
                  <a:txBody>
                    <a:bodyPr/>
                    <a:lstStyle/>
                    <a:p>
                      <a:r>
                        <a:rPr lang="en-US" sz="1600" dirty="0"/>
                        <a:t>1004</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tc>
                  <a:txBody>
                    <a:bodyPr/>
                    <a:lstStyle/>
                    <a:p>
                      <a:r>
                        <a:rPr lang="en-US" sz="1600" dirty="0"/>
                        <a:t>1003</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5105400" y="4191000"/>
            <a:ext cx="4114800" cy="1938992"/>
          </a:xfrm>
          <a:prstGeom prst="rect">
            <a:avLst/>
          </a:prstGeom>
          <a:noFill/>
        </p:spPr>
        <p:txBody>
          <a:bodyPr wrap="square" rtlCol="0">
            <a:spAutoFit/>
          </a:bodyPr>
          <a:lstStyle/>
          <a:p>
            <a:r>
              <a:rPr lang="en-US" sz="2400" b="1" dirty="0">
                <a:solidFill>
                  <a:srgbClr val="FF0000"/>
                </a:solidFill>
              </a:rPr>
              <a:t>Customer ID</a:t>
            </a:r>
            <a:r>
              <a:rPr lang="en-US" sz="2400" b="1" dirty="0"/>
              <a:t> is a </a:t>
            </a:r>
            <a:r>
              <a:rPr lang="en-US" sz="2400" b="1" dirty="0">
                <a:solidFill>
                  <a:srgbClr val="FF0000"/>
                </a:solidFill>
              </a:rPr>
              <a:t>foreign key </a:t>
            </a:r>
            <a:r>
              <a:rPr lang="en-US" sz="2400" b="1" dirty="0"/>
              <a:t>in the Membership table. </a:t>
            </a:r>
          </a:p>
          <a:p>
            <a:r>
              <a:rPr lang="en-US" sz="2400" b="1" dirty="0"/>
              <a:t>We can associate each customer with each membership information!</a:t>
            </a:r>
          </a:p>
        </p:txBody>
      </p:sp>
    </p:spTree>
    <p:extLst>
      <p:ext uri="{BB962C8B-B14F-4D97-AF65-F5344CB8AC3E}">
        <p14:creationId xmlns:p14="http://schemas.microsoft.com/office/powerpoint/2010/main" val="4104012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Membership Tables: </a:t>
            </a:r>
            <a:br>
              <a:rPr lang="en-US" sz="3600" dirty="0"/>
            </a:br>
            <a:r>
              <a:rPr lang="en-US" sz="3600" dirty="0"/>
              <a:t>The 1:1 Relationship</a:t>
            </a:r>
          </a:p>
        </p:txBody>
      </p:sp>
      <p:graphicFrame>
        <p:nvGraphicFramePr>
          <p:cNvPr id="6" name="Table 5"/>
          <p:cNvGraphicFramePr>
            <a:graphicFrameLocks noGrp="1"/>
          </p:cNvGraphicFramePr>
          <p:nvPr>
            <p:extLst>
              <p:ext uri="{D42A27DB-BD31-4B8C-83A1-F6EECF244321}">
                <p14:modId xmlns:p14="http://schemas.microsoft.com/office/powerpoint/2010/main" val="2866822166"/>
              </p:ext>
            </p:extLst>
          </p:nvPr>
        </p:nvGraphicFramePr>
        <p:xfrm>
          <a:off x="533400" y="1701800"/>
          <a:ext cx="8305802" cy="1854200"/>
        </p:xfrm>
        <a:graphic>
          <a:graphicData uri="http://schemas.openxmlformats.org/drawingml/2006/table">
            <a:tbl>
              <a:tblPr firstRow="1" bandRow="1">
                <a:tableStyleId>{00A15C55-8517-42AA-B614-E9B94910E393}</a:tableStyleId>
              </a:tblPr>
              <a:tblGrid>
                <a:gridCol w="1304458">
                  <a:extLst>
                    <a:ext uri="{9D8B030D-6E8A-4147-A177-3AD203B41FA5}">
                      <a16:colId xmlns:a16="http://schemas.microsoft.com/office/drawing/2014/main" val="20000"/>
                    </a:ext>
                  </a:extLst>
                </a:gridCol>
                <a:gridCol w="1166891">
                  <a:extLst>
                    <a:ext uri="{9D8B030D-6E8A-4147-A177-3AD203B41FA5}">
                      <a16:colId xmlns:a16="http://schemas.microsoft.com/office/drawing/2014/main" val="20001"/>
                    </a:ext>
                  </a:extLst>
                </a:gridCol>
                <a:gridCol w="1166891">
                  <a:extLst>
                    <a:ext uri="{9D8B030D-6E8A-4147-A177-3AD203B41FA5}">
                      <a16:colId xmlns:a16="http://schemas.microsoft.com/office/drawing/2014/main" val="20002"/>
                    </a:ext>
                  </a:extLst>
                </a:gridCol>
                <a:gridCol w="1233237">
                  <a:extLst>
                    <a:ext uri="{9D8B030D-6E8A-4147-A177-3AD203B41FA5}">
                      <a16:colId xmlns:a16="http://schemas.microsoft.com/office/drawing/2014/main" val="20003"/>
                    </a:ext>
                  </a:extLst>
                </a:gridCol>
                <a:gridCol w="995923">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1447802">
                  <a:extLst>
                    <a:ext uri="{9D8B030D-6E8A-4147-A177-3AD203B41FA5}">
                      <a16:colId xmlns:a16="http://schemas.microsoft.com/office/drawing/2014/main" val="3182798592"/>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tc>
                  <a:txBody>
                    <a:bodyPr/>
                    <a:lstStyle/>
                    <a:p>
                      <a:r>
                        <a:rPr lang="en-US" sz="1600" dirty="0" err="1"/>
                        <a:t>MembershipID</a:t>
                      </a:r>
                      <a:endParaRPr lang="en-US" sz="1600" dirty="0"/>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1600" kern="1200" dirty="0">
                          <a:solidFill>
                            <a:schemeClr val="dk1"/>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tc>
                  <a:txBody>
                    <a:bodyPr/>
                    <a:lstStyle/>
                    <a:p>
                      <a:r>
                        <a:rPr lang="en-US" sz="1600" b="1" dirty="0">
                          <a:solidFill>
                            <a:srgbClr val="FF0000"/>
                          </a:solidFill>
                        </a:rPr>
                        <a:t>101</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tc>
                  <a:txBody>
                    <a:bodyPr/>
                    <a:lstStyle/>
                    <a:p>
                      <a:r>
                        <a:rPr lang="en-US" sz="1600" dirty="0"/>
                        <a:t>102</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tc>
                  <a:txBody>
                    <a:bodyPr/>
                    <a:lstStyle/>
                    <a:p>
                      <a:r>
                        <a:rPr lang="en-US" sz="1600" dirty="0"/>
                        <a:t>104</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tc>
                  <a:txBody>
                    <a:bodyPr/>
                    <a:lstStyle/>
                    <a:p>
                      <a:r>
                        <a:rPr lang="en-US" sz="1600" dirty="0"/>
                        <a:t>103</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13683571"/>
              </p:ext>
            </p:extLst>
          </p:nvPr>
        </p:nvGraphicFramePr>
        <p:xfrm>
          <a:off x="541394" y="4259095"/>
          <a:ext cx="3802006" cy="1854200"/>
        </p:xfrm>
        <a:graphic>
          <a:graphicData uri="http://schemas.openxmlformats.org/drawingml/2006/table">
            <a:tbl>
              <a:tblPr firstRow="1" bandRow="1">
                <a:tableStyleId>{00A15C55-8517-42AA-B614-E9B94910E393}</a:tableStyleId>
              </a:tblPr>
              <a:tblGrid>
                <a:gridCol w="1805492">
                  <a:extLst>
                    <a:ext uri="{9D8B030D-6E8A-4147-A177-3AD203B41FA5}">
                      <a16:colId xmlns:a16="http://schemas.microsoft.com/office/drawing/2014/main" val="20000"/>
                    </a:ext>
                  </a:extLst>
                </a:gridCol>
                <a:gridCol w="1005914">
                  <a:extLst>
                    <a:ext uri="{9D8B030D-6E8A-4147-A177-3AD203B41FA5}">
                      <a16:colId xmlns:a16="http://schemas.microsoft.com/office/drawing/2014/main" val="20001"/>
                    </a:ext>
                  </a:extLst>
                </a:gridCol>
                <a:gridCol w="990600">
                  <a:extLst>
                    <a:ext uri="{9D8B030D-6E8A-4147-A177-3AD203B41FA5}">
                      <a16:colId xmlns:a16="http://schemas.microsoft.com/office/drawing/2014/main" val="3049339573"/>
                    </a:ext>
                  </a:extLst>
                </a:gridCol>
              </a:tblGrid>
              <a:tr h="370840">
                <a:tc>
                  <a:txBody>
                    <a:bodyPr/>
                    <a:lstStyle/>
                    <a:p>
                      <a:r>
                        <a:rPr lang="en-US" sz="1600" dirty="0" err="1"/>
                        <a:t>MembershipID</a:t>
                      </a:r>
                      <a:endParaRPr lang="en-US" sz="1600" dirty="0"/>
                    </a:p>
                  </a:txBody>
                  <a:tcPr/>
                </a:tc>
                <a:tc>
                  <a:txBody>
                    <a:bodyPr/>
                    <a:lstStyle/>
                    <a:p>
                      <a:r>
                        <a:rPr lang="en-US" sz="1600" dirty="0"/>
                        <a:t>Level</a:t>
                      </a:r>
                    </a:p>
                  </a:txBody>
                  <a:tcPr/>
                </a:tc>
                <a:tc>
                  <a:txBody>
                    <a:bodyPr/>
                    <a:lstStyle/>
                    <a:p>
                      <a:r>
                        <a:rPr lang="en-US" sz="1600" dirty="0"/>
                        <a:t>Points</a:t>
                      </a:r>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a:t>
                      </a:r>
                    </a:p>
                  </a:txBody>
                  <a:tcPr/>
                </a:tc>
                <a:tc>
                  <a:txBody>
                    <a:bodyPr/>
                    <a:lstStyle/>
                    <a:p>
                      <a:r>
                        <a:rPr lang="en-US" sz="1600" dirty="0"/>
                        <a:t>3200</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2</a:t>
                      </a:r>
                    </a:p>
                  </a:txBody>
                  <a:tcPr/>
                </a:tc>
                <a:tc>
                  <a:txBody>
                    <a:bodyPr/>
                    <a:lstStyle/>
                    <a:p>
                      <a:r>
                        <a:rPr lang="en-US" sz="1600" dirty="0"/>
                        <a:t>1100</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1</a:t>
                      </a:r>
                    </a:p>
                  </a:txBody>
                  <a:tcPr/>
                </a:tc>
                <a:tc>
                  <a:txBody>
                    <a:bodyPr/>
                    <a:lstStyle/>
                    <a:p>
                      <a:r>
                        <a:rPr lang="en-US" sz="1600" dirty="0"/>
                        <a:t>600</a:t>
                      </a:r>
                    </a:p>
                  </a:txBody>
                  <a:tcPr/>
                </a:tc>
                <a:extLst>
                  <a:ext uri="{0D108BD9-81ED-4DB2-BD59-A6C34878D82A}">
                    <a16:rowId xmlns:a16="http://schemas.microsoft.com/office/drawing/2014/main" val="1478973988"/>
                  </a:ext>
                </a:extLst>
              </a:tr>
              <a:tr h="370840">
                <a:tc>
                  <a:txBody>
                    <a:bodyPr/>
                    <a:lstStyle/>
                    <a:p>
                      <a:r>
                        <a:rPr lang="en-US" sz="1600" dirty="0"/>
                        <a:t>104</a:t>
                      </a:r>
                    </a:p>
                  </a:txBody>
                  <a:tcPr/>
                </a:tc>
                <a:tc>
                  <a:txBody>
                    <a:bodyPr/>
                    <a:lstStyle/>
                    <a:p>
                      <a:r>
                        <a:rPr lang="en-US" sz="1600" dirty="0"/>
                        <a:t>1</a:t>
                      </a:r>
                    </a:p>
                  </a:txBody>
                  <a:tcPr/>
                </a:tc>
                <a:tc>
                  <a:txBody>
                    <a:bodyPr/>
                    <a:lstStyle/>
                    <a:p>
                      <a:r>
                        <a:rPr lang="en-US" sz="1600" dirty="0"/>
                        <a:t>680</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2223557" cy="400110"/>
          </a:xfrm>
          <a:prstGeom prst="rect">
            <a:avLst/>
          </a:prstGeom>
          <a:noFill/>
        </p:spPr>
        <p:txBody>
          <a:bodyPr wrap="none" rtlCol="0">
            <a:spAutoFit/>
          </a:bodyPr>
          <a:lstStyle/>
          <a:p>
            <a:r>
              <a:rPr lang="en-US" sz="2000" b="1" dirty="0"/>
              <a:t>Membership Table</a:t>
            </a:r>
          </a:p>
        </p:txBody>
      </p:sp>
      <p:sp>
        <p:nvSpPr>
          <p:cNvPr id="3" name="TextBox 2"/>
          <p:cNvSpPr txBox="1"/>
          <p:nvPr/>
        </p:nvSpPr>
        <p:spPr>
          <a:xfrm>
            <a:off x="4738423" y="4191000"/>
            <a:ext cx="4114800" cy="2308324"/>
          </a:xfrm>
          <a:prstGeom prst="rect">
            <a:avLst/>
          </a:prstGeom>
          <a:noFill/>
        </p:spPr>
        <p:txBody>
          <a:bodyPr wrap="square" rtlCol="0">
            <a:spAutoFit/>
          </a:bodyPr>
          <a:lstStyle/>
          <a:p>
            <a:r>
              <a:rPr lang="en-US" sz="2400" b="1" dirty="0"/>
              <a:t>Alternatively, we can use </a:t>
            </a:r>
            <a:r>
              <a:rPr lang="en-US" sz="2400" b="1" dirty="0">
                <a:solidFill>
                  <a:srgbClr val="FF0000"/>
                </a:solidFill>
              </a:rPr>
              <a:t>Membership ID</a:t>
            </a:r>
            <a:r>
              <a:rPr lang="en-US" sz="2400" b="1" dirty="0"/>
              <a:t> is a </a:t>
            </a:r>
            <a:r>
              <a:rPr lang="en-US" sz="2400" b="1" dirty="0">
                <a:solidFill>
                  <a:srgbClr val="FF0000"/>
                </a:solidFill>
              </a:rPr>
              <a:t>foreign key </a:t>
            </a:r>
            <a:r>
              <a:rPr lang="en-US" sz="2400" b="1" dirty="0"/>
              <a:t>in the Customer table. </a:t>
            </a:r>
          </a:p>
          <a:p>
            <a:r>
              <a:rPr lang="en-US" sz="2400" b="1" dirty="0"/>
              <a:t>We can associate each customer with each membership information!</a:t>
            </a:r>
          </a:p>
        </p:txBody>
      </p:sp>
    </p:spTree>
    <p:extLst>
      <p:ext uri="{BB962C8B-B14F-4D97-AF65-F5344CB8AC3E}">
        <p14:creationId xmlns:p14="http://schemas.microsoft.com/office/powerpoint/2010/main" val="374004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13" name="Table 12"/>
          <p:cNvGraphicFramePr>
            <a:graphicFrameLocks noGrp="1"/>
          </p:cNvGraphicFramePr>
          <p:nvPr/>
        </p:nvGraphicFramePr>
        <p:xfrm>
          <a:off x="1876485" y="3198178"/>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cxnSp>
        <p:nvCxnSpPr>
          <p:cNvPr id="15" name="Straight Connector 14"/>
          <p:cNvCxnSpPr>
            <a:cxnSpLocks/>
          </p:cNvCxnSpPr>
          <p:nvPr/>
        </p:nvCxnSpPr>
        <p:spPr>
          <a:xfrm>
            <a:off x="3669030" y="3657600"/>
            <a:ext cx="0" cy="2036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6" name="Freeform: Shape 7">
            <a:extLst>
              <a:ext uri="{FF2B5EF4-FFF2-40B4-BE49-F238E27FC236}">
                <a16:creationId xmlns:a16="http://schemas.microsoft.com/office/drawing/2014/main" id="{8E1ECAB2-B2F5-47D4-BF19-0494E2441D15}"/>
              </a:ext>
            </a:extLst>
          </p:cNvPr>
          <p:cNvSpPr/>
          <p:nvPr/>
        </p:nvSpPr>
        <p:spPr>
          <a:xfrm>
            <a:off x="3542034" y="170809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Primary key field of “1” table put into “many” table as foreign key field</a:t>
            </a:r>
          </a:p>
        </p:txBody>
      </p:sp>
      <p:sp>
        <p:nvSpPr>
          <p:cNvPr id="17" name="Freeform: Shape 8">
            <a:extLst>
              <a:ext uri="{FF2B5EF4-FFF2-40B4-BE49-F238E27FC236}">
                <a16:creationId xmlns:a16="http://schemas.microsoft.com/office/drawing/2014/main" id="{77065210-7867-4D14-B6A5-5A298B594859}"/>
              </a:ext>
            </a:extLst>
          </p:cNvPr>
          <p:cNvSpPr/>
          <p:nvPr/>
        </p:nvSpPr>
        <p:spPr>
          <a:xfrm>
            <a:off x="908563" y="1600050"/>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a:t>1:many relationships</a:t>
            </a:r>
          </a:p>
        </p:txBody>
      </p:sp>
      <p:sp>
        <p:nvSpPr>
          <p:cNvPr id="18" name="Freeform 17"/>
          <p:cNvSpPr/>
          <p:nvPr/>
        </p:nvSpPr>
        <p:spPr>
          <a:xfrm>
            <a:off x="3542034" y="3765649"/>
            <a:ext cx="2020566" cy="620238"/>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368174" y="4258887"/>
            <a:ext cx="177800" cy="228600"/>
            <a:chOff x="2362200" y="3306762"/>
            <a:chExt cx="177800" cy="228600"/>
          </a:xfrm>
        </p:grpSpPr>
        <p:cxnSp>
          <p:nvCxnSpPr>
            <p:cNvPr id="22" name="Straight Connector 2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25" name="Table 24"/>
          <p:cNvGraphicFramePr>
            <a:graphicFrameLocks noGrp="1"/>
          </p:cNvGraphicFramePr>
          <p:nvPr>
            <p:extLst>
              <p:ext uri="{D42A27DB-BD31-4B8C-83A1-F6EECF244321}">
                <p14:modId xmlns:p14="http://schemas.microsoft.com/office/powerpoint/2010/main" val="2216604522"/>
              </p:ext>
            </p:extLst>
          </p:nvPr>
        </p:nvGraphicFramePr>
        <p:xfrm>
          <a:off x="5562600" y="3462528"/>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70038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1:m Relationship</a:t>
            </a:r>
          </a:p>
        </p:txBody>
      </p:sp>
      <p:graphicFrame>
        <p:nvGraphicFramePr>
          <p:cNvPr id="6" name="Table 5"/>
          <p:cNvGraphicFramePr>
            <a:graphicFrameLocks noGrp="1"/>
          </p:cNvGraphicFramePr>
          <p:nvPr/>
        </p:nvGraphicFramePr>
        <p:xfrm>
          <a:off x="533400" y="1701800"/>
          <a:ext cx="7925118" cy="18796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sz="2000" b="1" kern="1200" dirty="0">
                          <a:solidFill>
                            <a:srgbClr val="C00000"/>
                          </a:solidFill>
                          <a:latin typeface="+mn-lt"/>
                          <a:ea typeface="+mn-ea"/>
                          <a:cs typeface="+mn-cs"/>
                        </a:rPr>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41394" y="4259095"/>
          <a:ext cx="4038918" cy="21132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2000" b="1" kern="1200" dirty="0">
                          <a:solidFill>
                            <a:srgbClr val="C00000"/>
                          </a:solidFill>
                          <a:latin typeface="+mn-lt"/>
                          <a:ea typeface="+mn-ea"/>
                          <a:cs typeface="+mn-cs"/>
                        </a:rPr>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32709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65194" y="3864065"/>
            <a:ext cx="1603516" cy="400110"/>
          </a:xfrm>
          <a:prstGeom prst="rect">
            <a:avLst/>
          </a:prstGeom>
          <a:noFill/>
        </p:spPr>
        <p:txBody>
          <a:bodyPr wrap="none" rtlCol="0">
            <a:spAutoFit/>
          </a:bodyPr>
          <a:lstStyle/>
          <a:p>
            <a:r>
              <a:rPr lang="en-US" sz="2000" b="1" dirty="0"/>
              <a:t>Order Table</a:t>
            </a:r>
          </a:p>
        </p:txBody>
      </p:sp>
      <p:sp>
        <p:nvSpPr>
          <p:cNvPr id="3" name="TextBox 2"/>
          <p:cNvSpPr txBox="1"/>
          <p:nvPr/>
        </p:nvSpPr>
        <p:spPr>
          <a:xfrm>
            <a:off x="4876800" y="3733800"/>
            <a:ext cx="4114800" cy="3046988"/>
          </a:xfrm>
          <a:prstGeom prst="rect">
            <a:avLst/>
          </a:prstGeom>
          <a:noFill/>
        </p:spPr>
        <p:txBody>
          <a:bodyPr wrap="square" rtlCol="0">
            <a:spAutoFit/>
          </a:bodyPr>
          <a:lstStyle/>
          <a:p>
            <a:r>
              <a:rPr lang="en-US" sz="2400" b="1" dirty="0"/>
              <a:t>Customer ID is a </a:t>
            </a:r>
            <a:r>
              <a:rPr lang="en-US" sz="2400" b="1" dirty="0">
                <a:solidFill>
                  <a:srgbClr val="FF0000"/>
                </a:solidFill>
              </a:rPr>
              <a:t>foreign key </a:t>
            </a:r>
            <a:r>
              <a:rPr lang="en-US" sz="2400" b="1" dirty="0"/>
              <a:t>in the Order table. We can associate multiple orders with a single customer!</a:t>
            </a:r>
          </a:p>
          <a:p>
            <a:endParaRPr lang="en-US" sz="2400" b="1" dirty="0"/>
          </a:p>
          <a:p>
            <a:r>
              <a:rPr lang="en-US" sz="2400" b="1" i="1" dirty="0"/>
              <a:t>In the Order table, Order Number is unique; </a:t>
            </a:r>
            <a:br>
              <a:rPr lang="en-US" sz="2400" b="1" i="1" dirty="0"/>
            </a:br>
            <a:r>
              <a:rPr lang="en-US" sz="2400" b="1" i="1" dirty="0"/>
              <a:t>Customer ID is not!</a:t>
            </a:r>
          </a:p>
        </p:txBody>
      </p:sp>
    </p:spTree>
    <p:extLst>
      <p:ext uri="{BB962C8B-B14F-4D97-AF65-F5344CB8AC3E}">
        <p14:creationId xmlns:p14="http://schemas.microsoft.com/office/powerpoint/2010/main" val="105325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Relational Database (RDBMS)</a:t>
            </a:r>
          </a:p>
        </p:txBody>
      </p:sp>
      <p:sp>
        <p:nvSpPr>
          <p:cNvPr id="3" name="Content Placeholder 2"/>
          <p:cNvSpPr>
            <a:spLocks noGrp="1"/>
          </p:cNvSpPr>
          <p:nvPr>
            <p:ph idx="1"/>
          </p:nvPr>
        </p:nvSpPr>
        <p:spPr/>
        <p:txBody>
          <a:bodyPr>
            <a:normAutofit lnSpcReduction="10000"/>
          </a:bodyPr>
          <a:lstStyle/>
          <a:p>
            <a:r>
              <a:rPr lang="en-US" sz="2800" dirty="0"/>
              <a:t>The Relational Paradigm:</a:t>
            </a:r>
          </a:p>
          <a:p>
            <a:pPr lvl="1"/>
            <a:r>
              <a:rPr lang="en-US" sz="2400" dirty="0"/>
              <a:t>How transactional data is collected and stored</a:t>
            </a:r>
          </a:p>
          <a:p>
            <a:endParaRPr lang="en-US" sz="2800" dirty="0"/>
          </a:p>
          <a:p>
            <a:r>
              <a:rPr lang="en-US" sz="2800" dirty="0"/>
              <a:t>Primary Goal: Minimize redundancy (normalization)</a:t>
            </a:r>
          </a:p>
          <a:p>
            <a:pPr lvl="1"/>
            <a:r>
              <a:rPr lang="en-US" sz="2400" dirty="0"/>
              <a:t>Reduce errors</a:t>
            </a:r>
          </a:p>
          <a:p>
            <a:pPr lvl="1"/>
            <a:r>
              <a:rPr lang="en-US" sz="2400" dirty="0"/>
              <a:t>Less space required</a:t>
            </a:r>
          </a:p>
          <a:p>
            <a:pPr lvl="1"/>
            <a:endParaRPr lang="en-US" sz="2400" dirty="0"/>
          </a:p>
          <a:p>
            <a:r>
              <a:rPr lang="en-US" sz="2800" dirty="0"/>
              <a:t>Most database management systems are based on the relational paradigm</a:t>
            </a:r>
          </a:p>
          <a:p>
            <a:pPr lvl="1"/>
            <a:r>
              <a:rPr lang="en-US" dirty="0"/>
              <a:t>MySQL, Oracle, Microsoft Access, SQL Server</a:t>
            </a:r>
          </a:p>
          <a:p>
            <a:endParaRPr lang="en-US" sz="2800" dirty="0"/>
          </a:p>
          <a:p>
            <a:endParaRPr lang="en-US" sz="2800" dirty="0"/>
          </a:p>
        </p:txBody>
      </p:sp>
      <p:sp>
        <p:nvSpPr>
          <p:cNvPr id="4" name="Rounded Rectangle 3"/>
          <p:cNvSpPr/>
          <p:nvPr/>
        </p:nvSpPr>
        <p:spPr>
          <a:xfrm>
            <a:off x="4114800" y="3581400"/>
            <a:ext cx="3886200" cy="685800"/>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Which of these do you think </a:t>
            </a:r>
            <a:br>
              <a:rPr lang="en-US" dirty="0"/>
            </a:br>
            <a:r>
              <a:rPr lang="en-US" dirty="0"/>
              <a:t>is more important today</a:t>
            </a:r>
          </a:p>
        </p:txBody>
      </p:sp>
      <p:sp>
        <p:nvSpPr>
          <p:cNvPr id="5" name="Rectangle 4"/>
          <p:cNvSpPr/>
          <p:nvPr/>
        </p:nvSpPr>
        <p:spPr>
          <a:xfrm>
            <a:off x="7315200" y="3508801"/>
            <a:ext cx="561372" cy="830997"/>
          </a:xfrm>
          <a:prstGeom prst="rect">
            <a:avLst/>
          </a:prstGeom>
        </p:spPr>
        <p:txBody>
          <a:bodyPr wrap="none">
            <a:spAutoFit/>
          </a:bodyPr>
          <a:lstStyle/>
          <a:p>
            <a:pPr algn="ctr"/>
            <a:r>
              <a:rPr lang="en-US" sz="4800" b="1" dirty="0">
                <a:solidFill>
                  <a:schemeClr val="bg1"/>
                </a:solidFill>
              </a:rPr>
              <a:t>?</a:t>
            </a:r>
            <a:endParaRPr lang="en-US" b="1" dirty="0">
              <a:solidFill>
                <a:schemeClr val="bg1"/>
              </a:solidFill>
            </a:endParaRPr>
          </a:p>
        </p:txBody>
      </p:sp>
    </p:spTree>
    <p:extLst>
      <p:ext uri="{BB962C8B-B14F-4D97-AF65-F5344CB8AC3E}">
        <p14:creationId xmlns:p14="http://schemas.microsoft.com/office/powerpoint/2010/main" val="2642698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490"/>
            <a:ext cx="8229600" cy="1143000"/>
          </a:xfrm>
        </p:spPr>
        <p:txBody>
          <a:bodyPr>
            <a:noAutofit/>
          </a:bodyPr>
          <a:lstStyle/>
          <a:p>
            <a:r>
              <a:rPr lang="en-US" sz="3600" dirty="0"/>
              <a:t>The Customer and Order Tables:</a:t>
            </a:r>
            <a:br>
              <a:rPr lang="en-US" sz="3600" dirty="0"/>
            </a:br>
            <a:r>
              <a:rPr lang="en-US" sz="3600" dirty="0"/>
              <a:t>Normalization</a:t>
            </a:r>
          </a:p>
        </p:txBody>
      </p:sp>
      <p:graphicFrame>
        <p:nvGraphicFramePr>
          <p:cNvPr id="6" name="Table 5"/>
          <p:cNvGraphicFramePr>
            <a:graphicFrameLocks noGrp="1"/>
          </p:cNvGraphicFramePr>
          <p:nvPr/>
        </p:nvGraphicFramePr>
        <p:xfrm>
          <a:off x="533400" y="1670110"/>
          <a:ext cx="7925118" cy="185420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840">
                <a:tc>
                  <a:txBody>
                    <a:bodyPr/>
                    <a:lstStyle/>
                    <a:p>
                      <a:r>
                        <a:rPr lang="en-US" sz="1600" dirty="0" err="1"/>
                        <a:t>CustomerID</a:t>
                      </a:r>
                      <a:endParaRPr lang="en-US" sz="1600" dirty="0"/>
                    </a:p>
                  </a:txBody>
                  <a:tcPr/>
                </a:tc>
                <a:tc>
                  <a:txBody>
                    <a:bodyPr/>
                    <a:lstStyle/>
                    <a:p>
                      <a:r>
                        <a:rPr lang="en-US" sz="1600" dirty="0" err="1"/>
                        <a:t>FirstName</a:t>
                      </a:r>
                      <a:endParaRPr lang="en-US" sz="1600" dirty="0"/>
                    </a:p>
                  </a:txBody>
                  <a:tcPr/>
                </a:tc>
                <a:tc>
                  <a:txBody>
                    <a:bodyPr/>
                    <a:lstStyle/>
                    <a:p>
                      <a:r>
                        <a:rPr lang="en-US" sz="1600" dirty="0" err="1"/>
                        <a:t>LastName</a:t>
                      </a:r>
                      <a:endParaRPr lang="en-US" sz="1600" dirty="0"/>
                    </a:p>
                  </a:txBody>
                  <a:tcPr/>
                </a:tc>
                <a:tc>
                  <a:txBody>
                    <a:bodyPr/>
                    <a:lstStyle/>
                    <a:p>
                      <a:r>
                        <a:rPr lang="en-US" sz="1600" dirty="0"/>
                        <a:t>City</a:t>
                      </a:r>
                    </a:p>
                  </a:txBody>
                  <a:tcPr/>
                </a:tc>
                <a:tc>
                  <a:txBody>
                    <a:bodyPr/>
                    <a:lstStyle/>
                    <a:p>
                      <a:r>
                        <a:rPr lang="en-US" sz="1600" dirty="0"/>
                        <a:t>State</a:t>
                      </a:r>
                    </a:p>
                  </a:txBody>
                  <a:tcPr/>
                </a:tc>
                <a:tc>
                  <a:txBody>
                    <a:bodyPr/>
                    <a:lstStyle/>
                    <a:p>
                      <a:r>
                        <a:rPr lang="en-US" sz="1600" dirty="0"/>
                        <a:t>Zip</a:t>
                      </a:r>
                    </a:p>
                  </a:txBody>
                  <a:tcPr/>
                </a:tc>
                <a:extLst>
                  <a:ext uri="{0D108BD9-81ED-4DB2-BD59-A6C34878D82A}">
                    <a16:rowId xmlns:a16="http://schemas.microsoft.com/office/drawing/2014/main" val="10000"/>
                  </a:ext>
                </a:extLst>
              </a:tr>
              <a:tr h="370840">
                <a:tc>
                  <a:txBody>
                    <a:bodyPr/>
                    <a:lstStyle/>
                    <a:p>
                      <a:r>
                        <a:rPr lang="en-US" sz="1600" dirty="0"/>
                        <a:t>1001</a:t>
                      </a:r>
                    </a:p>
                  </a:txBody>
                  <a:tcPr/>
                </a:tc>
                <a:tc>
                  <a:txBody>
                    <a:bodyPr/>
                    <a:lstStyle/>
                    <a:p>
                      <a:r>
                        <a:rPr lang="en-US" sz="1600" dirty="0"/>
                        <a:t>Greg</a:t>
                      </a:r>
                    </a:p>
                  </a:txBody>
                  <a:tcPr/>
                </a:tc>
                <a:tc>
                  <a:txBody>
                    <a:bodyPr/>
                    <a:lstStyle/>
                    <a:p>
                      <a:r>
                        <a:rPr lang="en-US" sz="1600" dirty="0"/>
                        <a:t>House</a:t>
                      </a:r>
                    </a:p>
                  </a:txBody>
                  <a:tcPr/>
                </a:tc>
                <a:tc>
                  <a:txBody>
                    <a:bodyPr/>
                    <a:lstStyle/>
                    <a:p>
                      <a:r>
                        <a:rPr lang="en-US" sz="1600" dirty="0"/>
                        <a:t>Princeton</a:t>
                      </a:r>
                    </a:p>
                  </a:txBody>
                  <a:tcPr/>
                </a:tc>
                <a:tc>
                  <a:txBody>
                    <a:bodyPr/>
                    <a:lstStyle/>
                    <a:p>
                      <a:r>
                        <a:rPr lang="en-US" sz="1600" dirty="0"/>
                        <a:t>NJ</a:t>
                      </a:r>
                    </a:p>
                  </a:txBody>
                  <a:tcPr/>
                </a:tc>
                <a:tc>
                  <a:txBody>
                    <a:bodyPr/>
                    <a:lstStyle/>
                    <a:p>
                      <a:r>
                        <a:rPr lang="en-US" sz="1600" dirty="0"/>
                        <a:t>09120</a:t>
                      </a:r>
                    </a:p>
                  </a:txBody>
                  <a:tcPr/>
                </a:tc>
                <a:extLst>
                  <a:ext uri="{0D108BD9-81ED-4DB2-BD59-A6C34878D82A}">
                    <a16:rowId xmlns:a16="http://schemas.microsoft.com/office/drawing/2014/main" val="10001"/>
                  </a:ext>
                </a:extLst>
              </a:tr>
              <a:tr h="370840">
                <a:tc>
                  <a:txBody>
                    <a:bodyPr/>
                    <a:lstStyle/>
                    <a:p>
                      <a:r>
                        <a:rPr lang="en-US" sz="1600" dirty="0"/>
                        <a:t>1002</a:t>
                      </a:r>
                    </a:p>
                  </a:txBody>
                  <a:tcPr/>
                </a:tc>
                <a:tc>
                  <a:txBody>
                    <a:bodyPr/>
                    <a:lstStyle/>
                    <a:p>
                      <a:r>
                        <a:rPr lang="en-US" sz="1600" dirty="0"/>
                        <a:t>Lisa</a:t>
                      </a:r>
                    </a:p>
                  </a:txBody>
                  <a:tcPr/>
                </a:tc>
                <a:tc>
                  <a:txBody>
                    <a:bodyPr/>
                    <a:lstStyle/>
                    <a:p>
                      <a:r>
                        <a:rPr lang="en-US" sz="1600" dirty="0" err="1"/>
                        <a:t>Cuddy</a:t>
                      </a:r>
                      <a:endParaRPr lang="en-US" sz="1600" dirty="0"/>
                    </a:p>
                  </a:txBody>
                  <a:tcPr/>
                </a:tc>
                <a:tc>
                  <a:txBody>
                    <a:bodyPr/>
                    <a:lstStyle/>
                    <a:p>
                      <a:r>
                        <a:rPr lang="en-US" sz="1600" dirty="0"/>
                        <a:t>Plainsboro</a:t>
                      </a:r>
                    </a:p>
                  </a:txBody>
                  <a:tcPr/>
                </a:tc>
                <a:tc>
                  <a:txBody>
                    <a:bodyPr/>
                    <a:lstStyle/>
                    <a:p>
                      <a:r>
                        <a:rPr lang="en-US" sz="1600" dirty="0"/>
                        <a:t>NJ</a:t>
                      </a:r>
                    </a:p>
                  </a:txBody>
                  <a:tcPr/>
                </a:tc>
                <a:tc>
                  <a:txBody>
                    <a:bodyPr/>
                    <a:lstStyle/>
                    <a:p>
                      <a:r>
                        <a:rPr lang="en-US" sz="1600" dirty="0"/>
                        <a:t>09123</a:t>
                      </a:r>
                    </a:p>
                  </a:txBody>
                  <a:tcPr/>
                </a:tc>
                <a:extLst>
                  <a:ext uri="{0D108BD9-81ED-4DB2-BD59-A6C34878D82A}">
                    <a16:rowId xmlns:a16="http://schemas.microsoft.com/office/drawing/2014/main" val="10002"/>
                  </a:ext>
                </a:extLst>
              </a:tr>
              <a:tr h="370840">
                <a:tc>
                  <a:txBody>
                    <a:bodyPr/>
                    <a:lstStyle/>
                    <a:p>
                      <a:r>
                        <a:rPr lang="en-US" sz="1600" dirty="0"/>
                        <a:t>1003</a:t>
                      </a:r>
                    </a:p>
                  </a:txBody>
                  <a:tcPr/>
                </a:tc>
                <a:tc>
                  <a:txBody>
                    <a:bodyPr/>
                    <a:lstStyle/>
                    <a:p>
                      <a:r>
                        <a:rPr lang="en-US" sz="1600" dirty="0"/>
                        <a:t>James </a:t>
                      </a:r>
                    </a:p>
                  </a:txBody>
                  <a:tcPr/>
                </a:tc>
                <a:tc>
                  <a:txBody>
                    <a:bodyPr/>
                    <a:lstStyle/>
                    <a:p>
                      <a:r>
                        <a:rPr lang="en-US" sz="1600" dirty="0"/>
                        <a:t>Wilson</a:t>
                      </a:r>
                    </a:p>
                  </a:txBody>
                  <a:tcPr/>
                </a:tc>
                <a:tc>
                  <a:txBody>
                    <a:bodyPr/>
                    <a:lstStyle/>
                    <a:p>
                      <a:r>
                        <a:rPr lang="en-US" sz="1600" dirty="0" err="1"/>
                        <a:t>Pittsgrove</a:t>
                      </a:r>
                      <a:endParaRPr lang="en-US" sz="1600" dirty="0"/>
                    </a:p>
                  </a:txBody>
                  <a:tcPr/>
                </a:tc>
                <a:tc>
                  <a:txBody>
                    <a:bodyPr/>
                    <a:lstStyle/>
                    <a:p>
                      <a:r>
                        <a:rPr lang="en-US" sz="1600" dirty="0"/>
                        <a:t>NJ</a:t>
                      </a:r>
                    </a:p>
                  </a:txBody>
                  <a:tcPr/>
                </a:tc>
                <a:tc>
                  <a:txBody>
                    <a:bodyPr/>
                    <a:lstStyle/>
                    <a:p>
                      <a:r>
                        <a:rPr lang="en-US" sz="1600" dirty="0"/>
                        <a:t>09121</a:t>
                      </a:r>
                    </a:p>
                  </a:txBody>
                  <a:tcPr/>
                </a:tc>
                <a:extLst>
                  <a:ext uri="{0D108BD9-81ED-4DB2-BD59-A6C34878D82A}">
                    <a16:rowId xmlns:a16="http://schemas.microsoft.com/office/drawing/2014/main" val="10003"/>
                  </a:ext>
                </a:extLst>
              </a:tr>
              <a:tr h="370840">
                <a:tc>
                  <a:txBody>
                    <a:bodyPr/>
                    <a:lstStyle/>
                    <a:p>
                      <a:r>
                        <a:rPr lang="en-US" sz="1600" dirty="0"/>
                        <a:t>1004</a:t>
                      </a:r>
                    </a:p>
                  </a:txBody>
                  <a:tcPr/>
                </a:tc>
                <a:tc>
                  <a:txBody>
                    <a:bodyPr/>
                    <a:lstStyle/>
                    <a:p>
                      <a:r>
                        <a:rPr lang="en-US" sz="1600" dirty="0"/>
                        <a:t>Eric</a:t>
                      </a:r>
                    </a:p>
                  </a:txBody>
                  <a:tcPr/>
                </a:tc>
                <a:tc>
                  <a:txBody>
                    <a:bodyPr/>
                    <a:lstStyle/>
                    <a:p>
                      <a:r>
                        <a:rPr lang="en-US" sz="1600" dirty="0"/>
                        <a:t>Foreman</a:t>
                      </a:r>
                    </a:p>
                  </a:txBody>
                  <a:tcPr/>
                </a:tc>
                <a:tc>
                  <a:txBody>
                    <a:bodyPr/>
                    <a:lstStyle/>
                    <a:p>
                      <a:r>
                        <a:rPr lang="en-US" sz="1600" dirty="0"/>
                        <a:t>Warminster</a:t>
                      </a:r>
                    </a:p>
                  </a:txBody>
                  <a:tcPr/>
                </a:tc>
                <a:tc>
                  <a:txBody>
                    <a:bodyPr/>
                    <a:lstStyle/>
                    <a:p>
                      <a:r>
                        <a:rPr lang="en-US" sz="1600" dirty="0"/>
                        <a:t>PA</a:t>
                      </a:r>
                    </a:p>
                  </a:txBody>
                  <a:tcPr/>
                </a:tc>
                <a:tc>
                  <a:txBody>
                    <a:bodyPr/>
                    <a:lstStyle/>
                    <a:p>
                      <a:r>
                        <a:rPr lang="en-US" sz="1600" dirty="0"/>
                        <a:t>19111</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533400" y="4262120"/>
          <a:ext cx="4038918" cy="206248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600" dirty="0"/>
                        <a:t>Order</a:t>
                      </a:r>
                      <a:br>
                        <a:rPr lang="en-US" sz="1600" dirty="0"/>
                      </a:br>
                      <a:r>
                        <a:rPr lang="en-US" sz="1600" dirty="0"/>
                        <a:t>Number</a:t>
                      </a:r>
                    </a:p>
                  </a:txBody>
                  <a:tcPr/>
                </a:tc>
                <a:tc>
                  <a:txBody>
                    <a:bodyPr/>
                    <a:lstStyle/>
                    <a:p>
                      <a:r>
                        <a:rPr lang="en-US" sz="1600" dirty="0" err="1"/>
                        <a:t>OrderDate</a:t>
                      </a:r>
                      <a:endParaRPr lang="en-US" sz="1600" dirty="0"/>
                    </a:p>
                  </a:txBody>
                  <a:tcPr/>
                </a:tc>
                <a:tc>
                  <a:txBody>
                    <a:bodyPr/>
                    <a:lstStyle/>
                    <a:p>
                      <a:r>
                        <a:rPr lang="en-US" sz="1600" dirty="0"/>
                        <a:t>Customer</a:t>
                      </a:r>
                      <a:br>
                        <a:rPr lang="en-US" sz="1600" dirty="0"/>
                      </a:br>
                      <a:r>
                        <a:rPr lang="en-US" sz="1600" baseline="0" dirty="0"/>
                        <a:t>ID</a:t>
                      </a:r>
                      <a:endParaRPr lang="en-US" sz="1600" dirty="0"/>
                    </a:p>
                  </a:txBody>
                  <a:tcPr/>
                </a:tc>
                <a:extLst>
                  <a:ext uri="{0D108BD9-81ED-4DB2-BD59-A6C34878D82A}">
                    <a16:rowId xmlns:a16="http://schemas.microsoft.com/office/drawing/2014/main" val="10000"/>
                  </a:ext>
                </a:extLst>
              </a:tr>
              <a:tr h="370840">
                <a:tc>
                  <a:txBody>
                    <a:bodyPr/>
                    <a:lstStyle/>
                    <a:p>
                      <a:r>
                        <a:rPr lang="en-US" sz="1600" dirty="0"/>
                        <a:t>101</a:t>
                      </a:r>
                    </a:p>
                  </a:txBody>
                  <a:tcPr/>
                </a:tc>
                <a:tc>
                  <a:txBody>
                    <a:bodyPr/>
                    <a:lstStyle/>
                    <a:p>
                      <a:r>
                        <a:rPr lang="en-US" sz="1600" dirty="0"/>
                        <a:t>3-2-2011</a:t>
                      </a:r>
                    </a:p>
                  </a:txBody>
                  <a:tcPr/>
                </a:tc>
                <a:tc>
                  <a:txBody>
                    <a:bodyPr/>
                    <a:lstStyle/>
                    <a:p>
                      <a:r>
                        <a:rPr lang="en-US" sz="1600" dirty="0"/>
                        <a:t>1001</a:t>
                      </a:r>
                    </a:p>
                  </a:txBody>
                  <a:tcPr/>
                </a:tc>
                <a:extLst>
                  <a:ext uri="{0D108BD9-81ED-4DB2-BD59-A6C34878D82A}">
                    <a16:rowId xmlns:a16="http://schemas.microsoft.com/office/drawing/2014/main" val="10001"/>
                  </a:ext>
                </a:extLst>
              </a:tr>
              <a:tr h="370840">
                <a:tc>
                  <a:txBody>
                    <a:bodyPr/>
                    <a:lstStyle/>
                    <a:p>
                      <a:r>
                        <a:rPr lang="en-US" sz="1600" dirty="0"/>
                        <a:t>102</a:t>
                      </a:r>
                    </a:p>
                  </a:txBody>
                  <a:tcPr/>
                </a:tc>
                <a:tc>
                  <a:txBody>
                    <a:bodyPr/>
                    <a:lstStyle/>
                    <a:p>
                      <a:r>
                        <a:rPr lang="en-US" sz="1600" dirty="0"/>
                        <a:t>3-3-2011</a:t>
                      </a:r>
                    </a:p>
                  </a:txBody>
                  <a:tcPr/>
                </a:tc>
                <a:tc>
                  <a:txBody>
                    <a:bodyPr/>
                    <a:lstStyle/>
                    <a:p>
                      <a:r>
                        <a:rPr lang="en-US" sz="1600" dirty="0"/>
                        <a:t>1002</a:t>
                      </a:r>
                    </a:p>
                  </a:txBody>
                  <a:tcPr/>
                </a:tc>
                <a:extLst>
                  <a:ext uri="{0D108BD9-81ED-4DB2-BD59-A6C34878D82A}">
                    <a16:rowId xmlns:a16="http://schemas.microsoft.com/office/drawing/2014/main" val="10002"/>
                  </a:ext>
                </a:extLst>
              </a:tr>
              <a:tr h="370840">
                <a:tc>
                  <a:txBody>
                    <a:bodyPr/>
                    <a:lstStyle/>
                    <a:p>
                      <a:r>
                        <a:rPr lang="en-US" sz="1600" dirty="0"/>
                        <a:t>103</a:t>
                      </a:r>
                    </a:p>
                  </a:txBody>
                  <a:tcPr/>
                </a:tc>
                <a:tc>
                  <a:txBody>
                    <a:bodyPr/>
                    <a:lstStyle/>
                    <a:p>
                      <a:r>
                        <a:rPr lang="en-US" sz="1600" dirty="0"/>
                        <a:t>3-4-2011</a:t>
                      </a:r>
                    </a:p>
                  </a:txBody>
                  <a:tcPr/>
                </a:tc>
                <a:tc>
                  <a:txBody>
                    <a:bodyPr/>
                    <a:lstStyle/>
                    <a:p>
                      <a:r>
                        <a:rPr lang="en-US" sz="1600" dirty="0"/>
                        <a:t>1001</a:t>
                      </a:r>
                    </a:p>
                  </a:txBody>
                  <a:tcPr/>
                </a:tc>
                <a:extLst>
                  <a:ext uri="{0D108BD9-81ED-4DB2-BD59-A6C34878D82A}">
                    <a16:rowId xmlns:a16="http://schemas.microsoft.com/office/drawing/2014/main" val="10003"/>
                  </a:ext>
                </a:extLst>
              </a:tr>
              <a:tr h="370840">
                <a:tc>
                  <a:txBody>
                    <a:bodyPr/>
                    <a:lstStyle/>
                    <a:p>
                      <a:r>
                        <a:rPr lang="en-US" sz="1600" dirty="0"/>
                        <a:t>104</a:t>
                      </a:r>
                    </a:p>
                  </a:txBody>
                  <a:tcPr/>
                </a:tc>
                <a:tc>
                  <a:txBody>
                    <a:bodyPr/>
                    <a:lstStyle/>
                    <a:p>
                      <a:r>
                        <a:rPr lang="en-US" sz="1600" dirty="0"/>
                        <a:t>3-6-2011</a:t>
                      </a:r>
                    </a:p>
                  </a:txBody>
                  <a:tcPr/>
                </a:tc>
                <a:tc>
                  <a:txBody>
                    <a:bodyPr/>
                    <a:lstStyle/>
                    <a:p>
                      <a:r>
                        <a:rPr lang="en-US" sz="1600" dirty="0"/>
                        <a:t>1004</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457200" y="1295400"/>
            <a:ext cx="2103653" cy="400110"/>
          </a:xfrm>
          <a:prstGeom prst="rect">
            <a:avLst/>
          </a:prstGeom>
          <a:noFill/>
        </p:spPr>
        <p:txBody>
          <a:bodyPr wrap="none" rtlCol="0">
            <a:spAutoFit/>
          </a:bodyPr>
          <a:lstStyle/>
          <a:p>
            <a:r>
              <a:rPr lang="en-US" sz="2000" b="1" dirty="0"/>
              <a:t>Customer Table</a:t>
            </a:r>
          </a:p>
        </p:txBody>
      </p:sp>
      <p:sp>
        <p:nvSpPr>
          <p:cNvPr id="10" name="TextBox 9"/>
          <p:cNvSpPr txBox="1"/>
          <p:nvPr/>
        </p:nvSpPr>
        <p:spPr>
          <a:xfrm>
            <a:off x="457200" y="3867090"/>
            <a:ext cx="1603516" cy="400110"/>
          </a:xfrm>
          <a:prstGeom prst="rect">
            <a:avLst/>
          </a:prstGeom>
          <a:noFill/>
        </p:spPr>
        <p:txBody>
          <a:bodyPr wrap="none" rtlCol="0">
            <a:spAutoFit/>
          </a:bodyPr>
          <a:lstStyle/>
          <a:p>
            <a:r>
              <a:rPr lang="en-US" sz="2000" b="1" dirty="0"/>
              <a:t>Order Table</a:t>
            </a:r>
          </a:p>
        </p:txBody>
      </p:sp>
      <p:graphicFrame>
        <p:nvGraphicFramePr>
          <p:cNvPr id="4" name="Diagram 3"/>
          <p:cNvGraphicFramePr/>
          <p:nvPr/>
        </p:nvGraphicFramePr>
        <p:xfrm>
          <a:off x="4876800" y="3632200"/>
          <a:ext cx="41148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4199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To figure out who ordered what</a:t>
            </a:r>
          </a:p>
        </p:txBody>
      </p:sp>
      <p:sp>
        <p:nvSpPr>
          <p:cNvPr id="3" name="Content Placeholder 2"/>
          <p:cNvSpPr>
            <a:spLocks noGrp="1"/>
          </p:cNvSpPr>
          <p:nvPr>
            <p:ph idx="1"/>
          </p:nvPr>
        </p:nvSpPr>
        <p:spPr>
          <a:xfrm>
            <a:off x="457200" y="1295400"/>
            <a:ext cx="8229600" cy="5257800"/>
          </a:xfrm>
        </p:spPr>
        <p:txBody>
          <a:bodyPr>
            <a:noAutofit/>
          </a:bodyPr>
          <a:lstStyle/>
          <a:p>
            <a:pPr marL="0" indent="0">
              <a:buNone/>
            </a:pPr>
            <a:r>
              <a:rPr lang="en-US" sz="2800" dirty="0"/>
              <a:t>Match the Customer IDs of the two tables, starting with the table with the foreign key (Order):</a:t>
            </a:r>
          </a:p>
          <a:p>
            <a:endParaRPr lang="en-US" sz="2800" dirty="0"/>
          </a:p>
          <a:p>
            <a:endParaRPr lang="en-US" sz="2800" dirty="0"/>
          </a:p>
          <a:p>
            <a:endParaRPr lang="en-US" sz="2800" dirty="0"/>
          </a:p>
          <a:p>
            <a:endParaRPr lang="en-US" sz="2800" dirty="0"/>
          </a:p>
          <a:p>
            <a:endParaRPr lang="en-US" sz="2800" dirty="0"/>
          </a:p>
          <a:p>
            <a:pPr marL="0" indent="0">
              <a:buNone/>
            </a:pPr>
            <a:br>
              <a:rPr lang="en-US" sz="2800" dirty="0"/>
            </a:br>
            <a:r>
              <a:rPr lang="en-US" sz="2800" dirty="0"/>
              <a:t>We now know which order belonged to which customer</a:t>
            </a:r>
          </a:p>
          <a:p>
            <a:pPr lvl="1"/>
            <a:r>
              <a:rPr lang="en-US" dirty="0"/>
              <a:t>This is called a </a:t>
            </a:r>
            <a:r>
              <a:rPr lang="en-US" sz="3200" b="1" dirty="0"/>
              <a:t>join</a:t>
            </a:r>
            <a:endParaRPr lang="en-US" b="1" dirty="0"/>
          </a:p>
        </p:txBody>
      </p:sp>
      <p:graphicFrame>
        <p:nvGraphicFramePr>
          <p:cNvPr id="4" name="Table 3"/>
          <p:cNvGraphicFramePr>
            <a:graphicFrameLocks noGrp="1"/>
          </p:cNvGraphicFramePr>
          <p:nvPr/>
        </p:nvGraphicFramePr>
        <p:xfrm>
          <a:off x="381000" y="3012440"/>
          <a:ext cx="8305799" cy="1940560"/>
        </p:xfrm>
        <a:graphic>
          <a:graphicData uri="http://schemas.openxmlformats.org/drawingml/2006/table">
            <a:tbl>
              <a:tblPr firstRow="1" bandRow="1">
                <a:tableStyleId>{00A15C55-8517-42AA-B614-E9B94910E393}</a:tableStyleId>
              </a:tblPr>
              <a:tblGrid>
                <a:gridCol w="1085544">
                  <a:extLst>
                    <a:ext uri="{9D8B030D-6E8A-4147-A177-3AD203B41FA5}">
                      <a16:colId xmlns:a16="http://schemas.microsoft.com/office/drawing/2014/main" val="20000"/>
                    </a:ext>
                  </a:extLst>
                </a:gridCol>
                <a:gridCol w="1085544">
                  <a:extLst>
                    <a:ext uri="{9D8B030D-6E8A-4147-A177-3AD203B41FA5}">
                      <a16:colId xmlns:a16="http://schemas.microsoft.com/office/drawing/2014/main" val="20001"/>
                    </a:ext>
                  </a:extLst>
                </a:gridCol>
                <a:gridCol w="1085544">
                  <a:extLst>
                    <a:ext uri="{9D8B030D-6E8A-4147-A177-3AD203B41FA5}">
                      <a16:colId xmlns:a16="http://schemas.microsoft.com/office/drawing/2014/main" val="20002"/>
                    </a:ext>
                  </a:extLst>
                </a:gridCol>
                <a:gridCol w="971229">
                  <a:extLst>
                    <a:ext uri="{9D8B030D-6E8A-4147-A177-3AD203B41FA5}">
                      <a16:colId xmlns:a16="http://schemas.microsoft.com/office/drawing/2014/main" val="20003"/>
                    </a:ext>
                  </a:extLst>
                </a:gridCol>
                <a:gridCol w="971229">
                  <a:extLst>
                    <a:ext uri="{9D8B030D-6E8A-4147-A177-3AD203B41FA5}">
                      <a16:colId xmlns:a16="http://schemas.microsoft.com/office/drawing/2014/main" val="20004"/>
                    </a:ext>
                  </a:extLst>
                </a:gridCol>
                <a:gridCol w="954461">
                  <a:extLst>
                    <a:ext uri="{9D8B030D-6E8A-4147-A177-3AD203B41FA5}">
                      <a16:colId xmlns:a16="http://schemas.microsoft.com/office/drawing/2014/main" val="20005"/>
                    </a:ext>
                  </a:extLst>
                </a:gridCol>
                <a:gridCol w="958179">
                  <a:extLst>
                    <a:ext uri="{9D8B030D-6E8A-4147-A177-3AD203B41FA5}">
                      <a16:colId xmlns:a16="http://schemas.microsoft.com/office/drawing/2014/main" val="20006"/>
                    </a:ext>
                  </a:extLst>
                </a:gridCol>
                <a:gridCol w="573409">
                  <a:extLst>
                    <a:ext uri="{9D8B030D-6E8A-4147-A177-3AD203B41FA5}">
                      <a16:colId xmlns:a16="http://schemas.microsoft.com/office/drawing/2014/main" val="20007"/>
                    </a:ext>
                  </a:extLst>
                </a:gridCol>
                <a:gridCol w="620660">
                  <a:extLst>
                    <a:ext uri="{9D8B030D-6E8A-4147-A177-3AD203B41FA5}">
                      <a16:colId xmlns:a16="http://schemas.microsoft.com/office/drawing/2014/main" val="20008"/>
                    </a:ext>
                  </a:extLst>
                </a:gridCol>
              </a:tblGrid>
              <a:tr h="370840">
                <a:tc>
                  <a:txBody>
                    <a:bodyPr/>
                    <a:lstStyle/>
                    <a:p>
                      <a:r>
                        <a:rPr lang="en-US" sz="1200" dirty="0"/>
                        <a:t>Order Number</a:t>
                      </a:r>
                    </a:p>
                  </a:txBody>
                  <a:tcPr/>
                </a:tc>
                <a:tc>
                  <a:txBody>
                    <a:bodyPr/>
                    <a:lstStyle/>
                    <a:p>
                      <a:r>
                        <a:rPr lang="en-US" sz="1200" dirty="0" err="1"/>
                        <a:t>OrderDate</a:t>
                      </a:r>
                      <a:endParaRPr lang="en-US" sz="1200" dirty="0"/>
                    </a:p>
                  </a:txBody>
                  <a:tcPr/>
                </a:tc>
                <a:tc>
                  <a:txBody>
                    <a:bodyPr/>
                    <a:lstStyle/>
                    <a:p>
                      <a:r>
                        <a:rPr lang="en-US" sz="1200" dirty="0"/>
                        <a:t>Customer ID</a:t>
                      </a:r>
                    </a:p>
                  </a:txBody>
                  <a:tcPr/>
                </a:tc>
                <a:tc>
                  <a:txBody>
                    <a:bodyPr/>
                    <a:lstStyle/>
                    <a:p>
                      <a:r>
                        <a:rPr lang="en-US" sz="1200" dirty="0"/>
                        <a:t>Customer ID</a:t>
                      </a:r>
                    </a:p>
                  </a:txBody>
                  <a:tcPr/>
                </a:tc>
                <a:tc>
                  <a:txBody>
                    <a:bodyPr/>
                    <a:lstStyle/>
                    <a:p>
                      <a:r>
                        <a:rPr lang="en-US" sz="1200" dirty="0" err="1"/>
                        <a:t>FirstName</a:t>
                      </a:r>
                      <a:endParaRPr lang="en-US" sz="1200" dirty="0"/>
                    </a:p>
                  </a:txBody>
                  <a:tcPr/>
                </a:tc>
                <a:tc>
                  <a:txBody>
                    <a:bodyPr/>
                    <a:lstStyle/>
                    <a:p>
                      <a:r>
                        <a:rPr lang="en-US" sz="1200" dirty="0" err="1"/>
                        <a:t>LastName</a:t>
                      </a:r>
                      <a:endParaRPr lang="en-US" sz="1200" dirty="0"/>
                    </a:p>
                  </a:txBody>
                  <a:tcPr/>
                </a:tc>
                <a:tc>
                  <a:txBody>
                    <a:bodyPr/>
                    <a:lstStyle/>
                    <a:p>
                      <a:r>
                        <a:rPr lang="en-US" sz="1200" dirty="0"/>
                        <a:t>City</a:t>
                      </a:r>
                    </a:p>
                  </a:txBody>
                  <a:tcPr/>
                </a:tc>
                <a:tc>
                  <a:txBody>
                    <a:bodyPr/>
                    <a:lstStyle/>
                    <a:p>
                      <a:r>
                        <a:rPr lang="en-US" sz="1200" dirty="0"/>
                        <a:t>State</a:t>
                      </a:r>
                    </a:p>
                  </a:txBody>
                  <a:tcPr/>
                </a:tc>
                <a:tc>
                  <a:txBody>
                    <a:bodyPr/>
                    <a:lstStyle/>
                    <a:p>
                      <a:r>
                        <a:rPr lang="en-US" sz="1200" dirty="0"/>
                        <a:t>Zip</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600" b="1" kern="1200" dirty="0">
                          <a:solidFill>
                            <a:srgbClr val="C00000"/>
                          </a:solidFill>
                          <a:latin typeface="+mn-lt"/>
                          <a:ea typeface="+mn-ea"/>
                          <a:cs typeface="+mn-cs"/>
                        </a:rPr>
                        <a:t>1002</a:t>
                      </a:r>
                    </a:p>
                  </a:txBody>
                  <a:tcPr/>
                </a:tc>
                <a:tc>
                  <a:txBody>
                    <a:bodyPr/>
                    <a:lstStyle/>
                    <a:p>
                      <a:r>
                        <a:rPr lang="en-US" sz="1600" b="1" dirty="0">
                          <a:solidFill>
                            <a:srgbClr val="C00000"/>
                          </a:solidFill>
                        </a:rPr>
                        <a:t>1002</a:t>
                      </a:r>
                    </a:p>
                  </a:txBody>
                  <a:tcPr/>
                </a:tc>
                <a:tc>
                  <a:txBody>
                    <a:bodyPr/>
                    <a:lstStyle/>
                    <a:p>
                      <a:r>
                        <a:rPr lang="en-US" sz="1200" dirty="0"/>
                        <a:t>Lisa</a:t>
                      </a:r>
                    </a:p>
                  </a:txBody>
                  <a:tcPr/>
                </a:tc>
                <a:tc>
                  <a:txBody>
                    <a:bodyPr/>
                    <a:lstStyle/>
                    <a:p>
                      <a:r>
                        <a:rPr lang="en-US" sz="1200" dirty="0" err="1"/>
                        <a:t>Cuddy</a:t>
                      </a:r>
                      <a:endParaRPr lang="en-US" sz="1200" dirty="0"/>
                    </a:p>
                  </a:txBody>
                  <a:tcPr/>
                </a:tc>
                <a:tc>
                  <a:txBody>
                    <a:bodyPr/>
                    <a:lstStyle/>
                    <a:p>
                      <a:r>
                        <a:rPr lang="en-US" sz="1200" dirty="0"/>
                        <a:t>Plainsboro</a:t>
                      </a:r>
                    </a:p>
                  </a:txBody>
                  <a:tcPr/>
                </a:tc>
                <a:tc>
                  <a:txBody>
                    <a:bodyPr/>
                    <a:lstStyle/>
                    <a:p>
                      <a:r>
                        <a:rPr lang="en-US" sz="1200" dirty="0"/>
                        <a:t>NJ</a:t>
                      </a:r>
                    </a:p>
                  </a:txBody>
                  <a:tcPr/>
                </a:tc>
                <a:tc>
                  <a:txBody>
                    <a:bodyPr/>
                    <a:lstStyle/>
                    <a:p>
                      <a:r>
                        <a:rPr lang="en-US" sz="1200" dirty="0"/>
                        <a:t>09123</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600" b="1" kern="1200" dirty="0">
                          <a:solidFill>
                            <a:srgbClr val="C00000"/>
                          </a:solidFill>
                          <a:latin typeface="+mn-lt"/>
                          <a:ea typeface="+mn-ea"/>
                          <a:cs typeface="+mn-cs"/>
                        </a:rPr>
                        <a:t>1001</a:t>
                      </a:r>
                    </a:p>
                  </a:txBody>
                  <a:tcPr/>
                </a:tc>
                <a:tc>
                  <a:txBody>
                    <a:bodyPr/>
                    <a:lstStyle/>
                    <a:p>
                      <a:r>
                        <a:rPr lang="en-US" sz="1600" b="1" dirty="0">
                          <a:solidFill>
                            <a:srgbClr val="C00000"/>
                          </a:solidFill>
                        </a:rPr>
                        <a:t>1001</a:t>
                      </a:r>
                    </a:p>
                  </a:txBody>
                  <a:tcPr/>
                </a:tc>
                <a:tc>
                  <a:txBody>
                    <a:bodyPr/>
                    <a:lstStyle/>
                    <a:p>
                      <a:r>
                        <a:rPr lang="en-US" sz="1200" dirty="0"/>
                        <a:t>Greg</a:t>
                      </a:r>
                    </a:p>
                  </a:txBody>
                  <a:tcPr/>
                </a:tc>
                <a:tc>
                  <a:txBody>
                    <a:bodyPr/>
                    <a:lstStyle/>
                    <a:p>
                      <a:r>
                        <a:rPr lang="en-US" sz="1200" dirty="0"/>
                        <a:t>House</a:t>
                      </a:r>
                    </a:p>
                  </a:txBody>
                  <a:tcPr/>
                </a:tc>
                <a:tc>
                  <a:txBody>
                    <a:bodyPr/>
                    <a:lstStyle/>
                    <a:p>
                      <a:r>
                        <a:rPr lang="en-US" sz="1200" dirty="0"/>
                        <a:t>Princeton</a:t>
                      </a:r>
                    </a:p>
                  </a:txBody>
                  <a:tcPr/>
                </a:tc>
                <a:tc>
                  <a:txBody>
                    <a:bodyPr/>
                    <a:lstStyle/>
                    <a:p>
                      <a:r>
                        <a:rPr lang="en-US" sz="1200" dirty="0"/>
                        <a:t>NJ</a:t>
                      </a:r>
                    </a:p>
                  </a:txBody>
                  <a:tcPr/>
                </a:tc>
                <a:tc>
                  <a:txBody>
                    <a:bodyPr/>
                    <a:lstStyle/>
                    <a:p>
                      <a:r>
                        <a:rPr lang="en-US" sz="1200" dirty="0"/>
                        <a:t>09120</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600" b="1" kern="1200" dirty="0">
                          <a:solidFill>
                            <a:srgbClr val="C00000"/>
                          </a:solidFill>
                          <a:latin typeface="+mn-lt"/>
                          <a:ea typeface="+mn-ea"/>
                          <a:cs typeface="+mn-cs"/>
                        </a:rPr>
                        <a:t>1004</a:t>
                      </a:r>
                    </a:p>
                  </a:txBody>
                  <a:tcPr/>
                </a:tc>
                <a:tc>
                  <a:txBody>
                    <a:bodyPr/>
                    <a:lstStyle/>
                    <a:p>
                      <a:r>
                        <a:rPr lang="en-US" sz="1600" b="1" dirty="0">
                          <a:solidFill>
                            <a:srgbClr val="C00000"/>
                          </a:solidFill>
                        </a:rPr>
                        <a:t>1004</a:t>
                      </a:r>
                    </a:p>
                  </a:txBody>
                  <a:tcPr/>
                </a:tc>
                <a:tc>
                  <a:txBody>
                    <a:bodyPr/>
                    <a:lstStyle/>
                    <a:p>
                      <a:r>
                        <a:rPr lang="en-US" sz="1200" dirty="0"/>
                        <a:t>Eric</a:t>
                      </a:r>
                    </a:p>
                  </a:txBody>
                  <a:tcPr/>
                </a:tc>
                <a:tc>
                  <a:txBody>
                    <a:bodyPr/>
                    <a:lstStyle/>
                    <a:p>
                      <a:r>
                        <a:rPr lang="en-US" sz="1200" dirty="0"/>
                        <a:t>Foreman</a:t>
                      </a:r>
                    </a:p>
                  </a:txBody>
                  <a:tcPr/>
                </a:tc>
                <a:tc>
                  <a:txBody>
                    <a:bodyPr/>
                    <a:lstStyle/>
                    <a:p>
                      <a:r>
                        <a:rPr lang="en-US" sz="1200" dirty="0"/>
                        <a:t>Warminster</a:t>
                      </a:r>
                    </a:p>
                  </a:txBody>
                  <a:tcPr/>
                </a:tc>
                <a:tc>
                  <a:txBody>
                    <a:bodyPr/>
                    <a:lstStyle/>
                    <a:p>
                      <a:r>
                        <a:rPr lang="en-US" sz="1200" dirty="0"/>
                        <a:t>PA</a:t>
                      </a:r>
                    </a:p>
                  </a:txBody>
                  <a:tcPr/>
                </a:tc>
                <a:tc>
                  <a:txBody>
                    <a:bodyPr/>
                    <a:lstStyle/>
                    <a:p>
                      <a:r>
                        <a:rPr lang="en-US" sz="1200" dirty="0"/>
                        <a:t>19111</a:t>
                      </a:r>
                    </a:p>
                  </a:txBody>
                  <a:tcPr/>
                </a:tc>
                <a:extLst>
                  <a:ext uri="{0D108BD9-81ED-4DB2-BD59-A6C34878D82A}">
                    <a16:rowId xmlns:a16="http://schemas.microsoft.com/office/drawing/2014/main" val="10004"/>
                  </a:ext>
                </a:extLst>
              </a:tr>
            </a:tbl>
          </a:graphicData>
        </a:graphic>
      </p:graphicFrame>
      <p:sp>
        <p:nvSpPr>
          <p:cNvPr id="5" name="Left-Right Arrow 4"/>
          <p:cNvSpPr/>
          <p:nvPr/>
        </p:nvSpPr>
        <p:spPr>
          <a:xfrm>
            <a:off x="381000" y="2402840"/>
            <a:ext cx="32004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6" name="Left-Right Arrow 5"/>
          <p:cNvSpPr/>
          <p:nvPr/>
        </p:nvSpPr>
        <p:spPr>
          <a:xfrm>
            <a:off x="3657600" y="2406640"/>
            <a:ext cx="4953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Customer Table</a:t>
            </a:r>
          </a:p>
        </p:txBody>
      </p:sp>
    </p:spTree>
    <p:extLst>
      <p:ext uri="{BB962C8B-B14F-4D97-AF65-F5344CB8AC3E}">
        <p14:creationId xmlns:p14="http://schemas.microsoft.com/office/powerpoint/2010/main" val="3195981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090"/>
            <a:ext cx="8229600" cy="1143000"/>
          </a:xfrm>
        </p:spPr>
        <p:txBody>
          <a:bodyPr>
            <a:noAutofit/>
          </a:bodyPr>
          <a:lstStyle/>
          <a:p>
            <a:r>
              <a:rPr lang="en-US" sz="3600" dirty="0"/>
              <a:t>The Customer and Order Tables: </a:t>
            </a:r>
            <a:br>
              <a:rPr lang="en-US" sz="3600" dirty="0"/>
            </a:br>
            <a:r>
              <a:rPr lang="en-US" sz="3600" dirty="0"/>
              <a:t>The m:m Relationship</a:t>
            </a:r>
          </a:p>
        </p:txBody>
      </p:sp>
      <p:sp>
        <p:nvSpPr>
          <p:cNvPr id="12" name="Freeform: Shape 9">
            <a:extLst>
              <a:ext uri="{FF2B5EF4-FFF2-40B4-BE49-F238E27FC236}">
                <a16:creationId xmlns:a16="http://schemas.microsoft.com/office/drawing/2014/main" id="{D6E19A79-B156-49FB-8314-F30F8F719771}"/>
              </a:ext>
            </a:extLst>
          </p:cNvPr>
          <p:cNvSpPr/>
          <p:nvPr/>
        </p:nvSpPr>
        <p:spPr>
          <a:xfrm>
            <a:off x="3542034" y="1747769"/>
            <a:ext cx="4681729" cy="864394"/>
          </a:xfrm>
          <a:custGeom>
            <a:avLst/>
            <a:gdLst>
              <a:gd name="connsiteX0" fmla="*/ 144068 w 864393"/>
              <a:gd name="connsiteY0" fmla="*/ 0 h 4681728"/>
              <a:gd name="connsiteX1" fmla="*/ 720325 w 864393"/>
              <a:gd name="connsiteY1" fmla="*/ 0 h 4681728"/>
              <a:gd name="connsiteX2" fmla="*/ 864393 w 864393"/>
              <a:gd name="connsiteY2" fmla="*/ 144068 h 4681728"/>
              <a:gd name="connsiteX3" fmla="*/ 864393 w 864393"/>
              <a:gd name="connsiteY3" fmla="*/ 4681728 h 4681728"/>
              <a:gd name="connsiteX4" fmla="*/ 864393 w 864393"/>
              <a:gd name="connsiteY4" fmla="*/ 4681728 h 4681728"/>
              <a:gd name="connsiteX5" fmla="*/ 0 w 864393"/>
              <a:gd name="connsiteY5" fmla="*/ 4681728 h 4681728"/>
              <a:gd name="connsiteX6" fmla="*/ 0 w 864393"/>
              <a:gd name="connsiteY6" fmla="*/ 4681728 h 4681728"/>
              <a:gd name="connsiteX7" fmla="*/ 0 w 864393"/>
              <a:gd name="connsiteY7" fmla="*/ 144068 h 4681728"/>
              <a:gd name="connsiteX8" fmla="*/ 144068 w 864393"/>
              <a:gd name="connsiteY8" fmla="*/ 0 h 468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393" h="4681728">
                <a:moveTo>
                  <a:pt x="864393" y="780303"/>
                </a:moveTo>
                <a:lnTo>
                  <a:pt x="864393" y="3901425"/>
                </a:lnTo>
                <a:cubicBezTo>
                  <a:pt x="864393" y="4332375"/>
                  <a:pt x="852484" y="4681725"/>
                  <a:pt x="837793" y="4681725"/>
                </a:cubicBezTo>
                <a:lnTo>
                  <a:pt x="0" y="4681725"/>
                </a:lnTo>
                <a:lnTo>
                  <a:pt x="0" y="4681725"/>
                </a:lnTo>
                <a:lnTo>
                  <a:pt x="0" y="3"/>
                </a:lnTo>
                <a:lnTo>
                  <a:pt x="0" y="3"/>
                </a:lnTo>
                <a:lnTo>
                  <a:pt x="837793" y="3"/>
                </a:lnTo>
                <a:cubicBezTo>
                  <a:pt x="852484" y="3"/>
                  <a:pt x="864393" y="349353"/>
                  <a:pt x="864393" y="780303"/>
                </a:cubicBez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6201" tIns="80296" rIns="118396" bIns="80297"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Create new table</a:t>
            </a:r>
          </a:p>
          <a:p>
            <a:pPr marL="228600" lvl="1" indent="-228600" algn="l" defTabSz="889000">
              <a:lnSpc>
                <a:spcPct val="90000"/>
              </a:lnSpc>
              <a:spcBef>
                <a:spcPct val="0"/>
              </a:spcBef>
              <a:spcAft>
                <a:spcPct val="15000"/>
              </a:spcAft>
              <a:buChar char="•"/>
            </a:pPr>
            <a:r>
              <a:rPr lang="en-US" sz="2000" kern="1200" dirty="0"/>
              <a:t>1:many relationships with original tables</a:t>
            </a:r>
          </a:p>
        </p:txBody>
      </p:sp>
      <p:sp>
        <p:nvSpPr>
          <p:cNvPr id="14" name="Freeform: Shape 10">
            <a:extLst>
              <a:ext uri="{FF2B5EF4-FFF2-40B4-BE49-F238E27FC236}">
                <a16:creationId xmlns:a16="http://schemas.microsoft.com/office/drawing/2014/main" id="{D4898016-D04B-4D28-871C-700B1B4423AF}"/>
              </a:ext>
            </a:extLst>
          </p:cNvPr>
          <p:cNvSpPr/>
          <p:nvPr/>
        </p:nvSpPr>
        <p:spPr>
          <a:xfrm>
            <a:off x="908563" y="1639719"/>
            <a:ext cx="2633472" cy="1080492"/>
          </a:xfrm>
          <a:custGeom>
            <a:avLst/>
            <a:gdLst>
              <a:gd name="connsiteX0" fmla="*/ 0 w 2633472"/>
              <a:gd name="connsiteY0" fmla="*/ 180086 h 1080492"/>
              <a:gd name="connsiteX1" fmla="*/ 180086 w 2633472"/>
              <a:gd name="connsiteY1" fmla="*/ 0 h 1080492"/>
              <a:gd name="connsiteX2" fmla="*/ 2453386 w 2633472"/>
              <a:gd name="connsiteY2" fmla="*/ 0 h 1080492"/>
              <a:gd name="connsiteX3" fmla="*/ 2633472 w 2633472"/>
              <a:gd name="connsiteY3" fmla="*/ 180086 h 1080492"/>
              <a:gd name="connsiteX4" fmla="*/ 2633472 w 2633472"/>
              <a:gd name="connsiteY4" fmla="*/ 900406 h 1080492"/>
              <a:gd name="connsiteX5" fmla="*/ 2453386 w 2633472"/>
              <a:gd name="connsiteY5" fmla="*/ 1080492 h 1080492"/>
              <a:gd name="connsiteX6" fmla="*/ 180086 w 2633472"/>
              <a:gd name="connsiteY6" fmla="*/ 1080492 h 1080492"/>
              <a:gd name="connsiteX7" fmla="*/ 0 w 2633472"/>
              <a:gd name="connsiteY7" fmla="*/ 900406 h 1080492"/>
              <a:gd name="connsiteX8" fmla="*/ 0 w 2633472"/>
              <a:gd name="connsiteY8" fmla="*/ 180086 h 108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33472" h="1080492">
                <a:moveTo>
                  <a:pt x="0" y="180086"/>
                </a:moveTo>
                <a:cubicBezTo>
                  <a:pt x="0" y="80627"/>
                  <a:pt x="80627" y="0"/>
                  <a:pt x="180086" y="0"/>
                </a:cubicBezTo>
                <a:lnTo>
                  <a:pt x="2453386" y="0"/>
                </a:lnTo>
                <a:cubicBezTo>
                  <a:pt x="2552845" y="0"/>
                  <a:pt x="2633472" y="80627"/>
                  <a:pt x="2633472" y="180086"/>
                </a:cubicBezTo>
                <a:lnTo>
                  <a:pt x="2633472" y="900406"/>
                </a:lnTo>
                <a:cubicBezTo>
                  <a:pt x="2633472" y="999865"/>
                  <a:pt x="2552845" y="1080492"/>
                  <a:pt x="2453386" y="1080492"/>
                </a:cubicBezTo>
                <a:lnTo>
                  <a:pt x="180086" y="1080492"/>
                </a:lnTo>
                <a:cubicBezTo>
                  <a:pt x="80627" y="1080492"/>
                  <a:pt x="0" y="999865"/>
                  <a:pt x="0" y="900406"/>
                </a:cubicBezTo>
                <a:lnTo>
                  <a:pt x="0" y="180086"/>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67045" tIns="109895" rIns="167045" bIns="109895" numCol="1" spcCol="1270" anchor="ctr" anchorCtr="0">
            <a:noAutofit/>
          </a:bodyPr>
          <a:lstStyle/>
          <a:p>
            <a:pPr marL="0" lvl="0" indent="0" algn="ctr" defTabSz="1333500">
              <a:lnSpc>
                <a:spcPct val="90000"/>
              </a:lnSpc>
              <a:spcBef>
                <a:spcPct val="0"/>
              </a:spcBef>
              <a:spcAft>
                <a:spcPct val="35000"/>
              </a:spcAft>
              <a:buNone/>
            </a:pPr>
            <a:r>
              <a:rPr lang="en-US" sz="3000" kern="1200" dirty="0" err="1"/>
              <a:t>many:many</a:t>
            </a:r>
            <a:r>
              <a:rPr lang="en-US" sz="3000" kern="1200" dirty="0"/>
              <a:t> relationships</a:t>
            </a:r>
          </a:p>
        </p:txBody>
      </p:sp>
      <p:grpSp>
        <p:nvGrpSpPr>
          <p:cNvPr id="19" name="Group 18"/>
          <p:cNvGrpSpPr/>
          <p:nvPr/>
        </p:nvGrpSpPr>
        <p:grpSpPr>
          <a:xfrm>
            <a:off x="6128026" y="4468036"/>
            <a:ext cx="177800" cy="228600"/>
            <a:chOff x="2362200" y="3306762"/>
            <a:chExt cx="177800" cy="228600"/>
          </a:xfrm>
        </p:grpSpPr>
        <p:cxnSp>
          <p:nvCxnSpPr>
            <p:cNvPr id="20" name="Straight Connector 19"/>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26" name="Freeform 25"/>
          <p:cNvSpPr/>
          <p:nvPr/>
        </p:nvSpPr>
        <p:spPr>
          <a:xfrm>
            <a:off x="3116994" y="3960178"/>
            <a:ext cx="712126" cy="40068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281566" y="382047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28" name="Group 27"/>
          <p:cNvGrpSpPr/>
          <p:nvPr/>
        </p:nvGrpSpPr>
        <p:grpSpPr>
          <a:xfrm>
            <a:off x="3511826" y="4233863"/>
            <a:ext cx="177800" cy="228600"/>
            <a:chOff x="4622800" y="3036252"/>
            <a:chExt cx="177800" cy="228600"/>
          </a:xfrm>
        </p:grpSpPr>
        <p:cxnSp>
          <p:nvCxnSpPr>
            <p:cNvPr id="29" name="Straight Connector 2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31" name="Freeform 30"/>
          <p:cNvSpPr/>
          <p:nvPr/>
        </p:nvSpPr>
        <p:spPr>
          <a:xfrm flipV="1">
            <a:off x="5491871" y="3960178"/>
            <a:ext cx="526384" cy="753745"/>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5903909" y="3820233"/>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33" name="Group 32"/>
          <p:cNvGrpSpPr/>
          <p:nvPr/>
        </p:nvGrpSpPr>
        <p:grpSpPr>
          <a:xfrm>
            <a:off x="5488746" y="4611529"/>
            <a:ext cx="186843" cy="197644"/>
            <a:chOff x="6599720" y="3413918"/>
            <a:chExt cx="186843" cy="197644"/>
          </a:xfrm>
        </p:grpSpPr>
        <p:cxnSp>
          <p:nvCxnSpPr>
            <p:cNvPr id="34" name="Straight Connector 33"/>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36" name="Table 35"/>
          <p:cNvGraphicFramePr>
            <a:graphicFrameLocks noGrp="1"/>
          </p:cNvGraphicFramePr>
          <p:nvPr>
            <p:extLst>
              <p:ext uri="{D42A27DB-BD31-4B8C-83A1-F6EECF244321}">
                <p14:modId xmlns:p14="http://schemas.microsoft.com/office/powerpoint/2010/main" val="2320654004"/>
              </p:ext>
            </p:extLst>
          </p:nvPr>
        </p:nvGraphicFramePr>
        <p:xfrm>
          <a:off x="1632226" y="3383456"/>
          <a:ext cx="1564991" cy="109728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2"/>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3328840524"/>
              </p:ext>
            </p:extLst>
          </p:nvPr>
        </p:nvGraphicFramePr>
        <p:xfrm>
          <a:off x="3703073" y="3389184"/>
          <a:ext cx="1740141" cy="1841945"/>
        </p:xfrm>
        <a:graphic>
          <a:graphicData uri="http://schemas.openxmlformats.org/drawingml/2006/table">
            <a:tbl>
              <a:tblPr firstRow="1" bandRow="1">
                <a:tableStyleId>{21E4AEA4-8DFA-4A89-87EB-49C32662AFE0}</a:tableStyleId>
              </a:tblPr>
              <a:tblGrid>
                <a:gridCol w="1740141">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776900717"/>
              </p:ext>
            </p:extLst>
          </p:nvPr>
        </p:nvGraphicFramePr>
        <p:xfrm>
          <a:off x="6019800" y="3429000"/>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137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10"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par>
                                <p:cTn id="19" presetID="10"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500"/>
                                        <p:tgtEl>
                                          <p:spTgt spid="32"/>
                                        </p:tgtEl>
                                      </p:cBhvr>
                                    </p:animEffect>
                                  </p:childTnLst>
                                </p:cTn>
                              </p:par>
                              <p:par>
                                <p:cTn id="22" presetID="10" presetClass="entr" presetSubtype="0"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fade">
                                      <p:cBhvr>
                                        <p:cTn id="24" dur="500"/>
                                        <p:tgtEl>
                                          <p:spTgt spid="3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Now the </a:t>
            </a:r>
            <a:r>
              <a:rPr lang="en-US" dirty="0" err="1"/>
              <a:t>many:many</a:t>
            </a:r>
            <a:r>
              <a:rPr lang="en-US" dirty="0"/>
              <a:t> relationship</a:t>
            </a:r>
          </a:p>
        </p:txBody>
      </p:sp>
      <p:graphicFrame>
        <p:nvGraphicFramePr>
          <p:cNvPr id="9" name="Table 8"/>
          <p:cNvGraphicFramePr>
            <a:graphicFrameLocks noGrp="1"/>
          </p:cNvGraphicFramePr>
          <p:nvPr>
            <p:extLst>
              <p:ext uri="{D42A27DB-BD31-4B8C-83A1-F6EECF244321}">
                <p14:modId xmlns:p14="http://schemas.microsoft.com/office/powerpoint/2010/main" val="2844258018"/>
              </p:ext>
            </p:extLst>
          </p:nvPr>
        </p:nvGraphicFramePr>
        <p:xfrm>
          <a:off x="381000" y="1625282"/>
          <a:ext cx="2743518" cy="200152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370840">
                <a:tc>
                  <a:txBody>
                    <a:bodyPr/>
                    <a:lstStyle/>
                    <a:p>
                      <a:r>
                        <a:rPr lang="en-US" sz="1400" dirty="0"/>
                        <a:t>Order</a:t>
                      </a:r>
                      <a:br>
                        <a:rPr lang="en-US" sz="1400" dirty="0"/>
                      </a:br>
                      <a:r>
                        <a:rPr lang="en-US" sz="1400" dirty="0"/>
                        <a:t>Number</a:t>
                      </a:r>
                    </a:p>
                  </a:txBody>
                  <a:tcPr/>
                </a:tc>
                <a:tc>
                  <a:txBody>
                    <a:bodyPr/>
                    <a:lstStyle/>
                    <a:p>
                      <a:r>
                        <a:rPr lang="en-US" sz="1400" dirty="0" err="1"/>
                        <a:t>OrderDate</a:t>
                      </a:r>
                      <a:endParaRPr lang="en-US" sz="1400" dirty="0"/>
                    </a:p>
                  </a:txBody>
                  <a:tcPr/>
                </a:tc>
                <a:extLst>
                  <a:ext uri="{0D108BD9-81ED-4DB2-BD59-A6C34878D82A}">
                    <a16:rowId xmlns:a16="http://schemas.microsoft.com/office/drawing/2014/main" val="10000"/>
                  </a:ext>
                </a:extLst>
              </a:tr>
              <a:tr h="370840">
                <a:tc>
                  <a:txBody>
                    <a:bodyPr/>
                    <a:lstStyle/>
                    <a:p>
                      <a:r>
                        <a:rPr lang="en-US" sz="1600" b="1" dirty="0">
                          <a:solidFill>
                            <a:srgbClr val="FF0000"/>
                          </a:solidFill>
                        </a:rPr>
                        <a:t>101</a:t>
                      </a:r>
                    </a:p>
                  </a:txBody>
                  <a:tcPr/>
                </a:tc>
                <a:tc>
                  <a:txBody>
                    <a:bodyPr/>
                    <a:lstStyle/>
                    <a:p>
                      <a:r>
                        <a:rPr lang="en-US" sz="1400" dirty="0"/>
                        <a:t>3-2-2011</a:t>
                      </a:r>
                    </a:p>
                  </a:txBody>
                  <a:tcPr/>
                </a:tc>
                <a:extLst>
                  <a:ext uri="{0D108BD9-81ED-4DB2-BD59-A6C34878D82A}">
                    <a16:rowId xmlns:a16="http://schemas.microsoft.com/office/drawing/2014/main" val="10001"/>
                  </a:ext>
                </a:extLst>
              </a:tr>
              <a:tr h="370840">
                <a:tc>
                  <a:txBody>
                    <a:bodyPr/>
                    <a:lstStyle/>
                    <a:p>
                      <a:r>
                        <a:rPr lang="en-US" sz="1600" b="1" dirty="0">
                          <a:solidFill>
                            <a:srgbClr val="FF0000"/>
                          </a:solidFill>
                        </a:rPr>
                        <a:t>102</a:t>
                      </a:r>
                    </a:p>
                  </a:txBody>
                  <a:tcPr/>
                </a:tc>
                <a:tc>
                  <a:txBody>
                    <a:bodyPr/>
                    <a:lstStyle/>
                    <a:p>
                      <a:r>
                        <a:rPr lang="en-US" sz="1400" dirty="0"/>
                        <a:t>3-3-2011</a:t>
                      </a:r>
                    </a:p>
                  </a:txBody>
                  <a:tcPr/>
                </a:tc>
                <a:extLst>
                  <a:ext uri="{0D108BD9-81ED-4DB2-BD59-A6C34878D82A}">
                    <a16:rowId xmlns:a16="http://schemas.microsoft.com/office/drawing/2014/main" val="10002"/>
                  </a:ext>
                </a:extLst>
              </a:tr>
              <a:tr h="370840">
                <a:tc>
                  <a:txBody>
                    <a:bodyPr/>
                    <a:lstStyle/>
                    <a:p>
                      <a:r>
                        <a:rPr lang="en-US" sz="1600" b="1" dirty="0">
                          <a:solidFill>
                            <a:srgbClr val="FF0000"/>
                          </a:solidFill>
                        </a:rPr>
                        <a:t>103</a:t>
                      </a:r>
                    </a:p>
                  </a:txBody>
                  <a:tcPr/>
                </a:tc>
                <a:tc>
                  <a:txBody>
                    <a:bodyPr/>
                    <a:lstStyle/>
                    <a:p>
                      <a:r>
                        <a:rPr lang="en-US" sz="1400" dirty="0"/>
                        <a:t>3-4-2011</a:t>
                      </a:r>
                    </a:p>
                  </a:txBody>
                  <a:tcPr/>
                </a:tc>
                <a:extLst>
                  <a:ext uri="{0D108BD9-81ED-4DB2-BD59-A6C34878D82A}">
                    <a16:rowId xmlns:a16="http://schemas.microsoft.com/office/drawing/2014/main" val="10003"/>
                  </a:ext>
                </a:extLst>
              </a:tr>
              <a:tr h="370840">
                <a:tc>
                  <a:txBody>
                    <a:bodyPr/>
                    <a:lstStyle/>
                    <a:p>
                      <a:r>
                        <a:rPr lang="en-US" sz="1600" b="1" dirty="0">
                          <a:solidFill>
                            <a:srgbClr val="FF0000"/>
                          </a:solidFill>
                        </a:rPr>
                        <a:t>104</a:t>
                      </a:r>
                    </a:p>
                  </a:txBody>
                  <a:tcPr/>
                </a:tc>
                <a:tc>
                  <a:txBody>
                    <a:bodyPr/>
                    <a:lstStyle/>
                    <a:p>
                      <a:r>
                        <a:rPr lang="en-US" sz="1400" dirty="0"/>
                        <a:t>3-6-2011</a:t>
                      </a:r>
                    </a:p>
                  </a:txBody>
                  <a:tcPr/>
                </a:tc>
                <a:extLst>
                  <a:ext uri="{0D108BD9-81ED-4DB2-BD59-A6C34878D82A}">
                    <a16:rowId xmlns:a16="http://schemas.microsoft.com/office/drawing/2014/main" val="10004"/>
                  </a:ext>
                </a:extLst>
              </a:tr>
            </a:tbl>
          </a:graphicData>
        </a:graphic>
      </p:graphicFrame>
      <p:sp>
        <p:nvSpPr>
          <p:cNvPr id="10" name="TextBox 9"/>
          <p:cNvSpPr txBox="1"/>
          <p:nvPr/>
        </p:nvSpPr>
        <p:spPr>
          <a:xfrm>
            <a:off x="304800" y="1230252"/>
            <a:ext cx="1603516" cy="400110"/>
          </a:xfrm>
          <a:prstGeom prst="rect">
            <a:avLst/>
          </a:prstGeom>
          <a:noFill/>
        </p:spPr>
        <p:txBody>
          <a:bodyPr wrap="none" rtlCol="0">
            <a:spAutoFit/>
          </a:bodyPr>
          <a:lstStyle/>
          <a:p>
            <a:r>
              <a:rPr lang="en-US" sz="2000" b="1" dirty="0"/>
              <a:t>Order Table</a:t>
            </a:r>
          </a:p>
        </p:txBody>
      </p:sp>
      <p:graphicFrame>
        <p:nvGraphicFramePr>
          <p:cNvPr id="11" name="Table 10"/>
          <p:cNvGraphicFramePr>
            <a:graphicFrameLocks noGrp="1"/>
          </p:cNvGraphicFramePr>
          <p:nvPr/>
        </p:nvGraphicFramePr>
        <p:xfrm>
          <a:off x="381000" y="4158992"/>
          <a:ext cx="4359911" cy="2225040"/>
        </p:xfrm>
        <a:graphic>
          <a:graphicData uri="http://schemas.openxmlformats.org/drawingml/2006/table">
            <a:tbl>
              <a:tblPr firstRow="1" bandRow="1">
                <a:tableStyleId>{00A15C55-8517-42AA-B614-E9B94910E393}</a:tableStyleId>
              </a:tblPr>
              <a:tblGrid>
                <a:gridCol w="1448118">
                  <a:extLst>
                    <a:ext uri="{9D8B030D-6E8A-4147-A177-3AD203B41FA5}">
                      <a16:colId xmlns:a16="http://schemas.microsoft.com/office/drawing/2014/main" val="20000"/>
                    </a:ext>
                  </a:extLst>
                </a:gridCol>
                <a:gridCol w="1616393">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r>
                        <a:rPr lang="en-US" sz="1400" dirty="0" err="1"/>
                        <a:t>ProductID</a:t>
                      </a:r>
                      <a:r>
                        <a:rPr lang="en-US" sz="1400" dirty="0"/>
                        <a:t> </a:t>
                      </a:r>
                    </a:p>
                  </a:txBody>
                  <a:tcPr/>
                </a:tc>
                <a:tc>
                  <a:txBody>
                    <a:bodyPr/>
                    <a:lstStyle/>
                    <a:p>
                      <a:r>
                        <a:rPr lang="en-US" sz="1400" dirty="0" err="1"/>
                        <a:t>ProductName</a:t>
                      </a:r>
                      <a:endParaRPr lang="en-US" sz="1400" dirty="0"/>
                    </a:p>
                  </a:txBody>
                  <a:tcPr/>
                </a:tc>
                <a:tc>
                  <a:txBody>
                    <a:bodyPr/>
                    <a:lstStyle/>
                    <a:p>
                      <a:r>
                        <a:rPr lang="en-US" sz="1400" dirty="0"/>
                        <a:t>Price</a:t>
                      </a:r>
                    </a:p>
                  </a:txBody>
                  <a:tcPr/>
                </a:tc>
                <a:extLst>
                  <a:ext uri="{0D108BD9-81ED-4DB2-BD59-A6C34878D82A}">
                    <a16:rowId xmlns:a16="http://schemas.microsoft.com/office/drawing/2014/main" val="10000"/>
                  </a:ext>
                </a:extLst>
              </a:tr>
              <a:tr h="370840">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400" dirty="0"/>
                        <a:t>Cheerios</a:t>
                      </a:r>
                    </a:p>
                  </a:txBody>
                  <a:tcPr/>
                </a:tc>
                <a:tc>
                  <a:txBody>
                    <a:bodyPr/>
                    <a:lstStyle/>
                    <a:p>
                      <a:r>
                        <a:rPr lang="en-US" sz="1400" dirty="0"/>
                        <a:t>3.99</a:t>
                      </a:r>
                    </a:p>
                  </a:txBody>
                  <a:tcPr/>
                </a:tc>
                <a:extLst>
                  <a:ext uri="{0D108BD9-81ED-4DB2-BD59-A6C34878D82A}">
                    <a16:rowId xmlns:a16="http://schemas.microsoft.com/office/drawing/2014/main" val="10001"/>
                  </a:ext>
                </a:extLst>
              </a:tr>
              <a:tr h="370840">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400" dirty="0"/>
                        <a:t>Bananas</a:t>
                      </a:r>
                    </a:p>
                  </a:txBody>
                  <a:tcPr/>
                </a:tc>
                <a:tc>
                  <a:txBody>
                    <a:bodyPr/>
                    <a:lstStyle/>
                    <a:p>
                      <a:r>
                        <a:rPr lang="en-US" sz="1400" dirty="0"/>
                        <a:t>1.29</a:t>
                      </a:r>
                    </a:p>
                  </a:txBody>
                  <a:tcPr/>
                </a:tc>
                <a:extLst>
                  <a:ext uri="{0D108BD9-81ED-4DB2-BD59-A6C34878D82A}">
                    <a16:rowId xmlns:a16="http://schemas.microsoft.com/office/drawing/2014/main" val="10002"/>
                  </a:ext>
                </a:extLst>
              </a:tr>
              <a:tr h="370840">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400" dirty="0" err="1"/>
                        <a:t>Eggo</a:t>
                      </a:r>
                      <a:r>
                        <a:rPr lang="en-US" sz="1400" dirty="0"/>
                        <a:t> Waffles</a:t>
                      </a:r>
                    </a:p>
                  </a:txBody>
                  <a:tcPr/>
                </a:tc>
                <a:tc>
                  <a:txBody>
                    <a:bodyPr/>
                    <a:lstStyle/>
                    <a:p>
                      <a:r>
                        <a:rPr lang="en-US" sz="1400" dirty="0"/>
                        <a:t>2.99</a:t>
                      </a:r>
                    </a:p>
                  </a:txBody>
                  <a:tcPr/>
                </a:tc>
                <a:extLst>
                  <a:ext uri="{0D108BD9-81ED-4DB2-BD59-A6C34878D82A}">
                    <a16:rowId xmlns:a16="http://schemas.microsoft.com/office/drawing/2014/main" val="10003"/>
                  </a:ext>
                </a:extLst>
              </a:tr>
              <a:tr h="370840">
                <a:tc>
                  <a:txBody>
                    <a:bodyPr/>
                    <a:lstStyle/>
                    <a:p>
                      <a:r>
                        <a:rPr lang="en-US" sz="1600" b="1" kern="1200" dirty="0">
                          <a:solidFill>
                            <a:schemeClr val="tx2">
                              <a:lumMod val="75000"/>
                            </a:schemeClr>
                          </a:solidFill>
                          <a:latin typeface="+mn-lt"/>
                          <a:ea typeface="+mn-ea"/>
                          <a:cs typeface="+mn-cs"/>
                        </a:rPr>
                        <a:t>2684</a:t>
                      </a:r>
                    </a:p>
                  </a:txBody>
                  <a:tcPr/>
                </a:tc>
                <a:tc>
                  <a:txBody>
                    <a:bodyPr/>
                    <a:lstStyle/>
                    <a:p>
                      <a:r>
                        <a:rPr lang="en-US" sz="1400" dirty="0"/>
                        <a:t>French Toast</a:t>
                      </a:r>
                    </a:p>
                  </a:txBody>
                  <a:tcPr/>
                </a:tc>
                <a:tc>
                  <a:txBody>
                    <a:bodyPr/>
                    <a:lstStyle/>
                    <a:p>
                      <a:r>
                        <a:rPr lang="en-US" sz="1400" dirty="0"/>
                        <a:t>3.99</a:t>
                      </a:r>
                    </a:p>
                  </a:txBody>
                  <a:tcPr/>
                </a:tc>
                <a:extLst>
                  <a:ext uri="{0D108BD9-81ED-4DB2-BD59-A6C34878D82A}">
                    <a16:rowId xmlns:a16="http://schemas.microsoft.com/office/drawing/2014/main" val="338566092"/>
                  </a:ext>
                </a:extLst>
              </a:tr>
              <a:tr h="370840">
                <a:tc>
                  <a:txBody>
                    <a:bodyPr/>
                    <a:lstStyle/>
                    <a:p>
                      <a:r>
                        <a:rPr lang="en-US" sz="1600" b="1" kern="1200" dirty="0">
                          <a:solidFill>
                            <a:schemeClr val="tx2">
                              <a:lumMod val="75000"/>
                            </a:schemeClr>
                          </a:solidFill>
                          <a:latin typeface="+mn-lt"/>
                          <a:ea typeface="+mn-ea"/>
                          <a:cs typeface="+mn-cs"/>
                        </a:rPr>
                        <a:t>2700</a:t>
                      </a:r>
                    </a:p>
                  </a:txBody>
                  <a:tcPr/>
                </a:tc>
                <a:tc>
                  <a:txBody>
                    <a:bodyPr/>
                    <a:lstStyle/>
                    <a:p>
                      <a:r>
                        <a:rPr lang="en-US" sz="1400" dirty="0"/>
                        <a:t>Granola Bars</a:t>
                      </a:r>
                    </a:p>
                  </a:txBody>
                  <a:tcPr/>
                </a:tc>
                <a:tc>
                  <a:txBody>
                    <a:bodyPr/>
                    <a:lstStyle/>
                    <a:p>
                      <a:r>
                        <a:rPr lang="en-US" sz="1400" dirty="0"/>
                        <a:t>2.99</a:t>
                      </a:r>
                    </a:p>
                  </a:txBody>
                  <a:tcPr/>
                </a:tc>
                <a:extLst>
                  <a:ext uri="{0D108BD9-81ED-4DB2-BD59-A6C34878D82A}">
                    <a16:rowId xmlns:a16="http://schemas.microsoft.com/office/drawing/2014/main" val="3570590168"/>
                  </a:ext>
                </a:extLst>
              </a:tr>
            </a:tbl>
          </a:graphicData>
        </a:graphic>
      </p:graphicFrame>
      <p:sp>
        <p:nvSpPr>
          <p:cNvPr id="12" name="TextBox 11"/>
          <p:cNvSpPr txBox="1"/>
          <p:nvPr/>
        </p:nvSpPr>
        <p:spPr>
          <a:xfrm>
            <a:off x="304800" y="3763962"/>
            <a:ext cx="1876026" cy="400110"/>
          </a:xfrm>
          <a:prstGeom prst="rect">
            <a:avLst/>
          </a:prstGeom>
          <a:noFill/>
        </p:spPr>
        <p:txBody>
          <a:bodyPr wrap="none" rtlCol="0">
            <a:spAutoFit/>
          </a:bodyPr>
          <a:lstStyle/>
          <a:p>
            <a:r>
              <a:rPr lang="en-US" sz="2000" b="1" dirty="0"/>
              <a:t>Product Table</a:t>
            </a:r>
          </a:p>
        </p:txBody>
      </p:sp>
      <p:graphicFrame>
        <p:nvGraphicFramePr>
          <p:cNvPr id="13" name="Table 12"/>
          <p:cNvGraphicFramePr>
            <a:graphicFrameLocks noGrp="1"/>
          </p:cNvGraphicFramePr>
          <p:nvPr/>
        </p:nvGraphicFramePr>
        <p:xfrm>
          <a:off x="4876800" y="1644392"/>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r>
                        <a:rPr lang="en-US" sz="1600" b="1" dirty="0">
                          <a:solidFill>
                            <a:srgbClr val="FF0000"/>
                          </a:solidFill>
                        </a:rPr>
                        <a:t>102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r>
                        <a:rPr lang="en-US" sz="1600" b="1" dirty="0">
                          <a:solidFill>
                            <a:srgbClr val="FF0000"/>
                          </a:solidFill>
                        </a:rPr>
                        <a:t>103</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r>
                        <a:rPr lang="en-US" sz="1600" b="1" dirty="0">
                          <a:solidFill>
                            <a:srgbClr val="FF0000"/>
                          </a:solidFill>
                        </a:rPr>
                        <a:t>101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r>
                        <a:rPr lang="en-US" sz="1600" b="1" dirty="0">
                          <a:solidFill>
                            <a:srgbClr val="FF0000"/>
                          </a:solidFill>
                        </a:rPr>
                        <a:t>104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14" name="TextBox 13"/>
          <p:cNvSpPr txBox="1"/>
          <p:nvPr/>
        </p:nvSpPr>
        <p:spPr>
          <a:xfrm>
            <a:off x="5571308" y="1249362"/>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15" name="Up Arrow 14"/>
          <p:cNvSpPr/>
          <p:nvPr/>
        </p:nvSpPr>
        <p:spPr>
          <a:xfrm>
            <a:off x="5029200" y="5870952"/>
            <a:ext cx="3810000" cy="910848"/>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table relates Order and Product to each other!</a:t>
            </a:r>
          </a:p>
        </p:txBody>
      </p:sp>
    </p:spTree>
    <p:extLst>
      <p:ext uri="{BB962C8B-B14F-4D97-AF65-F5344CB8AC3E}">
        <p14:creationId xmlns:p14="http://schemas.microsoft.com/office/powerpoint/2010/main" val="236628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To figure out what each order contains</a:t>
            </a:r>
          </a:p>
        </p:txBody>
      </p:sp>
      <p:sp>
        <p:nvSpPr>
          <p:cNvPr id="3" name="Content Placeholder 2"/>
          <p:cNvSpPr>
            <a:spLocks noGrp="1"/>
          </p:cNvSpPr>
          <p:nvPr>
            <p:ph idx="1"/>
          </p:nvPr>
        </p:nvSpPr>
        <p:spPr>
          <a:xfrm>
            <a:off x="457200" y="990600"/>
            <a:ext cx="8382000" cy="4876800"/>
          </a:xfrm>
        </p:spPr>
        <p:txBody>
          <a:bodyPr/>
          <a:lstStyle/>
          <a:p>
            <a:r>
              <a:rPr lang="en-US" dirty="0"/>
              <a:t>Match the Product IDs and Order IDs of the tables, starting with the table with the </a:t>
            </a:r>
            <a:r>
              <a:rPr lang="en-US" b="1" dirty="0"/>
              <a:t>foreign keys </a:t>
            </a:r>
            <a:r>
              <a:rPr lang="en-US" dirty="0"/>
              <a:t>(Order-Product):</a:t>
            </a:r>
          </a:p>
          <a:p>
            <a:endParaRPr lang="en-US" dirty="0"/>
          </a:p>
        </p:txBody>
      </p:sp>
      <p:graphicFrame>
        <p:nvGraphicFramePr>
          <p:cNvPr id="4" name="Table 3"/>
          <p:cNvGraphicFramePr>
            <a:graphicFrameLocks noGrp="1"/>
          </p:cNvGraphicFramePr>
          <p:nvPr/>
        </p:nvGraphicFramePr>
        <p:xfrm>
          <a:off x="76199" y="3200400"/>
          <a:ext cx="8991599" cy="3053080"/>
        </p:xfrm>
        <a:graphic>
          <a:graphicData uri="http://schemas.openxmlformats.org/drawingml/2006/table">
            <a:tbl>
              <a:tblPr firstRow="1" bandRow="1">
                <a:tableStyleId>{F5AB1C69-6EDB-4FF4-983F-18BD219EF322}</a:tableStyleId>
              </a:tblPr>
              <a:tblGrid>
                <a:gridCol w="914401">
                  <a:extLst>
                    <a:ext uri="{9D8B030D-6E8A-4147-A177-3AD203B41FA5}">
                      <a16:colId xmlns:a16="http://schemas.microsoft.com/office/drawing/2014/main" val="20000"/>
                    </a:ext>
                  </a:extLst>
                </a:gridCol>
                <a:gridCol w="824851">
                  <a:extLst>
                    <a:ext uri="{9D8B030D-6E8A-4147-A177-3AD203B41FA5}">
                      <a16:colId xmlns:a16="http://schemas.microsoft.com/office/drawing/2014/main" val="20001"/>
                    </a:ext>
                  </a:extLst>
                </a:gridCol>
                <a:gridCol w="869626">
                  <a:extLst>
                    <a:ext uri="{9D8B030D-6E8A-4147-A177-3AD203B41FA5}">
                      <a16:colId xmlns:a16="http://schemas.microsoft.com/office/drawing/2014/main" val="20002"/>
                    </a:ext>
                  </a:extLst>
                </a:gridCol>
                <a:gridCol w="920183">
                  <a:extLst>
                    <a:ext uri="{9D8B030D-6E8A-4147-A177-3AD203B41FA5}">
                      <a16:colId xmlns:a16="http://schemas.microsoft.com/office/drawing/2014/main" val="20003"/>
                    </a:ext>
                  </a:extLst>
                </a:gridCol>
                <a:gridCol w="869626">
                  <a:extLst>
                    <a:ext uri="{9D8B030D-6E8A-4147-A177-3AD203B41FA5}">
                      <a16:colId xmlns:a16="http://schemas.microsoft.com/office/drawing/2014/main" val="20004"/>
                    </a:ext>
                  </a:extLst>
                </a:gridCol>
                <a:gridCol w="869626">
                  <a:extLst>
                    <a:ext uri="{9D8B030D-6E8A-4147-A177-3AD203B41FA5}">
                      <a16:colId xmlns:a16="http://schemas.microsoft.com/office/drawing/2014/main" val="20005"/>
                    </a:ext>
                  </a:extLst>
                </a:gridCol>
                <a:gridCol w="1041908">
                  <a:extLst>
                    <a:ext uri="{9D8B030D-6E8A-4147-A177-3AD203B41FA5}">
                      <a16:colId xmlns:a16="http://schemas.microsoft.com/office/drawing/2014/main" val="20006"/>
                    </a:ext>
                  </a:extLst>
                </a:gridCol>
                <a:gridCol w="835475">
                  <a:extLst>
                    <a:ext uri="{9D8B030D-6E8A-4147-A177-3AD203B41FA5}">
                      <a16:colId xmlns:a16="http://schemas.microsoft.com/office/drawing/2014/main" val="20007"/>
                    </a:ext>
                  </a:extLst>
                </a:gridCol>
                <a:gridCol w="1181378">
                  <a:extLst>
                    <a:ext uri="{9D8B030D-6E8A-4147-A177-3AD203B41FA5}">
                      <a16:colId xmlns:a16="http://schemas.microsoft.com/office/drawing/2014/main" val="20008"/>
                    </a:ext>
                  </a:extLst>
                </a:gridCol>
                <a:gridCol w="664525">
                  <a:extLst>
                    <a:ext uri="{9D8B030D-6E8A-4147-A177-3AD203B41FA5}">
                      <a16:colId xmlns:a16="http://schemas.microsoft.com/office/drawing/2014/main" val="20009"/>
                    </a:ext>
                  </a:extLst>
                </a:gridCol>
              </a:tblGrid>
              <a:tr h="370840">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10000"/>
                  </a:ext>
                </a:extLst>
              </a:tr>
              <a:tr h="370840">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1"/>
                  </a:ext>
                </a:extLst>
              </a:tr>
              <a:tr h="370840">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2"/>
                  </a:ext>
                </a:extLst>
              </a:tr>
              <a:tr h="370840">
                <a:tc>
                  <a:txBody>
                    <a:bodyPr/>
                    <a:lstStyle/>
                    <a:p>
                      <a:r>
                        <a:rPr lang="en-US" sz="1200" kern="1200" dirty="0">
                          <a:solidFill>
                            <a:schemeClr val="dk1"/>
                          </a:solidFill>
                          <a:latin typeface="+mn-lt"/>
                          <a:ea typeface="+mn-ea"/>
                          <a:cs typeface="+mn-cs"/>
                        </a:rPr>
                        <a:t>3</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1</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3"/>
                  </a:ext>
                </a:extLst>
              </a:tr>
              <a:tr h="370840">
                <a:tc>
                  <a:txBody>
                    <a:bodyPr/>
                    <a:lstStyle/>
                    <a:p>
                      <a:r>
                        <a:rPr lang="en-US" sz="1200" kern="1200" dirty="0">
                          <a:solidFill>
                            <a:schemeClr val="dk1"/>
                          </a:solidFill>
                          <a:latin typeface="+mn-lt"/>
                          <a:ea typeface="+mn-ea"/>
                          <a:cs typeface="+mn-cs"/>
                        </a:rPr>
                        <a:t>4</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5</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10004"/>
                  </a:ext>
                </a:extLst>
              </a:tr>
              <a:tr h="370840">
                <a:tc>
                  <a:txBody>
                    <a:bodyPr/>
                    <a:lstStyle/>
                    <a:p>
                      <a:r>
                        <a:rPr lang="en-US" sz="1200" kern="1200" dirty="0">
                          <a:solidFill>
                            <a:schemeClr val="dk1"/>
                          </a:solidFill>
                          <a:latin typeface="+mn-lt"/>
                          <a:ea typeface="+mn-ea"/>
                          <a:cs typeface="+mn-cs"/>
                        </a:rPr>
                        <a:t>5</a:t>
                      </a:r>
                    </a:p>
                  </a:txBody>
                  <a:tcPr/>
                </a:tc>
                <a:tc>
                  <a:txBody>
                    <a:bodyPr/>
                    <a:lstStyle/>
                    <a:p>
                      <a:r>
                        <a:rPr lang="en-US" sz="1600" b="1" kern="1200" dirty="0">
                          <a:solidFill>
                            <a:srgbClr val="C00000"/>
                          </a:solidFill>
                          <a:latin typeface="+mn-lt"/>
                          <a:ea typeface="+mn-ea"/>
                          <a:cs typeface="+mn-cs"/>
                        </a:rPr>
                        <a:t>102</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102</a:t>
                      </a:r>
                    </a:p>
                  </a:txBody>
                  <a:tcPr/>
                </a:tc>
                <a:tc>
                  <a:txBody>
                    <a:bodyPr/>
                    <a:lstStyle/>
                    <a:p>
                      <a:r>
                        <a:rPr lang="en-US" sz="1200" kern="1200" dirty="0">
                          <a:solidFill>
                            <a:schemeClr val="dk1"/>
                          </a:solidFill>
                          <a:latin typeface="+mn-lt"/>
                          <a:ea typeface="+mn-ea"/>
                          <a:cs typeface="+mn-cs"/>
                        </a:rPr>
                        <a:t>3-3-2011</a:t>
                      </a:r>
                    </a:p>
                  </a:txBody>
                  <a:tcPr/>
                </a:tc>
                <a:tc>
                  <a:txBody>
                    <a:bodyPr/>
                    <a:lstStyle/>
                    <a:p>
                      <a:r>
                        <a:rPr lang="en-US" sz="1200" kern="1200" dirty="0">
                          <a:solidFill>
                            <a:schemeClr val="dk1"/>
                          </a:solidFill>
                          <a:latin typeface="+mn-lt"/>
                          <a:ea typeface="+mn-ea"/>
                          <a:cs typeface="+mn-cs"/>
                        </a:rPr>
                        <a:t>1002</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10005"/>
                  </a:ext>
                </a:extLst>
              </a:tr>
              <a:tr h="370840">
                <a:tc>
                  <a:txBody>
                    <a:bodyPr/>
                    <a:lstStyle/>
                    <a:p>
                      <a:r>
                        <a:rPr lang="en-US" sz="1200" kern="1200" dirty="0">
                          <a:solidFill>
                            <a:schemeClr val="dk1"/>
                          </a:solidFill>
                          <a:latin typeface="+mn-lt"/>
                          <a:ea typeface="+mn-ea"/>
                          <a:cs typeface="+mn-cs"/>
                        </a:rPr>
                        <a:t>6</a:t>
                      </a:r>
                    </a:p>
                  </a:txBody>
                  <a:tcPr/>
                </a:tc>
                <a:tc>
                  <a:txBody>
                    <a:bodyPr/>
                    <a:lstStyle/>
                    <a:p>
                      <a:r>
                        <a:rPr lang="en-US" sz="1600" b="1" kern="1200" dirty="0">
                          <a:solidFill>
                            <a:srgbClr val="C00000"/>
                          </a:solidFill>
                          <a:latin typeface="+mn-lt"/>
                          <a:ea typeface="+mn-ea"/>
                          <a:cs typeface="+mn-cs"/>
                        </a:rPr>
                        <a:t>103</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103</a:t>
                      </a:r>
                    </a:p>
                  </a:txBody>
                  <a:tcPr/>
                </a:tc>
                <a:tc>
                  <a:txBody>
                    <a:bodyPr/>
                    <a:lstStyle/>
                    <a:p>
                      <a:r>
                        <a:rPr lang="en-US" sz="1200" kern="1200" dirty="0">
                          <a:solidFill>
                            <a:schemeClr val="dk1"/>
                          </a:solidFill>
                          <a:latin typeface="+mn-lt"/>
                          <a:ea typeface="+mn-ea"/>
                          <a:cs typeface="+mn-cs"/>
                        </a:rPr>
                        <a:t>3-4-2011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6"/>
                  </a:ext>
                </a:extLst>
              </a:tr>
              <a:tr h="370840">
                <a:tc>
                  <a:txBody>
                    <a:bodyPr/>
                    <a:lstStyle/>
                    <a:p>
                      <a:r>
                        <a:rPr lang="en-US" sz="1200" kern="1200" dirty="0">
                          <a:solidFill>
                            <a:schemeClr val="dk1"/>
                          </a:solidFill>
                          <a:latin typeface="+mn-lt"/>
                          <a:ea typeface="+mn-ea"/>
                          <a:cs typeface="+mn-cs"/>
                        </a:rPr>
                        <a:t>7</a:t>
                      </a:r>
                    </a:p>
                  </a:txBody>
                  <a:tcPr/>
                </a:tc>
                <a:tc>
                  <a:txBody>
                    <a:bodyPr/>
                    <a:lstStyle/>
                    <a:p>
                      <a:r>
                        <a:rPr lang="en-US" sz="1600" b="1" kern="1200" dirty="0">
                          <a:solidFill>
                            <a:srgbClr val="C00000"/>
                          </a:solidFill>
                          <a:latin typeface="+mn-lt"/>
                          <a:ea typeface="+mn-ea"/>
                          <a:cs typeface="+mn-cs"/>
                        </a:rPr>
                        <a:t>104</a:t>
                      </a:r>
                    </a:p>
                  </a:txBody>
                  <a:tcPr/>
                </a:tc>
                <a:tc>
                  <a:txBody>
                    <a:bodyPr/>
                    <a:lstStyle/>
                    <a:p>
                      <a:r>
                        <a:rPr lang="en-US" sz="1600" b="1" kern="1200" dirty="0">
                          <a:solidFill>
                            <a:schemeClr val="tx2">
                              <a:lumMod val="75000"/>
                            </a:schemeClr>
                          </a:solidFill>
                          <a:latin typeface="+mn-lt"/>
                          <a:ea typeface="+mn-ea"/>
                          <a:cs typeface="+mn-cs"/>
                        </a:rPr>
                        <a:t>2505</a:t>
                      </a:r>
                    </a:p>
                  </a:txBody>
                  <a:tcPr/>
                </a:tc>
                <a:tc>
                  <a:txBody>
                    <a:bodyPr/>
                    <a:lstStyle/>
                    <a:p>
                      <a:r>
                        <a:rPr lang="en-US" sz="1200" kern="1200" dirty="0">
                          <a:solidFill>
                            <a:schemeClr val="dk1"/>
                          </a:solidFill>
                          <a:latin typeface="+mn-lt"/>
                          <a:ea typeface="+mn-ea"/>
                          <a:cs typeface="+mn-cs"/>
                        </a:rPr>
                        <a:t>8</a:t>
                      </a:r>
                    </a:p>
                  </a:txBody>
                  <a:tcPr/>
                </a:tc>
                <a:tc>
                  <a:txBody>
                    <a:bodyPr/>
                    <a:lstStyle/>
                    <a:p>
                      <a:pPr marL="0" algn="l" defTabSz="914400" rtl="0" eaLnBrk="1" latinLnBrk="0" hangingPunct="1"/>
                      <a:r>
                        <a:rPr lang="en-US" sz="1600" b="1" kern="1200" dirty="0">
                          <a:solidFill>
                            <a:srgbClr val="C00000"/>
                          </a:solidFill>
                          <a:latin typeface="+mn-lt"/>
                          <a:ea typeface="+mn-ea"/>
                          <a:cs typeface="+mn-cs"/>
                        </a:rPr>
                        <a:t>104</a:t>
                      </a:r>
                    </a:p>
                  </a:txBody>
                  <a:tcPr/>
                </a:tc>
                <a:tc>
                  <a:txBody>
                    <a:bodyPr/>
                    <a:lstStyle/>
                    <a:p>
                      <a:r>
                        <a:rPr lang="en-US" sz="1200" kern="1200" dirty="0">
                          <a:solidFill>
                            <a:schemeClr val="dk1"/>
                          </a:solidFill>
                          <a:latin typeface="+mn-lt"/>
                          <a:ea typeface="+mn-ea"/>
                          <a:cs typeface="+mn-cs"/>
                        </a:rPr>
                        <a:t>3-6-2011</a:t>
                      </a:r>
                    </a:p>
                  </a:txBody>
                  <a:tcPr/>
                </a:tc>
                <a:tc>
                  <a:txBody>
                    <a:bodyPr/>
                    <a:lstStyle/>
                    <a:p>
                      <a:r>
                        <a:rPr lang="en-US" sz="1200" kern="1200" dirty="0">
                          <a:solidFill>
                            <a:schemeClr val="dk1"/>
                          </a:solidFill>
                          <a:latin typeface="+mn-lt"/>
                          <a:ea typeface="+mn-ea"/>
                          <a:cs typeface="+mn-cs"/>
                        </a:rPr>
                        <a:t>1004</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2505</a:t>
                      </a:r>
                    </a:p>
                  </a:txBody>
                  <a:tcPr/>
                </a:tc>
                <a:tc>
                  <a:txBody>
                    <a:bodyPr/>
                    <a:lstStyle/>
                    <a:p>
                      <a:r>
                        <a:rPr lang="en-US" sz="1200" kern="1200" dirty="0" err="1">
                          <a:solidFill>
                            <a:schemeClr val="dk1"/>
                          </a:solidFill>
                          <a:latin typeface="+mn-lt"/>
                          <a:ea typeface="+mn-ea"/>
                          <a:cs typeface="+mn-cs"/>
                        </a:rPr>
                        <a:t>Eggo</a:t>
                      </a:r>
                      <a:r>
                        <a:rPr lang="en-US" sz="1200" kern="1200" dirty="0">
                          <a:solidFill>
                            <a:schemeClr val="dk1"/>
                          </a:solidFill>
                          <a:latin typeface="+mn-lt"/>
                          <a:ea typeface="+mn-ea"/>
                          <a:cs typeface="+mn-cs"/>
                        </a:rPr>
                        <a:t> Waffles</a:t>
                      </a:r>
                    </a:p>
                  </a:txBody>
                  <a:tcPr/>
                </a:tc>
                <a:tc>
                  <a:txBody>
                    <a:bodyPr/>
                    <a:lstStyle/>
                    <a:p>
                      <a:r>
                        <a:rPr lang="en-US" sz="1200" kern="1200" dirty="0">
                          <a:solidFill>
                            <a:schemeClr val="dk1"/>
                          </a:solidFill>
                          <a:latin typeface="+mn-lt"/>
                          <a:ea typeface="+mn-ea"/>
                          <a:cs typeface="+mn-cs"/>
                        </a:rPr>
                        <a:t>2.99</a:t>
                      </a:r>
                    </a:p>
                  </a:txBody>
                  <a:tcPr/>
                </a:tc>
                <a:extLst>
                  <a:ext uri="{0D108BD9-81ED-4DB2-BD59-A6C34878D82A}">
                    <a16:rowId xmlns:a16="http://schemas.microsoft.com/office/drawing/2014/main" val="10007"/>
                  </a:ext>
                </a:extLst>
              </a:tr>
            </a:tbl>
          </a:graphicData>
        </a:graphic>
      </p:graphicFrame>
      <p:sp>
        <p:nvSpPr>
          <p:cNvPr id="5" name="Left-Right Arrow 4"/>
          <p:cNvSpPr/>
          <p:nvPr/>
        </p:nvSpPr>
        <p:spPr>
          <a:xfrm>
            <a:off x="152400" y="2631440"/>
            <a:ext cx="33528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a:t>OrderProduct</a:t>
            </a:r>
            <a:r>
              <a:rPr lang="en-US" dirty="0"/>
              <a:t> Table</a:t>
            </a:r>
          </a:p>
        </p:txBody>
      </p:sp>
      <p:sp>
        <p:nvSpPr>
          <p:cNvPr id="6" name="Left-Right Arrow 5"/>
          <p:cNvSpPr/>
          <p:nvPr/>
        </p:nvSpPr>
        <p:spPr>
          <a:xfrm>
            <a:off x="3505199" y="2631440"/>
            <a:ext cx="2819401"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7" name="Left-Right Arrow 6"/>
          <p:cNvSpPr/>
          <p:nvPr/>
        </p:nvSpPr>
        <p:spPr>
          <a:xfrm>
            <a:off x="6324600" y="2631440"/>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8" name="Rounded Rectangle 7"/>
          <p:cNvSpPr/>
          <p:nvPr/>
        </p:nvSpPr>
        <p:spPr>
          <a:xfrm>
            <a:off x="685800" y="6400800"/>
            <a:ext cx="7848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So which customers ordered </a:t>
            </a:r>
            <a:r>
              <a:rPr lang="en-US" dirty="0" err="1"/>
              <a:t>Eggo</a:t>
            </a:r>
            <a:r>
              <a:rPr lang="en-US" dirty="0"/>
              <a:t> Waffles (by their Customer IDs)?</a:t>
            </a:r>
          </a:p>
        </p:txBody>
      </p:sp>
    </p:spTree>
    <p:extLst>
      <p:ext uri="{BB962C8B-B14F-4D97-AF65-F5344CB8AC3E}">
        <p14:creationId xmlns:p14="http://schemas.microsoft.com/office/powerpoint/2010/main" val="4276046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This is a join</a:t>
            </a:r>
          </a:p>
        </p:txBody>
      </p:sp>
      <p:sp>
        <p:nvSpPr>
          <p:cNvPr id="19" name="Left-Right Arrow 18"/>
          <p:cNvSpPr/>
          <p:nvPr/>
        </p:nvSpPr>
        <p:spPr>
          <a:xfrm>
            <a:off x="152400" y="944562"/>
            <a:ext cx="35052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Order-Product Table</a:t>
            </a:r>
          </a:p>
        </p:txBody>
      </p:sp>
      <p:sp>
        <p:nvSpPr>
          <p:cNvPr id="20" name="Left-Right Arrow 19"/>
          <p:cNvSpPr/>
          <p:nvPr/>
        </p:nvSpPr>
        <p:spPr>
          <a:xfrm>
            <a:off x="3657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Order Table</a:t>
            </a:r>
          </a:p>
        </p:txBody>
      </p:sp>
      <p:sp>
        <p:nvSpPr>
          <p:cNvPr id="21" name="Left-Right Arrow 20"/>
          <p:cNvSpPr/>
          <p:nvPr/>
        </p:nvSpPr>
        <p:spPr>
          <a:xfrm>
            <a:off x="6324600" y="944562"/>
            <a:ext cx="2667000" cy="533400"/>
          </a:xfrm>
          <a:prstGeom prst="lef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Product Table</a:t>
            </a:r>
          </a:p>
        </p:txBody>
      </p:sp>
      <p:sp>
        <p:nvSpPr>
          <p:cNvPr id="23" name="Freeform 22"/>
          <p:cNvSpPr/>
          <p:nvPr/>
        </p:nvSpPr>
        <p:spPr>
          <a:xfrm>
            <a:off x="2209800" y="2846458"/>
            <a:ext cx="4419600" cy="1134230"/>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tx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1295400" y="2820102"/>
            <a:ext cx="2667000" cy="1617785"/>
          </a:xfrm>
          <a:custGeom>
            <a:avLst/>
            <a:gdLst>
              <a:gd name="connsiteX0" fmla="*/ 0 w 2628900"/>
              <a:gd name="connsiteY0" fmla="*/ 87923 h 1134230"/>
              <a:gd name="connsiteX1" fmla="*/ 501162 w 2628900"/>
              <a:gd name="connsiteY1" fmla="*/ 967154 h 1134230"/>
              <a:gd name="connsiteX2" fmla="*/ 1995854 w 2628900"/>
              <a:gd name="connsiteY2" fmla="*/ 1046285 h 1134230"/>
              <a:gd name="connsiteX3" fmla="*/ 2628900 w 2628900"/>
              <a:gd name="connsiteY3" fmla="*/ 0 h 1134230"/>
            </a:gdLst>
            <a:ahLst/>
            <a:cxnLst>
              <a:cxn ang="0">
                <a:pos x="connsiteX0" y="connsiteY0"/>
              </a:cxn>
              <a:cxn ang="0">
                <a:pos x="connsiteX1" y="connsiteY1"/>
              </a:cxn>
              <a:cxn ang="0">
                <a:pos x="connsiteX2" y="connsiteY2"/>
              </a:cxn>
              <a:cxn ang="0">
                <a:pos x="connsiteX3" y="connsiteY3"/>
              </a:cxn>
            </a:cxnLst>
            <a:rect l="l" t="t" r="r" b="b"/>
            <a:pathLst>
              <a:path w="2628900" h="1134230">
                <a:moveTo>
                  <a:pt x="0" y="87923"/>
                </a:moveTo>
                <a:cubicBezTo>
                  <a:pt x="84260" y="447675"/>
                  <a:pt x="168520" y="807427"/>
                  <a:pt x="501162" y="967154"/>
                </a:cubicBezTo>
                <a:cubicBezTo>
                  <a:pt x="833804" y="1126881"/>
                  <a:pt x="1641231" y="1207477"/>
                  <a:pt x="1995854" y="1046285"/>
                </a:cubicBezTo>
                <a:cubicBezTo>
                  <a:pt x="2350477" y="885093"/>
                  <a:pt x="2489688" y="442546"/>
                  <a:pt x="2628900" y="0"/>
                </a:cubicBezTo>
              </a:path>
            </a:pathLst>
          </a:custGeom>
          <a:noFill/>
          <a:ln w="57150">
            <a:solidFill>
              <a:schemeClr val="accent2"/>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191000" y="3252287"/>
            <a:ext cx="2133600" cy="707886"/>
          </a:xfrm>
          <a:prstGeom prst="rect">
            <a:avLst/>
          </a:prstGeom>
          <a:noFill/>
        </p:spPr>
        <p:txBody>
          <a:bodyPr wrap="square" rtlCol="0">
            <a:spAutoFit/>
          </a:bodyPr>
          <a:lstStyle/>
          <a:p>
            <a:r>
              <a:rPr lang="en-US" sz="2000" dirty="0"/>
              <a:t>The </a:t>
            </a:r>
            <a:r>
              <a:rPr lang="en-US" sz="2000" dirty="0" err="1"/>
              <a:t>ProductIDs</a:t>
            </a:r>
            <a:r>
              <a:rPr lang="en-US" sz="2000" dirty="0"/>
              <a:t> match!</a:t>
            </a:r>
          </a:p>
        </p:txBody>
      </p:sp>
      <p:sp>
        <p:nvSpPr>
          <p:cNvPr id="26" name="TextBox 25"/>
          <p:cNvSpPr txBox="1"/>
          <p:nvPr/>
        </p:nvSpPr>
        <p:spPr>
          <a:xfrm>
            <a:off x="861646" y="4092714"/>
            <a:ext cx="2822331" cy="707886"/>
          </a:xfrm>
          <a:prstGeom prst="rect">
            <a:avLst/>
          </a:prstGeom>
          <a:noFill/>
        </p:spPr>
        <p:txBody>
          <a:bodyPr wrap="square" rtlCol="0">
            <a:spAutoFit/>
          </a:bodyPr>
          <a:lstStyle/>
          <a:p>
            <a:r>
              <a:rPr lang="en-US" sz="2000" dirty="0"/>
              <a:t>The </a:t>
            </a:r>
          </a:p>
          <a:p>
            <a:r>
              <a:rPr lang="en-US" sz="2000" dirty="0" err="1"/>
              <a:t>OrderNumbers</a:t>
            </a:r>
            <a:r>
              <a:rPr lang="en-US" sz="2000" dirty="0"/>
              <a:t> match!</a:t>
            </a:r>
          </a:p>
        </p:txBody>
      </p:sp>
      <p:graphicFrame>
        <p:nvGraphicFramePr>
          <p:cNvPr id="27" name="Diagram 26"/>
          <p:cNvGraphicFramePr/>
          <p:nvPr/>
        </p:nvGraphicFramePr>
        <p:xfrm>
          <a:off x="4117730" y="4148828"/>
          <a:ext cx="4873870" cy="2632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8" name="Table 27"/>
          <p:cNvGraphicFramePr>
            <a:graphicFrameLocks noGrp="1"/>
          </p:cNvGraphicFramePr>
          <p:nvPr/>
        </p:nvGraphicFramePr>
        <p:xfrm>
          <a:off x="152401" y="1665205"/>
          <a:ext cx="8839202" cy="1127760"/>
        </p:xfrm>
        <a:graphic>
          <a:graphicData uri="http://schemas.openxmlformats.org/drawingml/2006/table">
            <a:tbl>
              <a:tblPr firstRow="1" bandRow="1">
                <a:tableStyleId>{F5AB1C69-6EDB-4FF4-983F-18BD219EF322}</a:tableStyleId>
              </a:tblPr>
              <a:tblGrid>
                <a:gridCol w="898903">
                  <a:extLst>
                    <a:ext uri="{9D8B030D-6E8A-4147-A177-3AD203B41FA5}">
                      <a16:colId xmlns:a16="http://schemas.microsoft.com/office/drawing/2014/main" val="146072006"/>
                    </a:ext>
                  </a:extLst>
                </a:gridCol>
                <a:gridCol w="810871">
                  <a:extLst>
                    <a:ext uri="{9D8B030D-6E8A-4147-A177-3AD203B41FA5}">
                      <a16:colId xmlns:a16="http://schemas.microsoft.com/office/drawing/2014/main" val="2478649718"/>
                    </a:ext>
                  </a:extLst>
                </a:gridCol>
                <a:gridCol w="854887">
                  <a:extLst>
                    <a:ext uri="{9D8B030D-6E8A-4147-A177-3AD203B41FA5}">
                      <a16:colId xmlns:a16="http://schemas.microsoft.com/office/drawing/2014/main" val="1909195256"/>
                    </a:ext>
                  </a:extLst>
                </a:gridCol>
                <a:gridCol w="904587">
                  <a:extLst>
                    <a:ext uri="{9D8B030D-6E8A-4147-A177-3AD203B41FA5}">
                      <a16:colId xmlns:a16="http://schemas.microsoft.com/office/drawing/2014/main" val="1419095928"/>
                    </a:ext>
                  </a:extLst>
                </a:gridCol>
                <a:gridCol w="854887">
                  <a:extLst>
                    <a:ext uri="{9D8B030D-6E8A-4147-A177-3AD203B41FA5}">
                      <a16:colId xmlns:a16="http://schemas.microsoft.com/office/drawing/2014/main" val="3041472700"/>
                    </a:ext>
                  </a:extLst>
                </a:gridCol>
                <a:gridCol w="854887">
                  <a:extLst>
                    <a:ext uri="{9D8B030D-6E8A-4147-A177-3AD203B41FA5}">
                      <a16:colId xmlns:a16="http://schemas.microsoft.com/office/drawing/2014/main" val="593284188"/>
                    </a:ext>
                  </a:extLst>
                </a:gridCol>
                <a:gridCol w="1024249">
                  <a:extLst>
                    <a:ext uri="{9D8B030D-6E8A-4147-A177-3AD203B41FA5}">
                      <a16:colId xmlns:a16="http://schemas.microsoft.com/office/drawing/2014/main" val="3372252394"/>
                    </a:ext>
                  </a:extLst>
                </a:gridCol>
                <a:gridCol w="821314">
                  <a:extLst>
                    <a:ext uri="{9D8B030D-6E8A-4147-A177-3AD203B41FA5}">
                      <a16:colId xmlns:a16="http://schemas.microsoft.com/office/drawing/2014/main" val="895705397"/>
                    </a:ext>
                  </a:extLst>
                </a:gridCol>
                <a:gridCol w="1161355">
                  <a:extLst>
                    <a:ext uri="{9D8B030D-6E8A-4147-A177-3AD203B41FA5}">
                      <a16:colId xmlns:a16="http://schemas.microsoft.com/office/drawing/2014/main" val="1467681949"/>
                    </a:ext>
                  </a:extLst>
                </a:gridCol>
                <a:gridCol w="653262">
                  <a:extLst>
                    <a:ext uri="{9D8B030D-6E8A-4147-A177-3AD203B41FA5}">
                      <a16:colId xmlns:a16="http://schemas.microsoft.com/office/drawing/2014/main" val="4203120026"/>
                    </a:ext>
                  </a:extLst>
                </a:gridCol>
              </a:tblGrid>
              <a:tr h="446166">
                <a:tc>
                  <a:txBody>
                    <a:bodyPr/>
                    <a:lstStyle/>
                    <a:p>
                      <a:r>
                        <a:rPr lang="en-US" sz="1200" dirty="0"/>
                        <a:t>Order</a:t>
                      </a:r>
                      <a:br>
                        <a:rPr lang="en-US" sz="1200" dirty="0"/>
                      </a:br>
                      <a:r>
                        <a:rPr lang="en-US" sz="1200" dirty="0" err="1"/>
                        <a:t>ProductID</a:t>
                      </a:r>
                      <a:endParaRPr lang="en-US" sz="1400" dirty="0"/>
                    </a:p>
                  </a:txBody>
                  <a:tcPr/>
                </a:tc>
                <a:tc>
                  <a:txBody>
                    <a:bodyPr/>
                    <a:lstStyle/>
                    <a:p>
                      <a:r>
                        <a:rPr lang="en-US" sz="1200" b="1" kern="1200" dirty="0">
                          <a:solidFill>
                            <a:schemeClr val="lt1"/>
                          </a:solidFill>
                          <a:latin typeface="+mn-lt"/>
                          <a:ea typeface="+mn-ea"/>
                          <a:cs typeface="+mn-cs"/>
                        </a:rPr>
                        <a:t>Order</a:t>
                      </a:r>
                      <a:br>
                        <a:rPr lang="en-US" sz="1200" b="1" kern="1200" dirty="0">
                          <a:solidFill>
                            <a:schemeClr val="lt1"/>
                          </a:solidFill>
                          <a:latin typeface="+mn-lt"/>
                          <a:ea typeface="+mn-ea"/>
                          <a:cs typeface="+mn-cs"/>
                        </a:rPr>
                      </a:br>
                      <a:r>
                        <a:rPr lang="en-US" sz="1200" b="1" kern="1200" dirty="0">
                          <a:solidFill>
                            <a:schemeClr val="lt1"/>
                          </a:solidFill>
                          <a:latin typeface="+mn-lt"/>
                          <a:ea typeface="+mn-ea"/>
                          <a:cs typeface="+mn-cs"/>
                        </a:rPr>
                        <a:t>Number</a:t>
                      </a:r>
                    </a:p>
                  </a:txBody>
                  <a:tcPr/>
                </a:tc>
                <a:tc>
                  <a:txBody>
                    <a:bodyPr/>
                    <a:lstStyle/>
                    <a:p>
                      <a:r>
                        <a:rPr lang="en-US" sz="1200" b="1" kern="1200" dirty="0">
                          <a:solidFill>
                            <a:schemeClr val="lt1"/>
                          </a:solidFill>
                          <a:latin typeface="+mn-lt"/>
                          <a:ea typeface="+mn-ea"/>
                          <a:cs typeface="+mn-cs"/>
                        </a:rPr>
                        <a:t>Product ID</a:t>
                      </a:r>
                    </a:p>
                  </a:txBody>
                  <a:tcPr/>
                </a:tc>
                <a:tc>
                  <a:txBody>
                    <a:bodyPr/>
                    <a:lstStyle/>
                    <a:p>
                      <a:r>
                        <a:rPr lang="en-US" sz="1200" b="1" kern="1200" dirty="0">
                          <a:solidFill>
                            <a:schemeClr val="lt1"/>
                          </a:solidFill>
                          <a:latin typeface="+mn-lt"/>
                          <a:ea typeface="+mn-ea"/>
                          <a:cs typeface="+mn-cs"/>
                        </a:rPr>
                        <a:t>Quantity</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Number</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Order Date</a:t>
                      </a:r>
                    </a:p>
                  </a:txBody>
                  <a:tcPr/>
                </a:tc>
                <a:tc>
                  <a:txBody>
                    <a:bodyPr/>
                    <a:lstStyle/>
                    <a:p>
                      <a:pPr marL="0" algn="l" rtl="0" eaLnBrk="1" fontAlgn="t" latinLnBrk="0" hangingPunct="1">
                        <a:spcBef>
                          <a:spcPts val="0"/>
                        </a:spcBef>
                        <a:spcAft>
                          <a:spcPts val="0"/>
                        </a:spcAft>
                      </a:pPr>
                      <a:r>
                        <a:rPr lang="en-US" sz="1200" b="1" kern="1200" dirty="0">
                          <a:solidFill>
                            <a:schemeClr val="lt1"/>
                          </a:solidFill>
                          <a:latin typeface="+mn-lt"/>
                          <a:ea typeface="+mn-ea"/>
                          <a:cs typeface="+mn-cs"/>
                        </a:rPr>
                        <a:t>Customer ID</a:t>
                      </a:r>
                    </a:p>
                  </a:txBody>
                  <a:tcPr/>
                </a:tc>
                <a:tc>
                  <a:txBody>
                    <a:bodyPr/>
                    <a:lstStyle/>
                    <a:p>
                      <a:r>
                        <a:rPr lang="en-US" sz="1200" b="1" kern="1200" dirty="0">
                          <a:solidFill>
                            <a:schemeClr val="lt1"/>
                          </a:solidFill>
                          <a:latin typeface="+mn-lt"/>
                          <a:ea typeface="+mn-ea"/>
                          <a:cs typeface="+mn-cs"/>
                        </a:rPr>
                        <a:t>Product ID </a:t>
                      </a:r>
                    </a:p>
                  </a:txBody>
                  <a:tcPr/>
                </a:tc>
                <a:tc>
                  <a:txBody>
                    <a:bodyPr/>
                    <a:lstStyle/>
                    <a:p>
                      <a:r>
                        <a:rPr lang="en-US" sz="1200" b="1" kern="1200" dirty="0">
                          <a:solidFill>
                            <a:schemeClr val="lt1"/>
                          </a:solidFill>
                          <a:latin typeface="+mn-lt"/>
                          <a:ea typeface="+mn-ea"/>
                          <a:cs typeface="+mn-cs"/>
                        </a:rPr>
                        <a:t>Product Name</a:t>
                      </a:r>
                    </a:p>
                  </a:txBody>
                  <a:tcPr/>
                </a:tc>
                <a:tc>
                  <a:txBody>
                    <a:bodyPr/>
                    <a:lstStyle/>
                    <a:p>
                      <a:r>
                        <a:rPr lang="en-US" sz="1200" b="1" kern="1200" dirty="0">
                          <a:solidFill>
                            <a:schemeClr val="lt1"/>
                          </a:solidFill>
                          <a:latin typeface="+mn-lt"/>
                          <a:ea typeface="+mn-ea"/>
                          <a:cs typeface="+mn-cs"/>
                        </a:rPr>
                        <a:t>Price</a:t>
                      </a:r>
                    </a:p>
                  </a:txBody>
                  <a:tcPr/>
                </a:tc>
                <a:extLst>
                  <a:ext uri="{0D108BD9-81ED-4DB2-BD59-A6C34878D82A}">
                    <a16:rowId xmlns:a16="http://schemas.microsoft.com/office/drawing/2014/main" val="981229911"/>
                  </a:ext>
                </a:extLst>
              </a:tr>
              <a:tr h="330287">
                <a:tc>
                  <a:txBody>
                    <a:bodyPr/>
                    <a:lstStyle/>
                    <a:p>
                      <a:r>
                        <a:rPr lang="en-US" sz="1200" kern="1200" dirty="0">
                          <a:solidFill>
                            <a:schemeClr val="dk1"/>
                          </a:solidFill>
                          <a:latin typeface="+mn-lt"/>
                          <a:ea typeface="+mn-ea"/>
                          <a:cs typeface="+mn-cs"/>
                        </a:rPr>
                        <a:t>1</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2</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2251</a:t>
                      </a:r>
                    </a:p>
                  </a:txBody>
                  <a:tcPr/>
                </a:tc>
                <a:tc>
                  <a:txBody>
                    <a:bodyPr/>
                    <a:lstStyle/>
                    <a:p>
                      <a:r>
                        <a:rPr lang="en-US" sz="1200" kern="1200" dirty="0">
                          <a:solidFill>
                            <a:schemeClr val="dk1"/>
                          </a:solidFill>
                          <a:latin typeface="+mn-lt"/>
                          <a:ea typeface="+mn-ea"/>
                          <a:cs typeface="+mn-cs"/>
                        </a:rPr>
                        <a:t>Cheerios</a:t>
                      </a:r>
                    </a:p>
                  </a:txBody>
                  <a:tcPr/>
                </a:tc>
                <a:tc>
                  <a:txBody>
                    <a:bodyPr/>
                    <a:lstStyle/>
                    <a:p>
                      <a:r>
                        <a:rPr lang="en-US" sz="1200" kern="1200" dirty="0">
                          <a:solidFill>
                            <a:schemeClr val="dk1"/>
                          </a:solidFill>
                          <a:latin typeface="+mn-lt"/>
                          <a:ea typeface="+mn-ea"/>
                          <a:cs typeface="+mn-cs"/>
                        </a:rPr>
                        <a:t>3.99</a:t>
                      </a:r>
                    </a:p>
                  </a:txBody>
                  <a:tcPr/>
                </a:tc>
                <a:extLst>
                  <a:ext uri="{0D108BD9-81ED-4DB2-BD59-A6C34878D82A}">
                    <a16:rowId xmlns:a16="http://schemas.microsoft.com/office/drawing/2014/main" val="3803601606"/>
                  </a:ext>
                </a:extLst>
              </a:tr>
              <a:tr h="330287">
                <a:tc>
                  <a:txBody>
                    <a:bodyPr/>
                    <a:lstStyle/>
                    <a:p>
                      <a:r>
                        <a:rPr lang="en-US" sz="1200" kern="1200" dirty="0">
                          <a:solidFill>
                            <a:schemeClr val="dk1"/>
                          </a:solidFill>
                          <a:latin typeface="+mn-lt"/>
                          <a:ea typeface="+mn-ea"/>
                          <a:cs typeface="+mn-cs"/>
                        </a:rPr>
                        <a:t>2</a:t>
                      </a:r>
                    </a:p>
                  </a:txBody>
                  <a:tcPr/>
                </a:tc>
                <a:tc>
                  <a:txBody>
                    <a:bodyPr/>
                    <a:lstStyle/>
                    <a:p>
                      <a:r>
                        <a:rPr lang="en-US" sz="1600" b="1" kern="1200" dirty="0">
                          <a:solidFill>
                            <a:srgbClr val="C00000"/>
                          </a:solidFill>
                          <a:latin typeface="+mn-lt"/>
                          <a:ea typeface="+mn-ea"/>
                          <a:cs typeface="+mn-cs"/>
                        </a:rPr>
                        <a:t>101</a:t>
                      </a:r>
                    </a:p>
                  </a:txBody>
                  <a:tcPr/>
                </a:tc>
                <a:tc>
                  <a:txBody>
                    <a:bodyPr/>
                    <a:lstStyle/>
                    <a:p>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3</a:t>
                      </a:r>
                    </a:p>
                  </a:txBody>
                  <a:tcPr/>
                </a:tc>
                <a:tc>
                  <a:txBody>
                    <a:bodyPr/>
                    <a:lstStyle/>
                    <a:p>
                      <a:pPr marL="0" algn="l" defTabSz="914400" rtl="0" eaLnBrk="1" latinLnBrk="0" hangingPunct="1"/>
                      <a:r>
                        <a:rPr lang="en-US" sz="1600" b="1" kern="1200" dirty="0">
                          <a:solidFill>
                            <a:srgbClr val="C00000"/>
                          </a:solidFill>
                          <a:latin typeface="+mn-lt"/>
                          <a:ea typeface="+mn-ea"/>
                          <a:cs typeface="+mn-cs"/>
                        </a:rPr>
                        <a:t>101</a:t>
                      </a:r>
                    </a:p>
                  </a:txBody>
                  <a:tcPr/>
                </a:tc>
                <a:tc>
                  <a:txBody>
                    <a:bodyPr/>
                    <a:lstStyle/>
                    <a:p>
                      <a:r>
                        <a:rPr lang="en-US" sz="1200" kern="1200" dirty="0">
                          <a:solidFill>
                            <a:schemeClr val="dk1"/>
                          </a:solidFill>
                          <a:latin typeface="+mn-lt"/>
                          <a:ea typeface="+mn-ea"/>
                          <a:cs typeface="+mn-cs"/>
                        </a:rPr>
                        <a:t>3-2-2011</a:t>
                      </a:r>
                    </a:p>
                  </a:txBody>
                  <a:tcPr/>
                </a:tc>
                <a:tc>
                  <a:txBody>
                    <a:bodyPr/>
                    <a:lstStyle/>
                    <a:p>
                      <a:r>
                        <a:rPr lang="en-US" sz="1200" kern="1200" dirty="0">
                          <a:solidFill>
                            <a:schemeClr val="dk1"/>
                          </a:solidFill>
                          <a:latin typeface="+mn-lt"/>
                          <a:ea typeface="+mn-ea"/>
                          <a:cs typeface="+mn-cs"/>
                        </a:rPr>
                        <a:t>1001</a:t>
                      </a:r>
                    </a:p>
                  </a:txBody>
                  <a:tcPr/>
                </a:tc>
                <a:tc>
                  <a:txBody>
                    <a:bodyPr/>
                    <a:lstStyle/>
                    <a:p>
                      <a:pPr marL="0" algn="l" defTabSz="914400" rtl="0" eaLnBrk="1" latinLnBrk="0" hangingPunct="1"/>
                      <a:r>
                        <a:rPr lang="en-US" sz="1600" b="1" kern="1200" dirty="0">
                          <a:solidFill>
                            <a:schemeClr val="tx2">
                              <a:lumMod val="75000"/>
                            </a:schemeClr>
                          </a:solidFill>
                          <a:latin typeface="+mn-lt"/>
                          <a:ea typeface="+mn-ea"/>
                          <a:cs typeface="+mn-cs"/>
                        </a:rPr>
                        <a:t>2282</a:t>
                      </a:r>
                    </a:p>
                  </a:txBody>
                  <a:tcPr/>
                </a:tc>
                <a:tc>
                  <a:txBody>
                    <a:bodyPr/>
                    <a:lstStyle/>
                    <a:p>
                      <a:r>
                        <a:rPr lang="en-US" sz="1200" kern="1200" dirty="0">
                          <a:solidFill>
                            <a:schemeClr val="dk1"/>
                          </a:solidFill>
                          <a:latin typeface="+mn-lt"/>
                          <a:ea typeface="+mn-ea"/>
                          <a:cs typeface="+mn-cs"/>
                        </a:rPr>
                        <a:t>Bananas</a:t>
                      </a:r>
                    </a:p>
                  </a:txBody>
                  <a:tcPr/>
                </a:tc>
                <a:tc>
                  <a:txBody>
                    <a:bodyPr/>
                    <a:lstStyle/>
                    <a:p>
                      <a:r>
                        <a:rPr lang="en-US" sz="1200" kern="1200" dirty="0">
                          <a:solidFill>
                            <a:schemeClr val="dk1"/>
                          </a:solidFill>
                          <a:latin typeface="+mn-lt"/>
                          <a:ea typeface="+mn-ea"/>
                          <a:cs typeface="+mn-cs"/>
                        </a:rPr>
                        <a:t>1.29</a:t>
                      </a:r>
                    </a:p>
                  </a:txBody>
                  <a:tcPr/>
                </a:tc>
                <a:extLst>
                  <a:ext uri="{0D108BD9-81ED-4DB2-BD59-A6C34878D82A}">
                    <a16:rowId xmlns:a16="http://schemas.microsoft.com/office/drawing/2014/main" val="2230659476"/>
                  </a:ext>
                </a:extLst>
              </a:tr>
            </a:tbl>
          </a:graphicData>
        </a:graphic>
      </p:graphicFrame>
    </p:spTree>
    <p:extLst>
      <p:ext uri="{BB962C8B-B14F-4D97-AF65-F5344CB8AC3E}">
        <p14:creationId xmlns:p14="http://schemas.microsoft.com/office/powerpoint/2010/main" val="427941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attribute</a:t>
            </a:r>
          </a:p>
        </p:txBody>
      </p:sp>
      <p:sp>
        <p:nvSpPr>
          <p:cNvPr id="3" name="Content Placeholder 2"/>
          <p:cNvSpPr>
            <a:spLocks noGrp="1"/>
          </p:cNvSpPr>
          <p:nvPr>
            <p:ph idx="1"/>
          </p:nvPr>
        </p:nvSpPr>
        <p:spPr>
          <a:xfrm>
            <a:off x="533400" y="1828800"/>
            <a:ext cx="4191000" cy="4525963"/>
          </a:xfrm>
        </p:spPr>
        <p:txBody>
          <a:bodyPr>
            <a:normAutofit/>
          </a:bodyPr>
          <a:lstStyle/>
          <a:p>
            <a:pPr marL="0" indent="0">
              <a:buNone/>
            </a:pPr>
            <a:r>
              <a:rPr lang="en-US" sz="2800" b="1" dirty="0">
                <a:solidFill>
                  <a:srgbClr val="C00000"/>
                </a:solidFill>
              </a:rPr>
              <a:t>quantity</a:t>
            </a:r>
            <a:r>
              <a:rPr lang="en-US" sz="2800" dirty="0">
                <a:solidFill>
                  <a:srgbClr val="C00000"/>
                </a:solidFill>
              </a:rPr>
              <a:t> </a:t>
            </a:r>
            <a:r>
              <a:rPr lang="en-US" sz="2800" dirty="0"/>
              <a:t>is a relationship attribute because the value of the quantity is determined by more than one attribute</a:t>
            </a:r>
          </a:p>
          <a:p>
            <a:pPr marL="0" indent="0">
              <a:buNone/>
            </a:pPr>
            <a:r>
              <a:rPr lang="en-US" sz="2800" dirty="0"/>
              <a:t>In other words, quantity describes the combination of both order and product</a:t>
            </a:r>
          </a:p>
        </p:txBody>
      </p:sp>
      <p:graphicFrame>
        <p:nvGraphicFramePr>
          <p:cNvPr id="6" name="Table 5"/>
          <p:cNvGraphicFramePr>
            <a:graphicFrameLocks noGrp="1"/>
          </p:cNvGraphicFramePr>
          <p:nvPr>
            <p:extLst>
              <p:ext uri="{D42A27DB-BD31-4B8C-83A1-F6EECF244321}">
                <p14:modId xmlns:p14="http://schemas.microsoft.com/office/powerpoint/2010/main" val="3163539220"/>
              </p:ext>
            </p:extLst>
          </p:nvPr>
        </p:nvGraphicFramePr>
        <p:xfrm>
          <a:off x="4734098" y="1775261"/>
          <a:ext cx="4136073" cy="4226560"/>
        </p:xfrm>
        <a:graphic>
          <a:graphicData uri="http://schemas.openxmlformats.org/drawingml/2006/table">
            <a:tbl>
              <a:tblPr firstRow="1" bandRow="1">
                <a:tableStyleId>{00A15C55-8517-42AA-B614-E9B94910E393}</a:tableStyleId>
              </a:tblPr>
              <a:tblGrid>
                <a:gridCol w="1079818">
                  <a:extLst>
                    <a:ext uri="{9D8B030D-6E8A-4147-A177-3AD203B41FA5}">
                      <a16:colId xmlns:a16="http://schemas.microsoft.com/office/drawing/2014/main" val="20000"/>
                    </a:ext>
                  </a:extLst>
                </a:gridCol>
                <a:gridCol w="977582">
                  <a:extLst>
                    <a:ext uri="{9D8B030D-6E8A-4147-A177-3AD203B41FA5}">
                      <a16:colId xmlns:a16="http://schemas.microsoft.com/office/drawing/2014/main" val="20001"/>
                    </a:ext>
                  </a:extLst>
                </a:gridCol>
                <a:gridCol w="1129030">
                  <a:extLst>
                    <a:ext uri="{9D8B030D-6E8A-4147-A177-3AD203B41FA5}">
                      <a16:colId xmlns:a16="http://schemas.microsoft.com/office/drawing/2014/main" val="20002"/>
                    </a:ext>
                  </a:extLst>
                </a:gridCol>
                <a:gridCol w="949643">
                  <a:extLst>
                    <a:ext uri="{9D8B030D-6E8A-4147-A177-3AD203B41FA5}">
                      <a16:colId xmlns:a16="http://schemas.microsoft.com/office/drawing/2014/main" val="20003"/>
                    </a:ext>
                  </a:extLst>
                </a:gridCol>
              </a:tblGrid>
              <a:tr h="370840">
                <a:tc>
                  <a:txBody>
                    <a:bodyPr/>
                    <a:lstStyle/>
                    <a:p>
                      <a:r>
                        <a:rPr lang="en-US" sz="1400" dirty="0"/>
                        <a:t>Order</a:t>
                      </a:r>
                      <a:br>
                        <a:rPr lang="en-US" sz="1400" dirty="0"/>
                      </a:br>
                      <a:r>
                        <a:rPr lang="en-US" sz="1400" dirty="0" err="1"/>
                        <a:t>ProductID</a:t>
                      </a:r>
                      <a:endParaRPr lang="en-US" sz="1400" dirty="0"/>
                    </a:p>
                  </a:txBody>
                  <a:tcPr/>
                </a:tc>
                <a:tc>
                  <a:txBody>
                    <a:bodyPr/>
                    <a:lstStyle/>
                    <a:p>
                      <a:r>
                        <a:rPr lang="en-US" sz="1400" dirty="0"/>
                        <a:t>Order number</a:t>
                      </a:r>
                    </a:p>
                  </a:txBody>
                  <a:tcPr/>
                </a:tc>
                <a:tc>
                  <a:txBody>
                    <a:bodyPr/>
                    <a:lstStyle/>
                    <a:p>
                      <a:r>
                        <a:rPr lang="en-US" sz="1400" dirty="0"/>
                        <a:t>Product ID</a:t>
                      </a:r>
                    </a:p>
                  </a:txBody>
                  <a:tcPr/>
                </a:tc>
                <a:tc>
                  <a:txBody>
                    <a:bodyPr/>
                    <a:lstStyle/>
                    <a:p>
                      <a:r>
                        <a:rPr lang="en-US" sz="1400" dirty="0"/>
                        <a:t>Quantity</a:t>
                      </a:r>
                    </a:p>
                  </a:txBody>
                  <a:tcPr/>
                </a:tc>
                <a:extLst>
                  <a:ext uri="{0D108BD9-81ED-4DB2-BD59-A6C34878D82A}">
                    <a16:rowId xmlns:a16="http://schemas.microsoft.com/office/drawing/2014/main" val="10000"/>
                  </a:ext>
                </a:extLst>
              </a:tr>
              <a:tr h="370840">
                <a:tc>
                  <a:txBody>
                    <a:bodyPr/>
                    <a:lstStyle/>
                    <a:p>
                      <a:r>
                        <a:rPr lang="en-US" sz="1400" dirty="0"/>
                        <a:t>1</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2</a:t>
                      </a:r>
                    </a:p>
                  </a:txBody>
                  <a:tcPr/>
                </a:tc>
                <a:extLst>
                  <a:ext uri="{0D108BD9-81ED-4DB2-BD59-A6C34878D82A}">
                    <a16:rowId xmlns:a16="http://schemas.microsoft.com/office/drawing/2014/main" val="10001"/>
                  </a:ext>
                </a:extLst>
              </a:tr>
              <a:tr h="370840">
                <a:tc>
                  <a:txBody>
                    <a:bodyPr/>
                    <a:lstStyle/>
                    <a:p>
                      <a:r>
                        <a:rPr lang="en-US" sz="1400" dirty="0"/>
                        <a:t>2</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10002"/>
                  </a:ext>
                </a:extLst>
              </a:tr>
              <a:tr h="370840">
                <a:tc>
                  <a:txBody>
                    <a:bodyPr/>
                    <a:lstStyle/>
                    <a:p>
                      <a:r>
                        <a:rPr lang="en-US" sz="1400" dirty="0"/>
                        <a:t>3</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1</a:t>
                      </a:r>
                    </a:p>
                  </a:txBody>
                  <a:tcPr/>
                </a:tc>
                <a:extLst>
                  <a:ext uri="{0D108BD9-81ED-4DB2-BD59-A6C34878D82A}">
                    <a16:rowId xmlns:a16="http://schemas.microsoft.com/office/drawing/2014/main" val="10003"/>
                  </a:ext>
                </a:extLst>
              </a:tr>
              <a:tr h="370840">
                <a:tc>
                  <a:txBody>
                    <a:bodyPr/>
                    <a:lstStyle/>
                    <a:p>
                      <a:r>
                        <a:rPr lang="en-US" sz="1400" dirty="0"/>
                        <a:t>4</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2251</a:t>
                      </a:r>
                    </a:p>
                  </a:txBody>
                  <a:tcPr/>
                </a:tc>
                <a:tc>
                  <a:txBody>
                    <a:bodyPr/>
                    <a:lstStyle/>
                    <a:p>
                      <a:r>
                        <a:rPr lang="en-US" sz="1400" dirty="0"/>
                        <a:t>5</a:t>
                      </a:r>
                    </a:p>
                  </a:txBody>
                  <a:tcPr/>
                </a:tc>
                <a:extLst>
                  <a:ext uri="{0D108BD9-81ED-4DB2-BD59-A6C34878D82A}">
                    <a16:rowId xmlns:a16="http://schemas.microsoft.com/office/drawing/2014/main" val="10004"/>
                  </a:ext>
                </a:extLst>
              </a:tr>
              <a:tr h="370840">
                <a:tc>
                  <a:txBody>
                    <a:bodyPr/>
                    <a:lstStyle/>
                    <a:p>
                      <a:r>
                        <a:rPr lang="en-US" sz="1400" dirty="0"/>
                        <a:t>5</a:t>
                      </a:r>
                    </a:p>
                  </a:txBody>
                  <a:tcPr/>
                </a:tc>
                <a:tc>
                  <a:txBody>
                    <a:bodyPr/>
                    <a:lstStyle/>
                    <a:p>
                      <a:pPr marL="0" algn="l" defTabSz="914400" rtl="0" eaLnBrk="1" latinLnBrk="0" hangingPunct="1"/>
                      <a:r>
                        <a:rPr lang="en-US" sz="1400" kern="1200" dirty="0">
                          <a:solidFill>
                            <a:schemeClr val="dk1"/>
                          </a:solidFill>
                          <a:latin typeface="+mn-lt"/>
                          <a:ea typeface="+mn-ea"/>
                          <a:cs typeface="+mn-cs"/>
                        </a:rPr>
                        <a:t>102</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2</a:t>
                      </a:r>
                    </a:p>
                  </a:txBody>
                  <a:tcPr/>
                </a:tc>
                <a:extLst>
                  <a:ext uri="{0D108BD9-81ED-4DB2-BD59-A6C34878D82A}">
                    <a16:rowId xmlns:a16="http://schemas.microsoft.com/office/drawing/2014/main" val="10005"/>
                  </a:ext>
                </a:extLst>
              </a:tr>
              <a:tr h="370840">
                <a:tc>
                  <a:txBody>
                    <a:bodyPr/>
                    <a:lstStyle/>
                    <a:p>
                      <a:r>
                        <a:rPr lang="en-US" sz="1400" dirty="0"/>
                        <a:t>6</a:t>
                      </a:r>
                    </a:p>
                  </a:txBody>
                  <a:tcPr/>
                </a:tc>
                <a:tc>
                  <a:txBody>
                    <a:bodyPr/>
                    <a:lstStyle/>
                    <a:p>
                      <a:pPr marL="0" algn="l" defTabSz="914400" rtl="0" eaLnBrk="1" latinLnBrk="0" hangingPunct="1"/>
                      <a:r>
                        <a:rPr lang="en-US" sz="1400" kern="1200" dirty="0">
                          <a:solidFill>
                            <a:schemeClr val="dk1"/>
                          </a:solidFill>
                          <a:latin typeface="+mn-lt"/>
                          <a:ea typeface="+mn-ea"/>
                          <a:cs typeface="+mn-cs"/>
                        </a:rPr>
                        <a:t>103</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3</a:t>
                      </a:r>
                    </a:p>
                  </a:txBody>
                  <a:tcPr/>
                </a:tc>
                <a:extLst>
                  <a:ext uri="{0D108BD9-81ED-4DB2-BD59-A6C34878D82A}">
                    <a16:rowId xmlns:a16="http://schemas.microsoft.com/office/drawing/2014/main" val="10006"/>
                  </a:ext>
                </a:extLst>
              </a:tr>
              <a:tr h="370840">
                <a:tc>
                  <a:txBody>
                    <a:bodyPr/>
                    <a:lstStyle/>
                    <a:p>
                      <a:r>
                        <a:rPr lang="en-US" sz="1400" dirty="0"/>
                        <a:t>7</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2505</a:t>
                      </a:r>
                    </a:p>
                  </a:txBody>
                  <a:tcPr/>
                </a:tc>
                <a:tc>
                  <a:txBody>
                    <a:bodyPr/>
                    <a:lstStyle/>
                    <a:p>
                      <a:r>
                        <a:rPr lang="en-US" sz="1400" dirty="0"/>
                        <a:t>8</a:t>
                      </a:r>
                    </a:p>
                  </a:txBody>
                  <a:tcPr/>
                </a:tc>
                <a:extLst>
                  <a:ext uri="{0D108BD9-81ED-4DB2-BD59-A6C34878D82A}">
                    <a16:rowId xmlns:a16="http://schemas.microsoft.com/office/drawing/2014/main" val="10007"/>
                  </a:ext>
                </a:extLst>
              </a:tr>
              <a:tr h="370840">
                <a:tc>
                  <a:txBody>
                    <a:bodyPr/>
                    <a:lstStyle/>
                    <a:p>
                      <a:r>
                        <a:rPr lang="en-US" sz="1400" dirty="0"/>
                        <a:t>8</a:t>
                      </a:r>
                    </a:p>
                  </a:txBody>
                  <a:tcPr/>
                </a:tc>
                <a:tc>
                  <a:txBody>
                    <a:bodyPr/>
                    <a:lstStyle/>
                    <a:p>
                      <a:pPr marL="0" algn="l" defTabSz="914400" rtl="0" eaLnBrk="1" latinLnBrk="0" hangingPunct="1"/>
                      <a:r>
                        <a:rPr lang="en-US" sz="1400" kern="1200" dirty="0">
                          <a:solidFill>
                            <a:schemeClr val="dk1"/>
                          </a:solidFill>
                          <a:latin typeface="+mn-lt"/>
                          <a:ea typeface="+mn-ea"/>
                          <a:cs typeface="+mn-cs"/>
                        </a:rPr>
                        <a:t>101</a:t>
                      </a:r>
                    </a:p>
                  </a:txBody>
                  <a:tcPr/>
                </a:tc>
                <a:tc>
                  <a:txBody>
                    <a:bodyPr/>
                    <a:lstStyle/>
                    <a:p>
                      <a:pPr marL="0" algn="l" defTabSz="914400" rtl="0" eaLnBrk="1" latinLnBrk="0" hangingPunct="1"/>
                      <a:r>
                        <a:rPr lang="en-US" sz="1400" kern="1200" dirty="0">
                          <a:solidFill>
                            <a:schemeClr val="dk1"/>
                          </a:solidFill>
                          <a:latin typeface="+mn-lt"/>
                          <a:ea typeface="+mn-ea"/>
                          <a:cs typeface="+mn-cs"/>
                        </a:rPr>
                        <a:t>2684</a:t>
                      </a:r>
                    </a:p>
                  </a:txBody>
                  <a:tcPr/>
                </a:tc>
                <a:tc>
                  <a:txBody>
                    <a:bodyPr/>
                    <a:lstStyle/>
                    <a:p>
                      <a:r>
                        <a:rPr lang="en-US" sz="1400" dirty="0"/>
                        <a:t>2</a:t>
                      </a:r>
                    </a:p>
                  </a:txBody>
                  <a:tcPr/>
                </a:tc>
                <a:extLst>
                  <a:ext uri="{0D108BD9-81ED-4DB2-BD59-A6C34878D82A}">
                    <a16:rowId xmlns:a16="http://schemas.microsoft.com/office/drawing/2014/main" val="1600039062"/>
                  </a:ext>
                </a:extLst>
              </a:tr>
              <a:tr h="370840">
                <a:tc>
                  <a:txBody>
                    <a:bodyPr/>
                    <a:lstStyle/>
                    <a:p>
                      <a:r>
                        <a:rPr lang="en-US" sz="1400" dirty="0"/>
                        <a:t>9</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2282</a:t>
                      </a:r>
                    </a:p>
                  </a:txBody>
                  <a:tcPr/>
                </a:tc>
                <a:tc>
                  <a:txBody>
                    <a:bodyPr/>
                    <a:lstStyle/>
                    <a:p>
                      <a:r>
                        <a:rPr lang="en-US" sz="1400" dirty="0"/>
                        <a:t>3</a:t>
                      </a:r>
                    </a:p>
                  </a:txBody>
                  <a:tcPr/>
                </a:tc>
                <a:extLst>
                  <a:ext uri="{0D108BD9-81ED-4DB2-BD59-A6C34878D82A}">
                    <a16:rowId xmlns:a16="http://schemas.microsoft.com/office/drawing/2014/main" val="603699408"/>
                  </a:ext>
                </a:extLst>
              </a:tr>
              <a:tr h="370840">
                <a:tc>
                  <a:txBody>
                    <a:bodyPr/>
                    <a:lstStyle/>
                    <a:p>
                      <a:r>
                        <a:rPr lang="en-US" sz="1400" dirty="0"/>
                        <a:t>10</a:t>
                      </a:r>
                    </a:p>
                  </a:txBody>
                  <a:tcPr/>
                </a:tc>
                <a:tc>
                  <a:txBody>
                    <a:bodyPr/>
                    <a:lstStyle/>
                    <a:p>
                      <a:pPr marL="0" algn="l" defTabSz="914400" rtl="0" eaLnBrk="1" latinLnBrk="0" hangingPunct="1"/>
                      <a:r>
                        <a:rPr lang="en-US" sz="1400" kern="1200" dirty="0">
                          <a:solidFill>
                            <a:schemeClr val="dk1"/>
                          </a:solidFill>
                          <a:latin typeface="+mn-lt"/>
                          <a:ea typeface="+mn-ea"/>
                          <a:cs typeface="+mn-cs"/>
                        </a:rPr>
                        <a:t>104</a:t>
                      </a:r>
                    </a:p>
                  </a:txBody>
                  <a:tcPr/>
                </a:tc>
                <a:tc>
                  <a:txBody>
                    <a:bodyPr/>
                    <a:lstStyle/>
                    <a:p>
                      <a:pPr marL="0" algn="l" defTabSz="914400" rtl="0" eaLnBrk="1" latinLnBrk="0" hangingPunct="1"/>
                      <a:r>
                        <a:rPr lang="en-US" sz="1400" kern="1200" dirty="0">
                          <a:solidFill>
                            <a:schemeClr val="dk1"/>
                          </a:solidFill>
                          <a:latin typeface="+mn-lt"/>
                          <a:ea typeface="+mn-ea"/>
                          <a:cs typeface="+mn-cs"/>
                        </a:rPr>
                        <a:t>2700</a:t>
                      </a:r>
                    </a:p>
                  </a:txBody>
                  <a:tcPr/>
                </a:tc>
                <a:tc>
                  <a:txBody>
                    <a:bodyPr/>
                    <a:lstStyle/>
                    <a:p>
                      <a:r>
                        <a:rPr lang="en-US" sz="1400" dirty="0"/>
                        <a:t>2</a:t>
                      </a:r>
                    </a:p>
                  </a:txBody>
                  <a:tcPr/>
                </a:tc>
                <a:extLst>
                  <a:ext uri="{0D108BD9-81ED-4DB2-BD59-A6C34878D82A}">
                    <a16:rowId xmlns:a16="http://schemas.microsoft.com/office/drawing/2014/main" val="2228900303"/>
                  </a:ext>
                </a:extLst>
              </a:tr>
            </a:tbl>
          </a:graphicData>
        </a:graphic>
      </p:graphicFrame>
      <p:sp>
        <p:nvSpPr>
          <p:cNvPr id="7" name="TextBox 6"/>
          <p:cNvSpPr txBox="1"/>
          <p:nvPr/>
        </p:nvSpPr>
        <p:spPr>
          <a:xfrm>
            <a:off x="5671888" y="1295400"/>
            <a:ext cx="2260491" cy="400110"/>
          </a:xfrm>
          <a:prstGeom prst="rect">
            <a:avLst/>
          </a:prstGeom>
          <a:noFill/>
        </p:spPr>
        <p:txBody>
          <a:bodyPr wrap="none" rtlCol="0">
            <a:spAutoFit/>
          </a:bodyPr>
          <a:lstStyle/>
          <a:p>
            <a:r>
              <a:rPr lang="en-US" sz="2000" b="1" dirty="0" err="1"/>
              <a:t>OrderProduct</a:t>
            </a:r>
            <a:r>
              <a:rPr lang="en-US" sz="2000" b="1" dirty="0"/>
              <a:t> Table</a:t>
            </a:r>
          </a:p>
        </p:txBody>
      </p:sp>
      <p:sp>
        <p:nvSpPr>
          <p:cNvPr id="8" name="Up Arrow 7"/>
          <p:cNvSpPr/>
          <p:nvPr/>
        </p:nvSpPr>
        <p:spPr>
          <a:xfrm>
            <a:off x="5029200" y="6001820"/>
            <a:ext cx="3810000" cy="779979"/>
          </a:xfrm>
          <a:prstGeom prst="upArrow">
            <a:avLst>
              <a:gd name="adj1" fmla="val 81240"/>
              <a:gd name="adj2" fmla="val 52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add relationship attribute into the new table we created</a:t>
            </a:r>
          </a:p>
        </p:txBody>
      </p:sp>
      <p:sp>
        <p:nvSpPr>
          <p:cNvPr id="9" name="Rectangle 8"/>
          <p:cNvSpPr/>
          <p:nvPr/>
        </p:nvSpPr>
        <p:spPr>
          <a:xfrm>
            <a:off x="7807035" y="1678884"/>
            <a:ext cx="1143000" cy="44004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4975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690"/>
            <a:ext cx="8229600" cy="1143000"/>
          </a:xfrm>
        </p:spPr>
        <p:txBody>
          <a:bodyPr>
            <a:normAutofit fontScale="90000"/>
          </a:bodyPr>
          <a:lstStyle/>
          <a:p>
            <a:r>
              <a:rPr lang="en-US" dirty="0"/>
              <a:t>Define entities and attributes and the relationship between entities </a:t>
            </a:r>
          </a:p>
        </p:txBody>
      </p:sp>
      <p:graphicFrame>
        <p:nvGraphicFramePr>
          <p:cNvPr id="3" name="Table 2"/>
          <p:cNvGraphicFramePr>
            <a:graphicFrameLocks noGrp="1"/>
          </p:cNvGraphicFramePr>
          <p:nvPr>
            <p:extLst>
              <p:ext uri="{D42A27DB-BD31-4B8C-83A1-F6EECF244321}">
                <p14:modId xmlns:p14="http://schemas.microsoft.com/office/powerpoint/2010/main" val="3865742196"/>
              </p:ext>
            </p:extLst>
          </p:nvPr>
        </p:nvGraphicFramePr>
        <p:xfrm>
          <a:off x="1329559" y="1785620"/>
          <a:ext cx="6686115" cy="2225040"/>
        </p:xfrm>
        <a:graphic>
          <a:graphicData uri="http://schemas.openxmlformats.org/drawingml/2006/table">
            <a:tbl>
              <a:tblPr firstRow="1" bandRow="1">
                <a:tableStyleId>{72833802-FEF1-4C79-8D5D-14CF1EAF98D9}</a:tableStyleId>
              </a:tblPr>
              <a:tblGrid>
                <a:gridCol w="1860183">
                  <a:extLst>
                    <a:ext uri="{9D8B030D-6E8A-4147-A177-3AD203B41FA5}">
                      <a16:colId xmlns:a16="http://schemas.microsoft.com/office/drawing/2014/main" val="3312192211"/>
                    </a:ext>
                  </a:extLst>
                </a:gridCol>
                <a:gridCol w="4825932">
                  <a:extLst>
                    <a:ext uri="{9D8B030D-6E8A-4147-A177-3AD203B41FA5}">
                      <a16:colId xmlns:a16="http://schemas.microsoft.com/office/drawing/2014/main" val="2816372703"/>
                    </a:ext>
                  </a:extLst>
                </a:gridCol>
              </a:tblGrid>
              <a:tr h="370840">
                <a:tc>
                  <a:txBody>
                    <a:bodyPr/>
                    <a:lstStyle/>
                    <a:p>
                      <a:pPr algn="ctr"/>
                      <a:r>
                        <a:rPr lang="en-US" dirty="0"/>
                        <a:t>Entity</a:t>
                      </a:r>
                    </a:p>
                  </a:txBody>
                  <a:tcPr/>
                </a:tc>
                <a:tc>
                  <a:txBody>
                    <a:bodyPr/>
                    <a:lstStyle/>
                    <a:p>
                      <a:pPr algn="ctr"/>
                      <a:r>
                        <a:rPr lang="en-US" dirty="0"/>
                        <a:t>Attribute</a:t>
                      </a:r>
                    </a:p>
                  </a:txBody>
                  <a:tcPr/>
                </a:tc>
                <a:extLst>
                  <a:ext uri="{0D108BD9-81ED-4DB2-BD59-A6C34878D82A}">
                    <a16:rowId xmlns:a16="http://schemas.microsoft.com/office/drawing/2014/main" val="2842518190"/>
                  </a:ext>
                </a:extLst>
              </a:tr>
              <a:tr h="370840">
                <a:tc>
                  <a:txBody>
                    <a:bodyPr/>
                    <a:lstStyle/>
                    <a:p>
                      <a:r>
                        <a:rPr lang="en-US" dirty="0"/>
                        <a:t>Customer</a:t>
                      </a:r>
                    </a:p>
                  </a:txBody>
                  <a:tcPr/>
                </a:tc>
                <a:tc>
                  <a:txBody>
                    <a:bodyPr/>
                    <a:lstStyle/>
                    <a:p>
                      <a:r>
                        <a:rPr lang="en-US" dirty="0" err="1"/>
                        <a:t>CustomerID</a:t>
                      </a:r>
                      <a:r>
                        <a:rPr lang="en-US" dirty="0"/>
                        <a:t>, </a:t>
                      </a:r>
                      <a:r>
                        <a:rPr lang="en-US" dirty="0" err="1"/>
                        <a:t>FirstName</a:t>
                      </a:r>
                      <a:r>
                        <a:rPr lang="en-US" dirty="0"/>
                        <a:t>, </a:t>
                      </a:r>
                      <a:r>
                        <a:rPr lang="en-US" dirty="0" err="1"/>
                        <a:t>LastName</a:t>
                      </a:r>
                      <a:r>
                        <a:rPr lang="en-US" dirty="0"/>
                        <a:t>,</a:t>
                      </a:r>
                      <a:r>
                        <a:rPr lang="en-US" baseline="0" dirty="0"/>
                        <a:t> City, State, Zip</a:t>
                      </a:r>
                      <a:endParaRPr lang="en-US" dirty="0"/>
                    </a:p>
                  </a:txBody>
                  <a:tcPr/>
                </a:tc>
                <a:extLst>
                  <a:ext uri="{0D108BD9-81ED-4DB2-BD59-A6C34878D82A}">
                    <a16:rowId xmlns:a16="http://schemas.microsoft.com/office/drawing/2014/main" val="2363132723"/>
                  </a:ext>
                </a:extLst>
              </a:tr>
              <a:tr h="370840">
                <a:tc>
                  <a:txBody>
                    <a:bodyPr/>
                    <a:lstStyle/>
                    <a:p>
                      <a:r>
                        <a:rPr lang="en-US" dirty="0"/>
                        <a:t>Membership</a:t>
                      </a:r>
                    </a:p>
                  </a:txBody>
                  <a:tcPr/>
                </a:tc>
                <a:tc>
                  <a:txBody>
                    <a:bodyPr/>
                    <a:lstStyle/>
                    <a:p>
                      <a:r>
                        <a:rPr lang="en-US" dirty="0" err="1"/>
                        <a:t>Membership</a:t>
                      </a:r>
                      <a:r>
                        <a:rPr lang="en-US" baseline="0" dirty="0" err="1"/>
                        <a:t>ID</a:t>
                      </a:r>
                      <a:r>
                        <a:rPr lang="en-US" baseline="0" dirty="0"/>
                        <a:t>, Level, Points</a:t>
                      </a:r>
                      <a:endParaRPr lang="en-US" dirty="0"/>
                    </a:p>
                  </a:txBody>
                  <a:tcPr/>
                </a:tc>
                <a:extLst>
                  <a:ext uri="{0D108BD9-81ED-4DB2-BD59-A6C34878D82A}">
                    <a16:rowId xmlns:a16="http://schemas.microsoft.com/office/drawing/2014/main" val="1784948731"/>
                  </a:ext>
                </a:extLst>
              </a:tr>
              <a:tr h="370840">
                <a:tc>
                  <a:txBody>
                    <a:bodyPr/>
                    <a:lstStyle/>
                    <a:p>
                      <a:r>
                        <a:rPr lang="en-US" dirty="0"/>
                        <a:t>Order</a:t>
                      </a:r>
                    </a:p>
                  </a:txBody>
                  <a:tcPr/>
                </a:tc>
                <a:tc>
                  <a:txBody>
                    <a:bodyPr/>
                    <a:lstStyle/>
                    <a:p>
                      <a:r>
                        <a:rPr lang="en-US" dirty="0" err="1"/>
                        <a:t>OrderNumber</a:t>
                      </a:r>
                      <a:r>
                        <a:rPr lang="en-US" dirty="0"/>
                        <a:t>, </a:t>
                      </a:r>
                      <a:r>
                        <a:rPr lang="en-US" dirty="0" err="1"/>
                        <a:t>OrderDate</a:t>
                      </a:r>
                      <a:endParaRPr lang="en-US" dirty="0"/>
                    </a:p>
                  </a:txBody>
                  <a:tcPr/>
                </a:tc>
                <a:extLst>
                  <a:ext uri="{0D108BD9-81ED-4DB2-BD59-A6C34878D82A}">
                    <a16:rowId xmlns:a16="http://schemas.microsoft.com/office/drawing/2014/main" val="3578543595"/>
                  </a:ext>
                </a:extLst>
              </a:tr>
              <a:tr h="370840">
                <a:tc>
                  <a:txBody>
                    <a:bodyPr/>
                    <a:lstStyle/>
                    <a:p>
                      <a:r>
                        <a:rPr lang="en-US" dirty="0"/>
                        <a:t>Product</a:t>
                      </a:r>
                    </a:p>
                  </a:txBody>
                  <a:tcPr/>
                </a:tc>
                <a:tc>
                  <a:txBody>
                    <a:bodyPr/>
                    <a:lstStyle/>
                    <a:p>
                      <a:r>
                        <a:rPr lang="en-US" dirty="0" err="1"/>
                        <a:t>ProductID</a:t>
                      </a:r>
                      <a:r>
                        <a:rPr lang="en-US" baseline="0" dirty="0"/>
                        <a:t>, </a:t>
                      </a:r>
                      <a:r>
                        <a:rPr lang="en-US" baseline="0" dirty="0" err="1"/>
                        <a:t>ProductName</a:t>
                      </a:r>
                      <a:r>
                        <a:rPr lang="en-US" baseline="0" dirty="0"/>
                        <a:t>, Price</a:t>
                      </a:r>
                      <a:endParaRPr lang="en-US" dirty="0"/>
                    </a:p>
                  </a:txBody>
                  <a:tcPr/>
                </a:tc>
                <a:extLst>
                  <a:ext uri="{0D108BD9-81ED-4DB2-BD59-A6C34878D82A}">
                    <a16:rowId xmlns:a16="http://schemas.microsoft.com/office/drawing/2014/main" val="2319270335"/>
                  </a:ext>
                </a:extLst>
              </a:tr>
              <a:tr h="370840">
                <a:tc>
                  <a:txBody>
                    <a:bodyPr/>
                    <a:lstStyle/>
                    <a:p>
                      <a:r>
                        <a:rPr lang="en-US" dirty="0"/>
                        <a:t>Other attributes</a:t>
                      </a:r>
                    </a:p>
                  </a:txBody>
                  <a:tcPr/>
                </a:tc>
                <a:tc>
                  <a:txBody>
                    <a:bodyPr/>
                    <a:lstStyle/>
                    <a:p>
                      <a:r>
                        <a:rPr lang="en-US" dirty="0"/>
                        <a:t>Quantity (Attribute</a:t>
                      </a:r>
                      <a:r>
                        <a:rPr lang="en-US" baseline="0" dirty="0"/>
                        <a:t> of both </a:t>
                      </a:r>
                      <a:r>
                        <a:rPr lang="en-US" dirty="0"/>
                        <a:t>order</a:t>
                      </a:r>
                      <a:r>
                        <a:rPr lang="en-US" baseline="0" dirty="0"/>
                        <a:t> and product)</a:t>
                      </a:r>
                      <a:endParaRPr lang="en-US" dirty="0"/>
                    </a:p>
                  </a:txBody>
                  <a:tcPr/>
                </a:tc>
                <a:extLst>
                  <a:ext uri="{0D108BD9-81ED-4DB2-BD59-A6C34878D82A}">
                    <a16:rowId xmlns:a16="http://schemas.microsoft.com/office/drawing/2014/main" val="116284204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36600775"/>
              </p:ext>
            </p:extLst>
          </p:nvPr>
        </p:nvGraphicFramePr>
        <p:xfrm>
          <a:off x="1295400" y="4384040"/>
          <a:ext cx="6686115" cy="1483360"/>
        </p:xfrm>
        <a:graphic>
          <a:graphicData uri="http://schemas.openxmlformats.org/drawingml/2006/table">
            <a:tbl>
              <a:tblPr firstRow="1" bandRow="1">
                <a:tableStyleId>{72833802-FEF1-4C79-8D5D-14CF1EAF98D9}</a:tableStyleId>
              </a:tblPr>
              <a:tblGrid>
                <a:gridCol w="3497266">
                  <a:extLst>
                    <a:ext uri="{9D8B030D-6E8A-4147-A177-3AD203B41FA5}">
                      <a16:colId xmlns:a16="http://schemas.microsoft.com/office/drawing/2014/main" val="2916867426"/>
                    </a:ext>
                  </a:extLst>
                </a:gridCol>
                <a:gridCol w="3188849">
                  <a:extLst>
                    <a:ext uri="{9D8B030D-6E8A-4147-A177-3AD203B41FA5}">
                      <a16:colId xmlns:a16="http://schemas.microsoft.com/office/drawing/2014/main" val="1525753554"/>
                    </a:ext>
                  </a:extLst>
                </a:gridCol>
              </a:tblGrid>
              <a:tr h="370840">
                <a:tc>
                  <a:txBody>
                    <a:bodyPr/>
                    <a:lstStyle/>
                    <a:p>
                      <a:pPr algn="ctr"/>
                      <a:r>
                        <a:rPr lang="en-US" dirty="0"/>
                        <a:t>Entity</a:t>
                      </a:r>
                    </a:p>
                  </a:txBody>
                  <a:tcPr/>
                </a:tc>
                <a:tc>
                  <a:txBody>
                    <a:bodyPr/>
                    <a:lstStyle/>
                    <a:p>
                      <a:pPr algn="ctr"/>
                      <a:r>
                        <a:rPr lang="en-US" dirty="0"/>
                        <a:t>Type</a:t>
                      </a:r>
                      <a:r>
                        <a:rPr lang="en-US" baseline="0" dirty="0"/>
                        <a:t> of Relationship</a:t>
                      </a:r>
                      <a:endParaRPr lang="en-US" dirty="0"/>
                    </a:p>
                  </a:txBody>
                  <a:tcPr/>
                </a:tc>
                <a:extLst>
                  <a:ext uri="{0D108BD9-81ED-4DB2-BD59-A6C34878D82A}">
                    <a16:rowId xmlns:a16="http://schemas.microsoft.com/office/drawing/2014/main" val="2451074754"/>
                  </a:ext>
                </a:extLst>
              </a:tr>
              <a:tr h="370840">
                <a:tc>
                  <a:txBody>
                    <a:bodyPr/>
                    <a:lstStyle/>
                    <a:p>
                      <a:pPr algn="ctr"/>
                      <a:r>
                        <a:rPr lang="en-US" dirty="0"/>
                        <a:t>Customer, Membership</a:t>
                      </a:r>
                    </a:p>
                  </a:txBody>
                  <a:tcPr/>
                </a:tc>
                <a:tc>
                  <a:txBody>
                    <a:bodyPr/>
                    <a:lstStyle/>
                    <a:p>
                      <a:pPr algn="ctr"/>
                      <a:r>
                        <a:rPr lang="en-US" dirty="0"/>
                        <a:t>One-to</a:t>
                      </a:r>
                      <a:r>
                        <a:rPr lang="en-US" baseline="0" dirty="0"/>
                        <a:t>-one</a:t>
                      </a:r>
                      <a:endParaRPr lang="en-US" dirty="0"/>
                    </a:p>
                  </a:txBody>
                  <a:tcPr/>
                </a:tc>
                <a:extLst>
                  <a:ext uri="{0D108BD9-81ED-4DB2-BD59-A6C34878D82A}">
                    <a16:rowId xmlns:a16="http://schemas.microsoft.com/office/drawing/2014/main" val="3837313634"/>
                  </a:ext>
                </a:extLst>
              </a:tr>
              <a:tr h="370840">
                <a:tc>
                  <a:txBody>
                    <a:bodyPr/>
                    <a:lstStyle/>
                    <a:p>
                      <a:pPr algn="ctr"/>
                      <a:r>
                        <a:rPr lang="en-US" dirty="0"/>
                        <a:t>Customer, Order</a:t>
                      </a:r>
                    </a:p>
                  </a:txBody>
                  <a:tcPr/>
                </a:tc>
                <a:tc>
                  <a:txBody>
                    <a:bodyPr/>
                    <a:lstStyle/>
                    <a:p>
                      <a:pPr algn="ctr"/>
                      <a:r>
                        <a:rPr lang="en-US" dirty="0"/>
                        <a:t>One-to-Many</a:t>
                      </a:r>
                    </a:p>
                  </a:txBody>
                  <a:tcPr/>
                </a:tc>
                <a:extLst>
                  <a:ext uri="{0D108BD9-81ED-4DB2-BD59-A6C34878D82A}">
                    <a16:rowId xmlns:a16="http://schemas.microsoft.com/office/drawing/2014/main" val="241418453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Order,</a:t>
                      </a:r>
                      <a:r>
                        <a:rPr lang="en-US" baseline="0" dirty="0"/>
                        <a:t> Product</a:t>
                      </a:r>
                      <a:endParaRPr lang="en-US" dirty="0"/>
                    </a:p>
                  </a:txBody>
                  <a:tcPr/>
                </a:tc>
                <a:tc>
                  <a:txBody>
                    <a:bodyPr/>
                    <a:lstStyle/>
                    <a:p>
                      <a:pPr algn="ctr"/>
                      <a:r>
                        <a:rPr lang="en-US" dirty="0"/>
                        <a:t>Many-to-Many</a:t>
                      </a:r>
                    </a:p>
                  </a:txBody>
                  <a:tcPr/>
                </a:tc>
                <a:extLst>
                  <a:ext uri="{0D108BD9-81ED-4DB2-BD59-A6C34878D82A}">
                    <a16:rowId xmlns:a16="http://schemas.microsoft.com/office/drawing/2014/main" val="1066750096"/>
                  </a:ext>
                </a:extLst>
              </a:tr>
            </a:tbl>
          </a:graphicData>
        </a:graphic>
      </p:graphicFrame>
    </p:spTree>
    <p:extLst>
      <p:ext uri="{BB962C8B-B14F-4D97-AF65-F5344CB8AC3E}">
        <p14:creationId xmlns:p14="http://schemas.microsoft.com/office/powerpoint/2010/main" val="1831216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Our Order Database schema</a:t>
            </a:r>
          </a:p>
        </p:txBody>
      </p:sp>
      <p:sp>
        <p:nvSpPr>
          <p:cNvPr id="29" name="Freeform 28"/>
          <p:cNvSpPr/>
          <p:nvPr/>
        </p:nvSpPr>
        <p:spPr>
          <a:xfrm>
            <a:off x="2470864" y="2136764"/>
            <a:ext cx="445268" cy="79311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550689" y="1998015"/>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0" name="Group 39"/>
          <p:cNvGrpSpPr/>
          <p:nvPr/>
        </p:nvGrpSpPr>
        <p:grpSpPr>
          <a:xfrm>
            <a:off x="2753889" y="2814626"/>
            <a:ext cx="177800" cy="228600"/>
            <a:chOff x="2362200" y="3306762"/>
            <a:chExt cx="177800" cy="228600"/>
          </a:xfrm>
        </p:grpSpPr>
        <p:cxnSp>
          <p:nvCxnSpPr>
            <p:cNvPr id="42" name="Straight Connector 41"/>
            <p:cNvCxnSpPr/>
            <p:nvPr/>
          </p:nvCxnSpPr>
          <p:spPr>
            <a:xfrm flipH="1">
              <a:off x="2362200" y="330676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Connector 43"/>
            <p:cNvCxnSpPr/>
            <p:nvPr/>
          </p:nvCxnSpPr>
          <p:spPr>
            <a:xfrm flipH="1" flipV="1">
              <a:off x="2362200" y="343376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46" name="Freeform 45"/>
          <p:cNvSpPr/>
          <p:nvPr/>
        </p:nvSpPr>
        <p:spPr>
          <a:xfrm>
            <a:off x="4446241" y="2529194"/>
            <a:ext cx="415442" cy="40068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a:off x="4512994" y="2389493"/>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8" name="Group 47"/>
          <p:cNvGrpSpPr/>
          <p:nvPr/>
        </p:nvGrpSpPr>
        <p:grpSpPr>
          <a:xfrm>
            <a:off x="4683884" y="2802878"/>
            <a:ext cx="177800" cy="228600"/>
            <a:chOff x="4622800" y="3036252"/>
            <a:chExt cx="177800" cy="228600"/>
          </a:xfrm>
        </p:grpSpPr>
        <p:cxnSp>
          <p:nvCxnSpPr>
            <p:cNvPr id="49" name="Straight Connector 48"/>
            <p:cNvCxnSpPr/>
            <p:nvPr/>
          </p:nvCxnSpPr>
          <p:spPr>
            <a:xfrm flipH="1">
              <a:off x="4622800" y="3036252"/>
              <a:ext cx="172770" cy="1270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0" name="Straight Connector 49"/>
            <p:cNvCxnSpPr/>
            <p:nvPr/>
          </p:nvCxnSpPr>
          <p:spPr>
            <a:xfrm flipH="1" flipV="1">
              <a:off x="4622800" y="3163252"/>
              <a:ext cx="177800" cy="10160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sp>
        <p:nvSpPr>
          <p:cNvPr id="51" name="Freeform 50"/>
          <p:cNvSpPr/>
          <p:nvPr/>
        </p:nvSpPr>
        <p:spPr>
          <a:xfrm flipV="1">
            <a:off x="6534219" y="2529194"/>
            <a:ext cx="435190" cy="753744"/>
          </a:xfrm>
          <a:custGeom>
            <a:avLst/>
            <a:gdLst>
              <a:gd name="connsiteX0" fmla="*/ 0 w 577850"/>
              <a:gd name="connsiteY0" fmla="*/ 0 h 1054100"/>
              <a:gd name="connsiteX1" fmla="*/ 279400 w 577850"/>
              <a:gd name="connsiteY1" fmla="*/ 0 h 1054100"/>
              <a:gd name="connsiteX2" fmla="*/ 279400 w 577850"/>
              <a:gd name="connsiteY2" fmla="*/ 1054100 h 1054100"/>
              <a:gd name="connsiteX3" fmla="*/ 577850 w 577850"/>
              <a:gd name="connsiteY3" fmla="*/ 1054100 h 1054100"/>
            </a:gdLst>
            <a:ahLst/>
            <a:cxnLst>
              <a:cxn ang="0">
                <a:pos x="connsiteX0" y="connsiteY0"/>
              </a:cxn>
              <a:cxn ang="0">
                <a:pos x="connsiteX1" y="connsiteY1"/>
              </a:cxn>
              <a:cxn ang="0">
                <a:pos x="connsiteX2" y="connsiteY2"/>
              </a:cxn>
              <a:cxn ang="0">
                <a:pos x="connsiteX3" y="connsiteY3"/>
              </a:cxn>
            </a:cxnLst>
            <a:rect l="l" t="t" r="r" b="b"/>
            <a:pathLst>
              <a:path w="577850" h="1054100">
                <a:moveTo>
                  <a:pt x="0" y="0"/>
                </a:moveTo>
                <a:lnTo>
                  <a:pt x="279400" y="0"/>
                </a:lnTo>
                <a:lnTo>
                  <a:pt x="279400" y="1054100"/>
                </a:lnTo>
                <a:lnTo>
                  <a:pt x="577850" y="1054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6934200" y="2389248"/>
            <a:ext cx="0" cy="279889"/>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2" name="Group 61"/>
          <p:cNvGrpSpPr/>
          <p:nvPr/>
        </p:nvGrpSpPr>
        <p:grpSpPr>
          <a:xfrm>
            <a:off x="6547531" y="3180544"/>
            <a:ext cx="186843" cy="197644"/>
            <a:chOff x="6599720" y="3413918"/>
            <a:chExt cx="186843" cy="197644"/>
          </a:xfrm>
        </p:grpSpPr>
        <p:cxnSp>
          <p:nvCxnSpPr>
            <p:cNvPr id="63" name="Straight Connector 62"/>
            <p:cNvCxnSpPr/>
            <p:nvPr/>
          </p:nvCxnSpPr>
          <p:spPr>
            <a:xfrm>
              <a:off x="6605588" y="3413918"/>
              <a:ext cx="176212" cy="102394"/>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flipV="1">
              <a:off x="6599720" y="3516312"/>
              <a:ext cx="186843" cy="9525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graphicFrame>
        <p:nvGraphicFramePr>
          <p:cNvPr id="65" name="Table 64"/>
          <p:cNvGraphicFramePr>
            <a:graphicFrameLocks noGrp="1"/>
          </p:cNvGraphicFramePr>
          <p:nvPr>
            <p:extLst>
              <p:ext uri="{D42A27DB-BD31-4B8C-83A1-F6EECF244321}">
                <p14:modId xmlns:p14="http://schemas.microsoft.com/office/powerpoint/2010/main" val="3197930607"/>
              </p:ext>
            </p:extLst>
          </p:nvPr>
        </p:nvGraphicFramePr>
        <p:xfrm>
          <a:off x="990600" y="1608126"/>
          <a:ext cx="1483889" cy="2560320"/>
        </p:xfrm>
        <a:graphic>
          <a:graphicData uri="http://schemas.openxmlformats.org/drawingml/2006/table">
            <a:tbl>
              <a:tblPr firstRow="1" bandRow="1">
                <a:tableStyleId>{21E4AEA4-8DFA-4A89-87EB-49C32662AFE0}</a:tableStyleId>
              </a:tblPr>
              <a:tblGrid>
                <a:gridCol w="1483889">
                  <a:extLst>
                    <a:ext uri="{9D8B030D-6E8A-4147-A177-3AD203B41FA5}">
                      <a16:colId xmlns:a16="http://schemas.microsoft.com/office/drawing/2014/main" val="20000"/>
                    </a:ext>
                  </a:extLst>
                </a:gridCol>
              </a:tblGrid>
              <a:tr h="365760">
                <a:tc>
                  <a:txBody>
                    <a:bodyPr/>
                    <a:lstStyle/>
                    <a:p>
                      <a:r>
                        <a:rPr lang="en-US" dirty="0"/>
                        <a:t>Customer</a:t>
                      </a:r>
                    </a:p>
                  </a:txBody>
                  <a:tcPr/>
                </a:tc>
                <a:extLst>
                  <a:ext uri="{0D108BD9-81ED-4DB2-BD59-A6C34878D82A}">
                    <a16:rowId xmlns:a16="http://schemas.microsoft.com/office/drawing/2014/main" val="10000"/>
                  </a:ext>
                </a:extLst>
              </a:tr>
              <a:tr h="365760">
                <a:tc>
                  <a:txBody>
                    <a:bodyPr/>
                    <a:lstStyle/>
                    <a:p>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r>
                        <a:rPr lang="en-US" dirty="0" err="1"/>
                        <a:t>FirstName</a:t>
                      </a:r>
                      <a:endParaRPr lang="en-US" dirty="0"/>
                    </a:p>
                  </a:txBody>
                  <a:tcPr/>
                </a:tc>
                <a:extLst>
                  <a:ext uri="{0D108BD9-81ED-4DB2-BD59-A6C34878D82A}">
                    <a16:rowId xmlns:a16="http://schemas.microsoft.com/office/drawing/2014/main" val="10002"/>
                  </a:ext>
                </a:extLst>
              </a:tr>
              <a:tr h="365760">
                <a:tc>
                  <a:txBody>
                    <a:bodyPr/>
                    <a:lstStyle/>
                    <a:p>
                      <a:r>
                        <a:rPr lang="en-US" dirty="0" err="1"/>
                        <a:t>LastName</a:t>
                      </a:r>
                      <a:endParaRPr lang="en-US" dirty="0"/>
                    </a:p>
                  </a:txBody>
                  <a:tcPr/>
                </a:tc>
                <a:extLst>
                  <a:ext uri="{0D108BD9-81ED-4DB2-BD59-A6C34878D82A}">
                    <a16:rowId xmlns:a16="http://schemas.microsoft.com/office/drawing/2014/main" val="10003"/>
                  </a:ext>
                </a:extLst>
              </a:tr>
              <a:tr h="365760">
                <a:tc>
                  <a:txBody>
                    <a:bodyPr/>
                    <a:lstStyle/>
                    <a:p>
                      <a:r>
                        <a:rPr lang="en-US" dirty="0"/>
                        <a:t>City</a:t>
                      </a:r>
                    </a:p>
                  </a:txBody>
                  <a:tcPr/>
                </a:tc>
                <a:extLst>
                  <a:ext uri="{0D108BD9-81ED-4DB2-BD59-A6C34878D82A}">
                    <a16:rowId xmlns:a16="http://schemas.microsoft.com/office/drawing/2014/main" val="10004"/>
                  </a:ext>
                </a:extLst>
              </a:tr>
              <a:tr h="365760">
                <a:tc>
                  <a:txBody>
                    <a:bodyPr/>
                    <a:lstStyle/>
                    <a:p>
                      <a:r>
                        <a:rPr lang="en-US" dirty="0"/>
                        <a:t>State</a:t>
                      </a:r>
                    </a:p>
                  </a:txBody>
                  <a:tcPr/>
                </a:tc>
                <a:extLst>
                  <a:ext uri="{0D108BD9-81ED-4DB2-BD59-A6C34878D82A}">
                    <a16:rowId xmlns:a16="http://schemas.microsoft.com/office/drawing/2014/main" val="10005"/>
                  </a:ext>
                </a:extLst>
              </a:tr>
              <a:tr h="365760">
                <a:tc>
                  <a:txBody>
                    <a:bodyPr/>
                    <a:lstStyle/>
                    <a:p>
                      <a:r>
                        <a:rPr lang="en-US" dirty="0"/>
                        <a:t>Zip</a:t>
                      </a:r>
                    </a:p>
                  </a:txBody>
                  <a:tcPr/>
                </a:tc>
                <a:extLst>
                  <a:ext uri="{0D108BD9-81ED-4DB2-BD59-A6C34878D82A}">
                    <a16:rowId xmlns:a16="http://schemas.microsoft.com/office/drawing/2014/main" val="10006"/>
                  </a:ext>
                </a:extLst>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2225297034"/>
              </p:ext>
            </p:extLst>
          </p:nvPr>
        </p:nvGraphicFramePr>
        <p:xfrm>
          <a:off x="2890698" y="1952471"/>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Order</a:t>
                      </a:r>
                    </a:p>
                  </a:txBody>
                  <a:tcPr/>
                </a:tc>
                <a:extLst>
                  <a:ext uri="{0D108BD9-81ED-4DB2-BD59-A6C34878D82A}">
                    <a16:rowId xmlns:a16="http://schemas.microsoft.com/office/drawing/2014/main" val="10000"/>
                  </a:ext>
                </a:extLst>
              </a:tr>
              <a:tr h="365760">
                <a:tc>
                  <a:txBody>
                    <a:bodyPr/>
                    <a:lstStyle/>
                    <a:p>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1665386148"/>
              </p:ext>
            </p:extLst>
          </p:nvPr>
        </p:nvGraphicFramePr>
        <p:xfrm>
          <a:off x="4855734" y="1985093"/>
          <a:ext cx="1675035" cy="1841945"/>
        </p:xfrm>
        <a:graphic>
          <a:graphicData uri="http://schemas.openxmlformats.org/drawingml/2006/table">
            <a:tbl>
              <a:tblPr firstRow="1" bandRow="1">
                <a:tableStyleId>{21E4AEA4-8DFA-4A89-87EB-49C32662AFE0}</a:tableStyleId>
              </a:tblPr>
              <a:tblGrid>
                <a:gridCol w="1675035">
                  <a:extLst>
                    <a:ext uri="{9D8B030D-6E8A-4147-A177-3AD203B41FA5}">
                      <a16:colId xmlns:a16="http://schemas.microsoft.com/office/drawing/2014/main" val="20000"/>
                    </a:ext>
                  </a:extLst>
                </a:gridCol>
              </a:tblGrid>
              <a:tr h="378905">
                <a:tc>
                  <a:txBody>
                    <a:bodyPr/>
                    <a:lstStyle/>
                    <a:p>
                      <a:r>
                        <a:rPr lang="en-US" dirty="0" err="1"/>
                        <a:t>OrderProduct</a:t>
                      </a:r>
                      <a:endParaRPr lang="en-US" dirty="0"/>
                    </a:p>
                  </a:txBody>
                  <a:tcPr/>
                </a:tc>
                <a:extLst>
                  <a:ext uri="{0D108BD9-81ED-4DB2-BD59-A6C34878D82A}">
                    <a16:rowId xmlns:a16="http://schemas.microsoft.com/office/drawing/2014/main" val="10000"/>
                  </a:ext>
                </a:extLst>
              </a:tr>
              <a:tr h="365760">
                <a:tc>
                  <a:txBody>
                    <a:bodyPr/>
                    <a:lstStyle/>
                    <a:p>
                      <a:r>
                        <a:rPr lang="en-US" u="sng" dirty="0" err="1"/>
                        <a:t>OrderProductID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OrderNumber</a:t>
                      </a:r>
                      <a:endParaRPr lang="en-US" dirty="0"/>
                    </a:p>
                  </a:txBody>
                  <a:tcPr/>
                </a:tc>
                <a:extLst>
                  <a:ext uri="{0D108BD9-81ED-4DB2-BD59-A6C34878D82A}">
                    <a16:rowId xmlns:a16="http://schemas.microsoft.com/office/drawing/2014/main" val="10002"/>
                  </a:ext>
                </a:extLst>
              </a:tr>
              <a:tr h="365760">
                <a:tc>
                  <a:txBody>
                    <a:bodyPr/>
                    <a:lstStyle/>
                    <a:p>
                      <a:r>
                        <a:rPr lang="en-US" dirty="0" err="1"/>
                        <a:t>ProductID</a:t>
                      </a:r>
                      <a:endParaRPr lang="en-US" dirty="0"/>
                    </a:p>
                  </a:txBody>
                  <a:tcPr/>
                </a:tc>
                <a:extLst>
                  <a:ext uri="{0D108BD9-81ED-4DB2-BD59-A6C34878D82A}">
                    <a16:rowId xmlns:a16="http://schemas.microsoft.com/office/drawing/2014/main" val="10003"/>
                  </a:ext>
                </a:extLst>
              </a:tr>
              <a:tr h="365760">
                <a:tc>
                  <a:txBody>
                    <a:bodyPr/>
                    <a:lstStyle/>
                    <a:p>
                      <a:r>
                        <a:rPr lang="en-US" dirty="0"/>
                        <a:t>Quantity</a:t>
                      </a:r>
                    </a:p>
                  </a:txBody>
                  <a:tcPr/>
                </a:tc>
                <a:extLst>
                  <a:ext uri="{0D108BD9-81ED-4DB2-BD59-A6C34878D82A}">
                    <a16:rowId xmlns:a16="http://schemas.microsoft.com/office/drawing/2014/main" val="10004"/>
                  </a:ext>
                </a:extLst>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2938457297"/>
              </p:ext>
            </p:extLst>
          </p:nvPr>
        </p:nvGraphicFramePr>
        <p:xfrm>
          <a:off x="6969409" y="19980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r>
                        <a:rPr lang="en-US" dirty="0"/>
                        <a:t>Product</a:t>
                      </a:r>
                    </a:p>
                  </a:txBody>
                  <a:tcPr/>
                </a:tc>
                <a:extLst>
                  <a:ext uri="{0D108BD9-81ED-4DB2-BD59-A6C34878D82A}">
                    <a16:rowId xmlns:a16="http://schemas.microsoft.com/office/drawing/2014/main" val="10000"/>
                  </a:ext>
                </a:extLst>
              </a:tr>
              <a:tr h="365760">
                <a:tc>
                  <a:txBody>
                    <a:bodyPr/>
                    <a:lstStyle/>
                    <a:p>
                      <a:r>
                        <a:rPr lang="en-US" u="sng" dirty="0" err="1"/>
                        <a:t>ProductID</a:t>
                      </a:r>
                      <a:endParaRPr lang="en-US" u="sng" dirty="0"/>
                    </a:p>
                  </a:txBody>
                  <a:tcPr/>
                </a:tc>
                <a:extLst>
                  <a:ext uri="{0D108BD9-81ED-4DB2-BD59-A6C34878D82A}">
                    <a16:rowId xmlns:a16="http://schemas.microsoft.com/office/drawing/2014/main" val="10001"/>
                  </a:ext>
                </a:extLst>
              </a:tr>
              <a:tr h="365760">
                <a:tc>
                  <a:txBody>
                    <a:bodyPr/>
                    <a:lstStyle/>
                    <a:p>
                      <a:r>
                        <a:rPr lang="en-US" dirty="0" err="1"/>
                        <a:t>ProductName</a:t>
                      </a:r>
                      <a:endParaRPr lang="en-US" dirty="0"/>
                    </a:p>
                  </a:txBody>
                  <a:tcPr/>
                </a:tc>
                <a:extLst>
                  <a:ext uri="{0D108BD9-81ED-4DB2-BD59-A6C34878D82A}">
                    <a16:rowId xmlns:a16="http://schemas.microsoft.com/office/drawing/2014/main" val="10002"/>
                  </a:ext>
                </a:extLst>
              </a:tr>
              <a:tr h="365760">
                <a:tc>
                  <a:txBody>
                    <a:bodyPr/>
                    <a:lstStyle/>
                    <a:p>
                      <a:r>
                        <a:rPr lang="en-US" dirty="0"/>
                        <a:t>Price</a:t>
                      </a:r>
                    </a:p>
                  </a:txBody>
                  <a:tcPr/>
                </a:tc>
                <a:extLst>
                  <a:ext uri="{0D108BD9-81ED-4DB2-BD59-A6C34878D82A}">
                    <a16:rowId xmlns:a16="http://schemas.microsoft.com/office/drawing/2014/main" val="1000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70372120"/>
              </p:ext>
            </p:extLst>
          </p:nvPr>
        </p:nvGraphicFramePr>
        <p:xfrm>
          <a:off x="2803375" y="4191000"/>
          <a:ext cx="1641341" cy="1828800"/>
        </p:xfrm>
        <a:graphic>
          <a:graphicData uri="http://schemas.openxmlformats.org/drawingml/2006/table">
            <a:tbl>
              <a:tblPr firstRow="1" bandRow="1">
                <a:tableStyleId>{21E4AEA4-8DFA-4A89-87EB-49C32662AFE0}</a:tableStyleId>
              </a:tblPr>
              <a:tblGrid>
                <a:gridCol w="1641341">
                  <a:extLst>
                    <a:ext uri="{9D8B030D-6E8A-4147-A177-3AD203B41FA5}">
                      <a16:colId xmlns:a16="http://schemas.microsoft.com/office/drawing/2014/main" val="20000"/>
                    </a:ext>
                  </a:extLst>
                </a:gridCol>
              </a:tblGrid>
              <a:tr h="365760">
                <a:tc>
                  <a:txBody>
                    <a:bodyPr/>
                    <a:lstStyle/>
                    <a:p>
                      <a:r>
                        <a:rPr lang="en-US" dirty="0"/>
                        <a:t>Membership</a:t>
                      </a:r>
                    </a:p>
                  </a:txBody>
                  <a:tcPr/>
                </a:tc>
                <a:extLst>
                  <a:ext uri="{0D108BD9-81ED-4DB2-BD59-A6C34878D82A}">
                    <a16:rowId xmlns:a16="http://schemas.microsoft.com/office/drawing/2014/main" val="10000"/>
                  </a:ext>
                </a:extLst>
              </a:tr>
              <a:tr h="365760">
                <a:tc>
                  <a:txBody>
                    <a:bodyPr/>
                    <a:lstStyle/>
                    <a:p>
                      <a:r>
                        <a:rPr lang="en-US" u="sng" dirty="0" err="1"/>
                        <a:t>MembershipID</a:t>
                      </a:r>
                      <a:endParaRPr lang="en-US" u="sng" dirty="0"/>
                    </a:p>
                  </a:txBody>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Level</a:t>
                      </a:r>
                    </a:p>
                  </a:txBody>
                  <a:tcPr/>
                </a:tc>
                <a:extLst>
                  <a:ext uri="{0D108BD9-81ED-4DB2-BD59-A6C34878D82A}">
                    <a16:rowId xmlns:a16="http://schemas.microsoft.com/office/drawing/2014/main" val="10003"/>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a:t>
                      </a:r>
                    </a:p>
                  </a:txBody>
                  <a:tcPr/>
                </a:tc>
                <a:extLst>
                  <a:ext uri="{0D108BD9-81ED-4DB2-BD59-A6C34878D82A}">
                    <a16:rowId xmlns:a16="http://schemas.microsoft.com/office/drawing/2014/main" val="277072478"/>
                  </a:ext>
                </a:extLst>
              </a:tr>
            </a:tbl>
          </a:graphicData>
        </a:graphic>
      </p:graphicFrame>
      <p:cxnSp>
        <p:nvCxnSpPr>
          <p:cNvPr id="5" name="Elbow Connector 4"/>
          <p:cNvCxnSpPr/>
          <p:nvPr/>
        </p:nvCxnSpPr>
        <p:spPr>
          <a:xfrm rot="10800000" flipH="1" flipV="1">
            <a:off x="990600" y="2217726"/>
            <a:ext cx="1773628" cy="2941320"/>
          </a:xfrm>
          <a:prstGeom prst="bentConnector4">
            <a:avLst>
              <a:gd name="adj1" fmla="val -12889"/>
              <a:gd name="adj2" fmla="val 99312"/>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2057148"/>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p:cNvCxnSpPr/>
          <p:nvPr/>
        </p:nvCxnSpPr>
        <p:spPr>
          <a:xfrm>
            <a:off x="2691935" y="5009254"/>
            <a:ext cx="0" cy="279890"/>
          </a:xfrm>
          <a:prstGeom prst="lin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608309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a:bodyPr>
          <a:lstStyle/>
          <a:p>
            <a:pPr lvl="0"/>
            <a:r>
              <a:rPr lang="en-US" dirty="0"/>
              <a:t>Understand database schema</a:t>
            </a:r>
          </a:p>
          <a:p>
            <a:pPr lvl="1"/>
            <a:r>
              <a:rPr lang="en-US" sz="2400" dirty="0"/>
              <a:t>Entity</a:t>
            </a:r>
          </a:p>
          <a:p>
            <a:pPr lvl="1"/>
            <a:r>
              <a:rPr lang="en-US" sz="2400" dirty="0"/>
              <a:t>Relationship</a:t>
            </a:r>
          </a:p>
          <a:p>
            <a:pPr lvl="1"/>
            <a:r>
              <a:rPr lang="en-US" sz="2400" dirty="0"/>
              <a:t>Attributes</a:t>
            </a:r>
          </a:p>
          <a:p>
            <a:pPr lvl="2"/>
            <a:r>
              <a:rPr lang="en-US" sz="2000" dirty="0"/>
              <a:t>Entity attributes: primary key vs. non-key </a:t>
            </a:r>
          </a:p>
          <a:p>
            <a:pPr lvl="2"/>
            <a:r>
              <a:rPr lang="en-US" sz="2000" dirty="0"/>
              <a:t>Relationship attributes</a:t>
            </a:r>
          </a:p>
          <a:p>
            <a:pPr lvl="1"/>
            <a:r>
              <a:rPr lang="en-US" sz="2400" dirty="0"/>
              <a:t>Cardinality</a:t>
            </a:r>
          </a:p>
          <a:p>
            <a:pPr lvl="2"/>
            <a:r>
              <a:rPr lang="en-US" sz="2000" dirty="0"/>
              <a:t>Minimum cardinality: optional or mandatory (i.e., 0 or 1)</a:t>
            </a:r>
          </a:p>
          <a:p>
            <a:pPr lvl="2"/>
            <a:r>
              <a:rPr lang="en-US" sz="2000" dirty="0"/>
              <a:t>Maximum cardinality: 1:1, 1:m, m:m</a:t>
            </a:r>
          </a:p>
          <a:p>
            <a:pPr lvl="2"/>
            <a:r>
              <a:rPr lang="en-US" sz="2000" dirty="0"/>
              <a:t>Crow’s foot notation</a:t>
            </a:r>
            <a:endParaRPr lang="en-US" dirty="0"/>
          </a:p>
        </p:txBody>
      </p:sp>
    </p:spTree>
    <p:extLst>
      <p:ext uri="{BB962C8B-B14F-4D97-AF65-F5344CB8AC3E}">
        <p14:creationId xmlns:p14="http://schemas.microsoft.com/office/powerpoint/2010/main" val="403352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1606609" y="3426909"/>
            <a:ext cx="5708591" cy="411410"/>
          </a:xfrm>
          <a:prstGeom prst="downArrow">
            <a:avLst>
              <a:gd name="adj1" fmla="val 50000"/>
              <a:gd name="adj2" fmla="val 60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Relational Database</a:t>
            </a:r>
            <a:br>
              <a:rPr lang="en-US" dirty="0"/>
            </a:br>
            <a:r>
              <a:rPr lang="en-US" sz="3600" dirty="0"/>
              <a:t>Student-Class enrollment Example</a:t>
            </a:r>
          </a:p>
        </p:txBody>
      </p:sp>
      <p:sp>
        <p:nvSpPr>
          <p:cNvPr id="14" name="Rounded Rectangle 13"/>
          <p:cNvSpPr/>
          <p:nvPr/>
        </p:nvSpPr>
        <p:spPr>
          <a:xfrm>
            <a:off x="990600" y="5791199"/>
            <a:ext cx="7543800" cy="971929"/>
          </a:xfrm>
          <a:prstGeom prst="round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t>This is good because:</a:t>
            </a:r>
          </a:p>
          <a:p>
            <a:pPr marL="285750" indent="-285750">
              <a:buFont typeface="Arial" pitchFamily="34" charset="0"/>
              <a:buChar char="•"/>
            </a:pPr>
            <a:r>
              <a:rPr lang="en-US" sz="2000" dirty="0"/>
              <a:t>Data is entered and stored once</a:t>
            </a:r>
          </a:p>
          <a:p>
            <a:pPr marL="285750" indent="-285750">
              <a:buFont typeface="Arial" pitchFamily="34" charset="0"/>
              <a:buChar char="•"/>
            </a:pPr>
            <a:r>
              <a:rPr lang="en-US" sz="2000" dirty="0"/>
              <a:t>Minimizes redundancy</a:t>
            </a:r>
          </a:p>
        </p:txBody>
      </p:sp>
      <p:pic>
        <p:nvPicPr>
          <p:cNvPr id="8" name="Picture 7"/>
          <p:cNvPicPr>
            <a:picLocks noChangeAspect="1"/>
          </p:cNvPicPr>
          <p:nvPr/>
        </p:nvPicPr>
        <p:blipFill>
          <a:blip r:embed="rId3"/>
          <a:stretch>
            <a:fillRect/>
          </a:stretch>
        </p:blipFill>
        <p:spPr>
          <a:xfrm>
            <a:off x="6669900" y="4356887"/>
            <a:ext cx="2016900" cy="887425"/>
          </a:xfrm>
          <a:prstGeom prst="rect">
            <a:avLst/>
          </a:prstGeom>
        </p:spPr>
      </p:pic>
      <p:pic>
        <p:nvPicPr>
          <p:cNvPr id="4" name="Picture 3"/>
          <p:cNvPicPr>
            <a:picLocks noChangeAspect="1"/>
          </p:cNvPicPr>
          <p:nvPr/>
        </p:nvPicPr>
        <p:blipFill>
          <a:blip r:embed="rId4"/>
          <a:stretch>
            <a:fillRect/>
          </a:stretch>
        </p:blipFill>
        <p:spPr>
          <a:xfrm>
            <a:off x="890433" y="1460223"/>
            <a:ext cx="7099838" cy="1924560"/>
          </a:xfrm>
          <a:prstGeom prst="rect">
            <a:avLst/>
          </a:prstGeom>
        </p:spPr>
      </p:pic>
      <p:pic>
        <p:nvPicPr>
          <p:cNvPr id="11" name="Picture 10"/>
          <p:cNvPicPr>
            <a:picLocks noChangeAspect="1"/>
          </p:cNvPicPr>
          <p:nvPr/>
        </p:nvPicPr>
        <p:blipFill>
          <a:blip r:embed="rId5"/>
          <a:stretch>
            <a:fillRect/>
          </a:stretch>
        </p:blipFill>
        <p:spPr>
          <a:xfrm>
            <a:off x="152400" y="4038600"/>
            <a:ext cx="4281536" cy="920113"/>
          </a:xfrm>
          <a:prstGeom prst="rect">
            <a:avLst/>
          </a:prstGeom>
        </p:spPr>
      </p:pic>
      <p:pic>
        <p:nvPicPr>
          <p:cNvPr id="13" name="Picture 12"/>
          <p:cNvPicPr>
            <a:picLocks noChangeAspect="1"/>
          </p:cNvPicPr>
          <p:nvPr/>
        </p:nvPicPr>
        <p:blipFill>
          <a:blip r:embed="rId6"/>
          <a:stretch>
            <a:fillRect/>
          </a:stretch>
        </p:blipFill>
        <p:spPr>
          <a:xfrm>
            <a:off x="4508665" y="3838319"/>
            <a:ext cx="2097900" cy="1924560"/>
          </a:xfrm>
          <a:prstGeom prst="rect">
            <a:avLst/>
          </a:prstGeom>
        </p:spPr>
      </p:pic>
    </p:spTree>
    <p:extLst>
      <p:ext uri="{BB962C8B-B14F-4D97-AF65-F5344CB8AC3E}">
        <p14:creationId xmlns:p14="http://schemas.microsoft.com/office/powerpoint/2010/main" val="411740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Database Schema</a:t>
            </a:r>
          </a:p>
        </p:txBody>
      </p:sp>
      <p:sp>
        <p:nvSpPr>
          <p:cNvPr id="3" name="Content Placeholder 2"/>
          <p:cNvSpPr>
            <a:spLocks noGrp="1"/>
          </p:cNvSpPr>
          <p:nvPr>
            <p:ph idx="1"/>
          </p:nvPr>
        </p:nvSpPr>
        <p:spPr/>
        <p:txBody>
          <a:bodyPr>
            <a:normAutofit lnSpcReduction="10000"/>
          </a:bodyPr>
          <a:lstStyle/>
          <a:p>
            <a:pPr lvl="0"/>
            <a:r>
              <a:rPr lang="en-US" dirty="0"/>
              <a:t>Draw database schema</a:t>
            </a:r>
          </a:p>
          <a:p>
            <a:pPr lvl="1"/>
            <a:r>
              <a:rPr lang="en-US" sz="2400" dirty="0"/>
              <a:t>Identify tables based on entities and relationships</a:t>
            </a:r>
          </a:p>
          <a:p>
            <a:pPr lvl="1"/>
            <a:r>
              <a:rPr lang="en-US" sz="2400" dirty="0"/>
              <a:t>Implement primary key/foreign key relationships</a:t>
            </a:r>
          </a:p>
          <a:p>
            <a:pPr lvl="1"/>
            <a:r>
              <a:rPr lang="en-US" sz="2400" dirty="0"/>
              <a:t>Decompose many-to-many relationships into one-to-many relationships in the schema</a:t>
            </a:r>
          </a:p>
          <a:p>
            <a:pPr lvl="0"/>
            <a:endParaRPr lang="en-US" dirty="0"/>
          </a:p>
          <a:p>
            <a:pPr lvl="0"/>
            <a:r>
              <a:rPr lang="en-US" dirty="0"/>
              <a:t>Best practices for normalization</a:t>
            </a:r>
          </a:p>
          <a:p>
            <a:pPr lvl="0"/>
            <a:endParaRPr lang="en-US" dirty="0"/>
          </a:p>
          <a:p>
            <a:r>
              <a:rPr lang="en-US" dirty="0"/>
              <a:t>Be able to match up (join) multiple tables</a:t>
            </a:r>
          </a:p>
        </p:txBody>
      </p:sp>
    </p:spTree>
    <p:extLst>
      <p:ext uri="{BB962C8B-B14F-4D97-AF65-F5344CB8AC3E}">
        <p14:creationId xmlns:p14="http://schemas.microsoft.com/office/powerpoint/2010/main" val="3264370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r>
              <a:rPr lang="en-US" dirty="0"/>
              <a:t>In Class Activity #1</a:t>
            </a:r>
          </a:p>
        </p:txBody>
      </p:sp>
    </p:spTree>
    <p:extLst>
      <p:ext uri="{BB962C8B-B14F-4D97-AF65-F5344CB8AC3E}">
        <p14:creationId xmlns:p14="http://schemas.microsoft.com/office/powerpoint/2010/main" val="3637235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a:t>The Relational Database</a:t>
            </a:r>
            <a:endParaRPr lang="en-US" sz="3600" dirty="0"/>
          </a:p>
        </p:txBody>
      </p:sp>
      <p:sp>
        <p:nvSpPr>
          <p:cNvPr id="3" name="Content Placeholder 2"/>
          <p:cNvSpPr>
            <a:spLocks noGrp="1"/>
          </p:cNvSpPr>
          <p:nvPr>
            <p:ph idx="1"/>
          </p:nvPr>
        </p:nvSpPr>
        <p:spPr>
          <a:xfrm>
            <a:off x="457200" y="1524000"/>
            <a:ext cx="3352800" cy="3886200"/>
          </a:xfrm>
        </p:spPr>
        <p:txBody>
          <a:bodyPr>
            <a:noAutofit/>
          </a:bodyPr>
          <a:lstStyle/>
          <a:p>
            <a:r>
              <a:rPr lang="en-US" sz="2800" dirty="0"/>
              <a:t>A series of tables with logical associations between them</a:t>
            </a:r>
          </a:p>
          <a:p>
            <a:r>
              <a:rPr lang="en-US" sz="2800" dirty="0"/>
              <a:t>The associations (relationships) allow the data to be combined</a:t>
            </a:r>
          </a:p>
          <a:p>
            <a:r>
              <a:rPr lang="en-US" sz="2800" dirty="0"/>
              <a:t>We use database schema </a:t>
            </a:r>
          </a:p>
        </p:txBody>
      </p:sp>
      <p:pic>
        <p:nvPicPr>
          <p:cNvPr id="4" name="Picture 3"/>
          <p:cNvPicPr>
            <a:picLocks noChangeAspect="1"/>
          </p:cNvPicPr>
          <p:nvPr/>
        </p:nvPicPr>
        <p:blipFill>
          <a:blip r:embed="rId3"/>
          <a:stretch>
            <a:fillRect/>
          </a:stretch>
        </p:blipFill>
        <p:spPr>
          <a:xfrm>
            <a:off x="3025774" y="1905000"/>
            <a:ext cx="5953957" cy="1298447"/>
          </a:xfrm>
          <a:prstGeom prst="rect">
            <a:avLst/>
          </a:prstGeom>
        </p:spPr>
      </p:pic>
      <p:pic>
        <p:nvPicPr>
          <p:cNvPr id="20" name="Picture 19"/>
          <p:cNvPicPr>
            <a:picLocks noChangeAspect="1"/>
          </p:cNvPicPr>
          <p:nvPr/>
        </p:nvPicPr>
        <p:blipFill>
          <a:blip r:embed="rId4"/>
          <a:stretch>
            <a:fillRect/>
          </a:stretch>
        </p:blipFill>
        <p:spPr>
          <a:xfrm>
            <a:off x="3581400" y="3701101"/>
            <a:ext cx="5398331" cy="1419218"/>
          </a:xfrm>
          <a:prstGeom prst="rect">
            <a:avLst/>
          </a:prstGeom>
        </p:spPr>
      </p:pic>
    </p:spTree>
    <p:extLst>
      <p:ext uri="{BB962C8B-B14F-4D97-AF65-F5344CB8AC3E}">
        <p14:creationId xmlns:p14="http://schemas.microsoft.com/office/powerpoint/2010/main" val="379142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Database Schema?</a:t>
            </a:r>
          </a:p>
        </p:txBody>
      </p:sp>
      <p:sp>
        <p:nvSpPr>
          <p:cNvPr id="3" name="Content Placeholder 2"/>
          <p:cNvSpPr>
            <a:spLocks noGrp="1"/>
          </p:cNvSpPr>
          <p:nvPr>
            <p:ph idx="1"/>
          </p:nvPr>
        </p:nvSpPr>
        <p:spPr>
          <a:xfrm>
            <a:off x="457200" y="1600200"/>
            <a:ext cx="8001000" cy="4876800"/>
          </a:xfrm>
        </p:spPr>
        <p:txBody>
          <a:bodyPr>
            <a:normAutofit/>
          </a:bodyPr>
          <a:lstStyle/>
          <a:p>
            <a:r>
              <a:rPr lang="en-US" sz="2800" dirty="0"/>
              <a:t> </a:t>
            </a:r>
            <a:r>
              <a:rPr lang="en-US" sz="2800" b="1" dirty="0">
                <a:solidFill>
                  <a:srgbClr val="C00000"/>
                </a:solidFill>
              </a:rPr>
              <a:t>Database Schema </a:t>
            </a:r>
            <a:r>
              <a:rPr lang="en-US" sz="2800" dirty="0"/>
              <a:t>is</a:t>
            </a:r>
          </a:p>
          <a:p>
            <a:pPr lvl="1"/>
            <a:r>
              <a:rPr lang="en-US" sz="2400" dirty="0"/>
              <a:t>A map of the tables and fields in the database</a:t>
            </a:r>
          </a:p>
          <a:p>
            <a:pPr lvl="1"/>
            <a:r>
              <a:rPr lang="en-US" sz="2400" dirty="0"/>
              <a:t>This is what is implemented in the database management system</a:t>
            </a:r>
          </a:p>
          <a:p>
            <a:pPr lvl="1"/>
            <a:r>
              <a:rPr lang="en-US" sz="2400" dirty="0"/>
              <a:t>Part of the “design” process</a:t>
            </a:r>
          </a:p>
          <a:p>
            <a:endParaRPr lang="en-US" sz="2800" dirty="0"/>
          </a:p>
          <a:p>
            <a:r>
              <a:rPr lang="en-US" sz="2800" dirty="0"/>
              <a:t>A database schema allows us to understand</a:t>
            </a:r>
          </a:p>
          <a:p>
            <a:pPr lvl="1"/>
            <a:r>
              <a:rPr lang="en-US" sz="2400" dirty="0"/>
              <a:t>Entities in a database</a:t>
            </a:r>
          </a:p>
          <a:p>
            <a:pPr lvl="1"/>
            <a:r>
              <a:rPr lang="en-US" sz="2400" dirty="0"/>
              <a:t>Attributes in a database</a:t>
            </a:r>
          </a:p>
          <a:p>
            <a:pPr lvl="1"/>
            <a:r>
              <a:rPr lang="en-US" sz="2400" dirty="0"/>
              <a:t>Relationships between entities </a:t>
            </a:r>
          </a:p>
          <a:p>
            <a:pPr lvl="1"/>
            <a:endParaRPr lang="en-US" sz="2400" dirty="0"/>
          </a:p>
        </p:txBody>
      </p:sp>
    </p:spTree>
    <p:extLst>
      <p:ext uri="{BB962C8B-B14F-4D97-AF65-F5344CB8AC3E}">
        <p14:creationId xmlns:p14="http://schemas.microsoft.com/office/powerpoint/2010/main" val="1051148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1811632154"/>
              </p:ext>
            </p:extLst>
          </p:nvPr>
        </p:nvGraphicFramePr>
        <p:xfrm>
          <a:off x="5608362" y="2436815"/>
          <a:ext cx="1564991" cy="1463040"/>
        </p:xfrm>
        <a:graphic>
          <a:graphicData uri="http://schemas.openxmlformats.org/drawingml/2006/table">
            <a:tbl>
              <a:tblPr firstRow="1" bandRow="1">
                <a:tableStyleId>{21E4AEA4-8DFA-4A89-87EB-49C32662AFE0}</a:tableStyleId>
              </a:tblPr>
              <a:tblGrid>
                <a:gridCol w="1564991">
                  <a:extLst>
                    <a:ext uri="{9D8B030D-6E8A-4147-A177-3AD203B41FA5}">
                      <a16:colId xmlns:a16="http://schemas.microsoft.com/office/drawing/2014/main" val="20000"/>
                    </a:ext>
                  </a:extLst>
                </a:gridCol>
              </a:tblGrid>
              <a:tr h="365760">
                <a:tc>
                  <a:txBody>
                    <a:bodyPr/>
                    <a:lstStyle/>
                    <a:p>
                      <a:pPr algn="ctr"/>
                      <a:r>
                        <a:rPr lang="en-US" dirty="0"/>
                        <a:t>Order</a:t>
                      </a:r>
                    </a:p>
                  </a:txBody>
                  <a:tcPr/>
                </a:tc>
                <a:extLst>
                  <a:ext uri="{0D108BD9-81ED-4DB2-BD59-A6C34878D82A}">
                    <a16:rowId xmlns:a16="http://schemas.microsoft.com/office/drawing/2014/main" val="10000"/>
                  </a:ext>
                </a:extLst>
              </a:tr>
              <a:tr h="365760">
                <a:tc>
                  <a:txBody>
                    <a:bodyPr/>
                    <a:lstStyle/>
                    <a:p>
                      <a:pPr algn="ctr"/>
                      <a:r>
                        <a:rPr lang="en-US" u="sng" dirty="0" err="1"/>
                        <a:t>OrderNumber</a:t>
                      </a:r>
                      <a:endParaRPr lang="en-US" u="sng" dirty="0"/>
                    </a:p>
                  </a:txBody>
                  <a:tcPr/>
                </a:tc>
                <a:extLst>
                  <a:ext uri="{0D108BD9-81ED-4DB2-BD59-A6C34878D82A}">
                    <a16:rowId xmlns:a16="http://schemas.microsoft.com/office/drawing/2014/main" val="10001"/>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CustomerID</a:t>
                      </a:r>
                      <a:endParaRPr lang="en-US" dirty="0"/>
                    </a:p>
                  </a:txBody>
                  <a:tcPr/>
                </a:tc>
                <a:extLst>
                  <a:ext uri="{0D108BD9-81ED-4DB2-BD59-A6C34878D82A}">
                    <a16:rowId xmlns:a16="http://schemas.microsoft.com/office/drawing/2014/main" val="10002"/>
                  </a:ext>
                </a:extLst>
              </a:tr>
              <a:tr h="36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OrderDate</a:t>
                      </a:r>
                      <a:endParaRPr lang="en-US" dirty="0"/>
                    </a:p>
                  </a:txBody>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2936763444"/>
              </p:ext>
            </p:extLst>
          </p:nvPr>
        </p:nvGraphicFramePr>
        <p:xfrm>
          <a:off x="1962657" y="239268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2" name="Title 1"/>
          <p:cNvSpPr>
            <a:spLocks noGrp="1"/>
          </p:cNvSpPr>
          <p:nvPr>
            <p:ph type="title"/>
          </p:nvPr>
        </p:nvSpPr>
        <p:spPr>
          <a:xfrm>
            <a:off x="457200" y="0"/>
            <a:ext cx="8229600" cy="1143000"/>
          </a:xfrm>
        </p:spPr>
        <p:txBody>
          <a:bodyPr/>
          <a:lstStyle/>
          <a:p>
            <a:r>
              <a:rPr lang="en-US" dirty="0"/>
              <a:t>Understanding Database Schema</a:t>
            </a:r>
          </a:p>
        </p:txBody>
      </p:sp>
      <p:cxnSp>
        <p:nvCxnSpPr>
          <p:cNvPr id="8" name="Elbow Connector 12">
            <a:extLst>
              <a:ext uri="{FF2B5EF4-FFF2-40B4-BE49-F238E27FC236}">
                <a16:creationId xmlns:a16="http://schemas.microsoft.com/office/drawing/2014/main" id="{33AEF0A1-9AA1-4124-8165-51A7CD4EECC5}"/>
              </a:ext>
            </a:extLst>
          </p:cNvPr>
          <p:cNvCxnSpPr>
            <a:cxnSpLocks/>
          </p:cNvCxnSpPr>
          <p:nvPr/>
        </p:nvCxnSpPr>
        <p:spPr>
          <a:xfrm>
            <a:off x="3615788" y="2962985"/>
            <a:ext cx="1957365" cy="396240"/>
          </a:xfrm>
          <a:prstGeom prst="bentConnector3">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BFFF837-7326-45D2-B7FE-C884EE6D56AD}"/>
              </a:ext>
            </a:extLst>
          </p:cNvPr>
          <p:cNvCxnSpPr/>
          <p:nvPr/>
        </p:nvCxnSpPr>
        <p:spPr>
          <a:xfrm flipH="1">
            <a:off x="5420753" y="3230637"/>
            <a:ext cx="157164"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BE9D6C-783E-42D9-866C-64251FF975D9}"/>
              </a:ext>
            </a:extLst>
          </p:cNvPr>
          <p:cNvCxnSpPr/>
          <p:nvPr/>
        </p:nvCxnSpPr>
        <p:spPr>
          <a:xfrm flipH="1" flipV="1">
            <a:off x="5420753" y="3359225"/>
            <a:ext cx="166688" cy="128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4FCC94-F891-448B-BB29-4DA96AD9DD57}"/>
              </a:ext>
            </a:extLst>
          </p:cNvPr>
          <p:cNvCxnSpPr/>
          <p:nvPr/>
        </p:nvCxnSpPr>
        <p:spPr>
          <a:xfrm>
            <a:off x="3665794"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9FAC0446-67A2-4E6B-A2B4-A579AE71917A}"/>
              </a:ext>
            </a:extLst>
          </p:cNvPr>
          <p:cNvSpPr>
            <a:spLocks noChangeArrowheads="1"/>
          </p:cNvSpPr>
          <p:nvPr/>
        </p:nvSpPr>
        <p:spPr bwMode="auto">
          <a:xfrm>
            <a:off x="7630553" y="2006780"/>
            <a:ext cx="58535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a:t>
            </a:r>
            <a:endParaRPr lang="en-US" altLang="en-US" dirty="0">
              <a:solidFill>
                <a:srgbClr val="FF0000"/>
              </a:solidFill>
            </a:endParaRPr>
          </a:p>
        </p:txBody>
      </p:sp>
      <p:sp>
        <p:nvSpPr>
          <p:cNvPr id="13" name="Line 17">
            <a:extLst>
              <a:ext uri="{FF2B5EF4-FFF2-40B4-BE49-F238E27FC236}">
                <a16:creationId xmlns:a16="http://schemas.microsoft.com/office/drawing/2014/main" id="{4B9D3DDC-27E2-4E50-A135-B26994CB1616}"/>
              </a:ext>
            </a:extLst>
          </p:cNvPr>
          <p:cNvSpPr>
            <a:spLocks noChangeShapeType="1"/>
          </p:cNvSpPr>
          <p:nvPr/>
        </p:nvSpPr>
        <p:spPr bwMode="auto">
          <a:xfrm flipH="1">
            <a:off x="7173353" y="2197657"/>
            <a:ext cx="383184" cy="1950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4" name="Rectangle 13">
            <a:extLst>
              <a:ext uri="{FF2B5EF4-FFF2-40B4-BE49-F238E27FC236}">
                <a16:creationId xmlns:a16="http://schemas.microsoft.com/office/drawing/2014/main" id="{F4FEC18D-A086-4B8E-85D4-A5A779E5BD4B}"/>
              </a:ext>
            </a:extLst>
          </p:cNvPr>
          <p:cNvSpPr>
            <a:spLocks noChangeArrowheads="1"/>
          </p:cNvSpPr>
          <p:nvPr/>
        </p:nvSpPr>
        <p:spPr bwMode="auto">
          <a:xfrm>
            <a:off x="443506" y="1782948"/>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5" name="Line 17">
            <a:extLst>
              <a:ext uri="{FF2B5EF4-FFF2-40B4-BE49-F238E27FC236}">
                <a16:creationId xmlns:a16="http://schemas.microsoft.com/office/drawing/2014/main" id="{1A605829-4DB4-482D-B4BE-D5B418631C65}"/>
              </a:ext>
            </a:extLst>
          </p:cNvPr>
          <p:cNvSpPr>
            <a:spLocks noChangeShapeType="1"/>
          </p:cNvSpPr>
          <p:nvPr/>
        </p:nvSpPr>
        <p:spPr bwMode="auto">
          <a:xfrm>
            <a:off x="1748607" y="2290621"/>
            <a:ext cx="506969" cy="29238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18" name="Rectangle 17">
            <a:extLst>
              <a:ext uri="{FF2B5EF4-FFF2-40B4-BE49-F238E27FC236}">
                <a16:creationId xmlns:a16="http://schemas.microsoft.com/office/drawing/2014/main" id="{05F32606-ED2E-45D6-8A73-4FAAE95B8564}"/>
              </a:ext>
            </a:extLst>
          </p:cNvPr>
          <p:cNvSpPr>
            <a:spLocks noChangeArrowheads="1"/>
          </p:cNvSpPr>
          <p:nvPr/>
        </p:nvSpPr>
        <p:spPr bwMode="auto">
          <a:xfrm>
            <a:off x="217738" y="3487813"/>
            <a:ext cx="117981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 </a:t>
            </a:r>
          </a:p>
          <a:p>
            <a:pPr algn="ctr" eaLnBrk="1" hangingPunct="1"/>
            <a:r>
              <a:rPr lang="en-US" altLang="en-US" sz="1900" dirty="0">
                <a:solidFill>
                  <a:srgbClr val="FF0000"/>
                </a:solidFill>
              </a:rPr>
              <a:t>of the </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19" name="Line 17">
            <a:extLst>
              <a:ext uri="{FF2B5EF4-FFF2-40B4-BE49-F238E27FC236}">
                <a16:creationId xmlns:a16="http://schemas.microsoft.com/office/drawing/2014/main" id="{30C2B172-0B4D-4081-AC7C-6956B9F9BE90}"/>
              </a:ext>
            </a:extLst>
          </p:cNvPr>
          <p:cNvSpPr>
            <a:spLocks noChangeShapeType="1"/>
          </p:cNvSpPr>
          <p:nvPr/>
        </p:nvSpPr>
        <p:spPr bwMode="auto">
          <a:xfrm>
            <a:off x="1397548" y="395200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0"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397548" y="378019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1"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397548" y="348781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3" name="Rectangle 22">
            <a:extLst>
              <a:ext uri="{FF2B5EF4-FFF2-40B4-BE49-F238E27FC236}">
                <a16:creationId xmlns:a16="http://schemas.microsoft.com/office/drawing/2014/main" id="{014EFC67-00BB-4788-A057-5E19E5CFFFC7}"/>
              </a:ext>
            </a:extLst>
          </p:cNvPr>
          <p:cNvSpPr>
            <a:spLocks noChangeArrowheads="1"/>
          </p:cNvSpPr>
          <p:nvPr/>
        </p:nvSpPr>
        <p:spPr bwMode="auto">
          <a:xfrm>
            <a:off x="408388" y="2689409"/>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24"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500955" y="3012523"/>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5" name="Rectangle 24">
            <a:extLst>
              <a:ext uri="{FF2B5EF4-FFF2-40B4-BE49-F238E27FC236}">
                <a16:creationId xmlns:a16="http://schemas.microsoft.com/office/drawing/2014/main" id="{361FE84A-E51E-4FE8-BA0F-F53090DA23BB}"/>
              </a:ext>
            </a:extLst>
          </p:cNvPr>
          <p:cNvSpPr>
            <a:spLocks noChangeArrowheads="1"/>
          </p:cNvSpPr>
          <p:nvPr/>
        </p:nvSpPr>
        <p:spPr bwMode="auto">
          <a:xfrm>
            <a:off x="4001070" y="4051012"/>
            <a:ext cx="117981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Cardinality</a:t>
            </a:r>
            <a:endParaRPr lang="en-US" altLang="en-US" dirty="0">
              <a:solidFill>
                <a:srgbClr val="FF0000"/>
              </a:solidFill>
            </a:endParaRPr>
          </a:p>
        </p:txBody>
      </p:sp>
      <p:sp>
        <p:nvSpPr>
          <p:cNvPr id="26" name="Rectangle 25">
            <a:extLst>
              <a:ext uri="{FF2B5EF4-FFF2-40B4-BE49-F238E27FC236}">
                <a16:creationId xmlns:a16="http://schemas.microsoft.com/office/drawing/2014/main" id="{5A50294A-862B-438C-BB08-B5147641785C}"/>
              </a:ext>
            </a:extLst>
          </p:cNvPr>
          <p:cNvSpPr>
            <a:spLocks noChangeArrowheads="1"/>
          </p:cNvSpPr>
          <p:nvPr/>
        </p:nvSpPr>
        <p:spPr bwMode="auto">
          <a:xfrm>
            <a:off x="7811789" y="295733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Foreign</a:t>
            </a:r>
          </a:p>
          <a:p>
            <a:pPr algn="ctr" eaLnBrk="1" hangingPunct="1"/>
            <a:r>
              <a:rPr lang="en-US" altLang="en-US" sz="1900" dirty="0">
                <a:solidFill>
                  <a:srgbClr val="FF0000"/>
                </a:solidFill>
              </a:rPr>
              <a:t>Key</a:t>
            </a:r>
            <a:endParaRPr lang="en-US" altLang="en-US" dirty="0">
              <a:solidFill>
                <a:srgbClr val="FF0000"/>
              </a:solidFill>
            </a:endParaRPr>
          </a:p>
        </p:txBody>
      </p:sp>
      <p:sp>
        <p:nvSpPr>
          <p:cNvPr id="27" name="Line 17">
            <a:extLst>
              <a:ext uri="{FF2B5EF4-FFF2-40B4-BE49-F238E27FC236}">
                <a16:creationId xmlns:a16="http://schemas.microsoft.com/office/drawing/2014/main" id="{3BE846B5-67ED-401D-814C-877B4F05DE16}"/>
              </a:ext>
            </a:extLst>
          </p:cNvPr>
          <p:cNvSpPr>
            <a:spLocks noChangeShapeType="1"/>
          </p:cNvSpPr>
          <p:nvPr/>
        </p:nvSpPr>
        <p:spPr bwMode="auto">
          <a:xfrm flipH="1">
            <a:off x="7072905" y="3274184"/>
            <a:ext cx="738883" cy="85040"/>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8" name="Line 17">
            <a:extLst>
              <a:ext uri="{FF2B5EF4-FFF2-40B4-BE49-F238E27FC236}">
                <a16:creationId xmlns:a16="http://schemas.microsoft.com/office/drawing/2014/main" id="{DF0B550B-06B3-4BC6-8CD9-12DC3B5940E1}"/>
              </a:ext>
            </a:extLst>
          </p:cNvPr>
          <p:cNvSpPr>
            <a:spLocks noChangeShapeType="1"/>
          </p:cNvSpPr>
          <p:nvPr/>
        </p:nvSpPr>
        <p:spPr bwMode="auto">
          <a:xfrm flipV="1">
            <a:off x="4638131" y="3648193"/>
            <a:ext cx="782622" cy="256623"/>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29" name="Line 17">
            <a:extLst>
              <a:ext uri="{FF2B5EF4-FFF2-40B4-BE49-F238E27FC236}">
                <a16:creationId xmlns:a16="http://schemas.microsoft.com/office/drawing/2014/main" id="{D5E529BD-1861-44BA-8BE3-F418EBE6F23C}"/>
              </a:ext>
            </a:extLst>
          </p:cNvPr>
          <p:cNvSpPr>
            <a:spLocks noChangeShapeType="1"/>
          </p:cNvSpPr>
          <p:nvPr/>
        </p:nvSpPr>
        <p:spPr bwMode="auto">
          <a:xfrm flipH="1" flipV="1">
            <a:off x="3768188" y="3316203"/>
            <a:ext cx="862694" cy="588612"/>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cxnSp>
        <p:nvCxnSpPr>
          <p:cNvPr id="32" name="Straight Connector 31">
            <a:extLst>
              <a:ext uri="{FF2B5EF4-FFF2-40B4-BE49-F238E27FC236}">
                <a16:creationId xmlns:a16="http://schemas.microsoft.com/office/drawing/2014/main" id="{084FCC94-F891-448B-BB29-4DA96AD9DD57}"/>
              </a:ext>
            </a:extLst>
          </p:cNvPr>
          <p:cNvCxnSpPr/>
          <p:nvPr/>
        </p:nvCxnSpPr>
        <p:spPr>
          <a:xfrm>
            <a:off x="3768069" y="2871069"/>
            <a:ext cx="0" cy="2214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313814" y="3205665"/>
            <a:ext cx="86018" cy="296332"/>
          </a:xfrm>
          <a:prstGeom prst="ellips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4605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p:bldP spid="15" grpId="0" animBg="1"/>
      <p:bldP spid="18" grpId="0"/>
      <p:bldP spid="19" grpId="0" animBg="1"/>
      <p:bldP spid="20" grpId="0" animBg="1"/>
      <p:bldP spid="21" grpId="0" animBg="1"/>
      <p:bldP spid="23" grpId="0"/>
      <p:bldP spid="24" grpId="0" animBg="1"/>
      <p:bldP spid="25" grpId="0"/>
      <p:bldP spid="26" grpId="0"/>
      <p:bldP spid="27" grpId="0" animBg="1"/>
      <p:bldP spid="28"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Entity and Attribute</a:t>
            </a:r>
          </a:p>
        </p:txBody>
      </p:sp>
      <p:sp>
        <p:nvSpPr>
          <p:cNvPr id="3" name="Rectangle 2"/>
          <p:cNvSpPr/>
          <p:nvPr/>
        </p:nvSpPr>
        <p:spPr>
          <a:xfrm>
            <a:off x="4263960" y="1472065"/>
            <a:ext cx="4118040" cy="2015936"/>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2400" dirty="0"/>
              <a:t>Entity represents an object/construct we want to manage</a:t>
            </a:r>
          </a:p>
          <a:p>
            <a:pPr marL="285750" indent="-285750">
              <a:buFont typeface="Arial" panose="020B0604020202020204" pitchFamily="34" charset="0"/>
              <a:buChar char="•"/>
            </a:pPr>
            <a:r>
              <a:rPr lang="en-US" sz="2400" dirty="0"/>
              <a:t>Attribute is a characteristic of an entity (or relationship)</a:t>
            </a:r>
            <a:endParaRPr lang="en-US" altLang="zh-CN" sz="2400" dirty="0"/>
          </a:p>
        </p:txBody>
      </p:sp>
      <p:graphicFrame>
        <p:nvGraphicFramePr>
          <p:cNvPr id="39" name="Table 38"/>
          <p:cNvGraphicFramePr>
            <a:graphicFrameLocks noGrp="1"/>
          </p:cNvGraphicFramePr>
          <p:nvPr>
            <p:extLst>
              <p:ext uri="{D42A27DB-BD31-4B8C-83A1-F6EECF244321}">
                <p14:modId xmlns:p14="http://schemas.microsoft.com/office/powerpoint/2010/main" val="270954229"/>
              </p:ext>
            </p:extLst>
          </p:nvPr>
        </p:nvGraphicFramePr>
        <p:xfrm>
          <a:off x="2133600" y="1371600"/>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0" name="Rectangle 39">
            <a:extLst>
              <a:ext uri="{FF2B5EF4-FFF2-40B4-BE49-F238E27FC236}">
                <a16:creationId xmlns:a16="http://schemas.microsoft.com/office/drawing/2014/main" id="{F4FEC18D-A086-4B8E-85D4-A5A779E5BD4B}"/>
              </a:ext>
            </a:extLst>
          </p:cNvPr>
          <p:cNvSpPr>
            <a:spLocks noChangeArrowheads="1"/>
          </p:cNvSpPr>
          <p:nvPr/>
        </p:nvSpPr>
        <p:spPr bwMode="auto">
          <a:xfrm>
            <a:off x="380756" y="1391146"/>
            <a:ext cx="13051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sz="1900" dirty="0">
                <a:solidFill>
                  <a:srgbClr val="FF0000"/>
                </a:solidFill>
              </a:rPr>
              <a:t>Table Name</a:t>
            </a:r>
          </a:p>
          <a:p>
            <a:pPr algn="ctr" eaLnBrk="1" hangingPunct="1"/>
            <a:r>
              <a:rPr lang="en-US" altLang="en-US" sz="1900" dirty="0">
                <a:solidFill>
                  <a:srgbClr val="FF0000"/>
                </a:solidFill>
              </a:rPr>
              <a:t>(Entity)</a:t>
            </a:r>
            <a:endParaRPr lang="en-US" altLang="en-US" dirty="0">
              <a:solidFill>
                <a:srgbClr val="FF0000"/>
              </a:solidFill>
            </a:endParaRPr>
          </a:p>
        </p:txBody>
      </p:sp>
      <p:sp>
        <p:nvSpPr>
          <p:cNvPr id="41" name="Line 17">
            <a:extLst>
              <a:ext uri="{FF2B5EF4-FFF2-40B4-BE49-F238E27FC236}">
                <a16:creationId xmlns:a16="http://schemas.microsoft.com/office/drawing/2014/main" id="{1A605829-4DB4-482D-B4BE-D5B418631C65}"/>
              </a:ext>
            </a:extLst>
          </p:cNvPr>
          <p:cNvSpPr>
            <a:spLocks noChangeShapeType="1"/>
          </p:cNvSpPr>
          <p:nvPr/>
        </p:nvSpPr>
        <p:spPr bwMode="auto">
          <a:xfrm flipV="1">
            <a:off x="1752600" y="1561928"/>
            <a:ext cx="673919" cy="12160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2" name="Rectangle 41">
            <a:extLst>
              <a:ext uri="{FF2B5EF4-FFF2-40B4-BE49-F238E27FC236}">
                <a16:creationId xmlns:a16="http://schemas.microsoft.com/office/drawing/2014/main" id="{05F32606-ED2E-45D6-8A73-4FAAE95B8564}"/>
              </a:ext>
            </a:extLst>
          </p:cNvPr>
          <p:cNvSpPr>
            <a:spLocks noChangeArrowheads="1"/>
          </p:cNvSpPr>
          <p:nvPr/>
        </p:nvSpPr>
        <p:spPr bwMode="auto">
          <a:xfrm>
            <a:off x="374252" y="2651760"/>
            <a:ext cx="1194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Field</a:t>
            </a:r>
          </a:p>
          <a:p>
            <a:pPr algn="ctr" eaLnBrk="1" hangingPunct="1"/>
            <a:r>
              <a:rPr lang="en-US" altLang="en-US" sz="1900" dirty="0">
                <a:solidFill>
                  <a:srgbClr val="FF0000"/>
                </a:solidFill>
              </a:rPr>
              <a:t>(Attributes)</a:t>
            </a:r>
            <a:endParaRPr lang="en-US" altLang="en-US" dirty="0">
              <a:solidFill>
                <a:srgbClr val="FF0000"/>
              </a:solidFill>
            </a:endParaRPr>
          </a:p>
        </p:txBody>
      </p:sp>
      <p:sp>
        <p:nvSpPr>
          <p:cNvPr id="43" name="Line 17">
            <a:extLst>
              <a:ext uri="{FF2B5EF4-FFF2-40B4-BE49-F238E27FC236}">
                <a16:creationId xmlns:a16="http://schemas.microsoft.com/office/drawing/2014/main" id="{30C2B172-0B4D-4081-AC7C-6956B9F9BE90}"/>
              </a:ext>
            </a:extLst>
          </p:cNvPr>
          <p:cNvSpPr>
            <a:spLocks noChangeShapeType="1"/>
          </p:cNvSpPr>
          <p:nvPr/>
        </p:nvSpPr>
        <p:spPr bwMode="auto">
          <a:xfrm>
            <a:off x="1568491" y="2930926"/>
            <a:ext cx="646157" cy="180871"/>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4" name="Line 17">
            <a:extLst>
              <a:ext uri="{FF2B5EF4-FFF2-40B4-BE49-F238E27FC236}">
                <a16:creationId xmlns:a16="http://schemas.microsoft.com/office/drawing/2014/main" id="{63739657-3CE0-4360-B4C3-715DD88E569F}"/>
              </a:ext>
            </a:extLst>
          </p:cNvPr>
          <p:cNvSpPr>
            <a:spLocks noChangeShapeType="1"/>
          </p:cNvSpPr>
          <p:nvPr/>
        </p:nvSpPr>
        <p:spPr bwMode="auto">
          <a:xfrm flipV="1">
            <a:off x="1568491" y="2759119"/>
            <a:ext cx="646158" cy="171808"/>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5" name="Line 17">
            <a:extLst>
              <a:ext uri="{FF2B5EF4-FFF2-40B4-BE49-F238E27FC236}">
                <a16:creationId xmlns:a16="http://schemas.microsoft.com/office/drawing/2014/main" id="{4FA28231-A286-41AE-A95A-7A38C198565F}"/>
              </a:ext>
            </a:extLst>
          </p:cNvPr>
          <p:cNvSpPr>
            <a:spLocks noChangeShapeType="1"/>
          </p:cNvSpPr>
          <p:nvPr/>
        </p:nvSpPr>
        <p:spPr bwMode="auto">
          <a:xfrm flipV="1">
            <a:off x="1568491" y="2466732"/>
            <a:ext cx="646157" cy="464194"/>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sp>
        <p:nvSpPr>
          <p:cNvPr id="48" name="Rectangle 47"/>
          <p:cNvSpPr/>
          <p:nvPr/>
        </p:nvSpPr>
        <p:spPr>
          <a:xfrm>
            <a:off x="1676400" y="4187382"/>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graphicFrame>
        <p:nvGraphicFramePr>
          <p:cNvPr id="13" name="Table 12"/>
          <p:cNvGraphicFramePr>
            <a:graphicFrameLocks noGrp="1"/>
          </p:cNvGraphicFramePr>
          <p:nvPr>
            <p:extLst>
              <p:ext uri="{D42A27DB-BD31-4B8C-83A1-F6EECF244321}">
                <p14:modId xmlns:p14="http://schemas.microsoft.com/office/powerpoint/2010/main" val="3394793201"/>
              </p:ext>
            </p:extLst>
          </p:nvPr>
        </p:nvGraphicFramePr>
        <p:xfrm>
          <a:off x="1664818" y="4685196"/>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kern="1200" dirty="0">
                          <a:solidFill>
                            <a:schemeClr val="dk1"/>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dirty="0"/>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dirty="0"/>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dirty="0"/>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9390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animBg="1"/>
      <p:bldP spid="42" grpId="0"/>
      <p:bldP spid="43" grpId="0" animBg="1"/>
      <p:bldP spid="44"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Primary Key</a:t>
            </a:r>
          </a:p>
        </p:txBody>
      </p:sp>
      <p:graphicFrame>
        <p:nvGraphicFramePr>
          <p:cNvPr id="39" name="Table 38"/>
          <p:cNvGraphicFramePr>
            <a:graphicFrameLocks noGrp="1"/>
          </p:cNvGraphicFramePr>
          <p:nvPr>
            <p:extLst>
              <p:ext uri="{D42A27DB-BD31-4B8C-83A1-F6EECF244321}">
                <p14:modId xmlns:p14="http://schemas.microsoft.com/office/powerpoint/2010/main" val="4170880725"/>
              </p:ext>
            </p:extLst>
          </p:nvPr>
        </p:nvGraphicFramePr>
        <p:xfrm>
          <a:off x="1676400" y="1569813"/>
          <a:ext cx="1665549" cy="2560320"/>
        </p:xfrm>
        <a:graphic>
          <a:graphicData uri="http://schemas.openxmlformats.org/drawingml/2006/table">
            <a:tbl>
              <a:tblPr firstRow="1" bandRow="1">
                <a:tableStyleId>{21E4AEA4-8DFA-4A89-87EB-49C32662AFE0}</a:tableStyleId>
              </a:tblPr>
              <a:tblGrid>
                <a:gridCol w="1665549">
                  <a:extLst>
                    <a:ext uri="{9D8B030D-6E8A-4147-A177-3AD203B41FA5}">
                      <a16:colId xmlns:a16="http://schemas.microsoft.com/office/drawing/2014/main" val="20000"/>
                    </a:ext>
                  </a:extLst>
                </a:gridCol>
              </a:tblGrid>
              <a:tr h="365760">
                <a:tc>
                  <a:txBody>
                    <a:bodyPr/>
                    <a:lstStyle/>
                    <a:p>
                      <a:pPr algn="ctr"/>
                      <a:r>
                        <a:rPr lang="en-US" dirty="0"/>
                        <a:t>Customer</a:t>
                      </a:r>
                    </a:p>
                  </a:txBody>
                  <a:tcPr/>
                </a:tc>
                <a:extLst>
                  <a:ext uri="{0D108BD9-81ED-4DB2-BD59-A6C34878D82A}">
                    <a16:rowId xmlns:a16="http://schemas.microsoft.com/office/drawing/2014/main" val="10000"/>
                  </a:ext>
                </a:extLst>
              </a:tr>
              <a:tr h="365760">
                <a:tc>
                  <a:txBody>
                    <a:bodyPr/>
                    <a:lstStyle/>
                    <a:p>
                      <a:pPr algn="ctr"/>
                      <a:r>
                        <a:rPr lang="en-US" u="sng" dirty="0" err="1"/>
                        <a:t>CustomerID</a:t>
                      </a:r>
                      <a:endParaRPr lang="en-US" u="sng" dirty="0"/>
                    </a:p>
                  </a:txBody>
                  <a:tcPr/>
                </a:tc>
                <a:extLst>
                  <a:ext uri="{0D108BD9-81ED-4DB2-BD59-A6C34878D82A}">
                    <a16:rowId xmlns:a16="http://schemas.microsoft.com/office/drawing/2014/main" val="10001"/>
                  </a:ext>
                </a:extLst>
              </a:tr>
              <a:tr h="365760">
                <a:tc>
                  <a:txBody>
                    <a:bodyPr/>
                    <a:lstStyle/>
                    <a:p>
                      <a:pPr algn="ctr"/>
                      <a:r>
                        <a:rPr lang="en-US" dirty="0" err="1"/>
                        <a:t>FirstName</a:t>
                      </a:r>
                      <a:endParaRPr lang="en-US" dirty="0"/>
                    </a:p>
                  </a:txBody>
                  <a:tcPr/>
                </a:tc>
                <a:extLst>
                  <a:ext uri="{0D108BD9-81ED-4DB2-BD59-A6C34878D82A}">
                    <a16:rowId xmlns:a16="http://schemas.microsoft.com/office/drawing/2014/main" val="10002"/>
                  </a:ext>
                </a:extLst>
              </a:tr>
              <a:tr h="365760">
                <a:tc>
                  <a:txBody>
                    <a:bodyPr/>
                    <a:lstStyle/>
                    <a:p>
                      <a:pPr algn="ctr"/>
                      <a:r>
                        <a:rPr lang="en-US" dirty="0" err="1"/>
                        <a:t>LastName</a:t>
                      </a:r>
                      <a:endParaRPr lang="en-US" dirty="0"/>
                    </a:p>
                  </a:txBody>
                  <a:tcPr/>
                </a:tc>
                <a:extLst>
                  <a:ext uri="{0D108BD9-81ED-4DB2-BD59-A6C34878D82A}">
                    <a16:rowId xmlns:a16="http://schemas.microsoft.com/office/drawing/2014/main" val="10003"/>
                  </a:ext>
                </a:extLst>
              </a:tr>
              <a:tr h="365760">
                <a:tc>
                  <a:txBody>
                    <a:bodyPr/>
                    <a:lstStyle/>
                    <a:p>
                      <a:pPr algn="ctr"/>
                      <a:r>
                        <a:rPr lang="en-US" dirty="0"/>
                        <a:t>City</a:t>
                      </a:r>
                    </a:p>
                  </a:txBody>
                  <a:tcPr/>
                </a:tc>
                <a:extLst>
                  <a:ext uri="{0D108BD9-81ED-4DB2-BD59-A6C34878D82A}">
                    <a16:rowId xmlns:a16="http://schemas.microsoft.com/office/drawing/2014/main" val="10004"/>
                  </a:ext>
                </a:extLst>
              </a:tr>
              <a:tr h="365760">
                <a:tc>
                  <a:txBody>
                    <a:bodyPr/>
                    <a:lstStyle/>
                    <a:p>
                      <a:pPr algn="ctr"/>
                      <a:r>
                        <a:rPr lang="en-US" dirty="0"/>
                        <a:t>State</a:t>
                      </a:r>
                    </a:p>
                  </a:txBody>
                  <a:tcPr/>
                </a:tc>
                <a:extLst>
                  <a:ext uri="{0D108BD9-81ED-4DB2-BD59-A6C34878D82A}">
                    <a16:rowId xmlns:a16="http://schemas.microsoft.com/office/drawing/2014/main" val="10005"/>
                  </a:ext>
                </a:extLst>
              </a:tr>
              <a:tr h="365760">
                <a:tc>
                  <a:txBody>
                    <a:bodyPr/>
                    <a:lstStyle/>
                    <a:p>
                      <a:pPr algn="ctr"/>
                      <a:r>
                        <a:rPr lang="en-US" dirty="0"/>
                        <a:t>Zip</a:t>
                      </a:r>
                    </a:p>
                  </a:txBody>
                  <a:tcPr/>
                </a:tc>
                <a:extLst>
                  <a:ext uri="{0D108BD9-81ED-4DB2-BD59-A6C34878D82A}">
                    <a16:rowId xmlns:a16="http://schemas.microsoft.com/office/drawing/2014/main" val="10006"/>
                  </a:ext>
                </a:extLst>
              </a:tr>
            </a:tbl>
          </a:graphicData>
        </a:graphic>
      </p:graphicFrame>
      <p:sp>
        <p:nvSpPr>
          <p:cNvPr id="48" name="Rectangle 47"/>
          <p:cNvSpPr/>
          <p:nvPr/>
        </p:nvSpPr>
        <p:spPr>
          <a:xfrm>
            <a:off x="1676400" y="4385595"/>
            <a:ext cx="6017832" cy="4053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This depicts a Customer table with 6 columns.</a:t>
            </a:r>
          </a:p>
        </p:txBody>
      </p:sp>
      <p:sp>
        <p:nvSpPr>
          <p:cNvPr id="50" name="Rectangle 49">
            <a:extLst>
              <a:ext uri="{FF2B5EF4-FFF2-40B4-BE49-F238E27FC236}">
                <a16:creationId xmlns:a16="http://schemas.microsoft.com/office/drawing/2014/main" id="{014EFC67-00BB-4788-A057-5E19E5CFFFC7}"/>
              </a:ext>
            </a:extLst>
          </p:cNvPr>
          <p:cNvSpPr>
            <a:spLocks noChangeArrowheads="1"/>
          </p:cNvSpPr>
          <p:nvPr/>
        </p:nvSpPr>
        <p:spPr bwMode="auto">
          <a:xfrm>
            <a:off x="237443" y="1847800"/>
            <a:ext cx="11798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en-US" sz="1900" dirty="0">
                <a:solidFill>
                  <a:srgbClr val="FF0000"/>
                </a:solidFill>
              </a:rPr>
              <a:t>Primary Key</a:t>
            </a:r>
            <a:endParaRPr lang="en-US" altLang="en-US" dirty="0">
              <a:solidFill>
                <a:srgbClr val="FF0000"/>
              </a:solidFill>
            </a:endParaRPr>
          </a:p>
        </p:txBody>
      </p:sp>
      <p:sp>
        <p:nvSpPr>
          <p:cNvPr id="51" name="Line 17">
            <a:extLst>
              <a:ext uri="{FF2B5EF4-FFF2-40B4-BE49-F238E27FC236}">
                <a16:creationId xmlns:a16="http://schemas.microsoft.com/office/drawing/2014/main" id="{F387DE24-EDF3-4AC5-AD4A-8BBB6B8148E3}"/>
              </a:ext>
            </a:extLst>
          </p:cNvPr>
          <p:cNvSpPr>
            <a:spLocks noChangeShapeType="1"/>
          </p:cNvSpPr>
          <p:nvPr/>
        </p:nvSpPr>
        <p:spPr bwMode="auto">
          <a:xfrm flipV="1">
            <a:off x="1330010" y="2170914"/>
            <a:ext cx="542750" cy="77135"/>
          </a:xfrm>
          <a:prstGeom prst="line">
            <a:avLst/>
          </a:prstGeom>
          <a:ln w="19050" cap="flat" cmpd="sng" algn="ctr">
            <a:solidFill>
              <a:srgbClr val="FF0000"/>
            </a:solidFill>
            <a:prstDash val="solid"/>
            <a:round/>
            <a:headEnd type="none" w="med" len="med"/>
            <a:tailEnd type="arrow"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en-US" dirty="0">
              <a:highlight>
                <a:srgbClr val="FF0000"/>
              </a:highlight>
            </a:endParaRPr>
          </a:p>
        </p:txBody>
      </p:sp>
      <p:graphicFrame>
        <p:nvGraphicFramePr>
          <p:cNvPr id="52" name="Table 51"/>
          <p:cNvGraphicFramePr>
            <a:graphicFrameLocks noGrp="1"/>
          </p:cNvGraphicFramePr>
          <p:nvPr>
            <p:extLst>
              <p:ext uri="{D42A27DB-BD31-4B8C-83A1-F6EECF244321}">
                <p14:modId xmlns:p14="http://schemas.microsoft.com/office/powerpoint/2010/main" val="1738319352"/>
              </p:ext>
            </p:extLst>
          </p:nvPr>
        </p:nvGraphicFramePr>
        <p:xfrm>
          <a:off x="1664818" y="4883409"/>
          <a:ext cx="6029414" cy="1636040"/>
        </p:xfrm>
        <a:graphic>
          <a:graphicData uri="http://schemas.openxmlformats.org/drawingml/2006/table">
            <a:tbl>
              <a:tblPr firstRow="1" bandRow="1">
                <a:tableStyleId>{00A15C55-8517-42AA-B614-E9B94910E393}</a:tableStyleId>
              </a:tblPr>
              <a:tblGrid>
                <a:gridCol w="10783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2432">
                  <a:extLst>
                    <a:ext uri="{9D8B030D-6E8A-4147-A177-3AD203B41FA5}">
                      <a16:colId xmlns:a16="http://schemas.microsoft.com/office/drawing/2014/main" val="20005"/>
                    </a:ext>
                  </a:extLst>
                </a:gridCol>
              </a:tblGrid>
              <a:tr h="327208">
                <a:tc>
                  <a:txBody>
                    <a:bodyPr/>
                    <a:lstStyle/>
                    <a:p>
                      <a:r>
                        <a:rPr lang="en-US" sz="1400" dirty="0" err="1"/>
                        <a:t>CustomerID</a:t>
                      </a:r>
                      <a:endParaRPr lang="en-US" sz="1400" dirty="0"/>
                    </a:p>
                  </a:txBody>
                  <a:tcPr/>
                </a:tc>
                <a:tc>
                  <a:txBody>
                    <a:bodyPr/>
                    <a:lstStyle/>
                    <a:p>
                      <a:r>
                        <a:rPr lang="en-US" sz="1400" dirty="0" err="1"/>
                        <a:t>FirstName</a:t>
                      </a:r>
                      <a:endParaRPr lang="en-US" sz="1400" dirty="0"/>
                    </a:p>
                  </a:txBody>
                  <a:tcPr/>
                </a:tc>
                <a:tc>
                  <a:txBody>
                    <a:bodyPr/>
                    <a:lstStyle/>
                    <a:p>
                      <a:r>
                        <a:rPr lang="en-US" sz="1400" dirty="0" err="1"/>
                        <a:t>LastName</a:t>
                      </a:r>
                      <a:endParaRPr lang="en-US" sz="1400" dirty="0"/>
                    </a:p>
                  </a:txBody>
                  <a:tcPr/>
                </a:tc>
                <a:tc>
                  <a:txBody>
                    <a:bodyPr/>
                    <a:lstStyle/>
                    <a:p>
                      <a:r>
                        <a:rPr lang="en-US" sz="1400" dirty="0"/>
                        <a:t>City</a:t>
                      </a:r>
                    </a:p>
                  </a:txBody>
                  <a:tcPr/>
                </a:tc>
                <a:tc>
                  <a:txBody>
                    <a:bodyPr/>
                    <a:lstStyle/>
                    <a:p>
                      <a:r>
                        <a:rPr lang="en-US" sz="1400" dirty="0"/>
                        <a:t>State</a:t>
                      </a:r>
                    </a:p>
                  </a:txBody>
                  <a:tcPr/>
                </a:tc>
                <a:tc>
                  <a:txBody>
                    <a:bodyPr/>
                    <a:lstStyle/>
                    <a:p>
                      <a:r>
                        <a:rPr lang="en-US" sz="1400" dirty="0"/>
                        <a:t>Zip</a:t>
                      </a:r>
                    </a:p>
                  </a:txBody>
                  <a:tcPr/>
                </a:tc>
                <a:extLst>
                  <a:ext uri="{0D108BD9-81ED-4DB2-BD59-A6C34878D82A}">
                    <a16:rowId xmlns:a16="http://schemas.microsoft.com/office/drawing/2014/main" val="10000"/>
                  </a:ext>
                </a:extLst>
              </a:tr>
              <a:tr h="327208">
                <a:tc>
                  <a:txBody>
                    <a:bodyPr/>
                    <a:lstStyle/>
                    <a:p>
                      <a:pPr marL="0" algn="l" defTabSz="914400" rtl="0" eaLnBrk="1" latinLnBrk="0" hangingPunct="1"/>
                      <a:r>
                        <a:rPr lang="en-US" sz="1400" b="1" kern="1200" dirty="0">
                          <a:solidFill>
                            <a:srgbClr val="FF0000"/>
                          </a:solidFill>
                          <a:latin typeface="+mn-lt"/>
                          <a:ea typeface="+mn-ea"/>
                          <a:cs typeface="+mn-cs"/>
                        </a:rPr>
                        <a:t>1001</a:t>
                      </a:r>
                    </a:p>
                  </a:txBody>
                  <a:tcPr/>
                </a:tc>
                <a:tc>
                  <a:txBody>
                    <a:bodyPr/>
                    <a:lstStyle/>
                    <a:p>
                      <a:r>
                        <a:rPr lang="en-US" sz="1400" dirty="0"/>
                        <a:t>Greg</a:t>
                      </a:r>
                    </a:p>
                  </a:txBody>
                  <a:tcPr/>
                </a:tc>
                <a:tc>
                  <a:txBody>
                    <a:bodyPr/>
                    <a:lstStyle/>
                    <a:p>
                      <a:r>
                        <a:rPr lang="en-US" sz="1400" dirty="0"/>
                        <a:t>House</a:t>
                      </a:r>
                    </a:p>
                  </a:txBody>
                  <a:tcPr/>
                </a:tc>
                <a:tc>
                  <a:txBody>
                    <a:bodyPr/>
                    <a:lstStyle/>
                    <a:p>
                      <a:r>
                        <a:rPr lang="en-US" sz="1400" dirty="0"/>
                        <a:t>Princeton</a:t>
                      </a:r>
                    </a:p>
                  </a:txBody>
                  <a:tcPr/>
                </a:tc>
                <a:tc>
                  <a:txBody>
                    <a:bodyPr/>
                    <a:lstStyle/>
                    <a:p>
                      <a:r>
                        <a:rPr lang="en-US" sz="1400" dirty="0"/>
                        <a:t>NJ</a:t>
                      </a:r>
                    </a:p>
                  </a:txBody>
                  <a:tcPr/>
                </a:tc>
                <a:tc>
                  <a:txBody>
                    <a:bodyPr/>
                    <a:lstStyle/>
                    <a:p>
                      <a:r>
                        <a:rPr lang="en-US" sz="1400" dirty="0"/>
                        <a:t>09120</a:t>
                      </a:r>
                    </a:p>
                  </a:txBody>
                  <a:tcPr/>
                </a:tc>
                <a:extLst>
                  <a:ext uri="{0D108BD9-81ED-4DB2-BD59-A6C34878D82A}">
                    <a16:rowId xmlns:a16="http://schemas.microsoft.com/office/drawing/2014/main" val="10001"/>
                  </a:ext>
                </a:extLst>
              </a:tr>
              <a:tr h="327208">
                <a:tc>
                  <a:txBody>
                    <a:bodyPr/>
                    <a:lstStyle/>
                    <a:p>
                      <a:r>
                        <a:rPr lang="en-US" sz="1400" b="1" dirty="0">
                          <a:solidFill>
                            <a:srgbClr val="FF0000"/>
                          </a:solidFill>
                        </a:rPr>
                        <a:t>1002</a:t>
                      </a:r>
                    </a:p>
                  </a:txBody>
                  <a:tcPr/>
                </a:tc>
                <a:tc>
                  <a:txBody>
                    <a:bodyPr/>
                    <a:lstStyle/>
                    <a:p>
                      <a:r>
                        <a:rPr lang="en-US" sz="1400" dirty="0"/>
                        <a:t>Lisa</a:t>
                      </a:r>
                    </a:p>
                  </a:txBody>
                  <a:tcPr/>
                </a:tc>
                <a:tc>
                  <a:txBody>
                    <a:bodyPr/>
                    <a:lstStyle/>
                    <a:p>
                      <a:r>
                        <a:rPr lang="en-US" sz="1400" dirty="0" err="1"/>
                        <a:t>Cuddy</a:t>
                      </a:r>
                      <a:endParaRPr lang="en-US" sz="1400" dirty="0"/>
                    </a:p>
                  </a:txBody>
                  <a:tcPr/>
                </a:tc>
                <a:tc>
                  <a:txBody>
                    <a:bodyPr/>
                    <a:lstStyle/>
                    <a:p>
                      <a:r>
                        <a:rPr lang="en-US" sz="1400" dirty="0"/>
                        <a:t>Plainsboro</a:t>
                      </a:r>
                    </a:p>
                  </a:txBody>
                  <a:tcPr/>
                </a:tc>
                <a:tc>
                  <a:txBody>
                    <a:bodyPr/>
                    <a:lstStyle/>
                    <a:p>
                      <a:r>
                        <a:rPr lang="en-US" sz="1400" dirty="0"/>
                        <a:t>NJ</a:t>
                      </a:r>
                    </a:p>
                  </a:txBody>
                  <a:tcPr/>
                </a:tc>
                <a:tc>
                  <a:txBody>
                    <a:bodyPr/>
                    <a:lstStyle/>
                    <a:p>
                      <a:r>
                        <a:rPr lang="en-US" sz="1400" dirty="0"/>
                        <a:t>09123</a:t>
                      </a:r>
                    </a:p>
                  </a:txBody>
                  <a:tcPr/>
                </a:tc>
                <a:extLst>
                  <a:ext uri="{0D108BD9-81ED-4DB2-BD59-A6C34878D82A}">
                    <a16:rowId xmlns:a16="http://schemas.microsoft.com/office/drawing/2014/main" val="10002"/>
                  </a:ext>
                </a:extLst>
              </a:tr>
              <a:tr h="327208">
                <a:tc>
                  <a:txBody>
                    <a:bodyPr/>
                    <a:lstStyle/>
                    <a:p>
                      <a:r>
                        <a:rPr lang="en-US" sz="1400" b="1" dirty="0">
                          <a:solidFill>
                            <a:srgbClr val="FF0000"/>
                          </a:solidFill>
                        </a:rPr>
                        <a:t>1003</a:t>
                      </a:r>
                    </a:p>
                  </a:txBody>
                  <a:tcPr/>
                </a:tc>
                <a:tc>
                  <a:txBody>
                    <a:bodyPr/>
                    <a:lstStyle/>
                    <a:p>
                      <a:r>
                        <a:rPr lang="en-US" sz="1400" dirty="0"/>
                        <a:t>James </a:t>
                      </a:r>
                    </a:p>
                  </a:txBody>
                  <a:tcPr/>
                </a:tc>
                <a:tc>
                  <a:txBody>
                    <a:bodyPr/>
                    <a:lstStyle/>
                    <a:p>
                      <a:r>
                        <a:rPr lang="en-US" sz="1400" dirty="0"/>
                        <a:t>Wilson</a:t>
                      </a:r>
                    </a:p>
                  </a:txBody>
                  <a:tcPr/>
                </a:tc>
                <a:tc>
                  <a:txBody>
                    <a:bodyPr/>
                    <a:lstStyle/>
                    <a:p>
                      <a:r>
                        <a:rPr lang="en-US" sz="1400" dirty="0" err="1"/>
                        <a:t>Pittsgrove</a:t>
                      </a:r>
                      <a:endParaRPr lang="en-US" sz="1400" dirty="0"/>
                    </a:p>
                  </a:txBody>
                  <a:tcPr/>
                </a:tc>
                <a:tc>
                  <a:txBody>
                    <a:bodyPr/>
                    <a:lstStyle/>
                    <a:p>
                      <a:r>
                        <a:rPr lang="en-US" sz="1400" dirty="0"/>
                        <a:t>NJ</a:t>
                      </a:r>
                    </a:p>
                  </a:txBody>
                  <a:tcPr/>
                </a:tc>
                <a:tc>
                  <a:txBody>
                    <a:bodyPr/>
                    <a:lstStyle/>
                    <a:p>
                      <a:r>
                        <a:rPr lang="en-US" sz="1400" dirty="0"/>
                        <a:t>09121</a:t>
                      </a:r>
                    </a:p>
                  </a:txBody>
                  <a:tcPr/>
                </a:tc>
                <a:extLst>
                  <a:ext uri="{0D108BD9-81ED-4DB2-BD59-A6C34878D82A}">
                    <a16:rowId xmlns:a16="http://schemas.microsoft.com/office/drawing/2014/main" val="10003"/>
                  </a:ext>
                </a:extLst>
              </a:tr>
              <a:tr h="327208">
                <a:tc>
                  <a:txBody>
                    <a:bodyPr/>
                    <a:lstStyle/>
                    <a:p>
                      <a:r>
                        <a:rPr lang="en-US" sz="1400" b="1" dirty="0">
                          <a:solidFill>
                            <a:srgbClr val="FF0000"/>
                          </a:solidFill>
                        </a:rPr>
                        <a:t>1004</a:t>
                      </a:r>
                    </a:p>
                  </a:txBody>
                  <a:tcPr/>
                </a:tc>
                <a:tc>
                  <a:txBody>
                    <a:bodyPr/>
                    <a:lstStyle/>
                    <a:p>
                      <a:r>
                        <a:rPr lang="en-US" sz="1400" dirty="0"/>
                        <a:t>Eric</a:t>
                      </a:r>
                    </a:p>
                  </a:txBody>
                  <a:tcPr/>
                </a:tc>
                <a:tc>
                  <a:txBody>
                    <a:bodyPr/>
                    <a:lstStyle/>
                    <a:p>
                      <a:r>
                        <a:rPr lang="en-US" sz="1400" dirty="0"/>
                        <a:t>Foreman</a:t>
                      </a:r>
                    </a:p>
                  </a:txBody>
                  <a:tcPr/>
                </a:tc>
                <a:tc>
                  <a:txBody>
                    <a:bodyPr/>
                    <a:lstStyle/>
                    <a:p>
                      <a:r>
                        <a:rPr lang="en-US" sz="1400" dirty="0"/>
                        <a:t>Warminster</a:t>
                      </a:r>
                    </a:p>
                  </a:txBody>
                  <a:tcPr/>
                </a:tc>
                <a:tc>
                  <a:txBody>
                    <a:bodyPr/>
                    <a:lstStyle/>
                    <a:p>
                      <a:r>
                        <a:rPr lang="en-US" sz="1400" dirty="0"/>
                        <a:t>PA</a:t>
                      </a:r>
                    </a:p>
                  </a:txBody>
                  <a:tcPr/>
                </a:tc>
                <a:tc>
                  <a:txBody>
                    <a:bodyPr/>
                    <a:lstStyle/>
                    <a:p>
                      <a:r>
                        <a:rPr lang="en-US" sz="1400" dirty="0"/>
                        <a:t>19111</a:t>
                      </a:r>
                    </a:p>
                  </a:txBody>
                  <a:tcPr/>
                </a:tc>
                <a:extLst>
                  <a:ext uri="{0D108BD9-81ED-4DB2-BD59-A6C34878D82A}">
                    <a16:rowId xmlns:a16="http://schemas.microsoft.com/office/drawing/2014/main" val="10004"/>
                  </a:ext>
                </a:extLst>
              </a:tr>
            </a:tbl>
          </a:graphicData>
        </a:graphic>
      </p:graphicFrame>
      <p:sp>
        <p:nvSpPr>
          <p:cNvPr id="53" name="Content Placeholder 8"/>
          <p:cNvSpPr>
            <a:spLocks noGrp="1"/>
          </p:cNvSpPr>
          <p:nvPr>
            <p:ph idx="1"/>
          </p:nvPr>
        </p:nvSpPr>
        <p:spPr>
          <a:xfrm>
            <a:off x="3581400" y="1575299"/>
            <a:ext cx="5562600" cy="2105688"/>
          </a:xfrm>
        </p:spPr>
        <p:txBody>
          <a:bodyPr>
            <a:noAutofit/>
          </a:bodyPr>
          <a:lstStyle/>
          <a:p>
            <a:r>
              <a:rPr lang="en-US" sz="2400" dirty="0"/>
              <a:t>Entities need to be uniquely identifiable</a:t>
            </a:r>
          </a:p>
          <a:p>
            <a:pPr lvl="1"/>
            <a:r>
              <a:rPr lang="en-US" sz="2400" dirty="0"/>
              <a:t>So you can tell them apart </a:t>
            </a:r>
          </a:p>
          <a:p>
            <a:r>
              <a:rPr lang="en-US" sz="2400" dirty="0"/>
              <a:t>Use a primary key</a:t>
            </a:r>
          </a:p>
          <a:p>
            <a:pPr lvl="1"/>
            <a:r>
              <a:rPr lang="en-US" sz="2400" dirty="0"/>
              <a:t>One or more attributes that </a:t>
            </a:r>
            <a:br>
              <a:rPr lang="en-US" sz="2400" dirty="0"/>
            </a:br>
            <a:r>
              <a:rPr lang="en-US" sz="2400" dirty="0"/>
              <a:t>uniquely identifies an entity</a:t>
            </a:r>
          </a:p>
        </p:txBody>
      </p:sp>
      <p:sp>
        <p:nvSpPr>
          <p:cNvPr id="54" name="Rounded Rectangle 53"/>
          <p:cNvSpPr/>
          <p:nvPr/>
        </p:nvSpPr>
        <p:spPr>
          <a:xfrm>
            <a:off x="6096000" y="3962400"/>
            <a:ext cx="2971800" cy="269199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200" b="1" dirty="0"/>
              <a:t>How about these as primary keys for Customer:</a:t>
            </a:r>
            <a:endParaRPr lang="en-US" sz="2200" dirty="0"/>
          </a:p>
          <a:p>
            <a:pPr marL="342900" indent="-342900">
              <a:buFont typeface="Arial" panose="020B0604020202020204" pitchFamily="34" charset="0"/>
              <a:buChar char="•"/>
            </a:pPr>
            <a:r>
              <a:rPr lang="en-US" sz="2200" dirty="0"/>
              <a:t>First name and/or last name?</a:t>
            </a:r>
          </a:p>
          <a:p>
            <a:pPr marL="342900" indent="-342900">
              <a:buFont typeface="Arial" panose="020B0604020202020204" pitchFamily="34" charset="0"/>
              <a:buChar char="•"/>
            </a:pPr>
            <a:r>
              <a:rPr lang="en-US" sz="2200" dirty="0"/>
              <a:t>Social security number?</a:t>
            </a:r>
          </a:p>
        </p:txBody>
      </p:sp>
    </p:spTree>
    <p:extLst>
      <p:ext uri="{BB962C8B-B14F-4D97-AF65-F5344CB8AC3E}">
        <p14:creationId xmlns:p14="http://schemas.microsoft.com/office/powerpoint/2010/main" val="222043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20387</TotalTime>
  <Words>2627</Words>
  <Application>Microsoft Macintosh PowerPoint</Application>
  <PresentationFormat>On-screen Show (4:3)</PresentationFormat>
  <Paragraphs>1044</Paragraphs>
  <Slides>41</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Relational Data Modeling</vt:lpstr>
      <vt:lpstr>The information architecture of an organization</vt:lpstr>
      <vt:lpstr>Relational Database (RDBMS)</vt:lpstr>
      <vt:lpstr>Relational Database Student-Class enrollment Example</vt:lpstr>
      <vt:lpstr>The Relational Database</vt:lpstr>
      <vt:lpstr>What is Database Schema?</vt:lpstr>
      <vt:lpstr>Understanding Database Schema</vt:lpstr>
      <vt:lpstr>Entity and Attribute</vt:lpstr>
      <vt:lpstr>Primary Key</vt:lpstr>
      <vt:lpstr>Cardinality</vt:lpstr>
      <vt:lpstr>Cardinality</vt:lpstr>
      <vt:lpstr>Maximum Cardinality</vt:lpstr>
      <vt:lpstr>Minimum Cardinality</vt:lpstr>
      <vt:lpstr>Cardinality</vt:lpstr>
      <vt:lpstr>PowerPoint Presentation</vt:lpstr>
      <vt:lpstr>PowerPoint Presentation</vt:lpstr>
      <vt:lpstr>PowerPoint Presentation</vt:lpstr>
      <vt:lpstr>PowerPoint Presentation</vt:lpstr>
      <vt:lpstr>Cardinality is defined by business rules</vt:lpstr>
      <vt:lpstr>Understanding Database Schema</vt:lpstr>
      <vt:lpstr>The Rules</vt:lpstr>
      <vt:lpstr>Define Entity, Attribute and Relationship</vt:lpstr>
      <vt:lpstr>Create Tables and Fields</vt:lpstr>
      <vt:lpstr>Implement relationships</vt:lpstr>
      <vt:lpstr>The Customer and Membership Tables:  The 1:1 Relationship</vt:lpstr>
      <vt:lpstr>The Customer and Membership Tables:  The 1:1 Relationship</vt:lpstr>
      <vt:lpstr>The Customer and Membership Tables:  The 1:1 Relationship</vt:lpstr>
      <vt:lpstr>The Customer and Order Tables:  The 1:m Relationship</vt:lpstr>
      <vt:lpstr>The Customer and Order Tables:  The 1:m Relationship</vt:lpstr>
      <vt:lpstr>The Customer and Order Tables: Normalization</vt:lpstr>
      <vt:lpstr>To figure out who ordered what</vt:lpstr>
      <vt:lpstr>The Customer and Order Tables:  The m:m Relationship</vt:lpstr>
      <vt:lpstr>Now the many:many relationship</vt:lpstr>
      <vt:lpstr>To figure out what each order contains</vt:lpstr>
      <vt:lpstr>This is a join</vt:lpstr>
      <vt:lpstr>Relationship attribute</vt:lpstr>
      <vt:lpstr>Define entities and attributes and the relationship between entities </vt:lpstr>
      <vt:lpstr>Our Order Database schema</vt:lpstr>
      <vt:lpstr>Summary of Database Schema</vt:lpstr>
      <vt:lpstr>Summary of Database Schema</vt:lpstr>
      <vt:lpstr>In Class Activity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Modeling</dc:title>
  <dc:creator>David</dc:creator>
  <cp:lastModifiedBy>Kwon YoungJin</cp:lastModifiedBy>
  <cp:revision>712</cp:revision>
  <cp:lastPrinted>2014-01-19T19:45:49Z</cp:lastPrinted>
  <dcterms:created xsi:type="dcterms:W3CDTF">2011-06-28T13:08:25Z</dcterms:created>
  <dcterms:modified xsi:type="dcterms:W3CDTF">2022-01-11T01:34:56Z</dcterms:modified>
</cp:coreProperties>
</file>