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364" r:id="rId2"/>
    <p:sldId id="383" r:id="rId3"/>
    <p:sldId id="391" r:id="rId4"/>
    <p:sldId id="394" r:id="rId5"/>
    <p:sldId id="395" r:id="rId6"/>
    <p:sldId id="396" r:id="rId7"/>
    <p:sldId id="392" r:id="rId8"/>
    <p:sldId id="397" r:id="rId9"/>
    <p:sldId id="399" r:id="rId10"/>
    <p:sldId id="260" r:id="rId11"/>
    <p:sldId id="371" r:id="rId12"/>
    <p:sldId id="398" r:id="rId13"/>
    <p:sldId id="400" r:id="rId14"/>
    <p:sldId id="33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6" autoAdjust="0"/>
    <p:restoredTop sz="96843" autoAdjust="0"/>
  </p:normalViewPr>
  <p:slideViewPr>
    <p:cSldViewPr>
      <p:cViewPr varScale="1">
        <p:scale>
          <a:sx n="124" d="100"/>
          <a:sy n="124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Youngjin Kwon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youngjin.kwon@temple.edu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ykwon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Do we have to JOIN tables?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168401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"customer": {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876617"/>
            <a:ext cx="4572000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customer_id</a:t>
            </a:r>
            <a:r>
              <a:rPr lang="en-US" sz="1300" dirty="0"/>
              <a:t>": "5bd761dcae323e45a93cd000",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5165229"/>
            <a:ext cx="34789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{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"5bd761dcae323e45a93cd000"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" y="772559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8382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salesDB.list</a:t>
            </a:r>
            <a:endParaRPr lang="en-US" dirty="0">
              <a:latin typeface="inheri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1295" y="5101709"/>
            <a:ext cx="2196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salesDB.customer</a:t>
            </a:r>
            <a:endParaRPr lang="en-US" dirty="0">
              <a:latin typeface="inheri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572000"/>
            <a:ext cx="2584095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7913" y="4197865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55285" y="5309005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47474" y="4176158"/>
            <a:ext cx="22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Embedded document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967" y="4693805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$lookup</a:t>
            </a:r>
            <a:r>
              <a:rPr lang="en-US" sz="2800" dirty="0"/>
              <a:t> performs a left (outer) join to another collection in the same database to filter in documents from the “joined” collection for processing.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939397" y="3647420"/>
            <a:ext cx="82082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$lookup:   {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from: collection to join,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localField</a:t>
            </a:r>
            <a:r>
              <a:rPr lang="en-US" sz="2600" dirty="0">
                <a:solidFill>
                  <a:srgbClr val="C00000"/>
                </a:solidFill>
              </a:rPr>
              <a:t>: field from the input document,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foreignField</a:t>
            </a:r>
            <a:r>
              <a:rPr lang="en-US" sz="2600" dirty="0">
                <a:solidFill>
                  <a:srgbClr val="C00000"/>
                </a:solidFill>
              </a:rPr>
              <a:t>: field from another document,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as: name of output array field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148" y="31242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perform a left (outer) join from </a:t>
            </a:r>
            <a:r>
              <a:rPr lang="en-US" sz="2800" dirty="0">
                <a:solidFill>
                  <a:srgbClr val="FF0000"/>
                </a:solidFill>
              </a:rPr>
              <a:t>list</a:t>
            </a:r>
            <a:r>
              <a:rPr lang="en-US" sz="2800" dirty="0"/>
              <a:t> collection to </a:t>
            </a:r>
            <a:r>
              <a:rPr lang="en-US" sz="2800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collection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2020907"/>
            <a:ext cx="540231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$lookup:   {  from: "customer",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localField</a:t>
            </a:r>
            <a:r>
              <a:rPr lang="en-US" sz="2600" dirty="0">
                <a:solidFill>
                  <a:srgbClr val="0070C0"/>
                </a:solidFill>
              </a:rPr>
              <a:t>: "</a:t>
            </a:r>
            <a:r>
              <a:rPr lang="en-US" sz="2600" dirty="0" err="1">
                <a:solidFill>
                  <a:srgbClr val="0070C0"/>
                </a:solidFill>
              </a:rPr>
              <a:t>customer_id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foreignField</a:t>
            </a:r>
            <a:r>
              <a:rPr lang="en-US" sz="2600" dirty="0">
                <a:solidFill>
                  <a:srgbClr val="0070C0"/>
                </a:solidFill>
              </a:rPr>
              <a:t>: "_id",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as: "</a:t>
            </a:r>
            <a:r>
              <a:rPr lang="en-US" sz="2600" dirty="0" err="1">
                <a:solidFill>
                  <a:srgbClr val="0070C0"/>
                </a:solidFill>
              </a:rPr>
              <a:t>customer_info</a:t>
            </a:r>
            <a:r>
              <a:rPr lang="en-US" sz="2600" dirty="0">
                <a:solidFill>
                  <a:srgbClr val="0070C0"/>
                </a:solidFill>
              </a:rPr>
              <a:t>" 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50" y="3810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4860429"/>
            <a:ext cx="6248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 *  FROM </a:t>
            </a:r>
            <a:r>
              <a:rPr lang="en-US" sz="2600" dirty="0" err="1">
                <a:solidFill>
                  <a:srgbClr val="00B050"/>
                </a:solidFill>
              </a:rPr>
              <a:t>salesDB.list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LEFT JOIN </a:t>
            </a:r>
            <a:r>
              <a:rPr lang="en-US" sz="2600" dirty="0" err="1">
                <a:solidFill>
                  <a:srgbClr val="00B050"/>
                </a:solidFill>
              </a:rPr>
              <a:t>salesDB.customer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ON </a:t>
            </a:r>
            <a:r>
              <a:rPr lang="en-US" sz="2600" dirty="0" err="1">
                <a:solidFill>
                  <a:srgbClr val="00B050"/>
                </a:solidFill>
              </a:rPr>
              <a:t>list.customer_id</a:t>
            </a:r>
            <a:r>
              <a:rPr lang="en-US" sz="2600" dirty="0">
                <a:solidFill>
                  <a:srgbClr val="00B050"/>
                </a:solidFill>
              </a:rPr>
              <a:t> = customer. _id;</a:t>
            </a:r>
          </a:p>
        </p:txBody>
      </p:sp>
    </p:spTree>
    <p:extLst>
      <p:ext uri="{BB962C8B-B14F-4D97-AF65-F5344CB8AC3E}">
        <p14:creationId xmlns:p14="http://schemas.microsoft.com/office/powerpoint/2010/main" val="200713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Syntax for MongoDB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07914"/>
              </p:ext>
            </p:extLst>
          </p:nvPr>
        </p:nvGraphicFramePr>
        <p:xfrm>
          <a:off x="677849" y="1171495"/>
          <a:ext cx="7696200" cy="303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61929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items: 1, “customer.name”: 1   }</a:t>
            </a: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#7</a:t>
            </a:r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9430" y="2971800"/>
            <a:ext cx="8610600" cy="335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0" y="31334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38800" y="3133460"/>
            <a:ext cx="3124200" cy="864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814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[“FIN”, “MIS”,…]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4276460"/>
            <a:ext cx="3124200" cy="828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ClassName:“MIS2502”,…},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1330" y="386477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So far, we looked at how NoSQL query can be similar to SQL query.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However, due to the different properties of NoSQL dataset, there are more types of queries that can be useful when using NoSQL database.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sp>
        <p:nvSpPr>
          <p:cNvPr id="39" name="Rectangle 38"/>
          <p:cNvSpPr/>
          <p:nvPr/>
        </p:nvSpPr>
        <p:spPr>
          <a:xfrm>
            <a:off x="457200" y="53340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38400" y="533400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52211" y="5384336"/>
            <a:ext cx="3124200" cy="787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13786" y="4195056"/>
            <a:ext cx="2372258" cy="537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158026" y="3791900"/>
            <a:ext cx="68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Array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62600" y="3035748"/>
            <a:ext cx="3276600" cy="10883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292762" y="2632593"/>
            <a:ext cx="186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Nested document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4724400" cy="5580437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8"/>
            <a:ext cx="3657600" cy="29162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occurred from customers less than 40 years old?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762000" y="4988232"/>
            <a:ext cx="1066800" cy="243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1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specify a query condition on fields in an embedded/nested document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occurred from customers he less than 40 years old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599" y="3733800"/>
            <a:ext cx="56296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 : 40 }  }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18700" y="464820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sure the fields are surrounded by “”.</a:t>
            </a:r>
          </a:p>
        </p:txBody>
      </p:sp>
    </p:spTree>
    <p:extLst>
      <p:ext uri="{BB962C8B-B14F-4D97-AF65-F5344CB8AC3E}">
        <p14:creationId xmlns:p14="http://schemas.microsoft.com/office/powerpoint/2010/main" val="27310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apply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combine conditions using AND </a:t>
            </a:r>
            <a:r>
              <a:rPr lang="en-US" sz="2800" dirty="0" err="1"/>
              <a:t>and</a:t>
            </a:r>
            <a:r>
              <a:rPr lang="en-US" sz="2800" dirty="0"/>
              <a:t> OR operator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happened from customers less than 40 years old AND male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3886200"/>
            <a:ext cx="82590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[  {"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: 40}  },     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{"</a:t>
            </a:r>
            <a:r>
              <a:rPr lang="en-US" sz="2600" dirty="0" err="1">
                <a:solidFill>
                  <a:srgbClr val="0070C0"/>
                </a:solidFill>
              </a:rPr>
              <a:t>customer.gender":"M</a:t>
            </a:r>
            <a:r>
              <a:rPr lang="en-US" sz="2600" dirty="0">
                <a:solidFill>
                  <a:srgbClr val="0070C0"/>
                </a:solidFill>
              </a:rPr>
              <a:t>"}   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13676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9"/>
            <a:ext cx="3657600" cy="187838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that contain binder?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642824" y="2768195"/>
            <a:ext cx="1552346" cy="12554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250" y="990600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/>
              <a:t>  "_id": {</a:t>
            </a:r>
          </a:p>
          <a:p>
            <a:r>
              <a:rPr lang="en-US" sz="1400" dirty="0"/>
              <a:t>    "$</a:t>
            </a:r>
            <a:r>
              <a:rPr lang="en-US" sz="1400" dirty="0" err="1"/>
              <a:t>oid</a:t>
            </a:r>
            <a:r>
              <a:rPr lang="en-US" sz="1400" dirty="0"/>
              <a:t>": "5bd761dcae323e45a93ccfe8"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saleDate</a:t>
            </a:r>
            <a:r>
              <a:rPr lang="en-US" sz="1400" dirty="0"/>
              <a:t>": {</a:t>
            </a:r>
          </a:p>
          <a:p>
            <a:r>
              <a:rPr lang="en-US" sz="1400" dirty="0"/>
              <a:t>    "$date": "2015-03-23T21:06:49.506Z"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"items": [</a:t>
            </a:r>
          </a:p>
          <a:p>
            <a:r>
              <a:rPr lang="en-US" sz="1400" dirty="0"/>
              <a:t>    "printer paper",</a:t>
            </a:r>
          </a:p>
          <a:p>
            <a:r>
              <a:rPr lang="en-US" sz="1400" dirty="0"/>
              <a:t>    "notepad",</a:t>
            </a:r>
          </a:p>
          <a:p>
            <a:r>
              <a:rPr lang="en-US" sz="1400" dirty="0"/>
              <a:t>    "pens",</a:t>
            </a:r>
          </a:p>
          <a:p>
            <a:r>
              <a:rPr lang="en-US" sz="1400" dirty="0"/>
              <a:t>    "backpack",</a:t>
            </a:r>
          </a:p>
          <a:p>
            <a:r>
              <a:rPr lang="en-US" sz="1400" dirty="0"/>
              <a:t>    "envelopes",</a:t>
            </a:r>
          </a:p>
          <a:p>
            <a:r>
              <a:rPr lang="en-US" sz="1400" dirty="0"/>
              <a:t>    "binder"</a:t>
            </a:r>
          </a:p>
          <a:p>
            <a:r>
              <a:rPr lang="en-US" sz="1400" dirty="0"/>
              <a:t>  ],</a:t>
            </a:r>
          </a:p>
          <a:p>
            <a:r>
              <a:rPr lang="en-US" sz="1400" dirty="0"/>
              <a:t>  "price": 46.45,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storeLocation</a:t>
            </a:r>
            <a:r>
              <a:rPr lang="en-US" sz="1400" dirty="0"/>
              <a:t>": "Denver",</a:t>
            </a:r>
          </a:p>
          <a:p>
            <a:r>
              <a:rPr lang="en-US" sz="1400" dirty="0"/>
              <a:t>  "customer": {</a:t>
            </a:r>
          </a:p>
          <a:p>
            <a:r>
              <a:rPr lang="en-US" sz="1400" dirty="0"/>
              <a:t>    "gender": "M",</a:t>
            </a:r>
          </a:p>
          <a:p>
            <a:r>
              <a:rPr lang="en-US" sz="1400" dirty="0"/>
              <a:t>    "age": 42,</a:t>
            </a:r>
          </a:p>
          <a:p>
            <a:r>
              <a:rPr lang="en-US" sz="1400" dirty="0"/>
              <a:t>    "email": "cauho@witwuta.sv",</a:t>
            </a:r>
          </a:p>
          <a:p>
            <a:r>
              <a:rPr lang="en-US" sz="1400" dirty="0"/>
              <a:t>    "satisfaction": 4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couponUsed</a:t>
            </a:r>
            <a:r>
              <a:rPr lang="en-US" sz="1400" dirty="0"/>
              <a:t>": true,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purchaseMethod</a:t>
            </a:r>
            <a:r>
              <a:rPr lang="en-US" sz="1400" dirty="0"/>
              <a:t>": "Online"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85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the same {&lt;field&gt;: &lt;value&gt;} syntax to the array. So, let’s try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2925" y="2882205"/>
            <a:ext cx="8787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specify equality condition on an array, &lt;value&gt; </a:t>
            </a:r>
            <a:br>
              <a:rPr lang="en-US" sz="2800" dirty="0"/>
            </a:br>
            <a:r>
              <a:rPr lang="en-US" sz="2800" dirty="0"/>
              <a:t>should be the exact array to match.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2326957"/>
            <a:ext cx="39362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"binder" 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5916481"/>
            <a:ext cx="52105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["binder", "pens"]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3424" y="4522454"/>
            <a:ext cx="79490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will return documents that satisfy exact array to match, including the order of the elements.</a:t>
            </a:r>
          </a:p>
          <a:p>
            <a:r>
              <a:rPr lang="en-US" sz="2800" dirty="0"/>
              <a:t>Then, how would the code below work?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3996152"/>
            <a:ext cx="40660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["binder"] }</a:t>
            </a:r>
          </a:p>
        </p:txBody>
      </p:sp>
    </p:spTree>
    <p:extLst>
      <p:ext uri="{BB962C8B-B14F-4D97-AF65-F5344CB8AC3E}">
        <p14:creationId xmlns:p14="http://schemas.microsoft.com/office/powerpoint/2010/main" val="284667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$all</a:t>
            </a:r>
            <a:r>
              <a:rPr lang="en-US" sz="2800" dirty="0"/>
              <a:t> operator selects the documents where the value of a field is an array that contains all the specified elements.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3012757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field: { $all: [ value1 , value2 ... ]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45362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148" y="3621025"/>
            <a:ext cx="354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$all vs $and operator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101405"/>
            <a:ext cx="75284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 $all is equivalent to an $and operation of the </a:t>
            </a:r>
          </a:p>
          <a:p>
            <a:r>
              <a:rPr lang="en-US" sz="2800" dirty="0"/>
              <a:t>specified values; i.e. the following two statements </a:t>
            </a:r>
          </a:p>
          <a:p>
            <a:r>
              <a:rPr lang="en-US" sz="2800" dirty="0"/>
              <a:t>are identical: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5486400"/>
            <a:ext cx="63679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$all: [ "binder" ,"pens" ] } 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35739" y="5984557"/>
            <a:ext cx="80951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$and: [ {items: "binder"}, {items: "pens"}] }       </a:t>
            </a:r>
          </a:p>
        </p:txBody>
      </p:sp>
    </p:spTree>
    <p:extLst>
      <p:ext uri="{BB962C8B-B14F-4D97-AF65-F5344CB8AC3E}">
        <p14:creationId xmlns:p14="http://schemas.microsoft.com/office/powerpoint/2010/main" val="354925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 based on Size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$size </a:t>
            </a:r>
            <a:r>
              <a:rPr lang="en-US" sz="2800" dirty="0"/>
              <a:t>operator matches any array with the number of elements specified by the argument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2845133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field: { $size: value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2860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3597480"/>
            <a:ext cx="2059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example,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4267200"/>
            <a:ext cx="42188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$size:  2  } }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906143"/>
            <a:ext cx="82198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returns all documents in collection where items field is </a:t>
            </a:r>
          </a:p>
          <a:p>
            <a:r>
              <a:rPr lang="en-US" sz="2800" dirty="0"/>
              <a:t>an array with 2 elements.</a:t>
            </a:r>
          </a:p>
        </p:txBody>
      </p:sp>
    </p:spTree>
    <p:extLst>
      <p:ext uri="{BB962C8B-B14F-4D97-AF65-F5344CB8AC3E}">
        <p14:creationId xmlns:p14="http://schemas.microsoft.com/office/powerpoint/2010/main" val="401442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30312</TotalTime>
  <Words>1282</Words>
  <Application>Microsoft Macintosh PowerPoint</Application>
  <PresentationFormat>On-screen Show (4:3)</PresentationFormat>
  <Paragraphs>196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inherit</vt:lpstr>
      <vt:lpstr>Arial</vt:lpstr>
      <vt:lpstr>Calibri</vt:lpstr>
      <vt:lpstr>Office Theme</vt:lpstr>
      <vt:lpstr>NoSQL  Part 2: Advanced Queries</vt:lpstr>
      <vt:lpstr>PowerPoint Presentation</vt:lpstr>
      <vt:lpstr>Query on Nested Document</vt:lpstr>
      <vt:lpstr>Query on Nested Document</vt:lpstr>
      <vt:lpstr>Query on Nested Document</vt:lpstr>
      <vt:lpstr>Query an Array</vt:lpstr>
      <vt:lpstr>Query an Array</vt:lpstr>
      <vt:lpstr>Query an Array</vt:lpstr>
      <vt:lpstr>Query an Array based on Size</vt:lpstr>
      <vt:lpstr>Do we have to JOIN tables?</vt:lpstr>
      <vt:lpstr>Join with $lookup</vt:lpstr>
      <vt:lpstr>Join with $lookup</vt:lpstr>
      <vt:lpstr>Syntax for MongoDB</vt:lpstr>
      <vt:lpstr>In Class Activity #7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Kwon YoungJin</cp:lastModifiedBy>
  <cp:revision>1263</cp:revision>
  <cp:lastPrinted>2011-06-28T14:45:53Z</cp:lastPrinted>
  <dcterms:created xsi:type="dcterms:W3CDTF">2011-06-28T13:08:25Z</dcterms:created>
  <dcterms:modified xsi:type="dcterms:W3CDTF">2022-02-25T19:23:24Z</dcterms:modified>
</cp:coreProperties>
</file>