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58"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63"/>
    <p:restoredTop sz="96327"/>
  </p:normalViewPr>
  <p:slideViewPr>
    <p:cSldViewPr snapToGrid="0" snapToObjects="1" showGuides="1">
      <p:cViewPr varScale="1">
        <p:scale>
          <a:sx n="115" d="100"/>
          <a:sy n="115" d="100"/>
        </p:scale>
        <p:origin x="224"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9282E-5440-B541-94F1-A8E0E49F66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24B1E7-2836-2244-A53B-E60E7F5928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E3A068-DC13-404E-9430-1EFFF7156EE6}"/>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5" name="Footer Placeholder 4">
            <a:extLst>
              <a:ext uri="{FF2B5EF4-FFF2-40B4-BE49-F238E27FC236}">
                <a16:creationId xmlns:a16="http://schemas.microsoft.com/office/drawing/2014/main" id="{BE6F9425-995D-944F-8DCE-A3709F991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A75E3-5207-FE41-BDB0-6472BB075126}"/>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53361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23CD7-91AB-FE44-884B-301C8D41C1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04AAE4-F1E8-7544-B1C8-8B33B591FC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70107-165D-044D-9EAB-6E0C26A2FE34}"/>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5" name="Footer Placeholder 4">
            <a:extLst>
              <a:ext uri="{FF2B5EF4-FFF2-40B4-BE49-F238E27FC236}">
                <a16:creationId xmlns:a16="http://schemas.microsoft.com/office/drawing/2014/main" id="{D2320B97-8887-6C4C-8F3B-58B4A3843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4A3B0D-4DDF-7B42-B80F-33504F73F358}"/>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9723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8C5C2A-FEC5-5348-9BCA-A025DC00D7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E06909-1174-C24D-9B0A-AD167392CA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8D904-007C-174C-BB1C-DEFD8CF59CAD}"/>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5" name="Footer Placeholder 4">
            <a:extLst>
              <a:ext uri="{FF2B5EF4-FFF2-40B4-BE49-F238E27FC236}">
                <a16:creationId xmlns:a16="http://schemas.microsoft.com/office/drawing/2014/main" id="{5BB8E1E7-2234-7440-83C2-A31D2E7B17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9F53A-25B4-5447-9A98-2CEE840D39F6}"/>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25765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DB7CF-A003-E241-A6A3-874083034E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DAC88C-BF9C-7F42-9DA6-F090237699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FD758-0817-BD4E-8D23-3FC6B2F41FEC}"/>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5" name="Footer Placeholder 4">
            <a:extLst>
              <a:ext uri="{FF2B5EF4-FFF2-40B4-BE49-F238E27FC236}">
                <a16:creationId xmlns:a16="http://schemas.microsoft.com/office/drawing/2014/main" id="{9113E9E8-1840-DA47-B969-BCD116BCBA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03939-5C49-9946-B040-650BBC2F4F15}"/>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36197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861A-584A-1448-A529-45F5FA8739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49BFC3-5069-0F47-B0FA-FB851B3A7B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034ADD-D174-414D-BB33-A355A9581CD1}"/>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5" name="Footer Placeholder 4">
            <a:extLst>
              <a:ext uri="{FF2B5EF4-FFF2-40B4-BE49-F238E27FC236}">
                <a16:creationId xmlns:a16="http://schemas.microsoft.com/office/drawing/2014/main" id="{6286A954-9CCD-364B-8AD9-1544F6FE8B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29F26-B946-9B41-9CEB-B60A6B5387C0}"/>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117491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CF989-EE7D-A741-9727-7FCC967FAA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434C48-78FC-EE42-855D-00A744C283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AAEA83-7276-224E-AE52-E3E6D0E328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C01474-E712-0A4E-AA4A-7DDCBE1BDB40}"/>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6" name="Footer Placeholder 5">
            <a:extLst>
              <a:ext uri="{FF2B5EF4-FFF2-40B4-BE49-F238E27FC236}">
                <a16:creationId xmlns:a16="http://schemas.microsoft.com/office/drawing/2014/main" id="{D0876E85-D171-714B-9C9D-F47AA7743B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C7475-F16F-5A49-8CE2-B0E2C81E827C}"/>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757218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B29A-F055-B24C-ACED-CFAEF6E85F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548317-A987-964E-A208-E76BE30840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346103-90A1-5D48-8D1F-AC5AE44C77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7EA614-BAAD-734C-967D-EBAF7B8FAB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5D48A-EE51-7B45-9328-1020D443A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99EFB-F5D6-4D41-AFD5-32ED14DBBCAC}"/>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8" name="Footer Placeholder 7">
            <a:extLst>
              <a:ext uri="{FF2B5EF4-FFF2-40B4-BE49-F238E27FC236}">
                <a16:creationId xmlns:a16="http://schemas.microsoft.com/office/drawing/2014/main" id="{0E93F986-284F-DC48-B73D-9218D28AAC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D2D5DA-548F-8A4E-BE6F-048D41B05B17}"/>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385735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76BA-D0CE-DB41-B353-B547C25312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1ED580-4876-5842-8651-2E8F6EBE914E}"/>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4" name="Footer Placeholder 3">
            <a:extLst>
              <a:ext uri="{FF2B5EF4-FFF2-40B4-BE49-F238E27FC236}">
                <a16:creationId xmlns:a16="http://schemas.microsoft.com/office/drawing/2014/main" id="{FC1783CE-627A-D147-86F4-928A6F6556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4973D2-7ECA-AF42-8F1C-7A853EA2C77F}"/>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620720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B570FF-D16B-7C46-8C75-3887C46BD3D5}"/>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3" name="Footer Placeholder 2">
            <a:extLst>
              <a:ext uri="{FF2B5EF4-FFF2-40B4-BE49-F238E27FC236}">
                <a16:creationId xmlns:a16="http://schemas.microsoft.com/office/drawing/2014/main" id="{8E6D0E6A-0172-7243-A92F-D2A3EE32E2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B452AD-266A-7648-B31F-2D6B65D2BA42}"/>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339067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4006A-5757-7F4E-ABCC-A895FB6157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186608-E568-1248-97CC-7C814FA883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0EC223-6EF8-DA43-9476-3F934DE8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F72CDB-8128-3D45-9CAE-6E28404C2342}"/>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6" name="Footer Placeholder 5">
            <a:extLst>
              <a:ext uri="{FF2B5EF4-FFF2-40B4-BE49-F238E27FC236}">
                <a16:creationId xmlns:a16="http://schemas.microsoft.com/office/drawing/2014/main" id="{CCE38A3E-158F-D143-A6DE-25811DB75F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AB2146-6B4E-064D-8537-E188E44178B4}"/>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153459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A4120-C733-074C-9114-75BD3F912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99DEFF-8309-DF4B-9AAA-F7EA7F79A6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318F12-EB7A-924A-99B8-127F7E2B92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3034AE-9CDC-084F-9ED0-C5DE29EB71F4}"/>
              </a:ext>
            </a:extLst>
          </p:cNvPr>
          <p:cNvSpPr>
            <a:spLocks noGrp="1"/>
          </p:cNvSpPr>
          <p:nvPr>
            <p:ph type="dt" sz="half" idx="10"/>
          </p:nvPr>
        </p:nvSpPr>
        <p:spPr/>
        <p:txBody>
          <a:bodyPr/>
          <a:lstStyle/>
          <a:p>
            <a:fld id="{7F154708-F4D6-0A48-A1D4-884DEA2A3791}" type="datetimeFigureOut">
              <a:rPr lang="en-US" smtClean="0"/>
              <a:t>2/7/22</a:t>
            </a:fld>
            <a:endParaRPr lang="en-US"/>
          </a:p>
        </p:txBody>
      </p:sp>
      <p:sp>
        <p:nvSpPr>
          <p:cNvPr id="6" name="Footer Placeholder 5">
            <a:extLst>
              <a:ext uri="{FF2B5EF4-FFF2-40B4-BE49-F238E27FC236}">
                <a16:creationId xmlns:a16="http://schemas.microsoft.com/office/drawing/2014/main" id="{97E81343-3346-0348-A8FD-775289A26C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BB617-A12D-3042-99BF-CC82D641113B}"/>
              </a:ext>
            </a:extLst>
          </p:cNvPr>
          <p:cNvSpPr>
            <a:spLocks noGrp="1"/>
          </p:cNvSpPr>
          <p:nvPr>
            <p:ph type="sldNum" sz="quarter" idx="12"/>
          </p:nvPr>
        </p:nvSpPr>
        <p:spPr/>
        <p:txBody>
          <a:bodyPr/>
          <a:lstStyle/>
          <a:p>
            <a:fld id="{3AD7EA67-0705-054D-A647-E95B9DCD3CD3}" type="slidenum">
              <a:rPr lang="en-US" smtClean="0"/>
              <a:t>‹#›</a:t>
            </a:fld>
            <a:endParaRPr lang="en-US"/>
          </a:p>
        </p:txBody>
      </p:sp>
    </p:spTree>
    <p:extLst>
      <p:ext uri="{BB962C8B-B14F-4D97-AF65-F5344CB8AC3E}">
        <p14:creationId xmlns:p14="http://schemas.microsoft.com/office/powerpoint/2010/main" val="106323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0A1D97-827F-CC4D-87DF-5FDA5B035C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D024D0-4286-D842-8F61-895068D16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D6A4B-BEE7-2647-A2F4-AD257AE02C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4708-F4D6-0A48-A1D4-884DEA2A3791}" type="datetimeFigureOut">
              <a:rPr lang="en-US" smtClean="0"/>
              <a:t>2/7/22</a:t>
            </a:fld>
            <a:endParaRPr lang="en-US"/>
          </a:p>
        </p:txBody>
      </p:sp>
      <p:sp>
        <p:nvSpPr>
          <p:cNvPr id="5" name="Footer Placeholder 4">
            <a:extLst>
              <a:ext uri="{FF2B5EF4-FFF2-40B4-BE49-F238E27FC236}">
                <a16:creationId xmlns:a16="http://schemas.microsoft.com/office/drawing/2014/main" id="{9BFA0CC8-BE1E-FF43-B53B-7C4840987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8B0BCF-6E8B-FE40-84A6-FEDD33F5C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7EA67-0705-054D-A647-E95B9DCD3CD3}" type="slidenum">
              <a:rPr lang="en-US" smtClean="0"/>
              <a:t>‹#›</a:t>
            </a:fld>
            <a:endParaRPr lang="en-US"/>
          </a:p>
        </p:txBody>
      </p:sp>
    </p:spTree>
    <p:extLst>
      <p:ext uri="{BB962C8B-B14F-4D97-AF65-F5344CB8AC3E}">
        <p14:creationId xmlns:p14="http://schemas.microsoft.com/office/powerpoint/2010/main" val="3629118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C14A1A-3D35-584D-AF32-54728BED3C7A}"/>
              </a:ext>
            </a:extLst>
          </p:cNvPr>
          <p:cNvPicPr>
            <a:picLocks noChangeAspect="1"/>
          </p:cNvPicPr>
          <p:nvPr/>
        </p:nvPicPr>
        <p:blipFill>
          <a:blip r:embed="rId2"/>
          <a:stretch>
            <a:fillRect/>
          </a:stretch>
        </p:blipFill>
        <p:spPr>
          <a:xfrm>
            <a:off x="92681" y="1150705"/>
            <a:ext cx="5181834" cy="4294598"/>
          </a:xfrm>
          <a:prstGeom prst="rect">
            <a:avLst/>
          </a:prstGeom>
        </p:spPr>
      </p:pic>
      <p:sp>
        <p:nvSpPr>
          <p:cNvPr id="5" name="TextBox 4">
            <a:extLst>
              <a:ext uri="{FF2B5EF4-FFF2-40B4-BE49-F238E27FC236}">
                <a16:creationId xmlns:a16="http://schemas.microsoft.com/office/drawing/2014/main" id="{3279CD61-9446-EF4C-A1FF-63DA69DBF062}"/>
              </a:ext>
            </a:extLst>
          </p:cNvPr>
          <p:cNvSpPr txBox="1"/>
          <p:nvPr/>
        </p:nvSpPr>
        <p:spPr>
          <a:xfrm>
            <a:off x="5578867" y="1150705"/>
            <a:ext cx="6308333" cy="3693319"/>
          </a:xfrm>
          <a:prstGeom prst="rect">
            <a:avLst/>
          </a:prstGeom>
          <a:noFill/>
        </p:spPr>
        <p:txBody>
          <a:bodyPr wrap="square" rtlCol="0">
            <a:spAutoFit/>
          </a:bodyPr>
          <a:lstStyle/>
          <a:p>
            <a:r>
              <a:rPr lang="en-US" dirty="0"/>
              <a:t>Assume that you put Film table in the left and left-join Inventory table to it. Film-Inventory is a one-to-many relationship</a:t>
            </a:r>
          </a:p>
          <a:p>
            <a:r>
              <a:rPr lang="en-US" dirty="0"/>
              <a:t>The result is the table below.</a:t>
            </a:r>
          </a:p>
          <a:p>
            <a:endParaRPr lang="en-US" dirty="0"/>
          </a:p>
          <a:p>
            <a:r>
              <a:rPr lang="en-US" dirty="0"/>
              <a:t>Here's our goal: </a:t>
            </a:r>
          </a:p>
          <a:p>
            <a:r>
              <a:rPr lang="en-US" dirty="0"/>
              <a:t>(ICA#3 Q8) How many inventories are there for each film?</a:t>
            </a:r>
          </a:p>
          <a:p>
            <a:endParaRPr lang="en-US" dirty="0"/>
          </a:p>
          <a:p>
            <a:r>
              <a:rPr lang="en-US" dirty="0"/>
              <a:t>Here’s a tricky part when you write a query for this question.</a:t>
            </a:r>
          </a:p>
          <a:p>
            <a:endParaRPr lang="en-US" dirty="0"/>
          </a:p>
          <a:p>
            <a:pPr marL="342900" indent="-342900">
              <a:buAutoNum type="arabicPeriod"/>
            </a:pPr>
            <a:r>
              <a:rPr lang="en-US" dirty="0"/>
              <a:t>Based on what column would you count rows? (Specify </a:t>
            </a:r>
            <a:r>
              <a:rPr lang="en-US" b="1" dirty="0"/>
              <a:t>table </a:t>
            </a:r>
            <a:r>
              <a:rPr lang="en-US" dirty="0"/>
              <a:t>and </a:t>
            </a:r>
            <a:r>
              <a:rPr lang="en-US" b="1" dirty="0"/>
              <a:t>column</a:t>
            </a:r>
            <a:r>
              <a:rPr lang="en-US" dirty="0"/>
              <a:t> names)</a:t>
            </a:r>
          </a:p>
          <a:p>
            <a:pPr marL="342900" indent="-342900">
              <a:buAutoNum type="arabicPeriod"/>
            </a:pPr>
            <a:r>
              <a:rPr lang="en-US" dirty="0"/>
              <a:t>Based on what column would you group by rows? (Specify </a:t>
            </a:r>
            <a:r>
              <a:rPr lang="en-US" b="1" dirty="0"/>
              <a:t>table </a:t>
            </a:r>
            <a:r>
              <a:rPr lang="en-US" dirty="0"/>
              <a:t>and </a:t>
            </a:r>
            <a:r>
              <a:rPr lang="en-US" b="1" dirty="0"/>
              <a:t>column </a:t>
            </a:r>
            <a:r>
              <a:rPr lang="en-US" dirty="0"/>
              <a:t>names)</a:t>
            </a:r>
          </a:p>
        </p:txBody>
      </p:sp>
      <p:sp>
        <p:nvSpPr>
          <p:cNvPr id="8" name="TextBox 7">
            <a:extLst>
              <a:ext uri="{FF2B5EF4-FFF2-40B4-BE49-F238E27FC236}">
                <a16:creationId xmlns:a16="http://schemas.microsoft.com/office/drawing/2014/main" id="{740C8243-9B68-3843-A361-C45D965D4BC0}"/>
              </a:ext>
            </a:extLst>
          </p:cNvPr>
          <p:cNvSpPr txBox="1"/>
          <p:nvPr/>
        </p:nvSpPr>
        <p:spPr>
          <a:xfrm>
            <a:off x="328773" y="390418"/>
            <a:ext cx="4289508" cy="523220"/>
          </a:xfrm>
          <a:prstGeom prst="rect">
            <a:avLst/>
          </a:prstGeom>
          <a:noFill/>
        </p:spPr>
        <p:txBody>
          <a:bodyPr wrap="none" rtlCol="0">
            <a:spAutoFit/>
          </a:bodyPr>
          <a:lstStyle/>
          <a:p>
            <a:r>
              <a:rPr lang="en-US" sz="2800" b="1" dirty="0"/>
              <a:t>Advanced Topic in Left Join</a:t>
            </a:r>
          </a:p>
        </p:txBody>
      </p:sp>
    </p:spTree>
    <p:extLst>
      <p:ext uri="{BB962C8B-B14F-4D97-AF65-F5344CB8AC3E}">
        <p14:creationId xmlns:p14="http://schemas.microsoft.com/office/powerpoint/2010/main" val="283186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40C8243-9B68-3843-A361-C45D965D4BC0}"/>
              </a:ext>
            </a:extLst>
          </p:cNvPr>
          <p:cNvSpPr txBox="1"/>
          <p:nvPr/>
        </p:nvSpPr>
        <p:spPr>
          <a:xfrm>
            <a:off x="328773" y="390418"/>
            <a:ext cx="4289508" cy="523220"/>
          </a:xfrm>
          <a:prstGeom prst="rect">
            <a:avLst/>
          </a:prstGeom>
          <a:noFill/>
        </p:spPr>
        <p:txBody>
          <a:bodyPr wrap="none" rtlCol="0">
            <a:spAutoFit/>
          </a:bodyPr>
          <a:lstStyle/>
          <a:p>
            <a:r>
              <a:rPr lang="en-US" sz="2800" b="1" dirty="0"/>
              <a:t>Advanced Topic in Left Join</a:t>
            </a:r>
          </a:p>
        </p:txBody>
      </p:sp>
      <p:sp>
        <p:nvSpPr>
          <p:cNvPr id="6" name="TextBox 5">
            <a:extLst>
              <a:ext uri="{FF2B5EF4-FFF2-40B4-BE49-F238E27FC236}">
                <a16:creationId xmlns:a16="http://schemas.microsoft.com/office/drawing/2014/main" id="{89A4070B-9ADB-2342-83FE-D72AB59BE917}"/>
              </a:ext>
            </a:extLst>
          </p:cNvPr>
          <p:cNvSpPr txBox="1"/>
          <p:nvPr/>
        </p:nvSpPr>
        <p:spPr>
          <a:xfrm>
            <a:off x="328773" y="1195825"/>
            <a:ext cx="11385432" cy="3693319"/>
          </a:xfrm>
          <a:prstGeom prst="rect">
            <a:avLst/>
          </a:prstGeom>
          <a:noFill/>
        </p:spPr>
        <p:txBody>
          <a:bodyPr wrap="square">
            <a:spAutoFit/>
          </a:bodyPr>
          <a:lstStyle/>
          <a:p>
            <a:r>
              <a:rPr lang="en-US" dirty="0"/>
              <a:t>Below is an answer template to the question.</a:t>
            </a:r>
          </a:p>
          <a:p>
            <a:r>
              <a:rPr lang="en-US" dirty="0"/>
              <a:t>You should be careful with table and column names (which are bolded below).</a:t>
            </a:r>
          </a:p>
          <a:p>
            <a:endParaRPr lang="en-US" dirty="0"/>
          </a:p>
          <a:p>
            <a:r>
              <a:rPr lang="en-US" dirty="0"/>
              <a:t>SELECT </a:t>
            </a:r>
            <a:r>
              <a:rPr lang="en-US" b="1" dirty="0"/>
              <a:t>TABLE</a:t>
            </a:r>
            <a:r>
              <a:rPr lang="en-US" b="1" dirty="0">
                <a:solidFill>
                  <a:srgbClr val="FF0000"/>
                </a:solidFill>
              </a:rPr>
              <a:t>.</a:t>
            </a:r>
            <a:r>
              <a:rPr lang="en-US" b="1" dirty="0"/>
              <a:t>COLUMN</a:t>
            </a:r>
            <a:r>
              <a:rPr lang="en-US" dirty="0"/>
              <a:t>, count(</a:t>
            </a:r>
            <a:r>
              <a:rPr lang="en-US" b="1" dirty="0"/>
              <a:t>TABLE</a:t>
            </a:r>
            <a:r>
              <a:rPr lang="en-US" b="1" dirty="0">
                <a:solidFill>
                  <a:srgbClr val="FF0000"/>
                </a:solidFill>
              </a:rPr>
              <a:t>.</a:t>
            </a:r>
            <a:r>
              <a:rPr lang="en-US" b="1" dirty="0"/>
              <a:t>COLUMN</a:t>
            </a:r>
            <a:r>
              <a:rPr lang="en-US" dirty="0"/>
              <a:t>)</a:t>
            </a:r>
          </a:p>
          <a:p>
            <a:r>
              <a:rPr lang="en-US" dirty="0"/>
              <a:t>FROM </a:t>
            </a:r>
            <a:r>
              <a:rPr lang="en-US" dirty="0" err="1"/>
              <a:t>moviedb.film</a:t>
            </a:r>
            <a:endParaRPr lang="en-US" dirty="0"/>
          </a:p>
          <a:p>
            <a:r>
              <a:rPr lang="en-US" dirty="0"/>
              <a:t>LEFT JOIN </a:t>
            </a:r>
            <a:r>
              <a:rPr lang="en-US" dirty="0" err="1"/>
              <a:t>moviedb.inventory</a:t>
            </a:r>
            <a:r>
              <a:rPr lang="en-US" dirty="0"/>
              <a:t> ON </a:t>
            </a:r>
            <a:r>
              <a:rPr lang="en-US" dirty="0" err="1"/>
              <a:t>film.film_id</a:t>
            </a:r>
            <a:r>
              <a:rPr lang="en-US" dirty="0"/>
              <a:t> = </a:t>
            </a:r>
            <a:r>
              <a:rPr lang="en-US" dirty="0" err="1"/>
              <a:t>inventory.film_id</a:t>
            </a:r>
            <a:endParaRPr lang="en-US" dirty="0"/>
          </a:p>
          <a:p>
            <a:r>
              <a:rPr lang="en-US" dirty="0"/>
              <a:t>GROUP By </a:t>
            </a:r>
            <a:r>
              <a:rPr lang="en-US" b="1" dirty="0"/>
              <a:t>TABLE</a:t>
            </a:r>
            <a:r>
              <a:rPr lang="en-US" b="1" dirty="0">
                <a:solidFill>
                  <a:srgbClr val="FF0000"/>
                </a:solidFill>
              </a:rPr>
              <a:t>.</a:t>
            </a:r>
            <a:r>
              <a:rPr lang="en-US" b="1" dirty="0"/>
              <a:t>COLUMN</a:t>
            </a:r>
            <a:r>
              <a:rPr lang="en-US" dirty="0"/>
              <a:t>;</a:t>
            </a:r>
          </a:p>
          <a:p>
            <a:endParaRPr lang="en-US" dirty="0"/>
          </a:p>
          <a:p>
            <a:endParaRPr lang="en-US" dirty="0"/>
          </a:p>
          <a:p>
            <a:pPr marL="342900" indent="-342900">
              <a:buAutoNum type="arabicPeriod"/>
            </a:pPr>
            <a:r>
              <a:rPr lang="en-US" dirty="0"/>
              <a:t>Before you check the answer in the next slide, carefully think about what table and column you would write in each of above.</a:t>
            </a:r>
          </a:p>
          <a:p>
            <a:pPr marL="342900" indent="-342900">
              <a:buAutoNum type="arabicPeriod"/>
            </a:pPr>
            <a:r>
              <a:rPr lang="en-US" i="1" dirty="0"/>
              <a:t>Hint</a:t>
            </a:r>
            <a:r>
              <a:rPr lang="en-US" dirty="0"/>
              <a:t>: All the queries, functions, and statements will be run based on the result of LEFT JOIN in the page 1. Think about what will be selected, counted, and grouped based on your query.</a:t>
            </a:r>
          </a:p>
        </p:txBody>
      </p:sp>
    </p:spTree>
    <p:extLst>
      <p:ext uri="{BB962C8B-B14F-4D97-AF65-F5344CB8AC3E}">
        <p14:creationId xmlns:p14="http://schemas.microsoft.com/office/powerpoint/2010/main" val="224031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40C8243-9B68-3843-A361-C45D965D4BC0}"/>
              </a:ext>
            </a:extLst>
          </p:cNvPr>
          <p:cNvSpPr txBox="1"/>
          <p:nvPr/>
        </p:nvSpPr>
        <p:spPr>
          <a:xfrm>
            <a:off x="328773" y="390418"/>
            <a:ext cx="4289508" cy="523220"/>
          </a:xfrm>
          <a:prstGeom prst="rect">
            <a:avLst/>
          </a:prstGeom>
          <a:noFill/>
        </p:spPr>
        <p:txBody>
          <a:bodyPr wrap="none" rtlCol="0">
            <a:spAutoFit/>
          </a:bodyPr>
          <a:lstStyle/>
          <a:p>
            <a:r>
              <a:rPr lang="en-US" sz="2800" b="1" dirty="0"/>
              <a:t>Advanced Topic in Left Join</a:t>
            </a:r>
          </a:p>
        </p:txBody>
      </p:sp>
      <p:sp>
        <p:nvSpPr>
          <p:cNvPr id="6" name="TextBox 5">
            <a:extLst>
              <a:ext uri="{FF2B5EF4-FFF2-40B4-BE49-F238E27FC236}">
                <a16:creationId xmlns:a16="http://schemas.microsoft.com/office/drawing/2014/main" id="{89A4070B-9ADB-2342-83FE-D72AB59BE917}"/>
              </a:ext>
            </a:extLst>
          </p:cNvPr>
          <p:cNvSpPr txBox="1"/>
          <p:nvPr/>
        </p:nvSpPr>
        <p:spPr>
          <a:xfrm>
            <a:off x="328773" y="948690"/>
            <a:ext cx="7206560" cy="3139321"/>
          </a:xfrm>
          <a:prstGeom prst="rect">
            <a:avLst/>
          </a:prstGeom>
          <a:noFill/>
        </p:spPr>
        <p:txBody>
          <a:bodyPr wrap="square">
            <a:spAutoFit/>
          </a:bodyPr>
          <a:lstStyle/>
          <a:p>
            <a:r>
              <a:rPr lang="en-US" dirty="0"/>
              <a:t>The answer can be either of the following:</a:t>
            </a:r>
          </a:p>
          <a:p>
            <a:r>
              <a:rPr lang="en-US" dirty="0"/>
              <a:t>(1)</a:t>
            </a:r>
          </a:p>
          <a:p>
            <a:r>
              <a:rPr lang="en-US" dirty="0"/>
              <a:t>SELECT </a:t>
            </a:r>
            <a:r>
              <a:rPr lang="en-US" b="1" dirty="0" err="1"/>
              <a:t>film</a:t>
            </a:r>
            <a:r>
              <a:rPr lang="en-US" b="1" dirty="0" err="1">
                <a:solidFill>
                  <a:srgbClr val="FF0000"/>
                </a:solidFill>
              </a:rPr>
              <a:t>.</a:t>
            </a:r>
            <a:r>
              <a:rPr lang="en-US" b="1" dirty="0" err="1"/>
              <a:t>film_id</a:t>
            </a:r>
            <a:r>
              <a:rPr lang="en-US" dirty="0"/>
              <a:t>, count(</a:t>
            </a:r>
            <a:r>
              <a:rPr lang="en-US" b="1" dirty="0" err="1"/>
              <a:t>inventory</a:t>
            </a:r>
            <a:r>
              <a:rPr lang="en-US" b="1" dirty="0" err="1">
                <a:solidFill>
                  <a:srgbClr val="FF0000"/>
                </a:solidFill>
              </a:rPr>
              <a:t>.</a:t>
            </a:r>
            <a:r>
              <a:rPr lang="en-US" b="1" dirty="0" err="1"/>
              <a:t>film_id</a:t>
            </a:r>
            <a:r>
              <a:rPr lang="en-US" dirty="0"/>
              <a:t>)</a:t>
            </a:r>
          </a:p>
          <a:p>
            <a:r>
              <a:rPr lang="en-US" dirty="0"/>
              <a:t>FROM </a:t>
            </a:r>
            <a:r>
              <a:rPr lang="en-US" dirty="0" err="1"/>
              <a:t>moviedb.film</a:t>
            </a:r>
            <a:endParaRPr lang="en-US" dirty="0"/>
          </a:p>
          <a:p>
            <a:r>
              <a:rPr lang="en-US" dirty="0"/>
              <a:t>LEFT JOIN </a:t>
            </a:r>
            <a:r>
              <a:rPr lang="en-US" dirty="0" err="1"/>
              <a:t>moviedb.inventory</a:t>
            </a:r>
            <a:r>
              <a:rPr lang="en-US" dirty="0"/>
              <a:t> ON </a:t>
            </a:r>
            <a:r>
              <a:rPr lang="en-US" dirty="0" err="1"/>
              <a:t>film.film_id</a:t>
            </a:r>
            <a:r>
              <a:rPr lang="en-US" dirty="0"/>
              <a:t> = </a:t>
            </a:r>
            <a:r>
              <a:rPr lang="en-US" dirty="0" err="1"/>
              <a:t>inventory.film_id</a:t>
            </a:r>
            <a:endParaRPr lang="en-US" dirty="0"/>
          </a:p>
          <a:p>
            <a:r>
              <a:rPr lang="en-US" dirty="0"/>
              <a:t>GROUP By </a:t>
            </a:r>
            <a:r>
              <a:rPr lang="en-US" b="1" dirty="0" err="1"/>
              <a:t>film</a:t>
            </a:r>
            <a:r>
              <a:rPr lang="en-US" b="1" dirty="0" err="1">
                <a:solidFill>
                  <a:srgbClr val="FF0000"/>
                </a:solidFill>
              </a:rPr>
              <a:t>.</a:t>
            </a:r>
            <a:r>
              <a:rPr lang="en-US" b="1" dirty="0" err="1"/>
              <a:t>film_id</a:t>
            </a:r>
            <a:r>
              <a:rPr lang="en-US" dirty="0"/>
              <a:t>;</a:t>
            </a:r>
          </a:p>
          <a:p>
            <a:r>
              <a:rPr lang="en-US" dirty="0"/>
              <a:t>(2)</a:t>
            </a:r>
          </a:p>
          <a:p>
            <a:r>
              <a:rPr lang="en-US" dirty="0"/>
              <a:t>SELECT </a:t>
            </a:r>
            <a:r>
              <a:rPr lang="en-US" b="1" dirty="0" err="1"/>
              <a:t>film</a:t>
            </a:r>
            <a:r>
              <a:rPr lang="en-US" b="1" dirty="0" err="1">
                <a:solidFill>
                  <a:srgbClr val="FF0000"/>
                </a:solidFill>
              </a:rPr>
              <a:t>.</a:t>
            </a:r>
            <a:r>
              <a:rPr lang="en-US" b="1" dirty="0" err="1"/>
              <a:t>film_id</a:t>
            </a:r>
            <a:r>
              <a:rPr lang="en-US" dirty="0"/>
              <a:t>, count(</a:t>
            </a:r>
            <a:r>
              <a:rPr lang="en-US" b="1" dirty="0" err="1"/>
              <a:t>inventory</a:t>
            </a:r>
            <a:r>
              <a:rPr lang="en-US" b="1" dirty="0" err="1">
                <a:solidFill>
                  <a:srgbClr val="FF0000"/>
                </a:solidFill>
              </a:rPr>
              <a:t>.</a:t>
            </a:r>
            <a:r>
              <a:rPr lang="en-US" b="1" dirty="0" err="1"/>
              <a:t>inventory_id</a:t>
            </a:r>
            <a:r>
              <a:rPr lang="en-US" dirty="0"/>
              <a:t>)</a:t>
            </a:r>
          </a:p>
          <a:p>
            <a:r>
              <a:rPr lang="en-US" dirty="0"/>
              <a:t>FROM </a:t>
            </a:r>
            <a:r>
              <a:rPr lang="en-US" dirty="0" err="1"/>
              <a:t>moviedb.film</a:t>
            </a:r>
            <a:endParaRPr lang="en-US" dirty="0"/>
          </a:p>
          <a:p>
            <a:r>
              <a:rPr lang="en-US" dirty="0"/>
              <a:t>LEFT JOIN </a:t>
            </a:r>
            <a:r>
              <a:rPr lang="en-US" dirty="0" err="1"/>
              <a:t>moviedb.inventory</a:t>
            </a:r>
            <a:r>
              <a:rPr lang="en-US" dirty="0"/>
              <a:t> ON </a:t>
            </a:r>
            <a:r>
              <a:rPr lang="en-US" dirty="0" err="1"/>
              <a:t>film.film_id</a:t>
            </a:r>
            <a:r>
              <a:rPr lang="en-US" dirty="0"/>
              <a:t> = </a:t>
            </a:r>
            <a:r>
              <a:rPr lang="en-US" dirty="0" err="1"/>
              <a:t>inventory.film_id</a:t>
            </a:r>
            <a:endParaRPr lang="en-US" dirty="0"/>
          </a:p>
          <a:p>
            <a:r>
              <a:rPr lang="en-US" dirty="0"/>
              <a:t>GROUP By </a:t>
            </a:r>
            <a:r>
              <a:rPr lang="en-US" b="1" dirty="0" err="1"/>
              <a:t>film</a:t>
            </a:r>
            <a:r>
              <a:rPr lang="en-US" b="1" dirty="0" err="1">
                <a:solidFill>
                  <a:srgbClr val="FF0000"/>
                </a:solidFill>
              </a:rPr>
              <a:t>.</a:t>
            </a:r>
            <a:r>
              <a:rPr lang="en-US" b="1" dirty="0" err="1"/>
              <a:t>film_id</a:t>
            </a:r>
            <a:r>
              <a:rPr lang="en-US" dirty="0"/>
              <a:t>;</a:t>
            </a:r>
          </a:p>
        </p:txBody>
      </p:sp>
      <p:sp>
        <p:nvSpPr>
          <p:cNvPr id="7" name="TextBox 6">
            <a:extLst>
              <a:ext uri="{FF2B5EF4-FFF2-40B4-BE49-F238E27FC236}">
                <a16:creationId xmlns:a16="http://schemas.microsoft.com/office/drawing/2014/main" id="{AF32B097-7051-7245-BF08-D9722DEE78DB}"/>
              </a:ext>
            </a:extLst>
          </p:cNvPr>
          <p:cNvSpPr txBox="1"/>
          <p:nvPr/>
        </p:nvSpPr>
        <p:spPr>
          <a:xfrm>
            <a:off x="328773" y="4400062"/>
            <a:ext cx="11261866" cy="2308324"/>
          </a:xfrm>
          <a:prstGeom prst="rect">
            <a:avLst/>
          </a:prstGeom>
          <a:noFill/>
        </p:spPr>
        <p:txBody>
          <a:bodyPr wrap="square" rtlCol="0">
            <a:spAutoFit/>
          </a:bodyPr>
          <a:lstStyle/>
          <a:p>
            <a:pPr marL="342900" indent="-342900">
              <a:buAutoNum type="arabicPeriod"/>
            </a:pPr>
            <a:r>
              <a:rPr lang="en-US" dirty="0"/>
              <a:t>SEELCT </a:t>
            </a:r>
            <a:r>
              <a:rPr lang="en-US" dirty="0" err="1"/>
              <a:t>inventory.film_id</a:t>
            </a:r>
            <a:r>
              <a:rPr lang="en-US" dirty="0"/>
              <a:t> -&gt; WRONG</a:t>
            </a:r>
          </a:p>
          <a:p>
            <a:pPr marL="800100" lvl="1" indent="-342900">
              <a:buFont typeface="Arial" panose="020B0604020202020204" pitchFamily="34" charset="0"/>
              <a:buChar char="•"/>
            </a:pPr>
            <a:r>
              <a:rPr lang="en-US" dirty="0"/>
              <a:t>Why? You want to find inventories of </a:t>
            </a:r>
            <a:r>
              <a:rPr lang="en-US" b="1" dirty="0"/>
              <a:t>ALL</a:t>
            </a:r>
            <a:r>
              <a:rPr lang="en-US" dirty="0"/>
              <a:t> films in Film table. Inventory table might not contain some films in Film table</a:t>
            </a:r>
          </a:p>
          <a:p>
            <a:pPr marL="342900" indent="-342900">
              <a:buAutoNum type="arabicPeriod"/>
            </a:pPr>
            <a:r>
              <a:rPr lang="en-US" dirty="0"/>
              <a:t>COUNT(</a:t>
            </a:r>
            <a:r>
              <a:rPr lang="en-US" dirty="0" err="1"/>
              <a:t>film.film_id</a:t>
            </a:r>
            <a:r>
              <a:rPr lang="en-US" dirty="0"/>
              <a:t>) -&gt; WRONG</a:t>
            </a:r>
          </a:p>
          <a:p>
            <a:pPr marL="800100" lvl="1" indent="-342900">
              <a:buFont typeface="Arial" panose="020B0604020202020204" pitchFamily="34" charset="0"/>
              <a:buChar char="•"/>
            </a:pPr>
            <a:r>
              <a:rPr lang="en-US" dirty="0"/>
              <a:t>Why? In the left-join result in page 1, </a:t>
            </a:r>
            <a:r>
              <a:rPr lang="en-US" dirty="0" err="1"/>
              <a:t>film.film_id</a:t>
            </a:r>
            <a:r>
              <a:rPr lang="en-US" dirty="0"/>
              <a:t> column does not have null values. If you count the column, films which are not in Inventory table will be counted.</a:t>
            </a:r>
          </a:p>
          <a:p>
            <a:pPr marL="342900" indent="-342900">
              <a:buAutoNum type="arabicPeriod"/>
            </a:pPr>
            <a:r>
              <a:rPr lang="en-US" dirty="0"/>
              <a:t>GROUP BY </a:t>
            </a:r>
            <a:r>
              <a:rPr lang="en-US" dirty="0" err="1"/>
              <a:t>inventory.film_id</a:t>
            </a:r>
            <a:r>
              <a:rPr lang="en-US" dirty="0"/>
              <a:t> -&gt; WRONG. </a:t>
            </a:r>
          </a:p>
          <a:p>
            <a:pPr marL="800100" lvl="1" indent="-342900">
              <a:buFont typeface="Arial" panose="020B0604020202020204" pitchFamily="34" charset="0"/>
              <a:buChar char="•"/>
            </a:pPr>
            <a:r>
              <a:rPr lang="en-US" dirty="0"/>
              <a:t>Why? It can sometimes work, but you have a much better way for GROUP By</a:t>
            </a:r>
          </a:p>
        </p:txBody>
      </p:sp>
    </p:spTree>
    <p:extLst>
      <p:ext uri="{BB962C8B-B14F-4D97-AF65-F5344CB8AC3E}">
        <p14:creationId xmlns:p14="http://schemas.microsoft.com/office/powerpoint/2010/main" val="146817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40C8243-9B68-3843-A361-C45D965D4BC0}"/>
              </a:ext>
            </a:extLst>
          </p:cNvPr>
          <p:cNvSpPr txBox="1"/>
          <p:nvPr/>
        </p:nvSpPr>
        <p:spPr>
          <a:xfrm>
            <a:off x="328773" y="390418"/>
            <a:ext cx="4289508" cy="523220"/>
          </a:xfrm>
          <a:prstGeom prst="rect">
            <a:avLst/>
          </a:prstGeom>
          <a:noFill/>
        </p:spPr>
        <p:txBody>
          <a:bodyPr wrap="none" rtlCol="0">
            <a:spAutoFit/>
          </a:bodyPr>
          <a:lstStyle/>
          <a:p>
            <a:r>
              <a:rPr lang="en-US" sz="2800" b="1" dirty="0"/>
              <a:t>Advanced Topic in Left Join</a:t>
            </a:r>
          </a:p>
        </p:txBody>
      </p:sp>
      <p:sp>
        <p:nvSpPr>
          <p:cNvPr id="6" name="TextBox 5">
            <a:extLst>
              <a:ext uri="{FF2B5EF4-FFF2-40B4-BE49-F238E27FC236}">
                <a16:creationId xmlns:a16="http://schemas.microsoft.com/office/drawing/2014/main" id="{89A4070B-9ADB-2342-83FE-D72AB59BE917}"/>
              </a:ext>
            </a:extLst>
          </p:cNvPr>
          <p:cNvSpPr txBox="1"/>
          <p:nvPr/>
        </p:nvSpPr>
        <p:spPr>
          <a:xfrm>
            <a:off x="439983" y="1210300"/>
            <a:ext cx="7206560" cy="1200329"/>
          </a:xfrm>
          <a:prstGeom prst="rect">
            <a:avLst/>
          </a:prstGeom>
          <a:noFill/>
        </p:spPr>
        <p:txBody>
          <a:bodyPr wrap="square">
            <a:spAutoFit/>
          </a:bodyPr>
          <a:lstStyle/>
          <a:p>
            <a:r>
              <a:rPr lang="en-US" dirty="0"/>
              <a:t>SELECT </a:t>
            </a:r>
            <a:r>
              <a:rPr lang="en-US" b="1" dirty="0" err="1">
                <a:solidFill>
                  <a:srgbClr val="FF0000"/>
                </a:solidFill>
              </a:rPr>
              <a:t>film</a:t>
            </a:r>
            <a:r>
              <a:rPr lang="en-US" dirty="0" err="1">
                <a:solidFill>
                  <a:srgbClr val="FF0000"/>
                </a:solidFill>
              </a:rPr>
              <a:t>.</a:t>
            </a:r>
            <a:r>
              <a:rPr lang="en-US" dirty="0" err="1"/>
              <a:t>film_id</a:t>
            </a:r>
            <a:r>
              <a:rPr lang="en-US" dirty="0"/>
              <a:t>, count(</a:t>
            </a:r>
            <a:r>
              <a:rPr lang="en-US" b="1" dirty="0" err="1">
                <a:solidFill>
                  <a:srgbClr val="FF0000"/>
                </a:solidFill>
              </a:rPr>
              <a:t>inventory</a:t>
            </a:r>
            <a:r>
              <a:rPr lang="en-US" dirty="0" err="1">
                <a:solidFill>
                  <a:srgbClr val="FF0000"/>
                </a:solidFill>
              </a:rPr>
              <a:t>.</a:t>
            </a:r>
            <a:r>
              <a:rPr lang="en-US" dirty="0" err="1"/>
              <a:t>film_id</a:t>
            </a:r>
            <a:r>
              <a:rPr lang="en-US" dirty="0"/>
              <a:t>)</a:t>
            </a:r>
          </a:p>
          <a:p>
            <a:r>
              <a:rPr lang="en-US" dirty="0"/>
              <a:t>FROM </a:t>
            </a:r>
            <a:r>
              <a:rPr lang="en-US" dirty="0" err="1"/>
              <a:t>moviedb.film</a:t>
            </a:r>
            <a:endParaRPr lang="en-US" dirty="0"/>
          </a:p>
          <a:p>
            <a:r>
              <a:rPr lang="en-US" dirty="0"/>
              <a:t>LEFT JOIN </a:t>
            </a:r>
            <a:r>
              <a:rPr lang="en-US" dirty="0" err="1"/>
              <a:t>moviedb.inventory</a:t>
            </a:r>
            <a:r>
              <a:rPr lang="en-US" dirty="0"/>
              <a:t> ON </a:t>
            </a:r>
            <a:r>
              <a:rPr lang="en-US" dirty="0" err="1"/>
              <a:t>film.film_id</a:t>
            </a:r>
            <a:r>
              <a:rPr lang="en-US" dirty="0"/>
              <a:t> = </a:t>
            </a:r>
            <a:r>
              <a:rPr lang="en-US" dirty="0" err="1"/>
              <a:t>inventory.film_id</a:t>
            </a:r>
            <a:endParaRPr lang="en-US" dirty="0"/>
          </a:p>
          <a:p>
            <a:r>
              <a:rPr lang="en-US" dirty="0"/>
              <a:t>GROUP By </a:t>
            </a:r>
            <a:r>
              <a:rPr lang="en-US" dirty="0" err="1"/>
              <a:t>film</a:t>
            </a:r>
            <a:r>
              <a:rPr lang="en-US" dirty="0" err="1">
                <a:solidFill>
                  <a:srgbClr val="FF0000"/>
                </a:solidFill>
              </a:rPr>
              <a:t>.</a:t>
            </a:r>
            <a:r>
              <a:rPr lang="en-US" dirty="0" err="1"/>
              <a:t>film_id</a:t>
            </a:r>
            <a:r>
              <a:rPr lang="en-US" dirty="0"/>
              <a:t>;</a:t>
            </a:r>
          </a:p>
        </p:txBody>
      </p:sp>
      <p:pic>
        <p:nvPicPr>
          <p:cNvPr id="2" name="Picture 1">
            <a:extLst>
              <a:ext uri="{FF2B5EF4-FFF2-40B4-BE49-F238E27FC236}">
                <a16:creationId xmlns:a16="http://schemas.microsoft.com/office/drawing/2014/main" id="{004B44A3-CDC6-C343-AF11-018A43EBDFE6}"/>
              </a:ext>
            </a:extLst>
          </p:cNvPr>
          <p:cNvPicPr>
            <a:picLocks noChangeAspect="1"/>
          </p:cNvPicPr>
          <p:nvPr/>
        </p:nvPicPr>
        <p:blipFill>
          <a:blip r:embed="rId2"/>
          <a:stretch>
            <a:fillRect/>
          </a:stretch>
        </p:blipFill>
        <p:spPr>
          <a:xfrm>
            <a:off x="7878750" y="913638"/>
            <a:ext cx="2298700" cy="1524000"/>
          </a:xfrm>
          <a:prstGeom prst="rect">
            <a:avLst/>
          </a:prstGeom>
        </p:spPr>
      </p:pic>
      <p:pic>
        <p:nvPicPr>
          <p:cNvPr id="3" name="Picture 2">
            <a:extLst>
              <a:ext uri="{FF2B5EF4-FFF2-40B4-BE49-F238E27FC236}">
                <a16:creationId xmlns:a16="http://schemas.microsoft.com/office/drawing/2014/main" id="{2D7E4B02-161F-7F46-A58E-B201CB65AA7D}"/>
              </a:ext>
            </a:extLst>
          </p:cNvPr>
          <p:cNvPicPr>
            <a:picLocks noChangeAspect="1"/>
          </p:cNvPicPr>
          <p:nvPr/>
        </p:nvPicPr>
        <p:blipFill>
          <a:blip r:embed="rId3"/>
          <a:stretch>
            <a:fillRect/>
          </a:stretch>
        </p:blipFill>
        <p:spPr>
          <a:xfrm>
            <a:off x="7878749" y="2628786"/>
            <a:ext cx="2298699" cy="1567987"/>
          </a:xfrm>
          <a:prstGeom prst="rect">
            <a:avLst/>
          </a:prstGeom>
        </p:spPr>
      </p:pic>
      <p:sp>
        <p:nvSpPr>
          <p:cNvPr id="9" name="TextBox 8">
            <a:extLst>
              <a:ext uri="{FF2B5EF4-FFF2-40B4-BE49-F238E27FC236}">
                <a16:creationId xmlns:a16="http://schemas.microsoft.com/office/drawing/2014/main" id="{C5A6386A-D421-B949-90C0-853129153774}"/>
              </a:ext>
            </a:extLst>
          </p:cNvPr>
          <p:cNvSpPr txBox="1"/>
          <p:nvPr/>
        </p:nvSpPr>
        <p:spPr>
          <a:xfrm>
            <a:off x="439983" y="2996444"/>
            <a:ext cx="7206560" cy="1200329"/>
          </a:xfrm>
          <a:prstGeom prst="rect">
            <a:avLst/>
          </a:prstGeom>
          <a:noFill/>
        </p:spPr>
        <p:txBody>
          <a:bodyPr wrap="square">
            <a:spAutoFit/>
          </a:bodyPr>
          <a:lstStyle/>
          <a:p>
            <a:r>
              <a:rPr lang="en-US" dirty="0"/>
              <a:t>SELECT </a:t>
            </a:r>
            <a:r>
              <a:rPr lang="en-US" b="1" dirty="0" err="1">
                <a:solidFill>
                  <a:srgbClr val="FF0000"/>
                </a:solidFill>
              </a:rPr>
              <a:t>film</a:t>
            </a:r>
            <a:r>
              <a:rPr lang="en-US" dirty="0" err="1"/>
              <a:t>.film_id</a:t>
            </a:r>
            <a:r>
              <a:rPr lang="en-US" dirty="0"/>
              <a:t>, count(</a:t>
            </a:r>
            <a:r>
              <a:rPr lang="en-US" b="1" dirty="0" err="1">
                <a:solidFill>
                  <a:srgbClr val="FF0000"/>
                </a:solidFill>
              </a:rPr>
              <a:t>film</a:t>
            </a:r>
            <a:r>
              <a:rPr lang="en-US" dirty="0" err="1"/>
              <a:t>.film_id</a:t>
            </a:r>
            <a:r>
              <a:rPr lang="en-US" dirty="0"/>
              <a:t>)</a:t>
            </a:r>
          </a:p>
          <a:p>
            <a:r>
              <a:rPr lang="en-US" dirty="0"/>
              <a:t>FROM </a:t>
            </a:r>
            <a:r>
              <a:rPr lang="en-US" dirty="0" err="1"/>
              <a:t>moviedb.film</a:t>
            </a:r>
            <a:endParaRPr lang="en-US" dirty="0"/>
          </a:p>
          <a:p>
            <a:r>
              <a:rPr lang="en-US" dirty="0"/>
              <a:t>LEFT JOIN </a:t>
            </a:r>
            <a:r>
              <a:rPr lang="en-US" dirty="0" err="1"/>
              <a:t>moviedb.inventory</a:t>
            </a:r>
            <a:r>
              <a:rPr lang="en-US" dirty="0"/>
              <a:t> ON </a:t>
            </a:r>
            <a:r>
              <a:rPr lang="en-US" dirty="0" err="1"/>
              <a:t>film.film_id</a:t>
            </a:r>
            <a:r>
              <a:rPr lang="en-US" dirty="0"/>
              <a:t> = </a:t>
            </a:r>
            <a:r>
              <a:rPr lang="en-US" dirty="0" err="1"/>
              <a:t>inventory.film_id</a:t>
            </a:r>
            <a:endParaRPr lang="en-US" dirty="0"/>
          </a:p>
          <a:p>
            <a:r>
              <a:rPr lang="en-US" dirty="0"/>
              <a:t>GROUP By </a:t>
            </a:r>
            <a:r>
              <a:rPr lang="en-US" dirty="0" err="1"/>
              <a:t>film.film_id</a:t>
            </a:r>
            <a:r>
              <a:rPr lang="en-US" dirty="0"/>
              <a:t>;</a:t>
            </a:r>
          </a:p>
        </p:txBody>
      </p:sp>
      <p:sp>
        <p:nvSpPr>
          <p:cNvPr id="15" name="TextBox 14">
            <a:extLst>
              <a:ext uri="{FF2B5EF4-FFF2-40B4-BE49-F238E27FC236}">
                <a16:creationId xmlns:a16="http://schemas.microsoft.com/office/drawing/2014/main" id="{CB63946D-1F64-E245-8768-84404D8E03FC}"/>
              </a:ext>
            </a:extLst>
          </p:cNvPr>
          <p:cNvSpPr txBox="1"/>
          <p:nvPr/>
        </p:nvSpPr>
        <p:spPr>
          <a:xfrm>
            <a:off x="439983" y="4782588"/>
            <a:ext cx="7206560" cy="1200329"/>
          </a:xfrm>
          <a:prstGeom prst="rect">
            <a:avLst/>
          </a:prstGeom>
          <a:noFill/>
        </p:spPr>
        <p:txBody>
          <a:bodyPr wrap="square">
            <a:spAutoFit/>
          </a:bodyPr>
          <a:lstStyle/>
          <a:p>
            <a:r>
              <a:rPr lang="en-US" dirty="0"/>
              <a:t>SELECT </a:t>
            </a:r>
            <a:r>
              <a:rPr lang="en-US" b="1" dirty="0" err="1">
                <a:solidFill>
                  <a:srgbClr val="FF0000"/>
                </a:solidFill>
              </a:rPr>
              <a:t>inventory</a:t>
            </a:r>
            <a:r>
              <a:rPr lang="en-US" dirty="0" err="1"/>
              <a:t>.film_id</a:t>
            </a:r>
            <a:r>
              <a:rPr lang="en-US" dirty="0"/>
              <a:t>, count(</a:t>
            </a:r>
            <a:r>
              <a:rPr lang="en-US" b="1" dirty="0" err="1">
                <a:solidFill>
                  <a:srgbClr val="FF0000"/>
                </a:solidFill>
              </a:rPr>
              <a:t>film</a:t>
            </a:r>
            <a:r>
              <a:rPr lang="en-US" dirty="0" err="1"/>
              <a:t>.film_id</a:t>
            </a:r>
            <a:r>
              <a:rPr lang="en-US" dirty="0"/>
              <a:t>)</a:t>
            </a:r>
          </a:p>
          <a:p>
            <a:r>
              <a:rPr lang="en-US" dirty="0"/>
              <a:t>FROM </a:t>
            </a:r>
            <a:r>
              <a:rPr lang="en-US" dirty="0" err="1"/>
              <a:t>moviedb.film</a:t>
            </a:r>
            <a:endParaRPr lang="en-US" dirty="0"/>
          </a:p>
          <a:p>
            <a:r>
              <a:rPr lang="en-US" dirty="0"/>
              <a:t>LEFT JOIN </a:t>
            </a:r>
            <a:r>
              <a:rPr lang="en-US" dirty="0" err="1"/>
              <a:t>moviedb.inventory</a:t>
            </a:r>
            <a:r>
              <a:rPr lang="en-US" dirty="0"/>
              <a:t> ON </a:t>
            </a:r>
            <a:r>
              <a:rPr lang="en-US" dirty="0" err="1"/>
              <a:t>film.film_id</a:t>
            </a:r>
            <a:r>
              <a:rPr lang="en-US" dirty="0"/>
              <a:t> = </a:t>
            </a:r>
            <a:r>
              <a:rPr lang="en-US" dirty="0" err="1"/>
              <a:t>inventory.film_id</a:t>
            </a:r>
            <a:endParaRPr lang="en-US" dirty="0"/>
          </a:p>
          <a:p>
            <a:r>
              <a:rPr lang="en-US" dirty="0"/>
              <a:t>GROUP By </a:t>
            </a:r>
            <a:r>
              <a:rPr lang="en-US" dirty="0" err="1"/>
              <a:t>film.film_id</a:t>
            </a:r>
            <a:r>
              <a:rPr lang="en-US" dirty="0"/>
              <a:t>;</a:t>
            </a:r>
          </a:p>
        </p:txBody>
      </p:sp>
      <p:pic>
        <p:nvPicPr>
          <p:cNvPr id="16" name="Picture 15">
            <a:extLst>
              <a:ext uri="{FF2B5EF4-FFF2-40B4-BE49-F238E27FC236}">
                <a16:creationId xmlns:a16="http://schemas.microsoft.com/office/drawing/2014/main" id="{3DFF85B2-7130-B04E-BA83-CAC599C43F6D}"/>
              </a:ext>
            </a:extLst>
          </p:cNvPr>
          <p:cNvPicPr>
            <a:picLocks noChangeAspect="1"/>
          </p:cNvPicPr>
          <p:nvPr/>
        </p:nvPicPr>
        <p:blipFill>
          <a:blip r:embed="rId4"/>
          <a:stretch>
            <a:fillRect/>
          </a:stretch>
        </p:blipFill>
        <p:spPr>
          <a:xfrm>
            <a:off x="7878748" y="4426731"/>
            <a:ext cx="2298699" cy="1824129"/>
          </a:xfrm>
          <a:prstGeom prst="rect">
            <a:avLst/>
          </a:prstGeom>
        </p:spPr>
      </p:pic>
    </p:spTree>
    <p:extLst>
      <p:ext uri="{BB962C8B-B14F-4D97-AF65-F5344CB8AC3E}">
        <p14:creationId xmlns:p14="http://schemas.microsoft.com/office/powerpoint/2010/main" val="323884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584</Words>
  <Application>Microsoft Macintosh PowerPoint</Application>
  <PresentationFormat>Widescreen</PresentationFormat>
  <Paragraphs>54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Kwon YoungJin</dc:creator>
  <cp:lastModifiedBy>Kwon YoungJin</cp:lastModifiedBy>
  <cp:revision>2</cp:revision>
  <dcterms:created xsi:type="dcterms:W3CDTF">2022-02-07T22:33:29Z</dcterms:created>
  <dcterms:modified xsi:type="dcterms:W3CDTF">2022-02-08T05:10:14Z</dcterms:modified>
</cp:coreProperties>
</file>