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3" r:id="rId2"/>
    <p:sldId id="385" r:id="rId3"/>
    <p:sldId id="391" r:id="rId4"/>
    <p:sldId id="264" r:id="rId5"/>
    <p:sldId id="260" r:id="rId6"/>
    <p:sldId id="332" r:id="rId7"/>
    <p:sldId id="330" r:id="rId8"/>
    <p:sldId id="290" r:id="rId9"/>
    <p:sldId id="337" r:id="rId10"/>
    <p:sldId id="361" r:id="rId11"/>
    <p:sldId id="343" r:id="rId12"/>
    <p:sldId id="363" r:id="rId13"/>
    <p:sldId id="279" r:id="rId14"/>
    <p:sldId id="281" r:id="rId15"/>
    <p:sldId id="268" r:id="rId16"/>
    <p:sldId id="392" r:id="rId17"/>
    <p:sldId id="266" r:id="rId18"/>
    <p:sldId id="267" r:id="rId19"/>
    <p:sldId id="277" r:id="rId20"/>
    <p:sldId id="276" r:id="rId21"/>
    <p:sldId id="283" r:id="rId22"/>
    <p:sldId id="284" r:id="rId23"/>
    <p:sldId id="278" r:id="rId24"/>
    <p:sldId id="258" r:id="rId25"/>
    <p:sldId id="259" r:id="rId26"/>
    <p:sldId id="386" r:id="rId27"/>
    <p:sldId id="293" r:id="rId28"/>
    <p:sldId id="286" r:id="rId29"/>
    <p:sldId id="388" r:id="rId30"/>
    <p:sldId id="390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/>
    <p:restoredTop sz="91575" autoAdjust="0"/>
  </p:normalViewPr>
  <p:slideViewPr>
    <p:cSldViewPr>
      <p:cViewPr varScale="1">
        <p:scale>
          <a:sx n="93" d="100"/>
          <a:sy n="93" d="100"/>
        </p:scale>
        <p:origin x="12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4145-C2AE-424E-9F2D-EBBCFF95C747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4ED8-61FA-4518-9439-80585CE4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9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5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96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15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5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3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4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86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1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3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2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Hint about optional assignment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9D4FA6-1DD1-4371-BC9E-37294A28FCA9}"/>
              </a:ext>
            </a:extLst>
          </p:cNvPr>
          <p:cNvSpPr txBox="1"/>
          <p:nvPr/>
        </p:nvSpPr>
        <p:spPr>
          <a:xfrm>
            <a:off x="266700" y="1342845"/>
            <a:ext cx="8610600" cy="3896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ko-KR" sz="1800" b="1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Question: What are the most popular first names of customers? </a:t>
            </a:r>
          </a:p>
          <a:p>
            <a:pPr>
              <a:lnSpc>
                <a:spcPct val="115000"/>
              </a:lnSpc>
            </a:pPr>
            <a:endParaRPr lang="en-US" altLang="ko-KR" sz="1800" b="1" dirty="0">
              <a:effectLst/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ko-KR" sz="1800" b="1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Vs.</a:t>
            </a:r>
          </a:p>
          <a:p>
            <a:pPr>
              <a:lnSpc>
                <a:spcPct val="115000"/>
              </a:lnSpc>
            </a:pPr>
            <a:endParaRPr lang="en-US" altLang="ko-KR" b="1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ko-KR" sz="1800" b="1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Question: What are the least expensive film(s)?</a:t>
            </a:r>
          </a:p>
          <a:p>
            <a:pPr>
              <a:lnSpc>
                <a:spcPct val="115000"/>
              </a:lnSpc>
            </a:pPr>
            <a:endParaRPr lang="en-US" altLang="ko-KR" b="1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ko-KR" sz="1800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Can you guess what major difference in the two questions is?</a:t>
            </a:r>
          </a:p>
          <a:p>
            <a:pPr>
              <a:lnSpc>
                <a:spcPct val="115000"/>
              </a:lnSpc>
            </a:pPr>
            <a:r>
              <a:rPr lang="en-US" altLang="ko-KR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Let’s</a:t>
            </a:r>
            <a:r>
              <a:rPr lang="ko-KR" altLang="en-US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write queries simply using Order By and LIMIT</a:t>
            </a:r>
          </a:p>
          <a:p>
            <a:pPr>
              <a:lnSpc>
                <a:spcPct val="115000"/>
              </a:lnSpc>
            </a:pPr>
            <a:r>
              <a:rPr lang="en-US" altLang="ko-KR" sz="1800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------------------------------------------------------------------------------------------------------------------------</a:t>
            </a:r>
            <a:endParaRPr lang="en-US" altLang="ko-KR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ko-KR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Some difficult (only for now) concepts like GROUP BY and JOIN are not restricted to MySQL. You will come across them in learning other languages, too. </a:t>
            </a:r>
          </a:p>
          <a:p>
            <a:pPr>
              <a:lnSpc>
                <a:spcPct val="115000"/>
              </a:lnSpc>
            </a:pPr>
            <a:r>
              <a:rPr lang="en-US" altLang="ko-KR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Python example is below: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7D39FA-0A46-4F6E-8F02-B85D03B9B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7800"/>
            <a:ext cx="9144000" cy="7500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07BBFE-52DA-45DA-ADFE-B1010178AD08}"/>
              </a:ext>
            </a:extLst>
          </p:cNvPr>
          <p:cNvSpPr txBox="1"/>
          <p:nvPr/>
        </p:nvSpPr>
        <p:spPr>
          <a:xfrm>
            <a:off x="258392" y="6026631"/>
            <a:ext cx="80285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/>
              <a:t>Just check pictures in this url: </a:t>
            </a:r>
            <a:r>
              <a:rPr lang="ko-KR" altLang="en-US" sz="1400" dirty="0"/>
              <a:t>https://stackoverflow.com/questions/53645882/pandas-merging-101</a:t>
            </a:r>
          </a:p>
          <a:p>
            <a:r>
              <a:rPr lang="en-US" altLang="ko-KR" sz="1400" dirty="0"/>
              <a:t>We learned only a couple of cases of joining tables. You will see all possible different ways of joining tables</a:t>
            </a:r>
          </a:p>
        </p:txBody>
      </p:sp>
    </p:spTree>
    <p:extLst>
      <p:ext uri="{BB962C8B-B14F-4D97-AF65-F5344CB8AC3E}">
        <p14:creationId xmlns:p14="http://schemas.microsoft.com/office/powerpoint/2010/main" val="3367121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1644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1600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170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2438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2566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3334732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Minimum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2738850"/>
            <a:ext cx="553201" cy="449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51024" y="2300045"/>
            <a:ext cx="821670" cy="8884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3887" y="4267200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maximum number of entities that participate in a relationship (either    or      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8C3E9-FC5C-41F5-88E4-BD77266A6914}"/>
              </a:ext>
            </a:extLst>
          </p:cNvPr>
          <p:cNvCxnSpPr>
            <a:cxnSpLocks/>
          </p:cNvCxnSpPr>
          <p:nvPr/>
        </p:nvCxnSpPr>
        <p:spPr>
          <a:xfrm>
            <a:off x="4351306" y="502601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B3BFE-9EAA-411A-9202-C81673A644B9}"/>
              </a:ext>
            </a:extLst>
          </p:cNvPr>
          <p:cNvCxnSpPr>
            <a:cxnSpLocks/>
          </p:cNvCxnSpPr>
          <p:nvPr/>
        </p:nvCxnSpPr>
        <p:spPr>
          <a:xfrm flipH="1" flipV="1">
            <a:off x="4795270" y="5198987"/>
            <a:ext cx="184446" cy="1878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5DF233-024C-4030-9DBB-BC9B109CE3F2}"/>
              </a:ext>
            </a:extLst>
          </p:cNvPr>
          <p:cNvCxnSpPr>
            <a:cxnSpLocks/>
          </p:cNvCxnSpPr>
          <p:nvPr/>
        </p:nvCxnSpPr>
        <p:spPr>
          <a:xfrm flipH="1">
            <a:off x="4804670" y="5026882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80E924-0ADF-4B5F-8349-73A748CFE1C4}"/>
              </a:ext>
            </a:extLst>
          </p:cNvPr>
          <p:cNvCxnSpPr>
            <a:cxnSpLocks/>
          </p:cNvCxnSpPr>
          <p:nvPr/>
        </p:nvCxnSpPr>
        <p:spPr>
          <a:xfrm flipH="1" flipV="1">
            <a:off x="4785860" y="5207245"/>
            <a:ext cx="193856" cy="390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91DC62-1C3A-4A19-92DE-1630A5EB1E46}"/>
              </a:ext>
            </a:extLst>
          </p:cNvPr>
          <p:cNvCxnSpPr>
            <a:cxnSpLocks/>
          </p:cNvCxnSpPr>
          <p:nvPr/>
        </p:nvCxnSpPr>
        <p:spPr>
          <a:xfrm>
            <a:off x="4639887" y="625449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6EC01B1-ABD7-4C7B-BAF9-E8D5D6C7F368}"/>
              </a:ext>
            </a:extLst>
          </p:cNvPr>
          <p:cNvSpPr/>
          <p:nvPr/>
        </p:nvSpPr>
        <p:spPr>
          <a:xfrm>
            <a:off x="4007145" y="6228029"/>
            <a:ext cx="150603" cy="403323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3887" y="5492825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minimum number of entities that participate in a relationship (either     or    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378" y="10437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Maximum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693" y="1735185"/>
            <a:ext cx="833393" cy="6161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5794" y="1740497"/>
            <a:ext cx="1006900" cy="3014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99526" y="2418579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33800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4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82928" y="2350532"/>
            <a:ext cx="116407" cy="87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6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can only belong to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many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9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800183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1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11691" y="2350532"/>
            <a:ext cx="10624" cy="8550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45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zero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has to belong to at least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no (zero)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 flipH="1" flipV="1">
            <a:off x="5322315" y="3733800"/>
            <a:ext cx="60613" cy="76296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33800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22315" y="3261560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Cardinality: Example 1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" y="1600200"/>
            <a:ext cx="7696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department has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 members</a:t>
            </a:r>
          </a:p>
          <a:p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each faculty is affiliated with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and only one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department</a:t>
            </a:r>
            <a:endParaRPr lang="en-US" sz="24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5D2AF5-C6DD-49B3-83D8-7CF25F194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463364"/>
              </p:ext>
            </p:extLst>
          </p:nvPr>
        </p:nvGraphicFramePr>
        <p:xfrm>
          <a:off x="1067514" y="4771825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D4C9CFFC-0097-4D1E-8966-8C0B95C4E6B1}"/>
              </a:ext>
            </a:extLst>
          </p:cNvPr>
          <p:cNvCxnSpPr>
            <a:cxnSpLocks/>
          </p:cNvCxnSpPr>
          <p:nvPr/>
        </p:nvCxnSpPr>
        <p:spPr>
          <a:xfrm flipV="1">
            <a:off x="2743200" y="5017869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CCC8F1-8CA2-48F0-BE99-41350A744A3A}"/>
              </a:ext>
            </a:extLst>
          </p:cNvPr>
          <p:cNvCxnSpPr>
            <a:cxnSpLocks/>
          </p:cNvCxnSpPr>
          <p:nvPr/>
        </p:nvCxnSpPr>
        <p:spPr>
          <a:xfrm>
            <a:off x="2793206" y="4832785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8C20D11-733D-4270-B9CD-4A329CF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768764"/>
              </p:ext>
            </p:extLst>
          </p:nvPr>
        </p:nvGraphicFramePr>
        <p:xfrm>
          <a:off x="6222901" y="4771825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Faculty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365977C-595C-4401-AA0A-3B43F034DAF8}"/>
              </a:ext>
            </a:extLst>
          </p:cNvPr>
          <p:cNvCxnSpPr/>
          <p:nvPr/>
        </p:nvCxnSpPr>
        <p:spPr>
          <a:xfrm flipH="1">
            <a:off x="6020223" y="4896596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24654A-41D7-407A-864F-4A7CB0E44FB3}"/>
              </a:ext>
            </a:extLst>
          </p:cNvPr>
          <p:cNvCxnSpPr/>
          <p:nvPr/>
        </p:nvCxnSpPr>
        <p:spPr>
          <a:xfrm flipH="1" flipV="1">
            <a:off x="6020223" y="5025184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2B7C94-6428-487A-A0C6-9CC1EBACE8AF}"/>
              </a:ext>
            </a:extLst>
          </p:cNvPr>
          <p:cNvCxnSpPr>
            <a:cxnSpLocks/>
          </p:cNvCxnSpPr>
          <p:nvPr/>
        </p:nvCxnSpPr>
        <p:spPr>
          <a:xfrm>
            <a:off x="2895600" y="4832785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0154CC-DC54-454A-9A0E-AF67620836C3}"/>
              </a:ext>
            </a:extLst>
          </p:cNvPr>
          <p:cNvCxnSpPr>
            <a:cxnSpLocks/>
          </p:cNvCxnSpPr>
          <p:nvPr/>
        </p:nvCxnSpPr>
        <p:spPr>
          <a:xfrm flipH="1" flipV="1">
            <a:off x="6083486" y="5263913"/>
            <a:ext cx="469714" cy="71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1ABB2FE-6D1C-4CAF-8BF7-6EE8A35AA1FD}"/>
              </a:ext>
            </a:extLst>
          </p:cNvPr>
          <p:cNvSpPr txBox="1"/>
          <p:nvPr/>
        </p:nvSpPr>
        <p:spPr>
          <a:xfrm>
            <a:off x="6177387" y="5983069"/>
            <a:ext cx="278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Many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BD8C0C4-D6E3-4D82-B111-D4F6E3D5A39A}"/>
              </a:ext>
            </a:extLst>
          </p:cNvPr>
          <p:cNvCxnSpPr>
            <a:cxnSpLocks/>
          </p:cNvCxnSpPr>
          <p:nvPr/>
        </p:nvCxnSpPr>
        <p:spPr>
          <a:xfrm flipH="1" flipV="1">
            <a:off x="2827199" y="5263913"/>
            <a:ext cx="469714" cy="71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258EEEC-20BD-46CA-9CD3-F51F432B1A9A}"/>
              </a:ext>
            </a:extLst>
          </p:cNvPr>
          <p:cNvSpPr txBox="1"/>
          <p:nvPr/>
        </p:nvSpPr>
        <p:spPr>
          <a:xfrm>
            <a:off x="2921100" y="5983069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One </a:t>
            </a:r>
          </a:p>
          <a:p>
            <a:r>
              <a:rPr lang="en-US" dirty="0"/>
              <a:t>Minimum: One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75FA84-1836-C145-A976-89AE970DC38F}"/>
              </a:ext>
            </a:extLst>
          </p:cNvPr>
          <p:cNvCxnSpPr>
            <a:cxnSpLocks/>
          </p:cNvCxnSpPr>
          <p:nvPr/>
        </p:nvCxnSpPr>
        <p:spPr>
          <a:xfrm>
            <a:off x="6019800" y="4870620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77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Cardinality: Example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" y="1676400"/>
            <a:ext cx="7848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Each student needs to declare </a:t>
            </a:r>
            <a:r>
              <a:rPr lang="en-US" sz="2400" b="1" dirty="0"/>
              <a:t>at least one </a:t>
            </a:r>
            <a:r>
              <a:rPr lang="en-US" sz="2400" dirty="0"/>
              <a:t>and </a:t>
            </a:r>
            <a:r>
              <a:rPr lang="en-US" sz="2400" b="1" dirty="0"/>
              <a:t>at most two </a:t>
            </a:r>
            <a:r>
              <a:rPr lang="en-US" sz="2400" dirty="0"/>
              <a:t>majors (that is, first major and second major) at the beginning of the first year.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4AEB7B-BA1C-43FF-BA65-E50BA9B3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38022"/>
              </p:ext>
            </p:extLst>
          </p:nvPr>
        </p:nvGraphicFramePr>
        <p:xfrm>
          <a:off x="1219200" y="41786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FA7C4D66-1722-43B8-9A46-E44FFE52519A}"/>
              </a:ext>
            </a:extLst>
          </p:cNvPr>
          <p:cNvCxnSpPr>
            <a:cxnSpLocks/>
          </p:cNvCxnSpPr>
          <p:nvPr/>
        </p:nvCxnSpPr>
        <p:spPr>
          <a:xfrm flipV="1">
            <a:off x="2894886" y="442466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C0D2D42-9C04-4CBC-B8DC-AD56387D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71683"/>
              </p:ext>
            </p:extLst>
          </p:nvPr>
        </p:nvGraphicFramePr>
        <p:xfrm>
          <a:off x="6374587" y="41786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65332F-1099-499F-9174-A14712A2EF03}"/>
              </a:ext>
            </a:extLst>
          </p:cNvPr>
          <p:cNvCxnSpPr/>
          <p:nvPr/>
        </p:nvCxnSpPr>
        <p:spPr>
          <a:xfrm flipH="1">
            <a:off x="6171909" y="4303388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B2F05B-839A-433F-93F5-0F5566822EE8}"/>
              </a:ext>
            </a:extLst>
          </p:cNvPr>
          <p:cNvCxnSpPr/>
          <p:nvPr/>
        </p:nvCxnSpPr>
        <p:spPr>
          <a:xfrm flipH="1" flipV="1">
            <a:off x="6171909" y="4431976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9ED54D-FAF4-496B-8801-7CE194C17DE0}"/>
              </a:ext>
            </a:extLst>
          </p:cNvPr>
          <p:cNvCxnSpPr>
            <a:cxnSpLocks/>
          </p:cNvCxnSpPr>
          <p:nvPr/>
        </p:nvCxnSpPr>
        <p:spPr>
          <a:xfrm>
            <a:off x="6096000" y="423673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5C613A-A64F-47F6-B0AE-534A8B08242E}"/>
              </a:ext>
            </a:extLst>
          </p:cNvPr>
          <p:cNvCxnSpPr>
            <a:cxnSpLocks/>
          </p:cNvCxnSpPr>
          <p:nvPr/>
        </p:nvCxnSpPr>
        <p:spPr>
          <a:xfrm flipV="1">
            <a:off x="5867400" y="4692531"/>
            <a:ext cx="288055" cy="528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6C59002-F876-4C70-82CD-7AB6EEBC2BAA}"/>
              </a:ext>
            </a:extLst>
          </p:cNvPr>
          <p:cNvSpPr txBox="1"/>
          <p:nvPr/>
        </p:nvSpPr>
        <p:spPr>
          <a:xfrm>
            <a:off x="4191000" y="5221069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Many</a:t>
            </a:r>
          </a:p>
          <a:p>
            <a:r>
              <a:rPr lang="en-US" dirty="0"/>
              <a:t>Minimum: One </a:t>
            </a:r>
          </a:p>
        </p:txBody>
      </p:sp>
    </p:spTree>
    <p:extLst>
      <p:ext uri="{BB962C8B-B14F-4D97-AF65-F5344CB8AC3E}">
        <p14:creationId xmlns:p14="http://schemas.microsoft.com/office/powerpoint/2010/main" val="28951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DBABB4-0C82-450A-882C-4A28711E0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309078"/>
            <a:ext cx="6934200" cy="526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44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Cardinality: Example </a:t>
            </a:r>
            <a:r>
              <a:rPr lang="en-US" altLang="ko-KR" dirty="0"/>
              <a:t>3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4AEB7B-BA1C-43FF-BA65-E50BA9B3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94646"/>
              </p:ext>
            </p:extLst>
          </p:nvPr>
        </p:nvGraphicFramePr>
        <p:xfrm>
          <a:off x="1093013" y="31829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FA7C4D66-1722-43B8-9A46-E44FFE52519A}"/>
              </a:ext>
            </a:extLst>
          </p:cNvPr>
          <p:cNvCxnSpPr>
            <a:cxnSpLocks/>
          </p:cNvCxnSpPr>
          <p:nvPr/>
        </p:nvCxnSpPr>
        <p:spPr>
          <a:xfrm flipV="1">
            <a:off x="2768699" y="342900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C0D2D42-9C04-4CBC-B8DC-AD56387D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73544"/>
              </p:ext>
            </p:extLst>
          </p:nvPr>
        </p:nvGraphicFramePr>
        <p:xfrm>
          <a:off x="6248400" y="31829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65332F-1099-499F-9174-A14712A2EF03}"/>
              </a:ext>
            </a:extLst>
          </p:cNvPr>
          <p:cNvCxnSpPr/>
          <p:nvPr/>
        </p:nvCxnSpPr>
        <p:spPr>
          <a:xfrm flipH="1">
            <a:off x="2792090" y="3411556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B2F05B-839A-433F-93F5-0F5566822EE8}"/>
              </a:ext>
            </a:extLst>
          </p:cNvPr>
          <p:cNvCxnSpPr/>
          <p:nvPr/>
        </p:nvCxnSpPr>
        <p:spPr>
          <a:xfrm flipH="1" flipV="1">
            <a:off x="2805112" y="3307727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9ED54D-FAF4-496B-8801-7CE194C17DE0}"/>
              </a:ext>
            </a:extLst>
          </p:cNvPr>
          <p:cNvCxnSpPr>
            <a:cxnSpLocks/>
          </p:cNvCxnSpPr>
          <p:nvPr/>
        </p:nvCxnSpPr>
        <p:spPr>
          <a:xfrm>
            <a:off x="5969813" y="3241075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FFE10FD-2AC7-E94C-91C7-CEA7E55749FC}"/>
              </a:ext>
            </a:extLst>
          </p:cNvPr>
          <p:cNvCxnSpPr>
            <a:cxnSpLocks/>
          </p:cNvCxnSpPr>
          <p:nvPr/>
        </p:nvCxnSpPr>
        <p:spPr>
          <a:xfrm>
            <a:off x="2971800" y="325915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457EA2-9095-EC43-A436-A898312E44ED}"/>
              </a:ext>
            </a:extLst>
          </p:cNvPr>
          <p:cNvCxnSpPr/>
          <p:nvPr/>
        </p:nvCxnSpPr>
        <p:spPr>
          <a:xfrm flipH="1">
            <a:off x="6019800" y="3306780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AF61DD-2855-3D4F-A23E-E27F8BFF821B}"/>
              </a:ext>
            </a:extLst>
          </p:cNvPr>
          <p:cNvCxnSpPr/>
          <p:nvPr/>
        </p:nvCxnSpPr>
        <p:spPr>
          <a:xfrm flipH="1" flipV="1">
            <a:off x="6019800" y="3435368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C4339DD-BFD7-4C4A-875C-54B136B9421D}"/>
              </a:ext>
            </a:extLst>
          </p:cNvPr>
          <p:cNvSpPr/>
          <p:nvPr/>
        </p:nvSpPr>
        <p:spPr>
          <a:xfrm>
            <a:off x="647700" y="1676400"/>
            <a:ext cx="7848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Given this cardinality below, implement the relationship (as you did using </a:t>
            </a:r>
            <a:r>
              <a:rPr lang="en-US" sz="2400" dirty="0" err="1"/>
              <a:t>Vertabelo</a:t>
            </a:r>
            <a:r>
              <a:rPr lang="en-US" sz="2400" dirty="0"/>
              <a:t>) with given attributes below.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C8FB4B-58AD-944F-A33D-68D7DA4011CB}"/>
              </a:ext>
            </a:extLst>
          </p:cNvPr>
          <p:cNvSpPr txBox="1"/>
          <p:nvPr/>
        </p:nvSpPr>
        <p:spPr>
          <a:xfrm>
            <a:off x="647700" y="4556608"/>
            <a:ext cx="5067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lists</a:t>
            </a:r>
          </a:p>
          <a:p>
            <a:endParaRPr lang="en-US" dirty="0"/>
          </a:p>
          <a:p>
            <a:r>
              <a:rPr lang="en-US" dirty="0"/>
              <a:t>Student: </a:t>
            </a:r>
            <a:r>
              <a:rPr lang="en-US" u="sng" dirty="0" err="1"/>
              <a:t>Student_ID</a:t>
            </a:r>
            <a:r>
              <a:rPr lang="en-US" dirty="0"/>
              <a:t>, Student Name</a:t>
            </a:r>
          </a:p>
          <a:p>
            <a:r>
              <a:rPr lang="en-US" dirty="0"/>
              <a:t>Major: </a:t>
            </a:r>
            <a:r>
              <a:rPr lang="en-US" u="sng" dirty="0" err="1"/>
              <a:t>Major_ID</a:t>
            </a:r>
            <a:r>
              <a:rPr lang="en-US" dirty="0"/>
              <a:t>, Major Name</a:t>
            </a:r>
          </a:p>
          <a:p>
            <a:r>
              <a:rPr lang="en-US" dirty="0"/>
              <a:t>Relationship attributes: Required Credits</a:t>
            </a:r>
          </a:p>
          <a:p>
            <a:endParaRPr lang="en-US" dirty="0"/>
          </a:p>
          <a:p>
            <a:r>
              <a:rPr lang="en-US" dirty="0"/>
              <a:t>Don’t forget primary/foreign keys for each table.</a:t>
            </a:r>
          </a:p>
        </p:txBody>
      </p:sp>
    </p:spTree>
    <p:extLst>
      <p:ext uri="{BB962C8B-B14F-4D97-AF65-F5344CB8AC3E}">
        <p14:creationId xmlns:p14="http://schemas.microsoft.com/office/powerpoint/2010/main" val="35168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SELECTing</a:t>
            </a:r>
            <a:r>
              <a:rPr lang="en-US" sz="2800" dirty="0"/>
              <a:t> from a </a:t>
            </a:r>
            <a:r>
              <a:rPr lang="en-US" sz="2800" b="1" dirty="0"/>
              <a:t>single</a:t>
            </a:r>
            <a:r>
              <a:rPr lang="en-US" sz="2800" dirty="0"/>
              <a:t> table or (LEFT) </a:t>
            </a:r>
            <a:r>
              <a:rPr lang="en-US" sz="2800" b="1" dirty="0" err="1"/>
              <a:t>JOIN</a:t>
            </a:r>
            <a:r>
              <a:rPr lang="en-US" sz="2800" dirty="0" err="1"/>
              <a:t>ing</a:t>
            </a:r>
            <a:r>
              <a:rPr lang="en-US" sz="2800" dirty="0"/>
              <a:t> multiple tables will be on this exam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u="sng" dirty="0" err="1"/>
              <a:t>Subselect</a:t>
            </a:r>
            <a:r>
              <a:rPr lang="en-US" sz="2800" u="sng" dirty="0"/>
              <a:t> will be on the second exam</a:t>
            </a:r>
          </a:p>
          <a:p>
            <a:pPr marL="0" lvl="0" indent="0">
              <a:buNone/>
            </a:pP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957"/>
            <a:ext cx="8229600" cy="544904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Given a schema of a database, be able to create a 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SELECT, FROM, 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LIMIT</a:t>
            </a:r>
          </a:p>
          <a:p>
            <a:endParaRPr lang="en-US" dirty="0"/>
          </a:p>
          <a:p>
            <a:r>
              <a:rPr lang="en-US" b="1" dirty="0"/>
              <a:t>Before exams, practice writing queries by hand</a:t>
            </a:r>
          </a:p>
          <a:p>
            <a:endParaRPr lang="en-US" b="1" dirty="0"/>
          </a:p>
          <a:p>
            <a:r>
              <a:rPr lang="en-US" dirty="0"/>
              <a:t>Your query should return exactly what questions ask</a:t>
            </a:r>
          </a:p>
          <a:p>
            <a:endParaRPr lang="en-US" dirty="0"/>
          </a:p>
          <a:p>
            <a:r>
              <a:rPr lang="en-US" dirty="0"/>
              <a:t>Make sure you follow basic syntax (correctly specify schema and table names, write semi-colon at the end, etc.)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1629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SELECT from 1 Table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10883"/>
              </p:ext>
            </p:extLst>
          </p:nvPr>
        </p:nvGraphicFramePr>
        <p:xfrm>
          <a:off x="4191000" y="2494280"/>
          <a:ext cx="4764851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81000" y="1227456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704533"/>
            <a:ext cx="8222768" cy="1161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err="1"/>
              <a:t>FirstName</a:t>
            </a:r>
            <a:r>
              <a:rPr lang="en-US" sz="2400" dirty="0"/>
              <a:t>, </a:t>
            </a:r>
            <a:r>
              <a:rPr lang="en-US" sz="2400" dirty="0" err="1"/>
              <a:t>LastName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State=‘NJ’;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04388" y="2490608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SELECT *</a:t>
            </a:r>
          </a:p>
          <a:p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28832"/>
              </p:ext>
            </p:extLst>
          </p:nvPr>
        </p:nvGraphicFramePr>
        <p:xfrm>
          <a:off x="4190999" y="4800600"/>
          <a:ext cx="170669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87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Order By, 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GROUP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Return the results for each group in the specified field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zh-CN" dirty="0">
                <a:ea typeface="ＭＳ Ｐゴシック" charset="0"/>
              </a:rPr>
              <a:t>Often used together with the functions</a:t>
            </a:r>
          </a:p>
          <a:p>
            <a:pPr lvl="2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COUNT, MIN, MAX, AVG, SUM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One result is returned for each group 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ORDER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Sort records based on the specified field or function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Default: ASC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Specify DESC to make it descending.</a:t>
            </a:r>
          </a:p>
        </p:txBody>
      </p:sp>
    </p:spTree>
    <p:extLst>
      <p:ext uri="{BB962C8B-B14F-4D97-AF65-F5344CB8AC3E}">
        <p14:creationId xmlns:p14="http://schemas.microsoft.com/office/powerpoint/2010/main" val="1845350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5054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</a:t>
            </a:r>
            <a:r>
              <a:rPr lang="en-US" sz="2400" b="1" dirty="0"/>
              <a:t>per</a:t>
            </a:r>
            <a:r>
              <a:rPr lang="en-US" sz="2400" dirty="0"/>
              <a:t>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61382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DA40C-F2DE-4A88-84E4-D2732B7473D8}"/>
              </a:ext>
            </a:extLst>
          </p:cNvPr>
          <p:cNvSpPr/>
          <p:nvPr/>
        </p:nvSpPr>
        <p:spPr>
          <a:xfrm>
            <a:off x="8153400" y="1676400"/>
            <a:ext cx="902208" cy="10668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F8B627-6787-4F72-9981-F01E41ACE179}"/>
              </a:ext>
            </a:extLst>
          </p:cNvPr>
          <p:cNvSpPr/>
          <p:nvPr/>
        </p:nvSpPr>
        <p:spPr>
          <a:xfrm>
            <a:off x="7696200" y="5181600"/>
            <a:ext cx="820189" cy="371066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1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3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and Order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40103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21115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398" y="3124200"/>
            <a:ext cx="388620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Sort the results </a:t>
            </a:r>
            <a:r>
              <a:rPr lang="en-US" sz="2400" dirty="0" err="1"/>
              <a:t>descendingly</a:t>
            </a:r>
            <a:r>
              <a:rPr lang="en-US" sz="2400" dirty="0"/>
              <a:t> based on total quantity sold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399" y="5717263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rgbClr val="7030A0"/>
                </a:solidFill>
              </a:rPr>
              <a:t>ORDER BY </a:t>
            </a:r>
            <a:r>
              <a:rPr lang="en-US" sz="2700" dirty="0"/>
              <a:t>SUM(Quantity) </a:t>
            </a:r>
            <a:r>
              <a:rPr lang="en-US" sz="2700" b="1" dirty="0">
                <a:solidFill>
                  <a:srgbClr val="7030A0"/>
                </a:solidFill>
              </a:rPr>
              <a:t>DESC</a:t>
            </a:r>
            <a:r>
              <a:rPr lang="en-US" sz="2700" dirty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700" dirty="0"/>
          </a:p>
        </p:txBody>
      </p:sp>
      <p:sp>
        <p:nvSpPr>
          <p:cNvPr id="3" name="Down Arrow 2"/>
          <p:cNvSpPr/>
          <p:nvPr/>
        </p:nvSpPr>
        <p:spPr>
          <a:xfrm>
            <a:off x="8534400" y="5257800"/>
            <a:ext cx="91440" cy="13716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9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animBg="1"/>
      <p:bldP spid="14" grpId="0" build="p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and GROUP BY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1269" y="1600200"/>
            <a:ext cx="4807131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SELECT DISTINCT State</a:t>
            </a:r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54360"/>
              </p:ext>
            </p:extLst>
          </p:nvPr>
        </p:nvGraphicFramePr>
        <p:xfrm>
          <a:off x="6400800" y="1600200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1447800" y="3505200"/>
            <a:ext cx="4807131" cy="13480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SELECT State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GROUP BY State;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6189"/>
              </p:ext>
            </p:extLst>
          </p:nvPr>
        </p:nvGraphicFramePr>
        <p:xfrm>
          <a:off x="6400800" y="3537723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13581"/>
            <a:ext cx="6254931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dirty="0"/>
              <a:t>TIP: GROUP BY can be used without aggregation functions. 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In this case, the result returned will be similar to DISTINCT</a:t>
            </a:r>
          </a:p>
        </p:txBody>
      </p:sp>
    </p:spTree>
    <p:extLst>
      <p:ext uri="{BB962C8B-B14F-4D97-AF65-F5344CB8AC3E}">
        <p14:creationId xmlns:p14="http://schemas.microsoft.com/office/powerpoint/2010/main" val="189672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Combining 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69607"/>
              </p:ext>
            </p:extLst>
          </p:nvPr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Order the results alphabetically in descending order by city</a:t>
            </a:r>
            <a:endParaRPr lang="en-US" sz="16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2856757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DESC;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14371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 </a:t>
            </a:r>
            <a:r>
              <a:rPr lang="en-US"/>
              <a:t>City DESC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WHERE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40748" y="1523610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34040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72810"/>
              </p:ext>
            </p:extLst>
          </p:nvPr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26456"/>
              </p:ext>
            </p:extLst>
          </p:nvPr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256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23365"/>
              </p:ext>
            </p:extLst>
          </p:nvPr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9199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29859"/>
              </p:ext>
            </p:extLst>
          </p:nvPr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44435"/>
              </p:ext>
            </p:extLst>
          </p:nvPr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4813" y="4953000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12527"/>
              </p:ext>
            </p:extLst>
          </p:nvPr>
        </p:nvGraphicFramePr>
        <p:xfrm>
          <a:off x="4529427" y="3072229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01091"/>
              </p:ext>
            </p:extLst>
          </p:nvPr>
        </p:nvGraphicFramePr>
        <p:xfrm>
          <a:off x="560740" y="3072229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571509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7741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Outer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54939"/>
              </p:ext>
            </p:extLst>
          </p:nvPr>
        </p:nvGraphicFramePr>
        <p:xfrm>
          <a:off x="4572000" y="4723481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80608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73744"/>
              </p:ext>
            </p:extLst>
          </p:nvPr>
        </p:nvGraphicFramePr>
        <p:xfrm>
          <a:off x="603313" y="4723481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/>
              <a:t>Date/Time: </a:t>
            </a:r>
            <a:r>
              <a:rPr lang="en-US" sz="2400" dirty="0"/>
              <a:t>Feb 16, 2022 </a:t>
            </a:r>
          </a:p>
          <a:p>
            <a:pPr marL="0" indent="0">
              <a:buNone/>
            </a:pPr>
            <a:r>
              <a:rPr lang="en-US" sz="2400" dirty="0"/>
              <a:t>                           3:0x pm – 3:5x pm (50 minutes)</a:t>
            </a:r>
          </a:p>
          <a:p>
            <a:r>
              <a:rPr lang="en-US" sz="2400" b="1" dirty="0"/>
              <a:t>Place: </a:t>
            </a:r>
            <a:r>
              <a:rPr lang="en-US" sz="2400" dirty="0"/>
              <a:t>Alter Hall 035</a:t>
            </a:r>
            <a:endParaRPr lang="en-US" sz="24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Please come to class </a:t>
            </a:r>
            <a:r>
              <a:rPr lang="en-US" sz="3300" b="1" dirty="0">
                <a:solidFill>
                  <a:srgbClr val="FF0000"/>
                </a:solidFill>
              </a:rPr>
              <a:t>on time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The exam would begin within several minutes after 3PM.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You will have 50 minutes after it begins.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No more time will be given if you are late for the exam </a:t>
            </a:r>
          </a:p>
          <a:p>
            <a:endParaRPr lang="en-US" sz="2400" dirty="0"/>
          </a:p>
          <a:p>
            <a:r>
              <a:rPr lang="en-US" sz="2400" dirty="0"/>
              <a:t>Multiple choice and short answer questions</a:t>
            </a:r>
          </a:p>
          <a:p>
            <a:r>
              <a:rPr lang="en-US" sz="2400" dirty="0"/>
              <a:t>Closed-book, closed-note</a:t>
            </a:r>
          </a:p>
          <a:p>
            <a:r>
              <a:rPr lang="en-US" sz="2400" dirty="0"/>
              <a:t>You are NOT allowed to use scrap paper.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2425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3253" y="1090090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left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LEFT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1327649" y="834392"/>
            <a:ext cx="719133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is total number of orders by country? </a:t>
            </a:r>
            <a:br>
              <a:rPr lang="en-US" sz="2400" dirty="0"/>
            </a:br>
            <a:r>
              <a:rPr lang="en-US" sz="2400" dirty="0"/>
              <a:t>     Return all countries including those have </a:t>
            </a:r>
            <a:r>
              <a:rPr lang="en-US" sz="2400"/>
              <a:t>no order.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76226"/>
              </p:ext>
            </p:extLst>
          </p:nvPr>
        </p:nvGraphicFramePr>
        <p:xfrm>
          <a:off x="6301291" y="5452949"/>
          <a:ext cx="261918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COUNT(</a:t>
                      </a:r>
                      <a:r>
                        <a:rPr lang="en-US" sz="1400" b="1" dirty="0" err="1"/>
                        <a:t>OrderID</a:t>
                      </a:r>
                      <a:r>
                        <a:rPr lang="en-US" sz="1400" b="1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3616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916836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836763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COUNT(</a:t>
            </a:r>
            <a:r>
              <a:rPr lang="en-US" sz="1900" dirty="0" err="1">
                <a:solidFill>
                  <a:srgbClr val="FF0000"/>
                </a:solidFill>
              </a:rPr>
              <a:t>OrderID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LEFT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254023-DA13-4B85-95C6-CFF179EBB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81057"/>
              </p:ext>
            </p:extLst>
          </p:nvPr>
        </p:nvGraphicFramePr>
        <p:xfrm>
          <a:off x="4528213" y="3200400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BAB6D19-38E7-47DC-99CA-92F664D42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68576"/>
              </p:ext>
            </p:extLst>
          </p:nvPr>
        </p:nvGraphicFramePr>
        <p:xfrm>
          <a:off x="559526" y="3200400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0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342" y="2819400"/>
            <a:ext cx="4124848" cy="1107996"/>
          </a:xfrm>
          <a:prstGeom prst="rect">
            <a:avLst/>
          </a:prstGeom>
          <a:noFill/>
        </p:spPr>
        <p:txBody>
          <a:bodyPr wrap="non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98032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1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4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Things You Can Do With Data/ The Information Architecture of an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Data vs. information</a:t>
            </a:r>
          </a:p>
          <a:p>
            <a:pPr lvl="1"/>
            <a:r>
              <a:rPr lang="en-US" dirty="0"/>
              <a:t>Examples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Transactional database vs. Analytical data store</a:t>
            </a:r>
          </a:p>
          <a:p>
            <a:pPr lvl="1"/>
            <a:r>
              <a:rPr lang="en-US" dirty="0"/>
              <a:t>Characteristics, goals, relationship</a:t>
            </a:r>
          </a:p>
        </p:txBody>
      </p:sp>
    </p:spTree>
    <p:extLst>
      <p:ext uri="{BB962C8B-B14F-4D97-AF65-F5344CB8AC3E}">
        <p14:creationId xmlns:p14="http://schemas.microsoft.com/office/powerpoint/2010/main" val="118567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193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759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759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860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876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9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500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67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514750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516174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514750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759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579977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590808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Be able to interpret Database Schema</a:t>
            </a:r>
          </a:p>
          <a:p>
            <a:pPr lvl="1"/>
            <a:r>
              <a:rPr lang="en-US" sz="2400" dirty="0"/>
              <a:t>Entities</a:t>
            </a:r>
          </a:p>
          <a:p>
            <a:pPr lvl="1"/>
            <a:r>
              <a:rPr lang="en-US" sz="2400" dirty="0"/>
              <a:t>Attributes</a:t>
            </a:r>
            <a:endParaRPr lang="en-US" sz="2000" dirty="0"/>
          </a:p>
          <a:p>
            <a:pPr lvl="2"/>
            <a:r>
              <a:rPr lang="en-US" sz="2200" dirty="0"/>
              <a:t>Entity attributes vs. relationship attributes</a:t>
            </a:r>
          </a:p>
          <a:p>
            <a:pPr lvl="2"/>
            <a:r>
              <a:rPr lang="en-US" sz="2200" dirty="0"/>
              <a:t>Primary key and non-key attributes</a:t>
            </a:r>
            <a:endParaRPr lang="en-US" sz="2400" dirty="0"/>
          </a:p>
          <a:p>
            <a:pPr lvl="1"/>
            <a:r>
              <a:rPr lang="en-US" sz="2400" dirty="0"/>
              <a:t>Relationships &amp; Cardinality</a:t>
            </a:r>
          </a:p>
          <a:p>
            <a:pPr lvl="2"/>
            <a:r>
              <a:rPr lang="en-US" sz="2200" dirty="0"/>
              <a:t>Maximum cardinality: One-to-one, one-to-many, many-to-many</a:t>
            </a:r>
          </a:p>
          <a:p>
            <a:pPr lvl="2"/>
            <a:r>
              <a:rPr lang="en-US" sz="2200" dirty="0"/>
              <a:t>Minimum cardinality: optional or mandatory (i.e., 0 or 1)</a:t>
            </a:r>
          </a:p>
          <a:p>
            <a:pPr lvl="0"/>
            <a:r>
              <a:rPr lang="en-US" sz="2800" dirty="0"/>
              <a:t>Best practices for normalization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78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368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39268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Database Schema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96298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3063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35922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C0446-67A2-4E6B-A2B4-A579AE71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553" y="2006780"/>
            <a:ext cx="58535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B9D3DDC-27E2-4E50-A135-B26994CB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3353" y="2197657"/>
            <a:ext cx="383184" cy="1950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6" y="1782948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8607" y="2290621"/>
            <a:ext cx="506969" cy="2923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38" y="3487813"/>
            <a:ext cx="11798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of the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7548" y="395200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78019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48781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88" y="2689409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955" y="3012523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070" y="405101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50294A-862B-438C-BB08-B5147641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789" y="29573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Foreign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3BE846B5-67ED-401D-814C-877B4F05D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2905" y="3274184"/>
            <a:ext cx="738883" cy="850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8131" y="364819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8188" y="331620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313814" y="3205665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3846</TotalTime>
  <Words>1962</Words>
  <Application>Microsoft Office PowerPoint</Application>
  <PresentationFormat>On-screen Show (4:3)</PresentationFormat>
  <Paragraphs>732</Paragraphs>
  <Slides>31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Hint about optional assignment</vt:lpstr>
      <vt:lpstr>Review for Exam 1</vt:lpstr>
      <vt:lpstr>Overview</vt:lpstr>
      <vt:lpstr>Coverage</vt:lpstr>
      <vt:lpstr>The Things You Can Do With Data/ The Information Architecture of an Organization</vt:lpstr>
      <vt:lpstr>The Information Architecture of an Organization</vt:lpstr>
      <vt:lpstr>Components of an information infrastructure</vt:lpstr>
      <vt:lpstr>Relational Data Modeling</vt:lpstr>
      <vt:lpstr>Understanding Database Schema</vt:lpstr>
      <vt:lpstr>Cardinality</vt:lpstr>
      <vt:lpstr>Maximum Cardinality</vt:lpstr>
      <vt:lpstr>Minimum Cardinality</vt:lpstr>
      <vt:lpstr>Cardinality: Example 1</vt:lpstr>
      <vt:lpstr>Cardinality: Example 2</vt:lpstr>
      <vt:lpstr>Relational Data Modeling</vt:lpstr>
      <vt:lpstr>Cardinality: Example 3</vt:lpstr>
      <vt:lpstr>SQL Query</vt:lpstr>
      <vt:lpstr>Basic SQL</vt:lpstr>
      <vt:lpstr>SELECT from 1 Table</vt:lpstr>
      <vt:lpstr>Order By, Group By</vt:lpstr>
      <vt:lpstr>Group By (Example)</vt:lpstr>
      <vt:lpstr>Group By and Order By (Example)</vt:lpstr>
      <vt:lpstr>DISTINCT and GROUP BY</vt:lpstr>
      <vt:lpstr>Combining WHERE, GROUP BY, and ORDER BY</vt:lpstr>
      <vt:lpstr>One more note: Combining WHERE, GROUP BY, and ORDER BY</vt:lpstr>
      <vt:lpstr>SQL Joins</vt:lpstr>
      <vt:lpstr>(Inner) Join</vt:lpstr>
      <vt:lpstr>More Variations to Join</vt:lpstr>
      <vt:lpstr>Outer Join</vt:lpstr>
      <vt:lpstr>More Variations to Join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/>
  <cp:lastModifiedBy>Youngjin Kwon</cp:lastModifiedBy>
  <cp:revision>203</cp:revision>
  <dcterms:created xsi:type="dcterms:W3CDTF">2015-09-26T04:23:07Z</dcterms:created>
  <dcterms:modified xsi:type="dcterms:W3CDTF">2022-02-11T10:09:24Z</dcterms:modified>
</cp:coreProperties>
</file>