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9" r:id="rId2"/>
    <p:sldId id="326" r:id="rId3"/>
    <p:sldId id="293" r:id="rId4"/>
    <p:sldId id="308" r:id="rId5"/>
    <p:sldId id="262" r:id="rId6"/>
    <p:sldId id="263" r:id="rId7"/>
    <p:sldId id="264" r:id="rId8"/>
    <p:sldId id="265" r:id="rId9"/>
    <p:sldId id="266" r:id="rId10"/>
    <p:sldId id="321" r:id="rId11"/>
    <p:sldId id="312" r:id="rId12"/>
    <p:sldId id="313" r:id="rId13"/>
    <p:sldId id="315" r:id="rId14"/>
    <p:sldId id="268" r:id="rId15"/>
    <p:sldId id="269" r:id="rId16"/>
    <p:sldId id="317" r:id="rId17"/>
    <p:sldId id="316" r:id="rId18"/>
    <p:sldId id="318" r:id="rId19"/>
    <p:sldId id="320" r:id="rId20"/>
    <p:sldId id="322" r:id="rId21"/>
    <p:sldId id="323" r:id="rId22"/>
    <p:sldId id="324" r:id="rId23"/>
    <p:sldId id="272" r:id="rId24"/>
    <p:sldId id="273" r:id="rId25"/>
    <p:sldId id="276" r:id="rId26"/>
    <p:sldId id="277" r:id="rId27"/>
    <p:sldId id="279" r:id="rId28"/>
    <p:sldId id="325" r:id="rId29"/>
    <p:sldId id="280" r:id="rId30"/>
    <p:sldId id="281" r:id="rId31"/>
    <p:sldId id="282" r:id="rId32"/>
    <p:sldId id="284" r:id="rId33"/>
    <p:sldId id="303" r:id="rId34"/>
    <p:sldId id="327" r:id="rId35"/>
    <p:sldId id="304" r:id="rId36"/>
    <p:sldId id="328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02" autoAdjust="0"/>
    <p:restoredTop sz="94796" autoAdjust="0"/>
  </p:normalViewPr>
  <p:slideViewPr>
    <p:cSldViewPr>
      <p:cViewPr varScale="1">
        <p:scale>
          <a:sx n="124" d="100"/>
          <a:sy n="124" d="100"/>
        </p:scale>
        <p:origin x="19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on their own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beyond the text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F819E112-DEA9-4658-9E96-EA1BC9A1BDF7}">
      <dgm:prSet custT="1"/>
      <dgm:spPr/>
      <dgm:t>
        <a:bodyPr/>
        <a:lstStyle/>
        <a:p>
          <a:pPr rtl="0"/>
          <a:r>
            <a:rPr lang="en-US" sz="2800" dirty="0"/>
            <a:t>“If the statistics are boring, then you’ve got the wrong numbers.” </a:t>
          </a:r>
          <a:r>
            <a:rPr lang="en-US" sz="2000" dirty="0"/>
            <a:t>(</a:t>
          </a:r>
          <a:r>
            <a:rPr lang="en-US" sz="2000" dirty="0" err="1"/>
            <a:t>Tufte</a:t>
          </a:r>
          <a:r>
            <a:rPr lang="en-US" sz="2000" dirty="0"/>
            <a:t> 2009)</a:t>
          </a:r>
        </a:p>
      </dgm:t>
    </dgm:pt>
    <dgm:pt modelId="{FB9E3220-E023-4F55-943C-CADCD727DA45}" type="parTrans" cxnId="{6204758B-4D47-4548-B75B-D1FDFBA80F04}">
      <dgm:prSet/>
      <dgm:spPr/>
      <dgm:t>
        <a:bodyPr/>
        <a:lstStyle/>
        <a:p>
          <a:endParaRPr lang="en-US"/>
        </a:p>
      </dgm:t>
    </dgm:pt>
    <dgm:pt modelId="{0C175D70-8BCC-4961-B661-A337398730EE}" type="sibTrans" cxnId="{6204758B-4D47-4548-B75B-D1FDFBA80F04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meaningful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7F3170-6F50-4393-8AD0-A08332F2A68A}" type="pres">
      <dgm:prSet presAssocID="{E1AE5717-C760-4ECE-9299-A03BB0E31080}" presName="spacer" presStyleCnt="0"/>
      <dgm:spPr/>
    </dgm:pt>
    <dgm:pt modelId="{0D2F0E01-4B54-4B97-B1DF-5D3221E56039}" type="pres">
      <dgm:prSet presAssocID="{F819E112-DEA9-4658-9E96-EA1BC9A1BD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204758B-4D47-4548-B75B-D1FDFBA80F04}" srcId="{DA5B383B-FDB8-4E66-A990-BBA43B7BDFFE}" destId="{F819E112-DEA9-4658-9E96-EA1BC9A1BDF7}" srcOrd="3" destOrd="0" parTransId="{FB9E3220-E023-4F55-943C-CADCD727DA45}" sibTransId="{0C175D70-8BCC-4961-B661-A337398730EE}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D27506E6-EC8D-49D0-96C0-FA339B57CEC3}" type="presOf" srcId="{F819E112-DEA9-4658-9E96-EA1BC9A1BDF7}" destId="{0D2F0E01-4B54-4B97-B1DF-5D3221E5603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  <dgm:cxn modelId="{B34481F1-28A2-433E-951D-41D44AB8BF6C}" type="presParOf" srcId="{6667E579-8867-40E7-AF31-259FD2ED3267}" destId="{4B7F3170-6F50-4393-8AD0-A08332F2A68A}" srcOrd="5" destOrd="0" presId="urn:microsoft.com/office/officeart/2005/8/layout/vList2"/>
    <dgm:cxn modelId="{095A50A5-459D-4584-A820-5AA9D6B2A93F}" type="presParOf" srcId="{6667E579-8867-40E7-AF31-259FD2ED3267}" destId="{0D2F0E01-4B54-4B97-B1DF-5D3221E560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699A0D4A-4F09-4CCE-BEAC-719C62325CFF}" type="presOf" srcId="{D0F19F2F-C14A-425E-9E17-4262FCA389B3}" destId="{6E7FC785-8E26-43DB-A751-CD6370AC9519}" srcOrd="0" destOrd="0" presId="urn:diagrams.loki3.com/BracketList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 custT="1"/>
      <dgm:spPr/>
      <dgm:t>
        <a:bodyPr/>
        <a:lstStyle/>
        <a:p>
          <a:pPr rtl="0"/>
          <a:r>
            <a:rPr lang="en-US" sz="3200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 sz="1600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 sz="1600"/>
        </a:p>
      </dgm:t>
    </dgm:pt>
    <dgm:pt modelId="{D3B7DA82-0685-42E1-8640-8E38FB75FC2D}">
      <dgm:prSet custT="1"/>
      <dgm:spPr/>
      <dgm:t>
        <a:bodyPr/>
        <a:lstStyle/>
        <a:p>
          <a:pPr rtl="0"/>
          <a:r>
            <a:rPr lang="en-US" sz="3200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 sz="1600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 sz="1600"/>
        </a:p>
      </dgm:t>
    </dgm:pt>
    <dgm:pt modelId="{3D87B478-25B9-4331-8FD6-4862DCEE691C}">
      <dgm:prSet custT="1"/>
      <dgm:spPr/>
      <dgm:t>
        <a:bodyPr/>
        <a:lstStyle/>
        <a:p>
          <a:pPr rtl="0"/>
          <a:r>
            <a:rPr lang="en-US" sz="3200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 sz="1600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 sz="1600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54731"/>
          <a:ext cx="8229600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Graphics should be clear on their own</a:t>
          </a:r>
        </a:p>
      </dsp:txBody>
      <dsp:txXfrm>
        <a:off x="54298" y="109029"/>
        <a:ext cx="8121004" cy="1003708"/>
      </dsp:txXfrm>
    </dsp:sp>
    <dsp:sp modelId="{2578F2BA-85B0-48C3-B503-891E840F3FA0}">
      <dsp:nvSpPr>
        <dsp:cNvPr id="0" name=""/>
        <dsp:cNvSpPr/>
      </dsp:nvSpPr>
      <dsp:spPr>
        <a:xfrm>
          <a:off x="0" y="1247675"/>
          <a:ext cx="8229600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depictions should enable meaningful comparison</a:t>
          </a:r>
        </a:p>
      </dsp:txBody>
      <dsp:txXfrm>
        <a:off x="54298" y="1301973"/>
        <a:ext cx="8121004" cy="1003708"/>
      </dsp:txXfrm>
    </dsp:sp>
    <dsp:sp modelId="{C7E83C10-AA09-4127-97CB-FA14620BBC66}">
      <dsp:nvSpPr>
        <dsp:cNvPr id="0" name=""/>
        <dsp:cNvSpPr/>
      </dsp:nvSpPr>
      <dsp:spPr>
        <a:xfrm>
          <a:off x="0" y="2440620"/>
          <a:ext cx="8229600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chart should yield insight beyond the text</a:t>
          </a:r>
        </a:p>
      </dsp:txBody>
      <dsp:txXfrm>
        <a:off x="54298" y="2494918"/>
        <a:ext cx="8121004" cy="1003708"/>
      </dsp:txXfrm>
    </dsp:sp>
    <dsp:sp modelId="{0D2F0E01-4B54-4B97-B1DF-5D3221E56039}">
      <dsp:nvSpPr>
        <dsp:cNvPr id="0" name=""/>
        <dsp:cNvSpPr/>
      </dsp:nvSpPr>
      <dsp:spPr>
        <a:xfrm>
          <a:off x="0" y="3633564"/>
          <a:ext cx="8229600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“If the statistics are boring, then you’ve got the wrong numbers.” </a:t>
          </a:r>
          <a:r>
            <a:rPr lang="en-US" sz="2000" kern="1200" dirty="0"/>
            <a:t>(</a:t>
          </a:r>
          <a:r>
            <a:rPr lang="en-US" sz="2000" kern="1200" dirty="0" err="1"/>
            <a:t>Tufte</a:t>
          </a:r>
          <a:r>
            <a:rPr lang="en-US" sz="2000" kern="1200" dirty="0"/>
            <a:t> 2009)</a:t>
          </a:r>
        </a:p>
      </dsp:txBody>
      <dsp:txXfrm>
        <a:off x="54298" y="3687862"/>
        <a:ext cx="8121004" cy="1003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83324"/>
          <a:ext cx="7924800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Unnecessary visual clutter that doesn’t provide additional insight</a:t>
          </a:r>
        </a:p>
      </dsp:txBody>
      <dsp:txXfrm>
        <a:off x="63112" y="146436"/>
        <a:ext cx="7798576" cy="1166626"/>
      </dsp:txXfrm>
    </dsp:sp>
    <dsp:sp modelId="{2FE7BE74-B1E3-45FA-9023-13028E246615}">
      <dsp:nvSpPr>
        <dsp:cNvPr id="0" name=""/>
        <dsp:cNvSpPr/>
      </dsp:nvSpPr>
      <dsp:spPr>
        <a:xfrm>
          <a:off x="0" y="1563374"/>
          <a:ext cx="7924800" cy="1292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Distraction from the story the chart is supposed to convey</a:t>
          </a:r>
        </a:p>
      </dsp:txBody>
      <dsp:txXfrm>
        <a:off x="63112" y="1626486"/>
        <a:ext cx="7798576" cy="1166626"/>
      </dsp:txXfrm>
    </dsp:sp>
    <dsp:sp modelId="{3DC46BC2-8D25-48A9-B5C0-A59D02ACE79C}">
      <dsp:nvSpPr>
        <dsp:cNvPr id="0" name=""/>
        <dsp:cNvSpPr/>
      </dsp:nvSpPr>
      <dsp:spPr>
        <a:xfrm>
          <a:off x="0" y="3043424"/>
          <a:ext cx="7924800" cy="1292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the data-ink ratio is low, chartjunk is likely to be high</a:t>
          </a:r>
        </a:p>
      </dsp:txBody>
      <dsp:txXfrm>
        <a:off x="63112" y="3106536"/>
        <a:ext cx="7798576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D421F-28EE-4DAF-B922-8B6AB9C9DA5A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9BEF0-4542-47D8-81D0-046E3489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3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0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9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Principles of Data Visualization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</a:t>
            </a:r>
            <a:r>
              <a:rPr lang="en-US" sz="4000">
                <a:latin typeface="+mj-lt"/>
                <a:cs typeface="Myriad Arabic" panose="01010101010101010101" pitchFamily="50" charset="-78"/>
              </a:rPr>
              <a:t>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Youngjin Kwon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youngjin.kwon@temple.edu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ykwon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067300" cy="549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Popular Girl Names in 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4816" y="6581001"/>
            <a:ext cx="731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by Reuben Fischer-Baum (http://jezebel.com/map-sixty-years-of-the-most-popular-names-for-girls-s-1443501909)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488180"/>
          </a:xfrm>
        </p:spPr>
      </p:pic>
    </p:spTree>
    <p:extLst>
      <p:ext uri="{BB962C8B-B14F-4D97-AF65-F5344CB8AC3E}">
        <p14:creationId xmlns:p14="http://schemas.microsoft.com/office/powerpoint/2010/main" val="408482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Popular Girls Names in Bubbling Visualization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97097" cy="4114800"/>
          </a:xfrm>
        </p:spPr>
      </p:pic>
      <p:sp>
        <p:nvSpPr>
          <p:cNvPr id="6" name="Rectangle 5"/>
          <p:cNvSpPr/>
          <p:nvPr/>
        </p:nvSpPr>
        <p:spPr>
          <a:xfrm>
            <a:off x="3233225" y="6581000"/>
            <a:ext cx="5892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http://gizmodo.com/over-100-years-of-popular-girls-names-in-one-bubbling-v-1691686567</a:t>
            </a:r>
          </a:p>
        </p:txBody>
      </p:sp>
    </p:spTree>
    <p:extLst>
      <p:ext uri="{BB962C8B-B14F-4D97-AF65-F5344CB8AC3E}">
        <p14:creationId xmlns:p14="http://schemas.microsoft.com/office/powerpoint/2010/main" val="174980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tell a good story?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2895600" y="64770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</p:spTree>
    <p:extLst>
      <p:ext uri="{BB962C8B-B14F-4D97-AF65-F5344CB8AC3E}">
        <p14:creationId xmlns:p14="http://schemas.microsoft.com/office/powerpoint/2010/main" val="355050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2: The </a:t>
            </a:r>
            <a:r>
              <a:rPr lang="en-US" dirty="0"/>
              <a:t>chart should have graphical integrity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Basically, it shouldn’t “lie” (mislead the reader)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350" y="56388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2030" y="56388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46837"/>
          <a:stretch/>
        </p:blipFill>
        <p:spPr>
          <a:xfrm>
            <a:off x="487680" y="2492615"/>
            <a:ext cx="43129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487680" y="2492615"/>
            <a:ext cx="79705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819400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304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368019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7071"/>
          <a:stretch/>
        </p:blipFill>
        <p:spPr>
          <a:xfrm>
            <a:off x="685800" y="1524000"/>
            <a:ext cx="8343914" cy="4038600"/>
          </a:xfrm>
        </p:spPr>
      </p:pic>
      <p:sp>
        <p:nvSpPr>
          <p:cNvPr id="7" name="TextBox 6"/>
          <p:cNvSpPr txBox="1"/>
          <p:nvPr/>
        </p:nvSpPr>
        <p:spPr>
          <a:xfrm>
            <a:off x="2971800" y="2165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484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186" y="18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68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684" y="2373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592" y="20972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3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Exaggerated Effect</a:t>
            </a:r>
          </a:p>
          <a:p>
            <a:pPr algn="ctr"/>
            <a:r>
              <a:rPr lang="en-US" sz="2400" dirty="0"/>
              <a:t>(LF&gt;1)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505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Understated Effect</a:t>
            </a:r>
          </a:p>
          <a:p>
            <a:pPr algn="ctr"/>
            <a:r>
              <a:rPr lang="en-US" sz="2400" dirty="0"/>
              <a:t>(LF&lt;1)</a:t>
            </a:r>
          </a:p>
        </p:txBody>
      </p:sp>
    </p:spTree>
    <p:extLst>
      <p:ext uri="{BB962C8B-B14F-4D97-AF65-F5344CB8AC3E}">
        <p14:creationId xmlns:p14="http://schemas.microsoft.com/office/powerpoint/2010/main" val="319048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1" y="5400466"/>
            <a:ext cx="8015494" cy="753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interpretation,  </a:t>
            </a:r>
            <a:br>
              <a:rPr lang="en-US" sz="2400" dirty="0"/>
            </a:br>
            <a:r>
              <a:rPr lang="en-US" sz="2400" dirty="0"/>
              <a:t>visualization, 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agenda for the course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1000" y="1600200"/>
            <a:ext cx="3107531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1 through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5782" y="1600200"/>
            <a:ext cx="1946818" cy="685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</a:t>
            </a:r>
            <a:br>
              <a:rPr lang="en-US" sz="1600" b="1" dirty="0"/>
            </a:br>
            <a:r>
              <a:rPr lang="en-US" sz="1600" b="1" dirty="0"/>
              <a:t> 7 through 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15000" y="1600200"/>
            <a:ext cx="2698563" cy="685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/>
              <a:t>Weeks 9 through 15</a:t>
            </a:r>
          </a:p>
        </p:txBody>
      </p:sp>
      <p:pic>
        <p:nvPicPr>
          <p:cNvPr id="25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5818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Magnetic Disk 26"/>
          <p:cNvSpPr/>
          <p:nvPr/>
        </p:nvSpPr>
        <p:spPr>
          <a:xfrm>
            <a:off x="1933486" y="2521159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715000" y="2521159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31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2" y="5622421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638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11959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90" y="526209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14" y="5529719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990600" y="3276750"/>
            <a:ext cx="880019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7440790" y="3278174"/>
            <a:ext cx="955704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942028" y="3276750"/>
            <a:ext cx="137992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40"/>
          <p:cNvSpPr txBox="1"/>
          <p:nvPr/>
        </p:nvSpPr>
        <p:spPr>
          <a:xfrm>
            <a:off x="970485" y="25211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609885" y="2754868"/>
            <a:ext cx="19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7114" y="2521159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1086" y="415325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2600" y="4232043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136934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7315200" cy="4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66800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312" y="5562600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</p:spTree>
    <p:extLst>
      <p:ext uri="{BB962C8B-B14F-4D97-AF65-F5344CB8AC3E}">
        <p14:creationId xmlns:p14="http://schemas.microsoft.com/office/powerpoint/2010/main" val="214016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used instead?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better…?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The amount of “ink” devoted to data in a chart</a:t>
                </a:r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3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data-ink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Never use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</p:spTree>
    <p:extLst>
      <p:ext uri="{BB962C8B-B14F-4D97-AF65-F5344CB8AC3E}">
        <p14:creationId xmlns:p14="http://schemas.microsoft.com/office/powerpoint/2010/main" val="6124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44588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visualization?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1B61FF5-A50A-492F-82AA-58607E7BA883}"/>
              </a:ext>
            </a:extLst>
          </p:cNvPr>
          <p:cNvSpPr txBox="1"/>
          <p:nvPr/>
        </p:nvSpPr>
        <p:spPr>
          <a:xfrm>
            <a:off x="587960" y="12954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latin typeface="Arial"/>
                <a:cs typeface="Arial"/>
              </a:rPr>
              <a:t>“Q</a:t>
            </a:r>
            <a:r>
              <a:rPr sz="2000" dirty="0">
                <a:latin typeface="Arial"/>
                <a:cs typeface="Arial"/>
              </a:rPr>
              <a:t>ui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amazing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ern-recogni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</a:t>
            </a:r>
            <a:r>
              <a:rPr sz="2000" spc="-5" dirty="0">
                <a:latin typeface="Arial"/>
                <a:cs typeface="Arial"/>
              </a:rPr>
              <a:t>s. T</a:t>
            </a:r>
            <a:r>
              <a:rPr sz="2000" dirty="0">
                <a:latin typeface="Arial"/>
                <a:cs typeface="Arial"/>
              </a:rPr>
              <a:t>hey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EBCA5D7-72E3-43A4-95F9-7AA1C5D27B66}"/>
              </a:ext>
            </a:extLst>
          </p:cNvPr>
          <p:cNvSpPr txBox="1"/>
          <p:nvPr/>
        </p:nvSpPr>
        <p:spPr>
          <a:xfrm>
            <a:off x="587960" y="16002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abili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recognize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ypes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56CBCCC-7750-43BA-8F16-7F49A62D4A8C}"/>
              </a:ext>
            </a:extLst>
          </p:cNvPr>
          <p:cNvSpPr txBox="1"/>
          <p:nvPr/>
        </p:nvSpPr>
        <p:spPr>
          <a:xfrm>
            <a:off x="587960" y="1905000"/>
            <a:ext cx="115093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transform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1FD46F8-81BA-45FB-9D1C-C06C20083E89}"/>
              </a:ext>
            </a:extLst>
          </p:cNvPr>
          <p:cNvSpPr txBox="1"/>
          <p:nvPr/>
        </p:nvSpPr>
        <p:spPr>
          <a:xfrm>
            <a:off x="1910347" y="1905000"/>
            <a:ext cx="6762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these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AF1E449-E11C-416B-9395-DFE8D87B5B69}"/>
              </a:ext>
            </a:extLst>
          </p:cNvPr>
          <p:cNvSpPr txBox="1"/>
          <p:nvPr/>
        </p:nvSpPr>
        <p:spPr>
          <a:xfrm>
            <a:off x="2758072" y="1905000"/>
            <a:ext cx="11715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‘recursive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B6555EE-C4B6-4C42-AF2B-3AE5544A2236}"/>
              </a:ext>
            </a:extLst>
          </p:cNvPr>
          <p:cNvSpPr txBox="1"/>
          <p:nvPr/>
        </p:nvSpPr>
        <p:spPr>
          <a:xfrm>
            <a:off x="4102685" y="1905000"/>
            <a:ext cx="15287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probabalistic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F038137-6F96-4F67-85DE-845FCD47CABE}"/>
              </a:ext>
            </a:extLst>
          </p:cNvPr>
          <p:cNvSpPr txBox="1"/>
          <p:nvPr/>
        </p:nvSpPr>
        <p:spPr>
          <a:xfrm>
            <a:off x="5799722" y="1905000"/>
            <a:ext cx="9493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45" dirty="0">
                <a:latin typeface="Arial"/>
                <a:cs typeface="Arial"/>
              </a:rPr>
              <a:t>rac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als</a:t>
            </a:r>
            <a:r>
              <a:rPr sz="2000" dirty="0"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473BC8B-BAD0-44F4-8815-F40A93DAB82D}"/>
              </a:ext>
            </a:extLst>
          </p:cNvPr>
          <p:cNvSpPr txBox="1"/>
          <p:nvPr/>
        </p:nvSpPr>
        <p:spPr>
          <a:xfrm>
            <a:off x="6917322" y="1905000"/>
            <a:ext cx="4540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A7C18E2-B5A7-42A0-AE67-3489CE85C18B}"/>
              </a:ext>
            </a:extLst>
          </p:cNvPr>
          <p:cNvSpPr txBox="1"/>
          <p:nvPr/>
        </p:nvSpPr>
        <p:spPr>
          <a:xfrm>
            <a:off x="7547560" y="1905000"/>
            <a:ext cx="111918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concre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4DE955A-08BD-485E-A545-7911642B0FAA}"/>
              </a:ext>
            </a:extLst>
          </p:cNvPr>
          <p:cNvSpPr txBox="1"/>
          <p:nvPr/>
        </p:nvSpPr>
        <p:spPr>
          <a:xfrm>
            <a:off x="587960" y="2209800"/>
            <a:ext cx="4062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ionable</a:t>
            </a:r>
            <a:r>
              <a:rPr sz="2000" spc="-5" dirty="0">
                <a:latin typeface="Arial"/>
                <a:cs typeface="Arial"/>
              </a:rPr>
              <a:t> st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–Dominic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Basul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17A472D-7752-44AE-94BE-648508C2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12181"/>
            <a:ext cx="71215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DEEFBD-1CF3-44D6-9CE4-A1B0FA57D4AD}"/>
              </a:ext>
            </a:extLst>
          </p:cNvPr>
          <p:cNvSpPr/>
          <p:nvPr/>
        </p:nvSpPr>
        <p:spPr>
          <a:xfrm>
            <a:off x="1150937" y="2872506"/>
            <a:ext cx="294163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8CE29-C5BF-4E76-B1B0-D2B6DCA97062}"/>
              </a:ext>
            </a:extLst>
          </p:cNvPr>
          <p:cNvSpPr/>
          <p:nvPr/>
        </p:nvSpPr>
        <p:spPr>
          <a:xfrm>
            <a:off x="909637" y="4079006"/>
            <a:ext cx="1666875" cy="1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0AC10B-8F52-4BD2-90D2-44C87C5F4101}"/>
              </a:ext>
            </a:extLst>
          </p:cNvPr>
          <p:cNvSpPr/>
          <p:nvPr/>
        </p:nvSpPr>
        <p:spPr>
          <a:xfrm>
            <a:off x="5881687" y="5014044"/>
            <a:ext cx="866775" cy="141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39ADD2EA-EC0E-4E88-9468-89D48F48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96757"/>
            <a:ext cx="7827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Ref. https://www.ted.com/talks/david_mccandless_the_beauty_of_data_visualization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1177566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223" y="2833732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2" y="3738514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377" y="5386686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8514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4891" y="5380347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6582937" y="2514600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2937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480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2996219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Use data visualization principles to assess a visualization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Tell a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Graphical integrity (lie factor)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Minimize graphical complexity (data ink, </a:t>
            </a:r>
            <a:r>
              <a:rPr lang="en-US" dirty="0" err="1"/>
              <a:t>chartjunk</a:t>
            </a:r>
            <a:r>
              <a:rPr lang="en-US" dirty="0"/>
              <a:t>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Explain how a visualization can be improved based on those principles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Types of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</a:t>
            </a:r>
            <a:r>
              <a:rPr lang="en-US"/>
              <a:t>Activity #8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4865"/>
              </p:ext>
            </p:extLst>
          </p:nvPr>
        </p:nvGraphicFramePr>
        <p:xfrm>
          <a:off x="1752600" y="1981200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0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learn from this map?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447800"/>
            <a:ext cx="822113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404461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http://www.popvssoda.com/countystats/total-county.html</a:t>
            </a:r>
          </a:p>
        </p:txBody>
      </p:sp>
    </p:spTree>
    <p:extLst>
      <p:ext uri="{BB962C8B-B14F-4D97-AF65-F5344CB8AC3E}">
        <p14:creationId xmlns:p14="http://schemas.microsoft.com/office/powerpoint/2010/main" val="405140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1: The </a:t>
            </a:r>
            <a:r>
              <a:rPr lang="en-US" dirty="0"/>
              <a:t>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158988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18294</TotalTime>
  <Words>1202</Words>
  <Application>Microsoft Macintosh PowerPoint</Application>
  <PresentationFormat>On-screen Show (4:3)</PresentationFormat>
  <Paragraphs>212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Principles of Data Visualization</vt:lpstr>
      <vt:lpstr>The agenda for the course</vt:lpstr>
      <vt:lpstr>Why data visualization?</vt:lpstr>
      <vt:lpstr>Data visualization can:</vt:lpstr>
      <vt:lpstr>What can you learn from this map?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Most Popular Girl Names in Map</vt:lpstr>
      <vt:lpstr>Popular Girls Names in Bubbling Visualization</vt:lpstr>
      <vt:lpstr>Does it tell a good story?</vt:lpstr>
      <vt:lpstr>Principle 2: The chart should have graphical integrity</vt:lpstr>
      <vt:lpstr>Examples of the “lie factor”</vt:lpstr>
      <vt:lpstr>How is this deceptive?</vt:lpstr>
      <vt:lpstr>How is this deceptive?</vt:lpstr>
      <vt:lpstr>Where would the real baseline end up?</vt:lpstr>
      <vt:lpstr>PowerPoint Presentation</vt:lpstr>
      <vt:lpstr>3D Pie Chart: which supplier is the largest?</vt:lpstr>
      <vt:lpstr>3D Pie Chart: which supplier is the largest?</vt:lpstr>
      <vt:lpstr>What can be used instead?</vt:lpstr>
      <vt:lpstr>Principle 3: The chart should minimize graphical complexity</vt:lpstr>
      <vt:lpstr>Which one is better…?</vt:lpstr>
      <vt:lpstr>Data Ink</vt:lpstr>
      <vt:lpstr>Being conscious of data ink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PowerPoint Presentation</vt:lpstr>
      <vt:lpstr>Review: Data principles (adapted from Tufte 2009)</vt:lpstr>
      <vt:lpstr>Summary</vt:lpstr>
      <vt:lpstr>In Class Activity #8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Kwon YoungJin</cp:lastModifiedBy>
  <cp:revision>311</cp:revision>
  <cp:lastPrinted>2016-03-07T18:29:26Z</cp:lastPrinted>
  <dcterms:created xsi:type="dcterms:W3CDTF">2011-09-06T14:24:06Z</dcterms:created>
  <dcterms:modified xsi:type="dcterms:W3CDTF">2022-03-14T18:12:27Z</dcterms:modified>
</cp:coreProperties>
</file>