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7" r:id="rId3"/>
    <p:sldId id="300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0380F-1D44-4CC8-91A7-4553D8CDD240}">
          <p14:sldIdLst/>
        </p14:section>
        <p14:section name="Untitled Section" id="{9FCC8C1D-680A-449B-84C1-59D53A3E095D}">
          <p14:sldIdLst>
            <p14:sldId id="273"/>
            <p14:sldId id="277"/>
            <p14:sldId id="300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0"/>
    <p:restoredTop sz="94673"/>
  </p:normalViewPr>
  <p:slideViewPr>
    <p:cSldViewPr>
      <p:cViewPr varScale="1">
        <p:scale>
          <a:sx n="124" d="100"/>
          <a:sy n="124" d="100"/>
        </p:scale>
        <p:origin x="2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Monthly Sales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Tables'!$B$2</c:f>
              <c:strCache>
                <c:ptCount val="1"/>
                <c:pt idx="0">
                  <c:v>Sum of Extended Price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'Pivot Tables'!$A$3:$A$14</c:f>
              <c:numCache>
                <c:formatCode>mmm\-yy</c:formatCode>
                <c:ptCount val="12"/>
                <c:pt idx="0">
                  <c:v>40554</c:v>
                </c:pt>
                <c:pt idx="1">
                  <c:v>40585</c:v>
                </c:pt>
                <c:pt idx="2">
                  <c:v>40613</c:v>
                </c:pt>
                <c:pt idx="3">
                  <c:v>40644</c:v>
                </c:pt>
                <c:pt idx="4">
                  <c:v>40674</c:v>
                </c:pt>
                <c:pt idx="5">
                  <c:v>40705</c:v>
                </c:pt>
                <c:pt idx="6">
                  <c:v>40735</c:v>
                </c:pt>
                <c:pt idx="7">
                  <c:v>40766</c:v>
                </c:pt>
                <c:pt idx="8">
                  <c:v>40797</c:v>
                </c:pt>
                <c:pt idx="9">
                  <c:v>40827</c:v>
                </c:pt>
                <c:pt idx="10">
                  <c:v>40858</c:v>
                </c:pt>
                <c:pt idx="11">
                  <c:v>40888</c:v>
                </c:pt>
              </c:numCache>
            </c:numRef>
          </c:cat>
          <c:val>
            <c:numRef>
              <c:f>'Pivot Tables'!$B$3:$B$14</c:f>
              <c:numCache>
                <c:formatCode>0</c:formatCode>
                <c:ptCount val="12"/>
                <c:pt idx="0">
                  <c:v>51459.560000000005</c:v>
                </c:pt>
                <c:pt idx="1">
                  <c:v>74586.080000000016</c:v>
                </c:pt>
                <c:pt idx="2">
                  <c:v>100298.04999999997</c:v>
                </c:pt>
                <c:pt idx="3">
                  <c:v>107479.56000000001</c:v>
                </c:pt>
                <c:pt idx="4">
                  <c:v>131364.85999999999</c:v>
                </c:pt>
                <c:pt idx="5">
                  <c:v>138157.30000000002</c:v>
                </c:pt>
                <c:pt idx="6">
                  <c:v>134546.86999999997</c:v>
                </c:pt>
                <c:pt idx="7">
                  <c:v>125132.14999999997</c:v>
                </c:pt>
                <c:pt idx="8">
                  <c:v>91377.68</c:v>
                </c:pt>
                <c:pt idx="9">
                  <c:v>84079.549999999988</c:v>
                </c:pt>
                <c:pt idx="10">
                  <c:v>118146.47000000004</c:v>
                </c:pt>
                <c:pt idx="11">
                  <c:v>109164.75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7-4B18-91C5-ADA21C279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351469536"/>
        <c:axId val="1351471168"/>
      </c:barChart>
      <c:dateAx>
        <c:axId val="1351469536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numFmt formatCode="mmm\-yy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1471168"/>
        <c:crosses val="autoZero"/>
        <c:auto val="1"/>
        <c:lblOffset val="100"/>
        <c:baseTimeUnit val="months"/>
      </c:dateAx>
      <c:valAx>
        <c:axId val="1351471168"/>
        <c:scaling>
          <c:orientation val="minMax"/>
          <c:min val="500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numFmt formatCode="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14695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solidFill>
                  <a:sysClr val="windowText" lastClr="000000"/>
                </a:solidFill>
                <a:effectLst/>
              </a:rPr>
              <a:t>Quantity Sold by Customer Type</a:t>
            </a:r>
            <a:endParaRPr lang="en-US" sz="180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Quantity Sold</c:v>
          </c:tx>
          <c:dPt>
            <c:idx val="0"/>
            <c:bubble3D val="0"/>
            <c:explosion val="4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6F6-438C-8C0F-09BCF05FD3C5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6F6-438C-8C0F-09BCF05FD3C5}"/>
              </c:ext>
            </c:extLst>
          </c:dPt>
          <c:dPt>
            <c:idx val="2"/>
            <c:bubble3D val="0"/>
            <c:explosion val="7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6F6-438C-8C0F-09BCF05FD3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'Pivot Tables'!$D$3:$D$14</c:f>
              <c:strCache>
                <c:ptCount val="4"/>
                <c:pt idx="0">
                  <c:v>Gold</c:v>
                </c:pt>
                <c:pt idx="1">
                  <c:v>Platinum</c:v>
                </c:pt>
                <c:pt idx="2">
                  <c:v>Silver</c:v>
                </c:pt>
                <c:pt idx="3">
                  <c:v>Grand Total</c:v>
                </c:pt>
              </c:strCache>
            </c:strRef>
          </c:cat>
          <c:val>
            <c:numRef>
              <c:f>'Pivot Tables'!$E$3:$E$5</c:f>
              <c:numCache>
                <c:formatCode>General</c:formatCode>
                <c:ptCount val="3"/>
                <c:pt idx="0">
                  <c:v>20606</c:v>
                </c:pt>
                <c:pt idx="1">
                  <c:v>14174</c:v>
                </c:pt>
                <c:pt idx="2">
                  <c:v>16537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F6-438C-8C0F-09BCF05FD3C5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D-4A8B-9CCC-27E7366FCA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352462208"/>
        <c:axId val="1352462752"/>
        <c:axId val="1353743040"/>
      </c:bar3DChart>
      <c:catAx>
        <c:axId val="135246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752"/>
        <c:crosses val="autoZero"/>
        <c:auto val="1"/>
        <c:lblAlgn val="ctr"/>
        <c:lblOffset val="100"/>
        <c:noMultiLvlLbl val="0"/>
      </c:catAx>
      <c:valAx>
        <c:axId val="135246275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208"/>
        <c:crosses val="autoZero"/>
        <c:crossBetween val="between"/>
      </c:valAx>
      <c:serAx>
        <c:axId val="13537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52462752"/>
        <c:crosses val="autoZero"/>
        <c:tickLblSkip val="4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CCA74-8C82-46B9-AC09-598C703A054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68C6-A297-4519-B9E6-E1001051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ICA #8 </a:t>
            </a:r>
            <a:r>
              <a:rPr lang="en-US" dirty="0"/>
              <a:t>Data Visualization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Data visualization principles.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Tell a story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Graphical integrity (lie factor)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Minimize graphical complexity (data ink, </a:t>
            </a:r>
            <a:r>
              <a:rPr lang="en-US" dirty="0" err="1">
                <a:solidFill>
                  <a:srgbClr val="C00000"/>
                </a:solidFill>
              </a:rPr>
              <a:t>chartjunk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8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Chart #1: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1219200"/>
            <a:ext cx="3596640" cy="472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Issues:</a:t>
            </a:r>
          </a:p>
          <a:p>
            <a:pPr marL="0" indent="0" algn="ctr">
              <a:buNone/>
            </a:pPr>
            <a:endParaRPr lang="en-US" sz="2400" b="1" dirty="0"/>
          </a:p>
          <a:p>
            <a:r>
              <a:rPr lang="en-US" sz="2400" dirty="0"/>
              <a:t>Tell a Story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Graphical Integrity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Graphical Complexity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246982"/>
              </p:ext>
            </p:extLst>
          </p:nvPr>
        </p:nvGraphicFramePr>
        <p:xfrm>
          <a:off x="533400" y="12192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ircular Arrow 10"/>
          <p:cNvSpPr/>
          <p:nvPr/>
        </p:nvSpPr>
        <p:spPr>
          <a:xfrm rot="5575814">
            <a:off x="3617923" y="3261739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Chart #2: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494887"/>
              </p:ext>
            </p:extLst>
          </p:nvPr>
        </p:nvGraphicFramePr>
        <p:xfrm>
          <a:off x="457200" y="1283732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ircular Arrow 11"/>
          <p:cNvSpPr/>
          <p:nvPr/>
        </p:nvSpPr>
        <p:spPr>
          <a:xfrm rot="5575814">
            <a:off x="3617923" y="3261739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1C4A69-5C24-4D4C-AC58-1F1584287C45}"/>
              </a:ext>
            </a:extLst>
          </p:cNvPr>
          <p:cNvSpPr txBox="1">
            <a:spLocks/>
          </p:cNvSpPr>
          <p:nvPr/>
        </p:nvSpPr>
        <p:spPr>
          <a:xfrm>
            <a:off x="5242560" y="1219200"/>
            <a:ext cx="3596640" cy="472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/>
              <a:t>Issues: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b="1"/>
          </a:p>
          <a:p>
            <a:r>
              <a:rPr lang="en-US" sz="2400"/>
              <a:t>Tell a Story</a:t>
            </a:r>
          </a:p>
          <a:p>
            <a:pPr lvl="1"/>
            <a:endParaRPr lang="en-US" sz="2000"/>
          </a:p>
          <a:p>
            <a:endParaRPr lang="en-US" sz="2400"/>
          </a:p>
          <a:p>
            <a:r>
              <a:rPr lang="en-US" sz="2400"/>
              <a:t>Graphical Integrity</a:t>
            </a:r>
          </a:p>
          <a:p>
            <a:endParaRPr lang="en-US" sz="2400"/>
          </a:p>
          <a:p>
            <a:r>
              <a:rPr lang="en-US" sz="2400"/>
              <a:t>Graphical Complexity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72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Chart #3: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906776"/>
              </p:ext>
            </p:extLst>
          </p:nvPr>
        </p:nvGraphicFramePr>
        <p:xfrm>
          <a:off x="609600" y="1283732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ircular Arrow 11"/>
          <p:cNvSpPr/>
          <p:nvPr/>
        </p:nvSpPr>
        <p:spPr>
          <a:xfrm rot="5575814">
            <a:off x="3541722" y="3261738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C449B66-DFC6-2B4B-B195-526693722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560" y="1219200"/>
            <a:ext cx="3596640" cy="472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Issues:</a:t>
            </a:r>
          </a:p>
          <a:p>
            <a:pPr marL="0" indent="0" algn="ctr">
              <a:buNone/>
            </a:pPr>
            <a:endParaRPr lang="en-US" sz="2400" b="1" dirty="0"/>
          </a:p>
          <a:p>
            <a:r>
              <a:rPr lang="en-US" sz="2400" dirty="0"/>
              <a:t>Tell a Story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Graphical Integrity</a:t>
            </a:r>
          </a:p>
          <a:p>
            <a:endParaRPr lang="en-US" sz="2400" dirty="0"/>
          </a:p>
          <a:p>
            <a:r>
              <a:rPr lang="en-US" sz="2400" dirty="0"/>
              <a:t>Graphical Complexity</a:t>
            </a:r>
          </a:p>
        </p:txBody>
      </p:sp>
    </p:spTree>
    <p:extLst>
      <p:ext uri="{BB962C8B-B14F-4D97-AF65-F5344CB8AC3E}">
        <p14:creationId xmlns:p14="http://schemas.microsoft.com/office/powerpoint/2010/main" val="18606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78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ICA #8 Data Visualization Principles</vt:lpstr>
      <vt:lpstr>Chart #1: </vt:lpstr>
      <vt:lpstr>Chart #2: </vt:lpstr>
      <vt:lpstr>Chart #3: 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Jing Gong</dc:creator>
  <cp:lastModifiedBy>Kwon YoungJin</cp:lastModifiedBy>
  <cp:revision>115</cp:revision>
  <dcterms:created xsi:type="dcterms:W3CDTF">2015-09-26T04:23:07Z</dcterms:created>
  <dcterms:modified xsi:type="dcterms:W3CDTF">2022-03-16T18:44:58Z</dcterms:modified>
</cp:coreProperties>
</file>