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09" r:id="rId2"/>
    <p:sldId id="261" r:id="rId3"/>
    <p:sldId id="292" r:id="rId4"/>
    <p:sldId id="310" r:id="rId5"/>
    <p:sldId id="311" r:id="rId6"/>
    <p:sldId id="312" r:id="rId7"/>
    <p:sldId id="319" r:id="rId8"/>
    <p:sldId id="280" r:id="rId9"/>
    <p:sldId id="281" r:id="rId10"/>
    <p:sldId id="320" r:id="rId11"/>
    <p:sldId id="288" r:id="rId12"/>
    <p:sldId id="316" r:id="rId13"/>
    <p:sldId id="321" r:id="rId14"/>
    <p:sldId id="306" r:id="rId15"/>
    <p:sldId id="322" r:id="rId16"/>
    <p:sldId id="274" r:id="rId17"/>
    <p:sldId id="308" r:id="rId18"/>
    <p:sldId id="307" r:id="rId19"/>
    <p:sldId id="315" r:id="rId20"/>
    <p:sldId id="314" r:id="rId21"/>
    <p:sldId id="298" r:id="rId22"/>
    <p:sldId id="318" r:id="rId23"/>
    <p:sldId id="313" r:id="rId24"/>
    <p:sldId id="273" r:id="rId25"/>
    <p:sldId id="277" r:id="rId26"/>
    <p:sldId id="297" r:id="rId2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20380F-1D44-4CC8-91A7-4553D8CDD240}">
          <p14:sldIdLst>
            <p14:sldId id="309"/>
            <p14:sldId id="261"/>
            <p14:sldId id="292"/>
            <p14:sldId id="310"/>
            <p14:sldId id="311"/>
            <p14:sldId id="312"/>
            <p14:sldId id="319"/>
            <p14:sldId id="280"/>
            <p14:sldId id="281"/>
            <p14:sldId id="320"/>
            <p14:sldId id="288"/>
            <p14:sldId id="316"/>
            <p14:sldId id="321"/>
            <p14:sldId id="306"/>
            <p14:sldId id="322"/>
            <p14:sldId id="274"/>
            <p14:sldId id="308"/>
            <p14:sldId id="307"/>
            <p14:sldId id="315"/>
            <p14:sldId id="314"/>
            <p14:sldId id="298"/>
            <p14:sldId id="318"/>
            <p14:sldId id="313"/>
          </p14:sldIdLst>
        </p14:section>
        <p14:section name="Untitled Section" id="{9FCC8C1D-680A-449B-84C1-59D53A3E095D}">
          <p14:sldIdLst>
            <p14:sldId id="273"/>
            <p14:sldId id="277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40" autoAdjust="0"/>
    <p:restoredTop sz="93750" autoAdjust="0"/>
  </p:normalViewPr>
  <p:slideViewPr>
    <p:cSldViewPr>
      <p:cViewPr varScale="1">
        <p:scale>
          <a:sx n="114" d="100"/>
          <a:sy n="114" d="100"/>
        </p:scale>
        <p:origin x="5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ng\Dropbox\Course\MIS2502s16\Assignments\Bonus%20Assignment%20-%20Data%20Visualization\Food-Emporium_Dashboard%20ke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ng\Dropbox\Course\MIS2502s16\Assignments\Bonus%20Assignment%20-%20Data%20Visualization\Food-Emporium_Dashboard%20ke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Sales by State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0"/>
    </c:view3D>
    <c:floor>
      <c:thickness val="0"/>
      <c:spPr>
        <a:noFill/>
        <a:ln w="3175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v>Total</c:v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'Pivot Tables'!$G$3:$G$22</c:f>
              <c:strCache>
                <c:ptCount val="20"/>
                <c:pt idx="0">
                  <c:v>AZ</c:v>
                </c:pt>
                <c:pt idx="1">
                  <c:v>CA</c:v>
                </c:pt>
                <c:pt idx="2">
                  <c:v>CO</c:v>
                </c:pt>
                <c:pt idx="3">
                  <c:v>FL</c:v>
                </c:pt>
                <c:pt idx="4">
                  <c:v>GA</c:v>
                </c:pt>
                <c:pt idx="5">
                  <c:v>HI</c:v>
                </c:pt>
                <c:pt idx="6">
                  <c:v>LA</c:v>
                </c:pt>
                <c:pt idx="7">
                  <c:v>MI</c:v>
                </c:pt>
                <c:pt idx="8">
                  <c:v>MN</c:v>
                </c:pt>
                <c:pt idx="9">
                  <c:v>MO</c:v>
                </c:pt>
                <c:pt idx="10">
                  <c:v>NC</c:v>
                </c:pt>
                <c:pt idx="11">
                  <c:v>NY</c:v>
                </c:pt>
                <c:pt idx="12">
                  <c:v>OH</c:v>
                </c:pt>
                <c:pt idx="13">
                  <c:v>PA</c:v>
                </c:pt>
                <c:pt idx="14">
                  <c:v>RI</c:v>
                </c:pt>
                <c:pt idx="15">
                  <c:v>SC</c:v>
                </c:pt>
                <c:pt idx="16">
                  <c:v>TN</c:v>
                </c:pt>
                <c:pt idx="17">
                  <c:v>UT</c:v>
                </c:pt>
                <c:pt idx="18">
                  <c:v>VA</c:v>
                </c:pt>
                <c:pt idx="19">
                  <c:v>WA</c:v>
                </c:pt>
              </c:strCache>
            </c:strRef>
          </c:cat>
          <c:val>
            <c:numRef>
              <c:f>'Pivot Tables'!$H$3:$H$22</c:f>
              <c:numCache>
                <c:formatCode>0</c:formatCode>
                <c:ptCount val="20"/>
                <c:pt idx="0">
                  <c:v>33991.42</c:v>
                </c:pt>
                <c:pt idx="1">
                  <c:v>9986.17</c:v>
                </c:pt>
                <c:pt idx="2">
                  <c:v>19388.529999999995</c:v>
                </c:pt>
                <c:pt idx="3">
                  <c:v>184847.39999999997</c:v>
                </c:pt>
                <c:pt idx="4">
                  <c:v>46093.75</c:v>
                </c:pt>
                <c:pt idx="5">
                  <c:v>67524.23000000001</c:v>
                </c:pt>
                <c:pt idx="6">
                  <c:v>76853.290000000008</c:v>
                </c:pt>
                <c:pt idx="7">
                  <c:v>30667.209999999995</c:v>
                </c:pt>
                <c:pt idx="8">
                  <c:v>33014.179999999993</c:v>
                </c:pt>
                <c:pt idx="9">
                  <c:v>126166.93999999999</c:v>
                </c:pt>
                <c:pt idx="10">
                  <c:v>20076.420000000002</c:v>
                </c:pt>
                <c:pt idx="11">
                  <c:v>54358.89</c:v>
                </c:pt>
                <c:pt idx="12">
                  <c:v>92286.889999999985</c:v>
                </c:pt>
                <c:pt idx="13">
                  <c:v>107344.29999999999</c:v>
                </c:pt>
                <c:pt idx="14">
                  <c:v>26934.879999999997</c:v>
                </c:pt>
                <c:pt idx="15">
                  <c:v>136337.84</c:v>
                </c:pt>
                <c:pt idx="16">
                  <c:v>32755.940000000002</c:v>
                </c:pt>
                <c:pt idx="17">
                  <c:v>66318.080000000016</c:v>
                </c:pt>
                <c:pt idx="18">
                  <c:v>47377.15</c:v>
                </c:pt>
                <c:pt idx="19">
                  <c:v>53469.369999999995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C-4EA7-AB46-DA22B19EBF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1352462208"/>
        <c:axId val="1352462752"/>
        <c:axId val="1353743040"/>
      </c:bar3DChart>
      <c:catAx>
        <c:axId val="135246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52462752"/>
        <c:crosses val="autoZero"/>
        <c:auto val="1"/>
        <c:lblAlgn val="ctr"/>
        <c:lblOffset val="100"/>
        <c:noMultiLvlLbl val="0"/>
      </c:catAx>
      <c:valAx>
        <c:axId val="1352462752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52462208"/>
        <c:crosses val="autoZero"/>
        <c:crossBetween val="between"/>
      </c:valAx>
      <c:serAx>
        <c:axId val="13537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352462752"/>
        <c:crosses val="autoZero"/>
        <c:tickLblSkip val="4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Sales by State ($)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delete val="1"/>
          </c:dLbls>
          <c:cat>
            <c:strRef>
              <c:f>'Pivot Tables'!$G$3:$G$22</c:f>
              <c:strCache>
                <c:ptCount val="20"/>
                <c:pt idx="0">
                  <c:v>AZ</c:v>
                </c:pt>
                <c:pt idx="1">
                  <c:v>CA</c:v>
                </c:pt>
                <c:pt idx="2">
                  <c:v>CO</c:v>
                </c:pt>
                <c:pt idx="3">
                  <c:v>FL</c:v>
                </c:pt>
                <c:pt idx="4">
                  <c:v>GA</c:v>
                </c:pt>
                <c:pt idx="5">
                  <c:v>HI</c:v>
                </c:pt>
                <c:pt idx="6">
                  <c:v>LA</c:v>
                </c:pt>
                <c:pt idx="7">
                  <c:v>MI</c:v>
                </c:pt>
                <c:pt idx="8">
                  <c:v>MN</c:v>
                </c:pt>
                <c:pt idx="9">
                  <c:v>MO</c:v>
                </c:pt>
                <c:pt idx="10">
                  <c:v>NC</c:v>
                </c:pt>
                <c:pt idx="11">
                  <c:v>NY</c:v>
                </c:pt>
                <c:pt idx="12">
                  <c:v>OH</c:v>
                </c:pt>
                <c:pt idx="13">
                  <c:v>PA</c:v>
                </c:pt>
                <c:pt idx="14">
                  <c:v>RI</c:v>
                </c:pt>
                <c:pt idx="15">
                  <c:v>SC</c:v>
                </c:pt>
                <c:pt idx="16">
                  <c:v>TN</c:v>
                </c:pt>
                <c:pt idx="17">
                  <c:v>UT</c:v>
                </c:pt>
                <c:pt idx="18">
                  <c:v>VA</c:v>
                </c:pt>
                <c:pt idx="19">
                  <c:v>WA</c:v>
                </c:pt>
              </c:strCache>
            </c:strRef>
          </c:cat>
          <c:val>
            <c:numRef>
              <c:f>'Pivot Tables'!$H$3:$H$22</c:f>
              <c:numCache>
                <c:formatCode>0</c:formatCode>
                <c:ptCount val="20"/>
                <c:pt idx="0">
                  <c:v>33991.42</c:v>
                </c:pt>
                <c:pt idx="1">
                  <c:v>9986.17</c:v>
                </c:pt>
                <c:pt idx="2">
                  <c:v>19388.529999999995</c:v>
                </c:pt>
                <c:pt idx="3">
                  <c:v>184847.39999999997</c:v>
                </c:pt>
                <c:pt idx="4">
                  <c:v>46093.75</c:v>
                </c:pt>
                <c:pt idx="5">
                  <c:v>67524.23000000001</c:v>
                </c:pt>
                <c:pt idx="6">
                  <c:v>76853.290000000008</c:v>
                </c:pt>
                <c:pt idx="7">
                  <c:v>30667.209999999995</c:v>
                </c:pt>
                <c:pt idx="8">
                  <c:v>33014.179999999993</c:v>
                </c:pt>
                <c:pt idx="9">
                  <c:v>126166.93999999999</c:v>
                </c:pt>
                <c:pt idx="10">
                  <c:v>20076.420000000002</c:v>
                </c:pt>
                <c:pt idx="11">
                  <c:v>54358.89</c:v>
                </c:pt>
                <c:pt idx="12">
                  <c:v>92286.889999999985</c:v>
                </c:pt>
                <c:pt idx="13">
                  <c:v>107344.29999999999</c:v>
                </c:pt>
                <c:pt idx="14">
                  <c:v>26934.879999999997</c:v>
                </c:pt>
                <c:pt idx="15">
                  <c:v>136337.84</c:v>
                </c:pt>
                <c:pt idx="16">
                  <c:v>32755.940000000002</c:v>
                </c:pt>
                <c:pt idx="17">
                  <c:v>66318.080000000016</c:v>
                </c:pt>
                <c:pt idx="18">
                  <c:v>47377.15</c:v>
                </c:pt>
                <c:pt idx="19">
                  <c:v>53469.369999999995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A7-4503-BDE7-8921D51AF3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52463840"/>
        <c:axId val="1352458944"/>
      </c:barChart>
      <c:catAx>
        <c:axId val="1352463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52458944"/>
        <c:crosses val="autoZero"/>
        <c:auto val="1"/>
        <c:lblAlgn val="ctr"/>
        <c:lblOffset val="100"/>
        <c:noMultiLvlLbl val="0"/>
      </c:catAx>
      <c:valAx>
        <c:axId val="135245894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524638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5867F0-A8EE-41DE-9D1B-EA86AD36857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B16168C-2219-462B-9726-AE36E7403C60}">
      <dgm:prSet custT="1"/>
      <dgm:spPr/>
      <dgm:t>
        <a:bodyPr/>
        <a:lstStyle/>
        <a:p>
          <a:pPr rtl="0"/>
          <a:r>
            <a:rPr lang="en-US" sz="2400"/>
            <a:t>Transform data into an analysis-ready format</a:t>
          </a:r>
          <a:endParaRPr lang="en-US" sz="2400" dirty="0"/>
        </a:p>
      </dgm:t>
    </dgm:pt>
    <dgm:pt modelId="{29FF9346-E65C-42EC-BEC5-0FC1D876EC46}" type="parTrans" cxnId="{ABAF2CAF-10A1-4B64-B7D4-3193F696EEF0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4B321265-7A20-4B82-B8AB-EE9CB9205798}" type="sibTrans" cxnId="{ABAF2CAF-10A1-4B64-B7D4-3193F696EEF0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2900A92A-93F9-48D2-BC79-CFD5D68375AC}">
      <dgm:prSet custT="1"/>
      <dgm:spPr/>
      <dgm:t>
        <a:bodyPr/>
        <a:lstStyle/>
        <a:p>
          <a:pPr rtl="0"/>
          <a:r>
            <a:rPr lang="en-US" sz="2400"/>
            <a:t>Load it into the analytical data store</a:t>
          </a:r>
          <a:endParaRPr lang="en-US" sz="2400" dirty="0"/>
        </a:p>
      </dgm:t>
    </dgm:pt>
    <dgm:pt modelId="{119FF846-A32A-428A-A141-64E89A5A63D5}" type="parTrans" cxnId="{F33E1278-37FE-481C-B832-96535BF1859D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23A2A837-8978-4324-B10A-42317A80B34F}" type="sibTrans" cxnId="{F33E1278-37FE-481C-B832-96535BF1859D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60DE9AFF-A74A-48CC-AEDC-78BF6A1C744F}">
      <dgm:prSet custT="1"/>
      <dgm:spPr/>
      <dgm:t>
        <a:bodyPr/>
        <a:lstStyle/>
        <a:p>
          <a:pPr rtl="0"/>
          <a:r>
            <a:rPr lang="en-US" sz="2400" dirty="0"/>
            <a:t>Extract data from the transactional database</a:t>
          </a:r>
        </a:p>
      </dgm:t>
    </dgm:pt>
    <dgm:pt modelId="{AF06DDD3-43DB-40C5-8FF0-9F6581C96D93}" type="sibTrans" cxnId="{7BAB8AF7-B3AA-4456-B193-9087BF226378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CBF66216-F91A-4EC8-A5D2-02A44CF1840E}" type="parTrans" cxnId="{7BAB8AF7-B3AA-4456-B193-9087BF226378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9325881F-7350-454C-BE7D-21C296A4190E}" type="pres">
      <dgm:prSet presAssocID="{A95867F0-A8EE-41DE-9D1B-EA86AD368579}" presName="diagram" presStyleCnt="0">
        <dgm:presLayoutVars>
          <dgm:dir/>
          <dgm:resizeHandles val="exact"/>
        </dgm:presLayoutVars>
      </dgm:prSet>
      <dgm:spPr/>
    </dgm:pt>
    <dgm:pt modelId="{B8D3F53F-1ABA-41CF-875F-95CD68A1DBF7}" type="pres">
      <dgm:prSet presAssocID="{60DE9AFF-A74A-48CC-AEDC-78BF6A1C744F}" presName="node" presStyleLbl="node1" presStyleIdx="0" presStyleCnt="3">
        <dgm:presLayoutVars>
          <dgm:bulletEnabled val="1"/>
        </dgm:presLayoutVars>
      </dgm:prSet>
      <dgm:spPr/>
    </dgm:pt>
    <dgm:pt modelId="{2B3DD5FA-C38E-4428-92F5-FFB39FA71C3C}" type="pres">
      <dgm:prSet presAssocID="{AF06DDD3-43DB-40C5-8FF0-9F6581C96D93}" presName="sibTrans" presStyleCnt="0"/>
      <dgm:spPr/>
    </dgm:pt>
    <dgm:pt modelId="{9D36686E-5F72-4062-9463-89A9FB977097}" type="pres">
      <dgm:prSet presAssocID="{6B16168C-2219-462B-9726-AE36E7403C60}" presName="node" presStyleLbl="node1" presStyleIdx="1" presStyleCnt="3">
        <dgm:presLayoutVars>
          <dgm:bulletEnabled val="1"/>
        </dgm:presLayoutVars>
      </dgm:prSet>
      <dgm:spPr/>
    </dgm:pt>
    <dgm:pt modelId="{2CB6E443-E582-4B90-8DA6-CEBBF84B95A5}" type="pres">
      <dgm:prSet presAssocID="{4B321265-7A20-4B82-B8AB-EE9CB9205798}" presName="sibTrans" presStyleCnt="0"/>
      <dgm:spPr/>
    </dgm:pt>
    <dgm:pt modelId="{2C913EDA-B2CC-448B-8935-A0EF0B66845D}" type="pres">
      <dgm:prSet presAssocID="{2900A92A-93F9-48D2-BC79-CFD5D68375AC}" presName="node" presStyleLbl="node1" presStyleIdx="2" presStyleCnt="3">
        <dgm:presLayoutVars>
          <dgm:bulletEnabled val="1"/>
        </dgm:presLayoutVars>
      </dgm:prSet>
      <dgm:spPr/>
    </dgm:pt>
  </dgm:ptLst>
  <dgm:cxnLst>
    <dgm:cxn modelId="{1AA12D04-2817-4010-B757-8359A8ADA5A4}" type="presOf" srcId="{2900A92A-93F9-48D2-BC79-CFD5D68375AC}" destId="{2C913EDA-B2CC-448B-8935-A0EF0B66845D}" srcOrd="0" destOrd="0" presId="urn:microsoft.com/office/officeart/2005/8/layout/default"/>
    <dgm:cxn modelId="{636DE40D-3E04-4AD3-831C-7202BE1EA479}" type="presOf" srcId="{60DE9AFF-A74A-48CC-AEDC-78BF6A1C744F}" destId="{B8D3F53F-1ABA-41CF-875F-95CD68A1DBF7}" srcOrd="0" destOrd="0" presId="urn:microsoft.com/office/officeart/2005/8/layout/default"/>
    <dgm:cxn modelId="{FFD95828-3B14-4A77-ABB7-D201CBE35614}" type="presOf" srcId="{A95867F0-A8EE-41DE-9D1B-EA86AD368579}" destId="{9325881F-7350-454C-BE7D-21C296A4190E}" srcOrd="0" destOrd="0" presId="urn:microsoft.com/office/officeart/2005/8/layout/default"/>
    <dgm:cxn modelId="{F33E1278-37FE-481C-B832-96535BF1859D}" srcId="{A95867F0-A8EE-41DE-9D1B-EA86AD368579}" destId="{2900A92A-93F9-48D2-BC79-CFD5D68375AC}" srcOrd="2" destOrd="0" parTransId="{119FF846-A32A-428A-A141-64E89A5A63D5}" sibTransId="{23A2A837-8978-4324-B10A-42317A80B34F}"/>
    <dgm:cxn modelId="{ABAF2CAF-10A1-4B64-B7D4-3193F696EEF0}" srcId="{A95867F0-A8EE-41DE-9D1B-EA86AD368579}" destId="{6B16168C-2219-462B-9726-AE36E7403C60}" srcOrd="1" destOrd="0" parTransId="{29FF9346-E65C-42EC-BEC5-0FC1D876EC46}" sibTransId="{4B321265-7A20-4B82-B8AB-EE9CB9205798}"/>
    <dgm:cxn modelId="{7BAB8AF7-B3AA-4456-B193-9087BF226378}" srcId="{A95867F0-A8EE-41DE-9D1B-EA86AD368579}" destId="{60DE9AFF-A74A-48CC-AEDC-78BF6A1C744F}" srcOrd="0" destOrd="0" parTransId="{CBF66216-F91A-4EC8-A5D2-02A44CF1840E}" sibTransId="{AF06DDD3-43DB-40C5-8FF0-9F6581C96D93}"/>
    <dgm:cxn modelId="{496CB4FD-CF49-4B7F-BE1A-77E9E10C6AA3}" type="presOf" srcId="{6B16168C-2219-462B-9726-AE36E7403C60}" destId="{9D36686E-5F72-4062-9463-89A9FB977097}" srcOrd="0" destOrd="0" presId="urn:microsoft.com/office/officeart/2005/8/layout/default"/>
    <dgm:cxn modelId="{D0E6A918-A05B-44B7-A417-7B2480667DF7}" type="presParOf" srcId="{9325881F-7350-454C-BE7D-21C296A4190E}" destId="{B8D3F53F-1ABA-41CF-875F-95CD68A1DBF7}" srcOrd="0" destOrd="0" presId="urn:microsoft.com/office/officeart/2005/8/layout/default"/>
    <dgm:cxn modelId="{98CF8136-8431-4D94-B97A-24A2DA0D202A}" type="presParOf" srcId="{9325881F-7350-454C-BE7D-21C296A4190E}" destId="{2B3DD5FA-C38E-4428-92F5-FFB39FA71C3C}" srcOrd="1" destOrd="0" presId="urn:microsoft.com/office/officeart/2005/8/layout/default"/>
    <dgm:cxn modelId="{C5791D99-A88E-4A6D-990D-B8F957886DA6}" type="presParOf" srcId="{9325881F-7350-454C-BE7D-21C296A4190E}" destId="{9D36686E-5F72-4062-9463-89A9FB977097}" srcOrd="2" destOrd="0" presId="urn:microsoft.com/office/officeart/2005/8/layout/default"/>
    <dgm:cxn modelId="{92A214B3-0049-4306-8FEB-8DFB51856D44}" type="presParOf" srcId="{9325881F-7350-454C-BE7D-21C296A4190E}" destId="{2CB6E443-E582-4B90-8DA6-CEBBF84B95A5}" srcOrd="3" destOrd="0" presId="urn:microsoft.com/office/officeart/2005/8/layout/default"/>
    <dgm:cxn modelId="{69F4B144-A387-4D24-9057-F94A7BE633F3}" type="presParOf" srcId="{9325881F-7350-454C-BE7D-21C296A4190E}" destId="{2C913EDA-B2CC-448B-8935-A0EF0B66845D}" srcOrd="4" destOrd="0" presId="urn:microsoft.com/office/officeart/2005/8/layout/default"/>
  </dgm:cxnLst>
  <dgm:bg>
    <a:solidFill>
      <a:schemeClr val="tx2">
        <a:alpha val="73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D3F53F-1ABA-41CF-875F-95CD68A1DBF7}">
      <dsp:nvSpPr>
        <dsp:cNvPr id="0" name=""/>
        <dsp:cNvSpPr/>
      </dsp:nvSpPr>
      <dsp:spPr>
        <a:xfrm>
          <a:off x="0" y="176212"/>
          <a:ext cx="2333625" cy="14001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Extract data from the transactional database</a:t>
          </a:r>
        </a:p>
      </dsp:txBody>
      <dsp:txXfrm>
        <a:off x="0" y="176212"/>
        <a:ext cx="2333625" cy="1400175"/>
      </dsp:txXfrm>
    </dsp:sp>
    <dsp:sp modelId="{9D36686E-5F72-4062-9463-89A9FB977097}">
      <dsp:nvSpPr>
        <dsp:cNvPr id="0" name=""/>
        <dsp:cNvSpPr/>
      </dsp:nvSpPr>
      <dsp:spPr>
        <a:xfrm>
          <a:off x="2566987" y="176212"/>
          <a:ext cx="2333625" cy="14001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Transform data into an analysis-ready format</a:t>
          </a:r>
          <a:endParaRPr lang="en-US" sz="2400" kern="1200" dirty="0"/>
        </a:p>
      </dsp:txBody>
      <dsp:txXfrm>
        <a:off x="2566987" y="176212"/>
        <a:ext cx="2333625" cy="1400175"/>
      </dsp:txXfrm>
    </dsp:sp>
    <dsp:sp modelId="{2C913EDA-B2CC-448B-8935-A0EF0B66845D}">
      <dsp:nvSpPr>
        <dsp:cNvPr id="0" name=""/>
        <dsp:cNvSpPr/>
      </dsp:nvSpPr>
      <dsp:spPr>
        <a:xfrm>
          <a:off x="5133975" y="176212"/>
          <a:ext cx="2333625" cy="14001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Load it into the analytical data store</a:t>
          </a:r>
          <a:endParaRPr lang="en-US" sz="2400" kern="1200" dirty="0"/>
        </a:p>
      </dsp:txBody>
      <dsp:txXfrm>
        <a:off x="5133975" y="176212"/>
        <a:ext cx="2333625" cy="1400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2AB6998-A1C0-4D35-80CD-5DC0B0C5ED4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08A1A3B-D247-4454-834D-A425D9F74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35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B8CCA74-8C82-46B9-AC09-598C703A0541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59968C6-A297-4519-B9E6-E1001051A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968C6-A297-4519-B9E6-E1001051A11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70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968C6-A297-4519-B9E6-E1001051A11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67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95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79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3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3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3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0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2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0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0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7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C8D2-98D0-4C96-A228-5736651A6992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7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077200" cy="2590800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Review for Exam 2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33241DF-14CE-4B5D-B4C6-79B21D6CC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300" y="5638800"/>
            <a:ext cx="6489700" cy="990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Youngjin Kwon</a:t>
            </a:r>
          </a:p>
          <a:p>
            <a:pPr algn="r"/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youngjin.kwon@temple.edu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community.mis.temple.edu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ykwon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97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60F8E67C-68D1-46A2-9BA7-0E5F11441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27983"/>
            <a:ext cx="8229600" cy="3459163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SELECT column_name1</a:t>
            </a:r>
            <a:br>
              <a:rPr lang="en-US" sz="2800" dirty="0"/>
            </a:br>
            <a:r>
              <a:rPr lang="en-US" sz="2800" dirty="0"/>
              <a:t>FROM schema_name.table_name1</a:t>
            </a:r>
          </a:p>
          <a:p>
            <a:r>
              <a:rPr lang="en-US" sz="2800" dirty="0"/>
              <a:t>JOIN ON</a:t>
            </a:r>
            <a:br>
              <a:rPr lang="en-US" sz="2800" dirty="0"/>
            </a:br>
            <a:r>
              <a:rPr lang="en-US" sz="2800" dirty="0"/>
              <a:t>WHERE amount </a:t>
            </a:r>
            <a:r>
              <a:rPr lang="en-US" sz="2800" dirty="0">
                <a:solidFill>
                  <a:srgbClr val="C00000"/>
                </a:solidFill>
              </a:rPr>
              <a:t>&lt;</a:t>
            </a:r>
            <a:br>
              <a:rPr lang="en-US" sz="2800" dirty="0"/>
            </a:br>
            <a:r>
              <a:rPr lang="en-US" sz="2800" dirty="0">
                <a:solidFill>
                  <a:srgbClr val="0070C0"/>
                </a:solidFill>
              </a:rPr>
              <a:t>	(SELECT AVG(Amount) FROM </a:t>
            </a:r>
            <a:r>
              <a:rPr lang="en-US" sz="2800" dirty="0" err="1">
                <a:solidFill>
                  <a:srgbClr val="0070C0"/>
                </a:solidFill>
              </a:rPr>
              <a:t>MyDB.Order</a:t>
            </a:r>
            <a:r>
              <a:rPr lang="en-US" sz="2800" dirty="0">
                <a:solidFill>
                  <a:srgbClr val="0070C0"/>
                </a:solidFill>
              </a:rPr>
              <a:t>);</a:t>
            </a:r>
          </a:p>
          <a:p>
            <a:endParaRPr lang="en-US" sz="2800" dirty="0">
              <a:solidFill>
                <a:srgbClr val="0070C0"/>
              </a:solidFill>
            </a:endParaRPr>
          </a:p>
          <a:p>
            <a:r>
              <a:rPr lang="en-US" sz="2800" dirty="0"/>
              <a:t>SELECT column_name1</a:t>
            </a:r>
            <a:br>
              <a:rPr lang="en-US" sz="2800" dirty="0"/>
            </a:br>
            <a:r>
              <a:rPr lang="en-US" sz="2800" dirty="0"/>
              <a:t>FROM schema_name.table_name1</a:t>
            </a:r>
          </a:p>
          <a:p>
            <a:r>
              <a:rPr lang="en-US" sz="2800" dirty="0"/>
              <a:t>JOIN ON</a:t>
            </a:r>
            <a:br>
              <a:rPr lang="en-US" sz="2800" dirty="0"/>
            </a:br>
            <a:r>
              <a:rPr lang="en-US" sz="2800" dirty="0"/>
              <a:t>WHERE amount </a:t>
            </a:r>
            <a:r>
              <a:rPr lang="en-US" sz="2800" dirty="0">
                <a:solidFill>
                  <a:srgbClr val="C00000"/>
                </a:solidFill>
              </a:rPr>
              <a:t>&lt;</a:t>
            </a:r>
            <a:br>
              <a:rPr lang="en-US" sz="2800" dirty="0"/>
            </a:br>
            <a:r>
              <a:rPr lang="en-US" sz="2800" dirty="0">
                <a:solidFill>
                  <a:srgbClr val="0070C0"/>
                </a:solidFill>
              </a:rPr>
              <a:t>	(57.67777);</a:t>
            </a:r>
          </a:p>
          <a:p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35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One Single Value: Example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34290" y="872540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565132"/>
              </p:ext>
            </p:extLst>
          </p:nvPr>
        </p:nvGraphicFramePr>
        <p:xfrm>
          <a:off x="5117430" y="1241872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CustomerID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99171" y="1241872"/>
            <a:ext cx="417137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Q: What are the order IDs with order amount </a:t>
            </a:r>
            <a:r>
              <a:rPr lang="en-US" sz="2400" dirty="0">
                <a:solidFill>
                  <a:srgbClr val="C00000"/>
                </a:solidFill>
              </a:rPr>
              <a:t>below</a:t>
            </a:r>
            <a:r>
              <a:rPr lang="en-US" sz="2400" dirty="0"/>
              <a:t> average?</a:t>
            </a:r>
          </a:p>
        </p:txBody>
      </p:sp>
      <p:sp>
        <p:nvSpPr>
          <p:cNvPr id="7" name="Circular Arrow 6"/>
          <p:cNvSpPr/>
          <p:nvPr/>
        </p:nvSpPr>
        <p:spPr>
          <a:xfrm rot="5209816">
            <a:off x="7092253" y="3538813"/>
            <a:ext cx="1820426" cy="1845377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019304"/>
              </p:ext>
            </p:extLst>
          </p:nvPr>
        </p:nvGraphicFramePr>
        <p:xfrm>
          <a:off x="3500752" y="5874198"/>
          <a:ext cx="1633538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0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740074"/>
              </p:ext>
            </p:extLst>
          </p:nvPr>
        </p:nvGraphicFramePr>
        <p:xfrm>
          <a:off x="6781800" y="3276601"/>
          <a:ext cx="866299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6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57.6667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02721" y="2587735"/>
            <a:ext cx="72648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Step 1. We start by writing a </a:t>
            </a:r>
            <a:r>
              <a:rPr lang="en-US" sz="2200" dirty="0" err="1"/>
              <a:t>subselect</a:t>
            </a:r>
            <a:r>
              <a:rPr lang="en-US" sz="2200" dirty="0"/>
              <a:t> query that returns the average order amount: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202721" y="3546337"/>
            <a:ext cx="8229600" cy="23354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Step 2. We treat the </a:t>
            </a:r>
            <a:r>
              <a:rPr lang="en-US" sz="2200" dirty="0" err="1"/>
              <a:t>subselect</a:t>
            </a:r>
            <a:r>
              <a:rPr lang="en-US" sz="2200" dirty="0"/>
              <a:t> query as </a:t>
            </a:r>
            <a:r>
              <a:rPr lang="en-US" sz="2200" b="1" dirty="0">
                <a:solidFill>
                  <a:srgbClr val="0070C0"/>
                </a:solidFill>
              </a:rPr>
              <a:t>a single value</a:t>
            </a:r>
            <a:r>
              <a:rPr lang="en-US" sz="2200" dirty="0"/>
              <a:t>: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83076" y="4631334"/>
            <a:ext cx="70688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SELECT </a:t>
            </a:r>
            <a:r>
              <a:rPr lang="en-US" sz="2200" dirty="0" err="1"/>
              <a:t>OrderID</a:t>
            </a:r>
            <a:r>
              <a:rPr lang="en-US" sz="2200" dirty="0"/>
              <a:t>, Amount FROM </a:t>
            </a:r>
            <a:r>
              <a:rPr lang="en-US" sz="2200" dirty="0" err="1"/>
              <a:t>MyDB.Order</a:t>
            </a:r>
            <a:endParaRPr lang="en-US" sz="2200" dirty="0"/>
          </a:p>
          <a:p>
            <a:r>
              <a:rPr lang="en-US" sz="2200" dirty="0"/>
              <a:t>	WHERE Amount </a:t>
            </a:r>
            <a:r>
              <a:rPr lang="en-US" sz="2200" dirty="0">
                <a:solidFill>
                  <a:srgbClr val="C00000"/>
                </a:solidFill>
              </a:rPr>
              <a:t>&lt;</a:t>
            </a:r>
          </a:p>
          <a:p>
            <a:r>
              <a:rPr lang="en-US" sz="2200" dirty="0"/>
              <a:t>		(</a:t>
            </a:r>
            <a:r>
              <a:rPr lang="en-US" sz="2200" dirty="0">
                <a:solidFill>
                  <a:srgbClr val="0070C0"/>
                </a:solidFill>
              </a:rPr>
              <a:t>SELECT AVG(Amount) FROM </a:t>
            </a:r>
            <a:r>
              <a:rPr lang="en-US" sz="2200" dirty="0" err="1">
                <a:solidFill>
                  <a:srgbClr val="0070C0"/>
                </a:solidFill>
              </a:rPr>
              <a:t>MyDB.Order</a:t>
            </a:r>
            <a:r>
              <a:rPr lang="en-US" sz="2200" dirty="0"/>
              <a:t>);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20293" y="3341936"/>
            <a:ext cx="49733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</a:rPr>
              <a:t> SELECT AVG(Amount) FROM </a:t>
            </a:r>
            <a:r>
              <a:rPr lang="en-US" sz="2200" dirty="0" err="1">
                <a:solidFill>
                  <a:srgbClr val="0070C0"/>
                </a:solidFill>
              </a:rPr>
              <a:t>MyDB.Order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025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5" grpId="0" build="p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One Single Value: Example 2</a:t>
            </a:r>
          </a:p>
        </p:txBody>
      </p:sp>
      <p:sp>
        <p:nvSpPr>
          <p:cNvPr id="6" name="Rectangle 5"/>
          <p:cNvSpPr/>
          <p:nvPr/>
        </p:nvSpPr>
        <p:spPr>
          <a:xfrm>
            <a:off x="404949" y="1090871"/>
            <a:ext cx="8518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Q: Which German customer placed the order(s) with the highest order amount?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648200" y="2350532"/>
          <a:ext cx="395852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CustomerID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8200" y="1981200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30929" y="1981200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30635" y="2326583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CustomerID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Down Arrow 15"/>
          <p:cNvSpPr/>
          <p:nvPr/>
        </p:nvSpPr>
        <p:spPr>
          <a:xfrm>
            <a:off x="4126129" y="3665917"/>
            <a:ext cx="304800" cy="9144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10279" y="4876800"/>
          <a:ext cx="7850385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452808" y="379995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SELECT * FROM </a:t>
            </a:r>
            <a:r>
              <a:rPr lang="en-US" dirty="0" err="1"/>
              <a:t>MyDB.Order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JOIN </a:t>
            </a:r>
            <a:r>
              <a:rPr lang="en-US" dirty="0" err="1"/>
              <a:t>MyDB.Customer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ON </a:t>
            </a:r>
            <a:r>
              <a:rPr lang="en-US" dirty="0" err="1"/>
              <a:t>Order.CustomerID</a:t>
            </a:r>
            <a:r>
              <a:rPr lang="en-US" dirty="0"/>
              <a:t>=</a:t>
            </a:r>
            <a:r>
              <a:rPr lang="en-US" dirty="0" err="1"/>
              <a:t>Customer.CustomerID</a:t>
            </a:r>
            <a:r>
              <a:rPr lang="en-US" dirty="0"/>
              <a:t>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7761" y="3938451"/>
            <a:ext cx="2929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Recall the simple join query…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85800" y="5791200"/>
            <a:ext cx="7848600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60F8E67C-68D1-46A2-9BA7-0E5F11441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27983"/>
            <a:ext cx="8229600" cy="6387217"/>
          </a:xfrm>
        </p:spPr>
        <p:txBody>
          <a:bodyPr>
            <a:normAutofit/>
          </a:bodyPr>
          <a:lstStyle/>
          <a:p>
            <a:r>
              <a:rPr lang="en-US" sz="2800" dirty="0"/>
              <a:t>SELECT column_name1</a:t>
            </a:r>
            <a:br>
              <a:rPr lang="en-US" sz="2800" dirty="0"/>
            </a:br>
            <a:r>
              <a:rPr lang="en-US" sz="2800" dirty="0"/>
              <a:t>FROM </a:t>
            </a:r>
            <a:r>
              <a:rPr lang="en-US" sz="2800" dirty="0" err="1"/>
              <a:t>MyDB.customer</a:t>
            </a:r>
            <a:endParaRPr lang="en-US" sz="2800" dirty="0"/>
          </a:p>
          <a:p>
            <a:r>
              <a:rPr lang="en-US" sz="2800" dirty="0"/>
              <a:t>JOIN </a:t>
            </a:r>
            <a:r>
              <a:rPr lang="en-US" sz="2800" dirty="0" err="1"/>
              <a:t>MyDB.order</a:t>
            </a:r>
            <a:r>
              <a:rPr lang="en-US" sz="2800" dirty="0"/>
              <a:t> ON </a:t>
            </a:r>
            <a:r>
              <a:rPr lang="en-US" sz="2800" dirty="0" err="1"/>
              <a:t>customer.customerID</a:t>
            </a:r>
            <a:r>
              <a:rPr lang="en-US" sz="2800" dirty="0"/>
              <a:t> = </a:t>
            </a:r>
            <a:r>
              <a:rPr lang="en-US" sz="2800" dirty="0" err="1"/>
              <a:t>order.customerID</a:t>
            </a:r>
            <a:br>
              <a:rPr lang="en-US" sz="2800" dirty="0"/>
            </a:br>
            <a:r>
              <a:rPr lang="en-US" sz="2800" dirty="0"/>
              <a:t>WHERE country = ‘Germany’ AND amount =</a:t>
            </a:r>
            <a:r>
              <a:rPr lang="en-US" sz="2800" dirty="0">
                <a:solidFill>
                  <a:srgbClr val="0070C0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	(SELECT </a:t>
            </a:r>
            <a:r>
              <a:rPr lang="en-US" sz="2800" dirty="0">
                <a:solidFill>
                  <a:srgbClr val="FF0000"/>
                </a:solidFill>
              </a:rPr>
              <a:t>MAX(</a:t>
            </a:r>
            <a:r>
              <a:rPr lang="en-US" sz="2800" dirty="0" err="1">
                <a:solidFill>
                  <a:srgbClr val="FF0000"/>
                </a:solidFill>
              </a:rPr>
              <a:t>Order.Amount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	FROM </a:t>
            </a:r>
            <a:r>
              <a:rPr lang="en-US" sz="2800" dirty="0" err="1">
                <a:solidFill>
                  <a:srgbClr val="0070C0"/>
                </a:solidFill>
              </a:rPr>
              <a:t>MyDB.Order</a:t>
            </a:r>
            <a:r>
              <a:rPr lang="en-US" sz="2800" dirty="0">
                <a:solidFill>
                  <a:srgbClr val="0070C0"/>
                </a:solidFill>
              </a:rPr>
              <a:t> JOIN </a:t>
            </a:r>
            <a:r>
              <a:rPr lang="en-US" sz="2800" dirty="0" err="1">
                <a:solidFill>
                  <a:srgbClr val="0070C0"/>
                </a:solidFill>
              </a:rPr>
              <a:t>MyDB.Customer</a:t>
            </a:r>
            <a:endParaRPr lang="en-US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	ON </a:t>
            </a:r>
            <a:r>
              <a:rPr lang="en-US" sz="2800" dirty="0" err="1">
                <a:solidFill>
                  <a:srgbClr val="0070C0"/>
                </a:solidFill>
              </a:rPr>
              <a:t>Order.CustomerID</a:t>
            </a:r>
            <a:r>
              <a:rPr lang="en-US" sz="2800" dirty="0">
                <a:solidFill>
                  <a:srgbClr val="0070C0"/>
                </a:solidFill>
              </a:rPr>
              <a:t>=</a:t>
            </a:r>
            <a:r>
              <a:rPr lang="en-US" sz="2800" dirty="0" err="1">
                <a:solidFill>
                  <a:srgbClr val="0070C0"/>
                </a:solidFill>
              </a:rPr>
              <a:t>Customer.CustomerID</a:t>
            </a:r>
            <a:endParaRPr lang="en-US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	</a:t>
            </a:r>
            <a:r>
              <a:rPr lang="en-US" sz="2800" dirty="0">
                <a:solidFill>
                  <a:srgbClr val="FF0000"/>
                </a:solidFill>
              </a:rPr>
              <a:t>WHERE </a:t>
            </a:r>
            <a:r>
              <a:rPr lang="en-US" sz="2800" dirty="0" err="1">
                <a:solidFill>
                  <a:srgbClr val="FF0000"/>
                </a:solidFill>
              </a:rPr>
              <a:t>Customer.Country</a:t>
            </a:r>
            <a:r>
              <a:rPr lang="en-US" sz="2800" dirty="0">
                <a:solidFill>
                  <a:srgbClr val="FF0000"/>
                </a:solidFill>
              </a:rPr>
              <a:t>=‘Germany’);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609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Temporary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721" y="2286000"/>
            <a:ext cx="8229600" cy="912548"/>
          </a:xfrm>
        </p:spPr>
        <p:txBody>
          <a:bodyPr>
            <a:normAutofit/>
          </a:bodyPr>
          <a:lstStyle/>
          <a:p>
            <a:r>
              <a:rPr lang="en-US" sz="2400" dirty="0"/>
              <a:t>Step 1. We start by writing a </a:t>
            </a:r>
            <a:r>
              <a:rPr lang="en-US" sz="2400" dirty="0" err="1"/>
              <a:t>subselect</a:t>
            </a:r>
            <a:r>
              <a:rPr lang="en-US" sz="2400" dirty="0"/>
              <a:t> query that returns the unique states in the table :</a:t>
            </a:r>
          </a:p>
        </p:txBody>
      </p:sp>
      <p:sp>
        <p:nvSpPr>
          <p:cNvPr id="7" name="Circular Arrow 6"/>
          <p:cNvSpPr/>
          <p:nvPr/>
        </p:nvSpPr>
        <p:spPr>
          <a:xfrm rot="5209816">
            <a:off x="6781922" y="3784191"/>
            <a:ext cx="2191449" cy="2383020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260395"/>
              </p:ext>
            </p:extLst>
          </p:nvPr>
        </p:nvGraphicFramePr>
        <p:xfrm>
          <a:off x="6765721" y="2759129"/>
          <a:ext cx="762000" cy="104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351230" y="5889411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88721" y="4120568"/>
            <a:ext cx="80772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Step 2. We treat the </a:t>
            </a:r>
            <a:r>
              <a:rPr lang="en-US" sz="2400" dirty="0" err="1"/>
              <a:t>subselect</a:t>
            </a:r>
            <a:r>
              <a:rPr lang="en-US" sz="2400" dirty="0"/>
              <a:t> query as </a:t>
            </a:r>
            <a:r>
              <a:rPr lang="en-US" sz="2400" b="1" dirty="0">
                <a:solidFill>
                  <a:srgbClr val="0070C0"/>
                </a:solidFill>
              </a:rPr>
              <a:t>a temporary table</a:t>
            </a:r>
            <a:r>
              <a:rPr lang="en-US" sz="2400" dirty="0"/>
              <a:t>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4949" y="1090871"/>
            <a:ext cx="8518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Q: How many distinct states are there in the customer table? </a:t>
            </a:r>
          </a:p>
        </p:txBody>
      </p:sp>
      <p:sp>
        <p:nvSpPr>
          <p:cNvPr id="5" name="Rectangle 4"/>
          <p:cNvSpPr/>
          <p:nvPr/>
        </p:nvSpPr>
        <p:spPr>
          <a:xfrm>
            <a:off x="669721" y="3268797"/>
            <a:ext cx="6324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</a:rPr>
              <a:t>SELECT DISTINCT State FROM  </a:t>
            </a:r>
            <a:r>
              <a:rPr lang="en-US" sz="2200" dirty="0" err="1">
                <a:solidFill>
                  <a:srgbClr val="0070C0"/>
                </a:solidFill>
              </a:rPr>
              <a:t>orderdb.Customer</a:t>
            </a:r>
            <a:r>
              <a:rPr lang="en-US" sz="2200" dirty="0">
                <a:solidFill>
                  <a:srgbClr val="0070C0"/>
                </a:solidFill>
              </a:rPr>
              <a:t>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74521" y="5273858"/>
            <a:ext cx="534924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SELECT COUNT(*) </a:t>
            </a:r>
          </a:p>
          <a:p>
            <a:r>
              <a:rPr lang="en-US" sz="2200" dirty="0"/>
              <a:t>FROM </a:t>
            </a:r>
            <a:r>
              <a:rPr lang="en-US" sz="2200" dirty="0">
                <a:solidFill>
                  <a:srgbClr val="0070C0"/>
                </a:solidFill>
              </a:rPr>
              <a:t>(SELECT DISTINCT State FROM </a:t>
            </a:r>
            <a:r>
              <a:rPr lang="en-US" sz="2200" dirty="0" err="1">
                <a:solidFill>
                  <a:srgbClr val="0070C0"/>
                </a:solidFill>
              </a:rPr>
              <a:t>orderdb.Customer</a:t>
            </a:r>
            <a:r>
              <a:rPr lang="en-US" sz="2200" dirty="0">
                <a:solidFill>
                  <a:srgbClr val="0070C0"/>
                </a:solidFill>
              </a:rPr>
              <a:t>) </a:t>
            </a:r>
            <a:r>
              <a:rPr lang="en-US" sz="2200" dirty="0"/>
              <a:t>AS tmp1;</a:t>
            </a:r>
          </a:p>
        </p:txBody>
      </p:sp>
    </p:spTree>
    <p:extLst>
      <p:ext uri="{BB962C8B-B14F-4D97-AF65-F5344CB8AC3E}">
        <p14:creationId xmlns:p14="http://schemas.microsoft.com/office/powerpoint/2010/main" val="270420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4" grpId="0"/>
      <p:bldP spid="12" grpId="0"/>
      <p:bldP spid="5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Temporary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721" y="2286000"/>
            <a:ext cx="8229600" cy="2819400"/>
          </a:xfrm>
        </p:spPr>
        <p:txBody>
          <a:bodyPr>
            <a:normAutofit/>
          </a:bodyPr>
          <a:lstStyle/>
          <a:p>
            <a:r>
              <a:rPr lang="en-US" sz="2400" dirty="0"/>
              <a:t>SELECT COUNT(DISTINCT state) </a:t>
            </a:r>
          </a:p>
          <a:p>
            <a:r>
              <a:rPr lang="en-US" sz="2400" dirty="0"/>
              <a:t>FROM </a:t>
            </a:r>
            <a:r>
              <a:rPr lang="en-US" sz="2400" dirty="0" err="1">
                <a:solidFill>
                  <a:srgbClr val="0070C0"/>
                </a:solidFill>
              </a:rPr>
              <a:t>orderdb.Customer</a:t>
            </a:r>
            <a:r>
              <a:rPr lang="en-US" sz="2400" dirty="0"/>
              <a:t>;</a:t>
            </a:r>
          </a:p>
          <a:p>
            <a:endParaRPr lang="en-US" sz="2400" dirty="0"/>
          </a:p>
          <a:p>
            <a:r>
              <a:rPr lang="en-US" sz="2400" dirty="0"/>
              <a:t>Do not write down this kind of query to this type of questions.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4949" y="1090871"/>
            <a:ext cx="8518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Q: How many distinct states are there in the customer table? </a:t>
            </a:r>
          </a:p>
        </p:txBody>
      </p:sp>
    </p:spTree>
    <p:extLst>
      <p:ext uri="{BB962C8B-B14F-4D97-AF65-F5344CB8AC3E}">
        <p14:creationId xmlns:p14="http://schemas.microsoft.com/office/powerpoint/2010/main" val="1386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Semi-Structured Data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E748F7-D172-44CB-A799-86D0690B5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153" y="685800"/>
            <a:ext cx="6227412" cy="413428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6CB2930-2E52-4D1D-87DA-E3F37BCE16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845766"/>
            <a:ext cx="6020177" cy="273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660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Semi-Structured Data</a:t>
            </a:r>
          </a:p>
        </p:txBody>
      </p:sp>
      <p:sp>
        <p:nvSpPr>
          <p:cNvPr id="5" name="Rounded Rectangle 9">
            <a:extLst>
              <a:ext uri="{FF2B5EF4-FFF2-40B4-BE49-F238E27FC236}">
                <a16:creationId xmlns:a16="http://schemas.microsoft.com/office/drawing/2014/main" id="{F577EA1A-19B1-40DE-811A-EF0EAA81BE27}"/>
              </a:ext>
            </a:extLst>
          </p:cNvPr>
          <p:cNvSpPr/>
          <p:nvPr/>
        </p:nvSpPr>
        <p:spPr>
          <a:xfrm>
            <a:off x="381000" y="3429000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XML</a:t>
            </a:r>
          </a:p>
          <a:p>
            <a:pPr algn="ctr"/>
            <a:r>
              <a:rPr lang="en-US" dirty="0"/>
              <a:t>Extensible Markup Language</a:t>
            </a:r>
          </a:p>
        </p:txBody>
      </p:sp>
      <p:sp>
        <p:nvSpPr>
          <p:cNvPr id="6" name="Rounded Rectangle 12">
            <a:extLst>
              <a:ext uri="{FF2B5EF4-FFF2-40B4-BE49-F238E27FC236}">
                <a16:creationId xmlns:a16="http://schemas.microsoft.com/office/drawing/2014/main" id="{89BB893F-2B3C-4B97-AC95-AB8EF92599A3}"/>
              </a:ext>
            </a:extLst>
          </p:cNvPr>
          <p:cNvSpPr/>
          <p:nvPr/>
        </p:nvSpPr>
        <p:spPr>
          <a:xfrm>
            <a:off x="381000" y="5029200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JSON</a:t>
            </a:r>
          </a:p>
          <a:p>
            <a:pPr algn="ctr"/>
            <a:r>
              <a:rPr lang="en-US" dirty="0"/>
              <a:t>JavaScript Object Notation</a:t>
            </a:r>
          </a:p>
        </p:txBody>
      </p:sp>
      <p:sp>
        <p:nvSpPr>
          <p:cNvPr id="7" name="Rounded Rectangle 9">
            <a:extLst>
              <a:ext uri="{FF2B5EF4-FFF2-40B4-BE49-F238E27FC236}">
                <a16:creationId xmlns:a16="http://schemas.microsoft.com/office/drawing/2014/main" id="{05A02915-C974-4589-820F-6536C51D4A55}"/>
              </a:ext>
            </a:extLst>
          </p:cNvPr>
          <p:cNvSpPr/>
          <p:nvPr/>
        </p:nvSpPr>
        <p:spPr>
          <a:xfrm>
            <a:off x="381000" y="1752600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CSV</a:t>
            </a:r>
          </a:p>
          <a:p>
            <a:pPr algn="ctr"/>
            <a:r>
              <a:rPr lang="en-US" dirty="0"/>
              <a:t>Comma-separated Values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CC6D99-97FB-4E99-B9C1-223E2E665474}"/>
              </a:ext>
            </a:extLst>
          </p:cNvPr>
          <p:cNvSpPr/>
          <p:nvPr/>
        </p:nvSpPr>
        <p:spPr>
          <a:xfrm>
            <a:off x="3352800" y="3211641"/>
            <a:ext cx="5410200" cy="1207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Uses text for values between tags for labels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  &lt;opening tag&gt;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data</a:t>
            </a:r>
            <a:r>
              <a:rPr 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&lt;/closing tag&gt;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  &lt;height&gt;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172</a:t>
            </a:r>
            <a:r>
              <a:rPr 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&lt;/height&gt;</a:t>
            </a:r>
            <a:endParaRPr lang="en-US"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4C18BF-0B0E-41AB-A5CC-CCB10E2B8E89}"/>
              </a:ext>
            </a:extLst>
          </p:cNvPr>
          <p:cNvSpPr/>
          <p:nvPr/>
        </p:nvSpPr>
        <p:spPr>
          <a:xfrm>
            <a:off x="3352800" y="4876653"/>
            <a:ext cx="5410200" cy="1295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Uses key-value pairs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  key: </a:t>
            </a:r>
            <a:r>
              <a:rPr lang="en-US" dirty="0">
                <a:solidFill>
                  <a:schemeClr val="accent3"/>
                </a:solidFill>
                <a:latin typeface="Consolas" panose="020B0609020204030204" pitchFamily="49" charset="0"/>
              </a:rPr>
              <a:t>value</a:t>
            </a:r>
            <a:endParaRPr lang="en-US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  “name”: </a:t>
            </a:r>
            <a:r>
              <a:rPr lang="en-US" dirty="0">
                <a:solidFill>
                  <a:schemeClr val="accent3"/>
                </a:solidFill>
                <a:latin typeface="Consolas" panose="020B0609020204030204" pitchFamily="49" charset="0"/>
              </a:rPr>
              <a:t>“C-3PO”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F685F6-B3DD-49E1-B123-2F0ED5450734}"/>
              </a:ext>
            </a:extLst>
          </p:cNvPr>
          <p:cNvSpPr/>
          <p:nvPr/>
        </p:nvSpPr>
        <p:spPr>
          <a:xfrm>
            <a:off x="3352800" y="1752600"/>
            <a:ext cx="54102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Each value is separated by a comma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first row is often the field names. </a:t>
            </a:r>
          </a:p>
        </p:txBody>
      </p:sp>
    </p:spTree>
    <p:extLst>
      <p:ext uri="{BB962C8B-B14F-4D97-AF65-F5344CB8AC3E}">
        <p14:creationId xmlns:p14="http://schemas.microsoft.com/office/powerpoint/2010/main" val="2770930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Semi-Structured Data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A039A9-0290-498A-9CED-EC8A7F8A9233}"/>
              </a:ext>
            </a:extLst>
          </p:cNvPr>
          <p:cNvSpPr/>
          <p:nvPr/>
        </p:nvSpPr>
        <p:spPr>
          <a:xfrm>
            <a:off x="6400800" y="2224838"/>
            <a:ext cx="259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[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"first": "Bob",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"last": "Smith",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"year": "Sophomore",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"GPA": 3.4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},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"first": "Judy",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"last": "Jones",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"year": "Senior",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"GPA": 3.9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},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"first": "Barbara",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"last": "Watkins",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"year": "Junior",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"GPA": 3.2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}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F5C5F9-E335-4FBE-A81D-2D29B9DB68F2}"/>
              </a:ext>
            </a:extLst>
          </p:cNvPr>
          <p:cNvSpPr/>
          <p:nvPr/>
        </p:nvSpPr>
        <p:spPr>
          <a:xfrm>
            <a:off x="3903314" y="2186738"/>
            <a:ext cx="2438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&lt;root&gt;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&lt;Person&gt;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&lt;first&gt;Bob&lt;/first&gt;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&lt;last&gt;Smith&lt;/last&gt;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&lt;year&gt;Sophomore&lt;/year&gt;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&lt;GPA&gt;3.4&lt;/GPA&gt;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&lt;/Person&gt;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&lt;Person&gt;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&lt;first&gt;Judy&lt;/first&gt;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&lt;last&gt;Jones&lt;/last&gt;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&lt;year&gt;Senior&lt;/year&gt;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&lt;GPA&gt;3.9&lt;/GPA&gt;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&lt;/Person&gt;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&lt;Person&gt;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&lt;first&gt;Barbara&lt;/first&gt;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&lt;last&gt;Watkins&lt;/last&gt;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&lt;year&gt;Junior&lt;/year&gt;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&lt;GPA&gt;3.2&lt;/GPA&gt;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&lt;/Person&gt;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&lt;/root&gt;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42E6B7-46D6-49B0-AB3F-856E918F1FC6}"/>
              </a:ext>
            </a:extLst>
          </p:cNvPr>
          <p:cNvSpPr/>
          <p:nvPr/>
        </p:nvSpPr>
        <p:spPr>
          <a:xfrm>
            <a:off x="274404" y="466323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err="1">
                <a:latin typeface="Consolas" panose="020B0609020204030204" pitchFamily="49" charset="0"/>
              </a:rPr>
              <a:t>first,last,year,GPA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</a:rPr>
              <a:t>Bob,Smith,Sophomore,3.4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Judy,Jones,Senior,3.9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Barbara,Watkins,Junior,3.2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A72812A-728C-42FD-92EC-B065A362C0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389567"/>
              </p:ext>
            </p:extLst>
          </p:nvPr>
        </p:nvGraphicFramePr>
        <p:xfrm>
          <a:off x="274404" y="2148638"/>
          <a:ext cx="3276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448">
                  <a:extLst>
                    <a:ext uri="{9D8B030D-6E8A-4147-A177-3AD203B41FA5}">
                      <a16:colId xmlns:a16="http://schemas.microsoft.com/office/drawing/2014/main" val="1527255170"/>
                    </a:ext>
                  </a:extLst>
                </a:gridCol>
                <a:gridCol w="805307">
                  <a:extLst>
                    <a:ext uri="{9D8B030D-6E8A-4147-A177-3AD203B41FA5}">
                      <a16:colId xmlns:a16="http://schemas.microsoft.com/office/drawing/2014/main" val="415972396"/>
                    </a:ext>
                  </a:extLst>
                </a:gridCol>
                <a:gridCol w="1061593">
                  <a:extLst>
                    <a:ext uri="{9D8B030D-6E8A-4147-A177-3AD203B41FA5}">
                      <a16:colId xmlns:a16="http://schemas.microsoft.com/office/drawing/2014/main" val="3114691656"/>
                    </a:ext>
                  </a:extLst>
                </a:gridCol>
                <a:gridCol w="619252">
                  <a:extLst>
                    <a:ext uri="{9D8B030D-6E8A-4147-A177-3AD203B41FA5}">
                      <a16:colId xmlns:a16="http://schemas.microsoft.com/office/drawing/2014/main" val="3204220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684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Sophomore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97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Judy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378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Barbara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Watkins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Junior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802735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CE0B24-20A5-42F2-886A-DBB94FC97279}"/>
              </a:ext>
            </a:extLst>
          </p:cNvPr>
          <p:cNvCxnSpPr/>
          <p:nvPr/>
        </p:nvCxnSpPr>
        <p:spPr>
          <a:xfrm>
            <a:off x="6429019" y="2224838"/>
            <a:ext cx="6009" cy="37094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25BA5E-CF76-4608-9D08-F471569F6716}"/>
              </a:ext>
            </a:extLst>
          </p:cNvPr>
          <p:cNvCxnSpPr/>
          <p:nvPr/>
        </p:nvCxnSpPr>
        <p:spPr>
          <a:xfrm>
            <a:off x="3849795" y="2224838"/>
            <a:ext cx="6009" cy="37094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2EE150-EB95-4C64-94C8-C94CC3C645A0}"/>
              </a:ext>
            </a:extLst>
          </p:cNvPr>
          <p:cNvCxnSpPr/>
          <p:nvPr/>
        </p:nvCxnSpPr>
        <p:spPr>
          <a:xfrm>
            <a:off x="274404" y="4053638"/>
            <a:ext cx="3276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48A8210-C6C7-49CF-93CA-3100BFD9AD69}"/>
              </a:ext>
            </a:extLst>
          </p:cNvPr>
          <p:cNvSpPr txBox="1"/>
          <p:nvPr/>
        </p:nvSpPr>
        <p:spPr>
          <a:xfrm>
            <a:off x="198204" y="1676400"/>
            <a:ext cx="2820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Relational database table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249716-59AC-4714-A9A8-B2BD834B7A01}"/>
              </a:ext>
            </a:extLst>
          </p:cNvPr>
          <p:cNvSpPr txBox="1"/>
          <p:nvPr/>
        </p:nvSpPr>
        <p:spPr>
          <a:xfrm>
            <a:off x="171827" y="4223183"/>
            <a:ext cx="966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CSV file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79B382-A7EE-43B2-BEA0-CF49CFFE121A}"/>
              </a:ext>
            </a:extLst>
          </p:cNvPr>
          <p:cNvSpPr txBox="1"/>
          <p:nvPr/>
        </p:nvSpPr>
        <p:spPr>
          <a:xfrm>
            <a:off x="3932004" y="1676400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XML file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9D436E-0406-4FC3-81BE-E114CE58440B}"/>
              </a:ext>
            </a:extLst>
          </p:cNvPr>
          <p:cNvSpPr txBox="1"/>
          <p:nvPr/>
        </p:nvSpPr>
        <p:spPr>
          <a:xfrm>
            <a:off x="6464189" y="1676400"/>
            <a:ext cx="1103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JSON file</a:t>
            </a:r>
          </a:p>
        </p:txBody>
      </p:sp>
    </p:spTree>
    <p:extLst>
      <p:ext uri="{BB962C8B-B14F-4D97-AF65-F5344CB8AC3E}">
        <p14:creationId xmlns:p14="http://schemas.microsoft.com/office/powerpoint/2010/main" val="2052139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RDBMS vs. NoSQL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466251"/>
              </p:ext>
            </p:extLst>
          </p:nvPr>
        </p:nvGraphicFramePr>
        <p:xfrm>
          <a:off x="1066800" y="1676400"/>
          <a:ext cx="7010400" cy="350520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7000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RDBMS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NoSQL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6403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Pre-defined</a:t>
                      </a:r>
                      <a:r>
                        <a:rPr lang="en-US" baseline="0" dirty="0"/>
                        <a:t> schema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Flexible schema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8841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is distributed</a:t>
                      </a:r>
                      <a:r>
                        <a:rPr lang="en-US" baseline="0" dirty="0"/>
                        <a:t> across multiple tables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is typically nested</a:t>
                      </a:r>
                      <a:r>
                        <a:rPr lang="en-US" baseline="0" dirty="0"/>
                        <a:t> in a few collection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6403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Based</a:t>
                      </a:r>
                      <a:r>
                        <a:rPr lang="en-US" baseline="0" dirty="0"/>
                        <a:t> on relations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(Very few) relations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6403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 good for hierarchical 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Best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fit for hierarchical work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31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b="1" dirty="0"/>
              <a:t>Date/Time: Wednesday</a:t>
            </a:r>
            <a:r>
              <a:rPr lang="en-US" sz="2400" dirty="0"/>
              <a:t>, Mar 23, </a:t>
            </a:r>
          </a:p>
          <a:p>
            <a:pPr marL="0" indent="0">
              <a:buNone/>
            </a:pPr>
            <a:r>
              <a:rPr lang="en-US" sz="2400" dirty="0"/>
              <a:t>                           3:0x pm – 3:5x pm (55 minutes)</a:t>
            </a:r>
          </a:p>
          <a:p>
            <a:r>
              <a:rPr lang="en-US" sz="2400" b="1" dirty="0"/>
              <a:t>Place: </a:t>
            </a:r>
            <a:r>
              <a:rPr lang="en-US" sz="2400" dirty="0"/>
              <a:t>Alter Hall 035</a:t>
            </a:r>
          </a:p>
          <a:p>
            <a:pPr marL="0" indent="0" algn="ctr">
              <a:buNone/>
            </a:pPr>
            <a:endParaRPr lang="en-US" sz="2400" dirty="0">
              <a:solidFill>
                <a:srgbClr val="00B0F0"/>
              </a:solidFill>
            </a:endParaRPr>
          </a:p>
          <a:p>
            <a:r>
              <a:rPr lang="en-US" sz="2400" dirty="0"/>
              <a:t>Multiple-choice and short-answer questions</a:t>
            </a:r>
          </a:p>
          <a:p>
            <a:r>
              <a:rPr lang="en-US" sz="2400" dirty="0"/>
              <a:t>Closed-book, closed-note</a:t>
            </a:r>
          </a:p>
          <a:p>
            <a:r>
              <a:rPr lang="en-US" sz="2400" dirty="0"/>
              <a:t>You are NOT allowed to use a scrap paper. If you need a place to take note while writing SQL, please use the space where you type in the code.</a:t>
            </a:r>
          </a:p>
        </p:txBody>
      </p:sp>
    </p:spTree>
    <p:extLst>
      <p:ext uri="{BB962C8B-B14F-4D97-AF65-F5344CB8AC3E}">
        <p14:creationId xmlns:p14="http://schemas.microsoft.com/office/powerpoint/2010/main" val="3917570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MySQL vs MongoDB Query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836238"/>
              </p:ext>
            </p:extLst>
          </p:nvPr>
        </p:nvGraphicFramePr>
        <p:xfrm>
          <a:off x="1066800" y="1092200"/>
          <a:ext cx="7010400" cy="32512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MySQL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MongoDB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baseline="0" dirty="0"/>
                        <a:t>match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  <a:r>
                        <a:rPr lang="en-US" baseline="0" dirty="0"/>
                        <a:t> BY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$group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 BY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$sort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$limit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SELECT expressions FROM..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$project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96484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$lookup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356429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$size, $all, dot notation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994632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90600" y="4445675"/>
            <a:ext cx="358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r>
              <a:rPr lang="en-US" dirty="0"/>
              <a:t>, sum(price) as </a:t>
            </a:r>
            <a:r>
              <a:rPr lang="en-US" dirty="0" err="1"/>
              <a:t>totalprice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salesDB.sales</a:t>
            </a:r>
            <a:endParaRPr lang="en-US" dirty="0"/>
          </a:p>
          <a:p>
            <a:r>
              <a:rPr lang="en-US" b="1" dirty="0"/>
              <a:t>WHERE</a:t>
            </a:r>
            <a:r>
              <a:rPr lang="en-US" dirty="0"/>
              <a:t> </a:t>
            </a:r>
            <a:r>
              <a:rPr lang="en-US" dirty="0" err="1"/>
              <a:t>couponUsed</a:t>
            </a:r>
            <a:r>
              <a:rPr lang="en-US" dirty="0"/>
              <a:t> = FALSE</a:t>
            </a:r>
          </a:p>
          <a:p>
            <a:r>
              <a:rPr lang="en-US" b="1" dirty="0"/>
              <a:t>GROUP BY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endParaRPr lang="en-US" dirty="0"/>
          </a:p>
          <a:p>
            <a:r>
              <a:rPr lang="en-US" b="1" dirty="0"/>
              <a:t>ORDER BY</a:t>
            </a:r>
            <a:r>
              <a:rPr lang="en-US" dirty="0"/>
              <a:t> sum(price) ASC</a:t>
            </a:r>
          </a:p>
          <a:p>
            <a:r>
              <a:rPr lang="en-US" b="1" dirty="0"/>
              <a:t>LIMIT</a:t>
            </a:r>
            <a:r>
              <a:rPr lang="en-US" dirty="0"/>
              <a:t> 2;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76800" y="4445675"/>
            <a:ext cx="388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db.sales.aggregate</a:t>
            </a:r>
            <a:r>
              <a:rPr lang="en-US" dirty="0"/>
              <a:t>(</a:t>
            </a:r>
          </a:p>
          <a:p>
            <a:r>
              <a:rPr lang="en-US" dirty="0"/>
              <a:t>[   { $match: { </a:t>
            </a:r>
            <a:r>
              <a:rPr lang="en-US" dirty="0" err="1"/>
              <a:t>couponUsed</a:t>
            </a:r>
            <a:r>
              <a:rPr lang="en-US" dirty="0"/>
              <a:t>: FALSE }}, </a:t>
            </a:r>
          </a:p>
          <a:p>
            <a:r>
              <a:rPr lang="en-US" dirty="0"/>
              <a:t>    { $group: { _id: "$</a:t>
            </a:r>
            <a:r>
              <a:rPr lang="en-US" dirty="0" err="1"/>
              <a:t>purchaseMethod</a:t>
            </a:r>
            <a:r>
              <a:rPr lang="en-US" dirty="0"/>
              <a:t>",</a:t>
            </a:r>
          </a:p>
          <a:p>
            <a:r>
              <a:rPr lang="en-US" dirty="0"/>
              <a:t>     </a:t>
            </a:r>
            <a:r>
              <a:rPr lang="en-US" dirty="0" err="1"/>
              <a:t>totalprice</a:t>
            </a:r>
            <a:r>
              <a:rPr lang="en-US" dirty="0"/>
              <a:t>: { $sum: "$price" }}}, </a:t>
            </a:r>
          </a:p>
          <a:p>
            <a:r>
              <a:rPr lang="en-US" dirty="0"/>
              <a:t>    { $sort: { </a:t>
            </a:r>
            <a:r>
              <a:rPr lang="en-US" dirty="0" err="1"/>
              <a:t>totalprice</a:t>
            </a:r>
            <a:r>
              <a:rPr lang="en-US" dirty="0"/>
              <a:t>: 1 }}, </a:t>
            </a:r>
          </a:p>
          <a:p>
            <a:r>
              <a:rPr lang="en-US" dirty="0"/>
              <a:t>    { $limit: 2 }</a:t>
            </a:r>
          </a:p>
          <a:p>
            <a:r>
              <a:rPr lang="en-US" dirty="0"/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3705229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MongoDB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66800"/>
            <a:ext cx="4724400" cy="558043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1000" y="6974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inherit"/>
              </a:rPr>
              <a:t>salesdb.sales</a:t>
            </a:r>
            <a:endParaRPr lang="en-US" dirty="0">
              <a:latin typeface="inheri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0" y="5768602"/>
            <a:ext cx="548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$match:  _____________________</a:t>
            </a:r>
          </a:p>
          <a:p>
            <a:r>
              <a:rPr lang="en-US" sz="2000" dirty="0">
                <a:solidFill>
                  <a:srgbClr val="0070C0"/>
                </a:solidFill>
              </a:rPr>
              <a:t>$project: {_id: 1, price: 1, </a:t>
            </a:r>
            <a:r>
              <a:rPr lang="en-US" sz="2000" dirty="0" err="1">
                <a:solidFill>
                  <a:srgbClr val="0070C0"/>
                </a:solidFill>
              </a:rPr>
              <a:t>storeLocation</a:t>
            </a:r>
            <a:r>
              <a:rPr lang="en-US" sz="2000" dirty="0">
                <a:solidFill>
                  <a:srgbClr val="0070C0"/>
                </a:solidFill>
              </a:rPr>
              <a:t>: 1}</a:t>
            </a:r>
          </a:p>
        </p:txBody>
      </p:sp>
      <p:sp>
        <p:nvSpPr>
          <p:cNvPr id="12" name="Rounded Rectangle 8">
            <a:extLst>
              <a:ext uri="{FF2B5EF4-FFF2-40B4-BE49-F238E27FC236}">
                <a16:creationId xmlns:a16="http://schemas.microsoft.com/office/drawing/2014/main" id="{EFFA1485-B480-4497-B4E5-0405459C9674}"/>
              </a:ext>
            </a:extLst>
          </p:cNvPr>
          <p:cNvSpPr/>
          <p:nvPr/>
        </p:nvSpPr>
        <p:spPr>
          <a:xfrm>
            <a:off x="3734002" y="3971091"/>
            <a:ext cx="4876800" cy="162676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Present id, price and store location of sales where price is greater than 180.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98443" y="1081445"/>
            <a:ext cx="2743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inherit"/>
              </a:rPr>
              <a:t>NoSQL code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98442" y="3200400"/>
            <a:ext cx="47243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inherit"/>
              </a:rPr>
              <a:t>Describe what the code will return.</a:t>
            </a:r>
          </a:p>
        </p:txBody>
      </p:sp>
    </p:spTree>
    <p:extLst>
      <p:ext uri="{BB962C8B-B14F-4D97-AF65-F5344CB8AC3E}">
        <p14:creationId xmlns:p14="http://schemas.microsoft.com/office/powerpoint/2010/main" val="326170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MongoDB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043" y="1073306"/>
            <a:ext cx="4724400" cy="558043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1000" y="6974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inherit"/>
              </a:rPr>
              <a:t>salesdb.sales</a:t>
            </a:r>
            <a:endParaRPr lang="en-US" dirty="0">
              <a:latin typeface="inheri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1900" y="1575137"/>
            <a:ext cx="5486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$match: { $and: [{ price: { $</a:t>
            </a:r>
            <a:r>
              <a:rPr lang="en-US" sz="2000" dirty="0" err="1">
                <a:solidFill>
                  <a:srgbClr val="0070C0"/>
                </a:solidFill>
              </a:rPr>
              <a:t>gt</a:t>
            </a:r>
            <a:r>
              <a:rPr lang="en-US" sz="2000" dirty="0">
                <a:solidFill>
                  <a:srgbClr val="0070C0"/>
                </a:solidFill>
              </a:rPr>
              <a:t>: 180} } , </a:t>
            </a:r>
          </a:p>
          <a:p>
            <a:r>
              <a:rPr lang="en-US" sz="2000" dirty="0">
                <a:solidFill>
                  <a:srgbClr val="0070C0"/>
                </a:solidFill>
              </a:rPr>
              <a:t>                              { </a:t>
            </a:r>
            <a:r>
              <a:rPr lang="en-US" sz="2000" dirty="0" err="1">
                <a:solidFill>
                  <a:srgbClr val="0070C0"/>
                </a:solidFill>
              </a:rPr>
              <a:t>storeLocation</a:t>
            </a:r>
            <a:r>
              <a:rPr lang="en-US" sz="2000" dirty="0">
                <a:solidFill>
                  <a:srgbClr val="0070C0"/>
                </a:solidFill>
              </a:rPr>
              <a:t>: "Seattle"}]}</a:t>
            </a:r>
          </a:p>
          <a:p>
            <a:r>
              <a:rPr lang="en-US" sz="2000" dirty="0">
                <a:solidFill>
                  <a:srgbClr val="0070C0"/>
                </a:solidFill>
              </a:rPr>
              <a:t>$ project: {_id: 1, price: 1, </a:t>
            </a:r>
            <a:r>
              <a:rPr lang="en-US" sz="2000" dirty="0" err="1">
                <a:solidFill>
                  <a:srgbClr val="0070C0"/>
                </a:solidFill>
              </a:rPr>
              <a:t>storeLocation</a:t>
            </a:r>
            <a:r>
              <a:rPr lang="en-US" sz="2000" dirty="0">
                <a:solidFill>
                  <a:srgbClr val="0070C0"/>
                </a:solidFill>
              </a:rPr>
              <a:t>: 1}</a:t>
            </a:r>
          </a:p>
        </p:txBody>
      </p:sp>
      <p:sp>
        <p:nvSpPr>
          <p:cNvPr id="12" name="Rounded Rectangle 8">
            <a:extLst>
              <a:ext uri="{FF2B5EF4-FFF2-40B4-BE49-F238E27FC236}">
                <a16:creationId xmlns:a16="http://schemas.microsoft.com/office/drawing/2014/main" id="{EFFA1485-B480-4497-B4E5-0405459C9674}"/>
              </a:ext>
            </a:extLst>
          </p:cNvPr>
          <p:cNvSpPr/>
          <p:nvPr/>
        </p:nvSpPr>
        <p:spPr>
          <a:xfrm>
            <a:off x="3698443" y="4357853"/>
            <a:ext cx="5209440" cy="130262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$match: { </a:t>
            </a:r>
            <a:r>
              <a:rPr lang="en-US" sz="2200" b="1" dirty="0">
                <a:solidFill>
                  <a:srgbClr val="FFFF00"/>
                </a:solidFill>
              </a:rPr>
              <a:t>$</a:t>
            </a:r>
            <a:r>
              <a:rPr lang="en-US" sz="2000" dirty="0"/>
              <a:t>and: [{ price: { $</a:t>
            </a:r>
            <a:r>
              <a:rPr lang="en-US" sz="2000" dirty="0" err="1"/>
              <a:t>gt</a:t>
            </a:r>
            <a:r>
              <a:rPr lang="en-US" sz="2000" dirty="0"/>
              <a:t>: 180} } , </a:t>
            </a:r>
          </a:p>
          <a:p>
            <a:r>
              <a:rPr lang="en-US" sz="2000"/>
              <a:t>                { </a:t>
            </a:r>
            <a:r>
              <a:rPr lang="en-US" sz="2000" dirty="0" err="1"/>
              <a:t>storeLocation</a:t>
            </a:r>
            <a:r>
              <a:rPr lang="en-US" sz="2000" dirty="0"/>
              <a:t>: "Seattle"}]}</a:t>
            </a:r>
          </a:p>
          <a:p>
            <a:r>
              <a:rPr lang="en-US" sz="2000" dirty="0"/>
              <a:t>$ project: {_id: 1, price: 1, </a:t>
            </a:r>
            <a:r>
              <a:rPr lang="en-US" sz="2000" dirty="0" err="1"/>
              <a:t>storeLocation</a:t>
            </a:r>
            <a:r>
              <a:rPr lang="en-US" sz="2000" dirty="0"/>
              <a:t>: 1}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98443" y="1081445"/>
            <a:ext cx="2743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inherit"/>
              </a:rPr>
              <a:t>NoSQL code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88283" y="3279385"/>
            <a:ext cx="49934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inherit"/>
              </a:rPr>
              <a:t>What is the problem with the code? Write a correct code.</a:t>
            </a:r>
          </a:p>
        </p:txBody>
      </p:sp>
    </p:spTree>
    <p:extLst>
      <p:ext uri="{BB962C8B-B14F-4D97-AF65-F5344CB8AC3E}">
        <p14:creationId xmlns:p14="http://schemas.microsoft.com/office/powerpoint/2010/main" val="315537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124200"/>
            <a:ext cx="7543800" cy="345916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What is it? Why is it important?</a:t>
            </a:r>
          </a:p>
          <a:p>
            <a:pPr lvl="1"/>
            <a:r>
              <a:rPr lang="en-US" dirty="0"/>
              <a:t>Data consistency</a:t>
            </a:r>
          </a:p>
          <a:p>
            <a:pPr lvl="1"/>
            <a:r>
              <a:rPr lang="en-US" dirty="0"/>
              <a:t>Data quality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Explain the purpose of each component (Extract, Transform, Load) </a:t>
            </a:r>
          </a:p>
          <a:p>
            <a:pPr lvl="0"/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990600" y="1219200"/>
          <a:ext cx="7467601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0081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Visualization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Data visualization principles.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Tell a story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Graphical integrity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Minimize graphical complexity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8876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Issues with this chart?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5090160" y="914400"/>
            <a:ext cx="3749040" cy="58674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400" b="1" dirty="0"/>
              <a:t>Issues:</a:t>
            </a:r>
          </a:p>
          <a:p>
            <a:endParaRPr lang="en-US" sz="2400" dirty="0"/>
          </a:p>
          <a:p>
            <a:r>
              <a:rPr lang="en-US" sz="2400" dirty="0"/>
              <a:t>Tell a Story</a:t>
            </a:r>
          </a:p>
          <a:p>
            <a:pPr lvl="1"/>
            <a:r>
              <a:rPr lang="en-US" sz="2000" dirty="0"/>
              <a:t>Vertical axis isn’t labeled. We don’t know the units</a:t>
            </a:r>
          </a:p>
          <a:p>
            <a:pPr lvl="1"/>
            <a:r>
              <a:rPr lang="en-US" sz="2000" dirty="0"/>
              <a:t>Because there are many states to compare, horizontal lines may be helpful</a:t>
            </a:r>
          </a:p>
          <a:p>
            <a:endParaRPr lang="en-US" sz="2400" dirty="0"/>
          </a:p>
          <a:p>
            <a:r>
              <a:rPr lang="en-US" sz="2400" dirty="0"/>
              <a:t>Graphical Integrity</a:t>
            </a:r>
          </a:p>
          <a:p>
            <a:pPr lvl="1"/>
            <a:r>
              <a:rPr lang="en-US" sz="2000" dirty="0"/>
              <a:t>The 3D chart makes it difficult to compare sizes</a:t>
            </a:r>
          </a:p>
          <a:p>
            <a:pPr lvl="1"/>
            <a:r>
              <a:rPr lang="en-US" sz="2000" dirty="0"/>
              <a:t>The cone-shaped bars make it even harder to compare sizes</a:t>
            </a:r>
          </a:p>
          <a:p>
            <a:endParaRPr lang="en-US" sz="2400" dirty="0"/>
          </a:p>
          <a:p>
            <a:r>
              <a:rPr lang="en-US" sz="2400" dirty="0"/>
              <a:t>Graphical Complexity</a:t>
            </a:r>
          </a:p>
          <a:p>
            <a:pPr lvl="1"/>
            <a:r>
              <a:rPr lang="en-US" sz="2000" dirty="0"/>
              <a:t>The 3D chart requires more ink (</a:t>
            </a:r>
            <a:r>
              <a:rPr lang="en-US" sz="2000" dirty="0" err="1"/>
              <a:t>Chartjunk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The number labels are unnecessary</a:t>
            </a: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6943586"/>
              </p:ext>
            </p:extLst>
          </p:nvPr>
        </p:nvGraphicFramePr>
        <p:xfrm>
          <a:off x="457200" y="1207532"/>
          <a:ext cx="426339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6739453"/>
              </p:ext>
            </p:extLst>
          </p:nvPr>
        </p:nvGraphicFramePr>
        <p:xfrm>
          <a:off x="457200" y="4038600"/>
          <a:ext cx="426339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Circular Arrow 18"/>
          <p:cNvSpPr/>
          <p:nvPr/>
        </p:nvSpPr>
        <p:spPr>
          <a:xfrm rot="5575814">
            <a:off x="3389322" y="3185538"/>
            <a:ext cx="2191449" cy="1239686"/>
          </a:xfrm>
          <a:prstGeom prst="circular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45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743200"/>
            <a:ext cx="3363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149596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Check the </a:t>
            </a:r>
            <a:r>
              <a:rPr lang="en-US" b="1" dirty="0"/>
              <a:t>Exam 2 Study Guide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Not every item on this list may be on the exam, and there may be items on the exam not on this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7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4000" dirty="0"/>
              <a:t>SQL Joins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Used to combine two or more tables, based on the common fields between them.</a:t>
            </a:r>
          </a:p>
          <a:p>
            <a:r>
              <a:rPr lang="en-US" sz="2800" dirty="0"/>
              <a:t>Suppose we have….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SELECT *</a:t>
            </a:r>
          </a:p>
          <a:p>
            <a:r>
              <a:rPr lang="en-US" sz="2800" dirty="0"/>
              <a:t>FROM </a:t>
            </a:r>
            <a:r>
              <a:rPr lang="en-US" sz="2800" dirty="0" err="1"/>
              <a:t>mydb.customer</a:t>
            </a:r>
            <a:endParaRPr lang="en-US" sz="2800" dirty="0"/>
          </a:p>
          <a:p>
            <a:r>
              <a:rPr lang="en-US" sz="2800" dirty="0"/>
              <a:t>LEFT JOIN </a:t>
            </a:r>
            <a:r>
              <a:rPr lang="en-US" sz="2800" dirty="0" err="1"/>
              <a:t>mydb.order</a:t>
            </a:r>
            <a:r>
              <a:rPr lang="en-US" sz="2800" dirty="0"/>
              <a:t> ON </a:t>
            </a:r>
            <a:r>
              <a:rPr lang="en-US" sz="2800" dirty="0" err="1"/>
              <a:t>customer.customerID</a:t>
            </a:r>
            <a:r>
              <a:rPr lang="en-US" sz="2800" dirty="0"/>
              <a:t> = </a:t>
            </a:r>
            <a:r>
              <a:rPr lang="en-US" sz="2800" dirty="0" err="1"/>
              <a:t>order.customerID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160867" y="3200400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821" y="3200400"/>
          <a:ext cx="438016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0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69235" y="2863334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821" y="2863334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2BAFB0C-377B-417D-A661-7B8D3E489C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415149"/>
              </p:ext>
            </p:extLst>
          </p:nvPr>
        </p:nvGraphicFramePr>
        <p:xfrm>
          <a:off x="1600200" y="6132401"/>
          <a:ext cx="6553200" cy="25908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950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6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5398">
                  <a:extLst>
                    <a:ext uri="{9D8B030D-6E8A-4147-A177-3AD203B41FA5}">
                      <a16:colId xmlns:a16="http://schemas.microsoft.com/office/drawing/2014/main" val="3370729403"/>
                    </a:ext>
                  </a:extLst>
                </a:gridCol>
                <a:gridCol w="775398">
                  <a:extLst>
                    <a:ext uri="{9D8B030D-6E8A-4147-A177-3AD203B41FA5}">
                      <a16:colId xmlns:a16="http://schemas.microsoft.com/office/drawing/2014/main" val="310562486"/>
                    </a:ext>
                  </a:extLst>
                </a:gridCol>
                <a:gridCol w="775398">
                  <a:extLst>
                    <a:ext uri="{9D8B030D-6E8A-4147-A177-3AD203B41FA5}">
                      <a16:colId xmlns:a16="http://schemas.microsoft.com/office/drawing/2014/main" val="2094909819"/>
                    </a:ext>
                  </a:extLst>
                </a:gridCol>
                <a:gridCol w="775398">
                  <a:extLst>
                    <a:ext uri="{9D8B030D-6E8A-4147-A177-3AD203B41FA5}">
                      <a16:colId xmlns:a16="http://schemas.microsoft.com/office/drawing/2014/main" val="15908330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Customer.CustomerID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Order.CustomerID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NULL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NULL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NULL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NULL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680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364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(Inner)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10311"/>
            <a:ext cx="8229600" cy="670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MyDB.Customer</a:t>
            </a:r>
            <a:endParaRPr lang="en-US" sz="24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267200" y="4123117"/>
            <a:ext cx="304800" cy="372683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0" y="4723481"/>
          <a:ext cx="3990772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51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9827"/>
                  </a:ext>
                </a:extLst>
              </a:tr>
            </a:tbl>
          </a:graphicData>
        </a:graphic>
      </p:graphicFrame>
      <p:sp>
        <p:nvSpPr>
          <p:cNvPr id="11" name="Content Placeholder 7"/>
          <p:cNvSpPr txBox="1">
            <a:spLocks/>
          </p:cNvSpPr>
          <p:nvPr/>
        </p:nvSpPr>
        <p:spPr>
          <a:xfrm>
            <a:off x="457200" y="1511685"/>
            <a:ext cx="8610600" cy="619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JOIN </a:t>
            </a:r>
            <a:r>
              <a:rPr lang="en-US" sz="2400" dirty="0" err="1"/>
              <a:t>MyDB.Order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r>
              <a:rPr lang="en-US" sz="2400" dirty="0"/>
              <a:t>;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5EEA05D-9E78-4FA5-8541-C09B3348184A}"/>
              </a:ext>
            </a:extLst>
          </p:cNvPr>
          <p:cNvGraphicFramePr>
            <a:graphicFrameLocks noGrp="1"/>
          </p:cNvGraphicFramePr>
          <p:nvPr/>
        </p:nvGraphicFramePr>
        <p:xfrm>
          <a:off x="4733804" y="2675317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F3A7A6D-3E1A-4F11-818D-F2194B37E630}"/>
              </a:ext>
            </a:extLst>
          </p:cNvPr>
          <p:cNvGraphicFramePr>
            <a:graphicFrameLocks noGrp="1"/>
          </p:cNvGraphicFramePr>
          <p:nvPr/>
        </p:nvGraphicFramePr>
        <p:xfrm>
          <a:off x="222313" y="2675317"/>
          <a:ext cx="438016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0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BD4A94FC-51D6-4DB7-B438-F431B756931D}"/>
              </a:ext>
            </a:extLst>
          </p:cNvPr>
          <p:cNvSpPr txBox="1"/>
          <p:nvPr/>
        </p:nvSpPr>
        <p:spPr>
          <a:xfrm>
            <a:off x="4742172" y="2338251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2B078F-4FBC-4C88-A531-550E772B67E8}"/>
              </a:ext>
            </a:extLst>
          </p:cNvPr>
          <p:cNvSpPr txBox="1"/>
          <p:nvPr/>
        </p:nvSpPr>
        <p:spPr>
          <a:xfrm>
            <a:off x="222313" y="2338251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3EB0A4-4896-4417-A7D2-EEE6B8BC661E}"/>
              </a:ext>
            </a:extLst>
          </p:cNvPr>
          <p:cNvGraphicFramePr>
            <a:graphicFrameLocks noGrp="1"/>
          </p:cNvGraphicFramePr>
          <p:nvPr/>
        </p:nvGraphicFramePr>
        <p:xfrm>
          <a:off x="603313" y="4723481"/>
          <a:ext cx="3958527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1073448677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3389651419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158532458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977861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3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26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88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More Variations to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26515"/>
            <a:ext cx="8229600" cy="2045285"/>
          </a:xfrm>
        </p:spPr>
        <p:txBody>
          <a:bodyPr>
            <a:normAutofit fontScale="77500" lnSpcReduction="20000"/>
          </a:bodyPr>
          <a:lstStyle/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Step 1: We start with a simple join</a:t>
            </a:r>
          </a:p>
          <a:p>
            <a:pPr marL="0" indent="0">
              <a:buNone/>
            </a:pPr>
            <a:r>
              <a:rPr lang="en-US" sz="2400" dirty="0"/>
              <a:t>	SELECT *</a:t>
            </a:r>
          </a:p>
          <a:p>
            <a:pPr marL="0" indent="0">
              <a:buNone/>
            </a:pPr>
            <a:r>
              <a:rPr lang="en-US" sz="2400" dirty="0"/>
              <a:t>	FROM </a:t>
            </a:r>
            <a:r>
              <a:rPr lang="en-US" sz="2400" dirty="0" err="1"/>
              <a:t>MyDB.Customer</a:t>
            </a:r>
            <a:r>
              <a:rPr lang="en-US" sz="2400" dirty="0"/>
              <a:t> JOIN </a:t>
            </a:r>
            <a:r>
              <a:rPr lang="en-US" sz="2400" dirty="0" err="1"/>
              <a:t>MyDB.Order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ON </a:t>
            </a:r>
            <a:r>
              <a:rPr lang="en-US" sz="2400" dirty="0" err="1"/>
              <a:t>Customer.CustomerID</a:t>
            </a:r>
            <a:r>
              <a:rPr lang="en-US" sz="2400" dirty="0"/>
              <a:t> = </a:t>
            </a:r>
            <a:r>
              <a:rPr lang="en-US" sz="2400" dirty="0" err="1"/>
              <a:t>Order.CustomerID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endParaRPr lang="en-US" sz="43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59526" y="1067643"/>
            <a:ext cx="596528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/>
              <a:t>Q: What is the total order amount by country?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61558"/>
              </p:ext>
            </p:extLst>
          </p:nvPr>
        </p:nvGraphicFramePr>
        <p:xfrm>
          <a:off x="6514040" y="5157372"/>
          <a:ext cx="2172145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4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SUM(Amount)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Down Arrow 16"/>
          <p:cNvSpPr/>
          <p:nvPr/>
        </p:nvSpPr>
        <p:spPr>
          <a:xfrm>
            <a:off x="7447712" y="4551154"/>
            <a:ext cx="304800" cy="38931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2F70CFD-01B8-4E3C-989F-7AF90BD1F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867338"/>
              </p:ext>
            </p:extLst>
          </p:nvPr>
        </p:nvGraphicFramePr>
        <p:xfrm>
          <a:off x="4518654" y="3276601"/>
          <a:ext cx="3990772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51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982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75E719F-20C6-4BA9-B437-C4100B465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616219"/>
              </p:ext>
            </p:extLst>
          </p:nvPr>
        </p:nvGraphicFramePr>
        <p:xfrm>
          <a:off x="549967" y="3276601"/>
          <a:ext cx="3958527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1073448677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3389651419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158532458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977861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3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2693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FB805D9-04A1-4DA2-BD68-95860CABD0BD}"/>
              </a:ext>
            </a:extLst>
          </p:cNvPr>
          <p:cNvSpPr/>
          <p:nvPr/>
        </p:nvSpPr>
        <p:spPr>
          <a:xfrm>
            <a:off x="548753" y="4775881"/>
            <a:ext cx="731520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/>
              <a:t>Step 2: We then end up with - </a:t>
            </a:r>
          </a:p>
          <a:p>
            <a:r>
              <a:rPr lang="en-US" dirty="0"/>
              <a:t>	</a:t>
            </a:r>
            <a:r>
              <a:rPr lang="en-US" sz="1900" dirty="0"/>
              <a:t>SELECT </a:t>
            </a:r>
            <a:r>
              <a:rPr lang="en-US" sz="1900" dirty="0" err="1">
                <a:solidFill>
                  <a:srgbClr val="FF0000"/>
                </a:solidFill>
              </a:rPr>
              <a:t>Customer.Country</a:t>
            </a:r>
            <a:r>
              <a:rPr lang="en-US" sz="1900" dirty="0">
                <a:solidFill>
                  <a:srgbClr val="FF0000"/>
                </a:solidFill>
              </a:rPr>
              <a:t>, SUM(</a:t>
            </a:r>
            <a:r>
              <a:rPr lang="en-US" sz="1900" dirty="0" err="1">
                <a:solidFill>
                  <a:srgbClr val="FF0000"/>
                </a:solidFill>
              </a:rPr>
              <a:t>Order.Amount</a:t>
            </a:r>
            <a:r>
              <a:rPr lang="en-US" sz="1900" dirty="0">
                <a:solidFill>
                  <a:srgbClr val="FF0000"/>
                </a:solidFill>
              </a:rPr>
              <a:t>)</a:t>
            </a:r>
          </a:p>
          <a:p>
            <a:r>
              <a:rPr lang="en-US" sz="1900" dirty="0"/>
              <a:t>	FROM </a:t>
            </a:r>
            <a:r>
              <a:rPr lang="en-US" sz="1900" dirty="0" err="1"/>
              <a:t>MyDB.Customer</a:t>
            </a:r>
            <a:r>
              <a:rPr lang="en-US" sz="1900" dirty="0"/>
              <a:t> JOIN </a:t>
            </a:r>
            <a:r>
              <a:rPr lang="en-US" sz="1900" dirty="0" err="1"/>
              <a:t>MyDB.Order</a:t>
            </a:r>
            <a:endParaRPr lang="en-US" sz="1900" dirty="0"/>
          </a:p>
          <a:p>
            <a:r>
              <a:rPr lang="en-US" sz="1900" dirty="0"/>
              <a:t>	ON </a:t>
            </a:r>
            <a:r>
              <a:rPr lang="en-US" sz="1900" dirty="0" err="1"/>
              <a:t>Order.CustomerID</a:t>
            </a:r>
            <a:r>
              <a:rPr lang="en-US" sz="1900" dirty="0"/>
              <a:t>=</a:t>
            </a:r>
            <a:r>
              <a:rPr lang="en-US" sz="1900" dirty="0" err="1"/>
              <a:t>Customer.CustomerID</a:t>
            </a:r>
            <a:endParaRPr lang="en-US" sz="1900" dirty="0"/>
          </a:p>
          <a:p>
            <a:r>
              <a:rPr lang="en-US" sz="1900" dirty="0"/>
              <a:t>	</a:t>
            </a:r>
            <a:r>
              <a:rPr lang="en-US" sz="1900" dirty="0">
                <a:solidFill>
                  <a:srgbClr val="FF0000"/>
                </a:solidFill>
              </a:rPr>
              <a:t>GROUP BY </a:t>
            </a:r>
            <a:r>
              <a:rPr lang="en-US" sz="1900" dirty="0" err="1">
                <a:solidFill>
                  <a:srgbClr val="FF0000"/>
                </a:solidFill>
              </a:rPr>
              <a:t>Customer.Country</a:t>
            </a:r>
            <a:r>
              <a:rPr lang="en-US" sz="19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671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SQL Joins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344" y="1219200"/>
            <a:ext cx="8229600" cy="4983163"/>
          </a:xfrm>
        </p:spPr>
        <p:txBody>
          <a:bodyPr/>
          <a:lstStyle/>
          <a:p>
            <a:r>
              <a:rPr lang="en-US" altLang="en-US" dirty="0"/>
              <a:t>Make sure you understand the difference between inner join and left join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16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SQL (</a:t>
            </a:r>
            <a:r>
              <a:rPr lang="en-US" sz="3600" dirty="0" err="1"/>
              <a:t>Subselects</a:t>
            </a:r>
            <a:r>
              <a:rPr lang="en-US" sz="3600" dirty="0"/>
              <a:t>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344" y="1219200"/>
            <a:ext cx="8229600" cy="4983163"/>
          </a:xfrm>
        </p:spPr>
        <p:txBody>
          <a:bodyPr/>
          <a:lstStyle/>
          <a:p>
            <a:r>
              <a:rPr lang="en-US" altLang="en-US" dirty="0" err="1"/>
              <a:t>Subselect</a:t>
            </a:r>
            <a:r>
              <a:rPr lang="en-US" altLang="en-US" dirty="0"/>
              <a:t> query can return</a:t>
            </a:r>
          </a:p>
          <a:p>
            <a:pPr lvl="1"/>
            <a:r>
              <a:rPr lang="en-US" altLang="en-US" sz="3000" dirty="0"/>
              <a:t>One single value (one column, one row)</a:t>
            </a:r>
          </a:p>
          <a:p>
            <a:pPr lvl="1"/>
            <a:r>
              <a:rPr lang="en-US" altLang="en-US" sz="3000" dirty="0"/>
              <a:t>A temporary table (one or multiple columns, one or multiple rows)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07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dirty="0"/>
              <a:t>One single value: Used </a:t>
            </a:r>
            <a:r>
              <a:rPr lang="en-US" sz="2800" dirty="0"/>
              <a:t>With Comparison Operators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27983"/>
            <a:ext cx="8229600" cy="3459163"/>
          </a:xfrm>
        </p:spPr>
        <p:txBody>
          <a:bodyPr>
            <a:normAutofit/>
          </a:bodyPr>
          <a:lstStyle/>
          <a:p>
            <a:r>
              <a:rPr lang="en-US" sz="2800" dirty="0"/>
              <a:t>SELECT column_name1</a:t>
            </a:r>
            <a:br>
              <a:rPr lang="en-US" sz="2800" dirty="0"/>
            </a:br>
            <a:r>
              <a:rPr lang="en-US" sz="2800" dirty="0"/>
              <a:t>FROM schema_name.table_name1</a:t>
            </a:r>
          </a:p>
          <a:p>
            <a:r>
              <a:rPr lang="en-US" sz="2800" dirty="0"/>
              <a:t>JOIN ON</a:t>
            </a:r>
            <a:br>
              <a:rPr lang="en-US" sz="2800" dirty="0"/>
            </a:br>
            <a:r>
              <a:rPr lang="en-US" sz="2800" dirty="0"/>
              <a:t>WHERE column_name2 </a:t>
            </a:r>
            <a:r>
              <a:rPr lang="en-US" sz="2800" dirty="0" err="1">
                <a:solidFill>
                  <a:srgbClr val="C00000"/>
                </a:solidFill>
              </a:rPr>
              <a:t>comparison_operator</a:t>
            </a:r>
            <a:br>
              <a:rPr lang="en-US" sz="2800" dirty="0"/>
            </a:br>
            <a:r>
              <a:rPr lang="en-US" sz="2800" dirty="0">
                <a:solidFill>
                  <a:srgbClr val="0070C0"/>
                </a:solidFill>
              </a:rPr>
              <a:t>	(SELECT column_name3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	FROM schema_name.table_name2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	WHERE condition);</a:t>
            </a:r>
          </a:p>
        </p:txBody>
      </p:sp>
      <p:sp>
        <p:nvSpPr>
          <p:cNvPr id="3" name="Rectangle 2"/>
          <p:cNvSpPr/>
          <p:nvPr/>
        </p:nvSpPr>
        <p:spPr>
          <a:xfrm>
            <a:off x="1688465" y="3886200"/>
            <a:ext cx="542906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err="1"/>
              <a:t>comparison_operator</a:t>
            </a:r>
            <a:r>
              <a:rPr lang="en-US" sz="2000" dirty="0"/>
              <a:t> could be equality operators such as =, &gt;, &lt;, &gt;=, &lt;=, &lt;&gt;. </a:t>
            </a:r>
          </a:p>
        </p:txBody>
      </p:sp>
      <p:sp>
        <p:nvSpPr>
          <p:cNvPr id="6" name="Right Brace 5"/>
          <p:cNvSpPr/>
          <p:nvPr/>
        </p:nvSpPr>
        <p:spPr>
          <a:xfrm>
            <a:off x="6584404" y="2411343"/>
            <a:ext cx="304800" cy="1219200"/>
          </a:xfrm>
          <a:prstGeom prst="rightBrace">
            <a:avLst>
              <a:gd name="adj1" fmla="val 1875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86600" y="2667000"/>
            <a:ext cx="1873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Treated as a single value</a:t>
            </a:r>
          </a:p>
        </p:txBody>
      </p:sp>
    </p:spTree>
    <p:extLst>
      <p:ext uri="{BB962C8B-B14F-4D97-AF65-F5344CB8AC3E}">
        <p14:creationId xmlns:p14="http://schemas.microsoft.com/office/powerpoint/2010/main" val="1841403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9525</TotalTime>
  <Words>1879</Words>
  <Application>Microsoft Office PowerPoint</Application>
  <PresentationFormat>On-screen Show (4:3)</PresentationFormat>
  <Paragraphs>547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Consolas</vt:lpstr>
      <vt:lpstr>inherit</vt:lpstr>
      <vt:lpstr>Myriad Arabic</vt:lpstr>
      <vt:lpstr>Office Theme</vt:lpstr>
      <vt:lpstr>Review for Exam 2</vt:lpstr>
      <vt:lpstr>Overview</vt:lpstr>
      <vt:lpstr>Coverage</vt:lpstr>
      <vt:lpstr>SQL Joins</vt:lpstr>
      <vt:lpstr>(Inner) Join</vt:lpstr>
      <vt:lpstr>More Variations to Join</vt:lpstr>
      <vt:lpstr>PowerPoint Presentation</vt:lpstr>
      <vt:lpstr>PowerPoint Presentation</vt:lpstr>
      <vt:lpstr>PowerPoint Presentation</vt:lpstr>
      <vt:lpstr>PowerPoint Presentation</vt:lpstr>
      <vt:lpstr>Subselect as One Single Value: Example 1</vt:lpstr>
      <vt:lpstr>Subselect as One Single Value: Example 2</vt:lpstr>
      <vt:lpstr>PowerPoint Presentation</vt:lpstr>
      <vt:lpstr>Subselect as Temporary table</vt:lpstr>
      <vt:lpstr>Subselect as Temporary table</vt:lpstr>
      <vt:lpstr>Semi-Structured Data</vt:lpstr>
      <vt:lpstr>Semi-Structured Data</vt:lpstr>
      <vt:lpstr>Semi-Structured Data</vt:lpstr>
      <vt:lpstr>RDBMS vs. NoSQL</vt:lpstr>
      <vt:lpstr>MySQL vs MongoDB Query</vt:lpstr>
      <vt:lpstr>MongoDB</vt:lpstr>
      <vt:lpstr>MongoDB</vt:lpstr>
      <vt:lpstr>ETL</vt:lpstr>
      <vt:lpstr>Data Visualization</vt:lpstr>
      <vt:lpstr>Issues with this chart?</vt:lpstr>
      <vt:lpstr>PowerPoint Presentation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Exam 1</dc:title>
  <dc:creator>JaeHwuen Jung</dc:creator>
  <cp:lastModifiedBy>Smart Room</cp:lastModifiedBy>
  <cp:revision>294</cp:revision>
  <cp:lastPrinted>2016-10-28T18:56:06Z</cp:lastPrinted>
  <dcterms:created xsi:type="dcterms:W3CDTF">2015-09-26T04:23:07Z</dcterms:created>
  <dcterms:modified xsi:type="dcterms:W3CDTF">2022-03-21T20:12:10Z</dcterms:modified>
</cp:coreProperties>
</file>