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30" r:id="rId2"/>
    <p:sldId id="329" r:id="rId3"/>
    <p:sldId id="285" r:id="rId4"/>
    <p:sldId id="287" r:id="rId5"/>
    <p:sldId id="288" r:id="rId6"/>
    <p:sldId id="325" r:id="rId7"/>
    <p:sldId id="323" r:id="rId8"/>
    <p:sldId id="295" r:id="rId9"/>
    <p:sldId id="296" r:id="rId10"/>
    <p:sldId id="297" r:id="rId11"/>
    <p:sldId id="298" r:id="rId12"/>
    <p:sldId id="299" r:id="rId13"/>
    <p:sldId id="293" r:id="rId14"/>
    <p:sldId id="312" r:id="rId15"/>
    <p:sldId id="300" r:id="rId16"/>
    <p:sldId id="301" r:id="rId17"/>
    <p:sldId id="313" r:id="rId18"/>
    <p:sldId id="321" r:id="rId19"/>
    <p:sldId id="319" r:id="rId20"/>
    <p:sldId id="326" r:id="rId21"/>
    <p:sldId id="302" r:id="rId22"/>
    <p:sldId id="303" r:id="rId23"/>
    <p:sldId id="327" r:id="rId24"/>
    <p:sldId id="308" r:id="rId25"/>
    <p:sldId id="314" r:id="rId26"/>
    <p:sldId id="315" r:id="rId27"/>
    <p:sldId id="322" r:id="rId28"/>
    <p:sldId id="317" r:id="rId29"/>
    <p:sldId id="311" r:id="rId30"/>
    <p:sldId id="328" r:id="rId31"/>
    <p:sldId id="36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2" autoAdjust="0"/>
    <p:restoredTop sz="94524" autoAdjust="0"/>
  </p:normalViewPr>
  <p:slideViewPr>
    <p:cSldViewPr>
      <p:cViewPr varScale="1">
        <p:scale>
          <a:sx n="125" d="100"/>
          <a:sy n="125" d="100"/>
        </p:scale>
        <p:origin x="10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 dirty="0"/>
            <a:t>Group similar plants into species</a:t>
          </a:r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3578-B3AB-4CFE-8793-77C12FE30AD3}">
      <dgm:prSet custT="1"/>
      <dgm:spPr/>
      <dgm:t>
        <a:bodyPr/>
        <a:lstStyle/>
        <a:p>
          <a:pPr rtl="0"/>
          <a:r>
            <a:rPr lang="en-US" sz="1700" dirty="0"/>
            <a:t>Classification</a:t>
          </a:r>
        </a:p>
        <a:p>
          <a:pPr rtl="0"/>
          <a:r>
            <a:rPr lang="en-US" sz="1700" dirty="0"/>
            <a:t>(like Decision Trees)</a:t>
          </a:r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/>
            <a:t>People simply place items into categories</a:t>
          </a:r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 custT="1"/>
      <dgm:spPr/>
      <dgm:t>
        <a:bodyPr/>
        <a:lstStyle/>
        <a:p>
          <a:pPr rtl="0"/>
          <a:r>
            <a:rPr lang="en-US" sz="1700" dirty="0"/>
            <a:t>Simple categorization by attributes</a:t>
          </a:r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/>
            <a:t>Dividing students into groups by last name</a:t>
          </a:r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 custScaleX="91332" custLinFactNeighborX="2364" custLinFactNeighborY="955"/>
      <dgm:spPr/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 custScaleX="118685" custScaleY="116244"/>
      <dgm:spPr/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 custScaleX="100394" custLinFactNeighborX="20456" custLinFactNeighborY="-4541"/>
      <dgm:spPr/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 custScaleX="121367" custScaleY="117059" custLinFactNeighborX="-9177" custLinFactNeighborY="-5478"/>
      <dgm:spPr/>
    </dgm:pt>
  </dgm:ptLst>
  <dgm:cxnLst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/>
            <a:t>The clusters must be learned from the data, not from external specifications.</a:t>
          </a:r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/>
            <a:t>Creating the “buckets” beforehand is categorization, but not clustering.</a:t>
          </a:r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</dgm:pt>
    <dgm:pt modelId="{9FDB8E14-171D-4F74-8500-3A524C8F9E25}" type="pres">
      <dgm:prSet presAssocID="{5D4E49C3-CFBC-4941-BD16-B7CAE2815F59}" presName="node" presStyleLbl="node1" presStyleIdx="0" presStyleCnt="2" custLinFactNeighborX="-10028">
        <dgm:presLayoutVars>
          <dgm:bulletEnabled val="1"/>
        </dgm:presLayoutVars>
      </dgm:prSet>
      <dgm:spPr/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 custLinFactNeighborX="10028">
        <dgm:presLayoutVars>
          <dgm:bulletEnabled val="1"/>
        </dgm:presLayoutVars>
      </dgm:prSet>
      <dgm:spPr/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 custLinFactNeighborX="-42452" custLinFactNeighborY="1701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 custLinFactNeighborY="67888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 custLinFactNeighborX="-42451" custLinFactNeighborY="-1841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 custLinFactNeighborY="28289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 custLinFactNeighborX="-33333" custLinFactNeighborY="-3447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similar plants into species</a:t>
          </a:r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766266" y="819710"/>
          <a:ext cx="2047495" cy="16372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People simply place items into categories</a:t>
          </a:r>
        </a:p>
      </dsp:txBody>
      <dsp:txXfrm>
        <a:off x="2093866" y="819710"/>
        <a:ext cx="1719896" cy="1637204"/>
      </dsp:txXfrm>
    </dsp:sp>
    <dsp:sp modelId="{F1ABFFC1-E94B-4C03-A434-146358BD4466}">
      <dsp:nvSpPr>
        <dsp:cNvPr id="0" name=""/>
        <dsp:cNvSpPr/>
      </dsp:nvSpPr>
      <dsp:spPr>
        <a:xfrm>
          <a:off x="-2922" y="149520"/>
          <a:ext cx="1942144" cy="19022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Classification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(like Decision Trees)</a:t>
          </a:r>
        </a:p>
      </dsp:txBody>
      <dsp:txXfrm>
        <a:off x="281498" y="428091"/>
        <a:ext cx="1373304" cy="1345058"/>
      </dsp:txXfrm>
    </dsp:sp>
    <dsp:sp modelId="{870B6A89-FEAD-4814-A8FF-29FA619DCA77}">
      <dsp:nvSpPr>
        <dsp:cNvPr id="0" name=""/>
        <dsp:cNvSpPr/>
      </dsp:nvSpPr>
      <dsp:spPr>
        <a:xfrm>
          <a:off x="5702910" y="729729"/>
          <a:ext cx="2473959" cy="16372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Dividing students into groups by last name</a:t>
          </a:r>
        </a:p>
      </dsp:txBody>
      <dsp:txXfrm>
        <a:off x="6098744" y="729729"/>
        <a:ext cx="2078125" cy="1637204"/>
      </dsp:txXfrm>
    </dsp:sp>
    <dsp:sp modelId="{D8248BE1-BD65-454D-A181-AB131DD77B82}">
      <dsp:nvSpPr>
        <dsp:cNvPr id="0" name=""/>
        <dsp:cNvSpPr/>
      </dsp:nvSpPr>
      <dsp:spPr>
        <a:xfrm>
          <a:off x="4067788" y="59879"/>
          <a:ext cx="1986032" cy="19155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Simple categorization by attributes</a:t>
          </a:r>
        </a:p>
      </dsp:txBody>
      <dsp:txXfrm>
        <a:off x="4358636" y="340403"/>
        <a:ext cx="1404336" cy="1354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0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clusters must be learned from the data, not from external specifications.</a:t>
          </a:r>
        </a:p>
      </dsp:txBody>
      <dsp:txXfrm>
        <a:off x="0" y="223"/>
        <a:ext cx="3047255" cy="1828353"/>
      </dsp:txXfrm>
    </dsp:sp>
    <dsp:sp modelId="{8DB5AA51-2C1D-4BCE-97BD-2B7662D15A37}">
      <dsp:nvSpPr>
        <dsp:cNvPr id="0" name=""/>
        <dsp:cNvSpPr/>
      </dsp:nvSpPr>
      <dsp:spPr>
        <a:xfrm>
          <a:off x="3810744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the “buckets” beforehand is categorization, but not clustering.</a:t>
          </a:r>
        </a:p>
      </dsp:txBody>
      <dsp:txXfrm>
        <a:off x="3810744" y="223"/>
        <a:ext cx="3047255" cy="1828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553240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553240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152399" y="299367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201021" y="347989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867998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867998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152401" y="2514599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201023" y="2563221"/>
        <a:ext cx="5199171" cy="898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266701" y="0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321461" y="54760"/>
        <a:ext cx="5491180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4/3/22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8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9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ford.edu/class/ee103/visualizations/kmeans/kmeans.html" TargetMode="External"/><Relationship Id="rId2" Type="http://schemas.openxmlformats.org/officeDocument/2006/relationships/hyperlink" Target="https://www.naftaliharris.com/blog/visualizing-k-means-cluster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er.ceng.metu.edu.tr/~akifakkus/courses/ceng574/k-mean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Clustering and Segmentation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https://www.naftaliharris.com/blog/visualizing-k-means-clustering/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181AC-A084-449E-A914-80E233806F90}"/>
              </a:ext>
            </a:extLst>
          </p:cNvPr>
          <p:cNvSpPr txBox="1"/>
          <p:nvPr/>
        </p:nvSpPr>
        <p:spPr>
          <a:xfrm>
            <a:off x="457200" y="1600200"/>
            <a:ext cx="8153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hlinkClick r:id="rId4"/>
              </a:rPr>
              <a:t>https://user.ceng.metu.edu.tr/~akifakkus/courses/ceng574/k-means/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63695"/>
              </p:ext>
            </p:extLst>
          </p:nvPr>
        </p:nvGraphicFramePr>
        <p:xfrm>
          <a:off x="3124200" y="8382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</a:t>
            </a:r>
            <a:r>
              <a:rPr lang="en-US" spc="-25" dirty="0"/>
              <a:t>Walmart’s </a:t>
            </a:r>
            <a:r>
              <a:rPr lang="en-US" spc="-45" dirty="0"/>
              <a:t>Customer</a:t>
            </a:r>
            <a:r>
              <a:rPr lang="en-US" spc="75" dirty="0"/>
              <a:t> </a:t>
            </a:r>
            <a:r>
              <a:rPr lang="en-US" spc="-45" dirty="0"/>
              <a:t>Segmentation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A0986-8319-4826-BFC3-F06F02A24B24}"/>
              </a:ext>
            </a:extLst>
          </p:cNvPr>
          <p:cNvSpPr/>
          <p:nvPr/>
        </p:nvSpPr>
        <p:spPr>
          <a:xfrm>
            <a:off x="152400" y="1754644"/>
            <a:ext cx="9015573" cy="4061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9560" marR="280035">
              <a:lnSpc>
                <a:spcPct val="102600"/>
              </a:lnSpc>
              <a:spcBef>
                <a:spcPts val="55"/>
              </a:spcBef>
            </a:pPr>
            <a:r>
              <a:rPr lang="en-US" sz="2200" i="1" spc="-30" dirty="0">
                <a:latin typeface="Arial"/>
                <a:cs typeface="Arial"/>
              </a:rPr>
              <a:t>Wal-Mart </a:t>
            </a:r>
            <a:r>
              <a:rPr lang="en-US" sz="2200" i="1" spc="-105" dirty="0">
                <a:latin typeface="Arial"/>
                <a:cs typeface="Arial"/>
              </a:rPr>
              <a:t>has </a:t>
            </a:r>
            <a:r>
              <a:rPr lang="en-US" sz="2200" i="1" spc="-35" dirty="0">
                <a:latin typeface="Arial"/>
                <a:cs typeface="Arial"/>
              </a:rPr>
              <a:t>partitioned </a:t>
            </a:r>
            <a:r>
              <a:rPr lang="en-US" sz="2200" i="1" spc="-20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200 </a:t>
            </a:r>
            <a:r>
              <a:rPr lang="en-US" sz="2200" i="1" spc="-25" dirty="0">
                <a:latin typeface="Arial"/>
                <a:cs typeface="Arial"/>
              </a:rPr>
              <a:t>million </a:t>
            </a:r>
            <a:r>
              <a:rPr lang="en-US" sz="2200" i="1" spc="-70" dirty="0">
                <a:latin typeface="Arial"/>
                <a:cs typeface="Arial"/>
              </a:rPr>
              <a:t>customers </a:t>
            </a:r>
            <a:r>
              <a:rPr lang="en-US" sz="2200" i="1" spc="-15" dirty="0">
                <a:latin typeface="Arial"/>
                <a:cs typeface="Arial"/>
              </a:rPr>
              <a:t>into </a:t>
            </a:r>
            <a:r>
              <a:rPr lang="en-US" sz="2200" i="1" spc="-55" dirty="0">
                <a:latin typeface="Arial"/>
                <a:cs typeface="Arial"/>
              </a:rPr>
              <a:t>three </a:t>
            </a:r>
            <a:r>
              <a:rPr lang="en-US" sz="2200" i="1" spc="-85" dirty="0">
                <a:latin typeface="Arial"/>
                <a:cs typeface="Arial"/>
              </a:rPr>
              <a:t>core  </a:t>
            </a:r>
            <a:r>
              <a:rPr lang="en-US" sz="2200" i="1" spc="-70" dirty="0">
                <a:latin typeface="Arial"/>
                <a:cs typeface="Arial"/>
              </a:rPr>
              <a:t>consumer </a:t>
            </a:r>
            <a:r>
              <a:rPr lang="en-US" sz="2200" i="1" spc="-55" dirty="0">
                <a:latin typeface="Arial"/>
                <a:cs typeface="Arial"/>
              </a:rPr>
              <a:t>groups. </a:t>
            </a:r>
            <a:r>
              <a:rPr lang="en-US" sz="2200" i="1" spc="-4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10" dirty="0">
                <a:latin typeface="Arial"/>
                <a:cs typeface="Arial"/>
              </a:rPr>
              <a:t> </a:t>
            </a:r>
            <a:r>
              <a:rPr lang="en-US" sz="2200" i="1" spc="-65" dirty="0">
                <a:latin typeface="Arial"/>
                <a:cs typeface="Arial"/>
              </a:rPr>
              <a:t>are:</a:t>
            </a:r>
            <a:endParaRPr lang="en-US" sz="2200" dirty="0">
              <a:latin typeface="Arial"/>
              <a:cs typeface="Arial"/>
            </a:endParaRPr>
          </a:p>
          <a:p>
            <a:pPr marL="632460" marR="133985" indent="-342900">
              <a:lnSpc>
                <a:spcPct val="102699"/>
              </a:lnSpc>
              <a:spcBef>
                <a:spcPts val="1405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cs typeface="Arial Black"/>
              </a:rPr>
              <a:t>Value-Price </a:t>
            </a:r>
            <a:r>
              <a:rPr lang="en-US" sz="2400" b="1" spc="-135" dirty="0">
                <a:cs typeface="Arial Black"/>
              </a:rPr>
              <a:t>Shoppers </a:t>
            </a:r>
            <a:r>
              <a:rPr lang="en-US" sz="2400" spc="-40" dirty="0">
                <a:cs typeface="Tahoma"/>
              </a:rPr>
              <a:t>- Those </a:t>
            </a:r>
            <a:r>
              <a:rPr lang="en-US" sz="2400" spc="-25" dirty="0">
                <a:cs typeface="Tahoma"/>
              </a:rPr>
              <a:t>with </a:t>
            </a:r>
            <a:r>
              <a:rPr lang="en-US" sz="2400" spc="-35" dirty="0">
                <a:cs typeface="Tahoma"/>
              </a:rPr>
              <a:t>like </a:t>
            </a:r>
            <a:r>
              <a:rPr lang="en-US" sz="2400" spc="-50" dirty="0">
                <a:cs typeface="Tahoma"/>
              </a:rPr>
              <a:t>low </a:t>
            </a:r>
            <a:r>
              <a:rPr lang="en-US" sz="2400" spc="-55" dirty="0">
                <a:cs typeface="Tahoma"/>
              </a:rPr>
              <a:t>prices </a:t>
            </a:r>
            <a:r>
              <a:rPr lang="en-US" sz="2400" spc="-60" dirty="0">
                <a:cs typeface="Tahoma"/>
              </a:rPr>
              <a:t>who </a:t>
            </a:r>
            <a:r>
              <a:rPr lang="en-US" sz="2400" spc="-10" dirty="0">
                <a:cs typeface="Tahoma"/>
              </a:rPr>
              <a:t>can’t </a:t>
            </a:r>
            <a:r>
              <a:rPr lang="en-US" sz="2400" spc="-50" dirty="0">
                <a:cs typeface="Tahoma"/>
              </a:rPr>
              <a:t>afford </a:t>
            </a:r>
            <a:r>
              <a:rPr lang="en-US" sz="2400" spc="-45" dirty="0">
                <a:cs typeface="Tahoma"/>
              </a:rPr>
              <a:t>much</a:t>
            </a:r>
            <a:r>
              <a:rPr lang="en-US" sz="2400" spc="5" dirty="0">
                <a:cs typeface="Tahoma"/>
              </a:rPr>
              <a:t> </a:t>
            </a:r>
            <a:r>
              <a:rPr lang="en-US" sz="2400" spc="-60" dirty="0">
                <a:cs typeface="Tahoma"/>
              </a:rPr>
              <a:t>more.</a:t>
            </a:r>
            <a:endParaRPr lang="en-US" sz="2400" b="1" spc="-110" dirty="0">
              <a:latin typeface="+mj-lt"/>
              <a:cs typeface="Tahoma"/>
            </a:endParaRPr>
          </a:p>
          <a:p>
            <a:pPr marL="632460" marR="133985" indent="-342900">
              <a:lnSpc>
                <a:spcPct val="102699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spc="-110" dirty="0">
                <a:latin typeface="+mj-lt"/>
                <a:cs typeface="Arial Black"/>
              </a:rPr>
              <a:t>Brand </a:t>
            </a:r>
            <a:r>
              <a:rPr lang="en-US" sz="2400" b="1" spc="-125" dirty="0" err="1">
                <a:latin typeface="+mj-lt"/>
                <a:cs typeface="Arial Black"/>
              </a:rPr>
              <a:t>Aspirationals</a:t>
            </a:r>
            <a:r>
              <a:rPr lang="en-US" sz="2400" b="1" spc="-125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People </a:t>
            </a:r>
            <a:r>
              <a:rPr lang="en-US" sz="2400" spc="-25" dirty="0">
                <a:latin typeface="+mj-lt"/>
                <a:cs typeface="Tahoma"/>
              </a:rPr>
              <a:t>with </a:t>
            </a:r>
            <a:r>
              <a:rPr lang="en-US" sz="2400" spc="-55" dirty="0">
                <a:latin typeface="+mj-lt"/>
                <a:cs typeface="Tahoma"/>
              </a:rPr>
              <a:t>low incomes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75" dirty="0">
                <a:latin typeface="+mj-lt"/>
                <a:cs typeface="Tahoma"/>
              </a:rPr>
              <a:t>are </a:t>
            </a:r>
            <a:r>
              <a:rPr lang="en-US" sz="2400" spc="-35" dirty="0">
                <a:latin typeface="+mj-lt"/>
                <a:cs typeface="Tahoma"/>
              </a:rPr>
              <a:t>fixated </a:t>
            </a:r>
            <a:r>
              <a:rPr lang="en-US" sz="2400" spc="-55" dirty="0">
                <a:latin typeface="+mj-lt"/>
                <a:cs typeface="Tahoma"/>
              </a:rPr>
              <a:t>on brand </a:t>
            </a:r>
            <a:r>
              <a:rPr lang="en-US" sz="2400" spc="-70" dirty="0">
                <a:latin typeface="+mj-lt"/>
                <a:cs typeface="Tahoma"/>
              </a:rPr>
              <a:t>names </a:t>
            </a:r>
            <a:r>
              <a:rPr lang="en-US" sz="2400" spc="-35" dirty="0">
                <a:latin typeface="+mj-lt"/>
                <a:cs typeface="Tahoma"/>
              </a:rPr>
              <a:t>like</a:t>
            </a:r>
            <a:r>
              <a:rPr lang="en-US" sz="2400" spc="-100" dirty="0">
                <a:latin typeface="+mj-lt"/>
                <a:cs typeface="Tahoma"/>
              </a:rPr>
              <a:t> </a:t>
            </a:r>
            <a:r>
              <a:rPr lang="en-US" sz="2400" spc="-15" dirty="0">
                <a:latin typeface="+mj-lt"/>
                <a:cs typeface="Tahoma"/>
              </a:rPr>
              <a:t>KitchenAid; and,</a:t>
            </a:r>
            <a:endParaRPr lang="en-US" sz="2400" dirty="0">
              <a:latin typeface="+mj-lt"/>
              <a:cs typeface="Tahoma"/>
            </a:endParaRP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  <a:cs typeface="Arial Black"/>
              </a:rPr>
              <a:t>Price-Sensitive </a:t>
            </a:r>
            <a:r>
              <a:rPr lang="en-US" sz="2400" b="1" spc="-110" dirty="0" err="1">
                <a:latin typeface="+mj-lt"/>
                <a:cs typeface="Arial Black"/>
              </a:rPr>
              <a:t>Affluents</a:t>
            </a:r>
            <a:r>
              <a:rPr lang="en-US" sz="2400" b="1" spc="-110" dirty="0">
                <a:latin typeface="+mj-lt"/>
                <a:cs typeface="Arial Black"/>
              </a:rPr>
              <a:t> </a:t>
            </a:r>
            <a:r>
              <a:rPr lang="en-US" sz="2400" spc="-40" dirty="0">
                <a:latin typeface="+mj-lt"/>
                <a:cs typeface="Tahoma"/>
              </a:rPr>
              <a:t>- </a:t>
            </a:r>
            <a:r>
              <a:rPr lang="en-US" sz="2400" spc="-30" dirty="0">
                <a:latin typeface="+mj-lt"/>
                <a:cs typeface="Tahoma"/>
              </a:rPr>
              <a:t>Wealthier </a:t>
            </a:r>
            <a:r>
              <a:rPr lang="en-US" sz="2400" spc="-55" dirty="0">
                <a:latin typeface="+mj-lt"/>
                <a:cs typeface="Tahoma"/>
              </a:rPr>
              <a:t>shoppers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50" dirty="0">
                <a:latin typeface="+mj-lt"/>
                <a:cs typeface="Tahoma"/>
              </a:rPr>
              <a:t>love </a:t>
            </a:r>
            <a:r>
              <a:rPr lang="en-US" sz="2400" spc="-65" dirty="0">
                <a:latin typeface="+mj-lt"/>
                <a:cs typeface="Tahoma"/>
              </a:rPr>
              <a:t>deals;</a:t>
            </a:r>
            <a:endParaRPr lang="en-US" sz="2400" spc="-50" dirty="0">
              <a:latin typeface="+mj-lt"/>
              <a:cs typeface="Tahoma"/>
            </a:endParaRPr>
          </a:p>
          <a:p>
            <a:pPr marL="289560" marR="48260" algn="just">
              <a:lnSpc>
                <a:spcPct val="102600"/>
              </a:lnSpc>
              <a:spcBef>
                <a:spcPts val="5"/>
              </a:spcBef>
            </a:pPr>
            <a:endParaRPr lang="en-US" sz="2200" dirty="0">
              <a:latin typeface="Tahoma"/>
              <a:cs typeface="Tahoma"/>
            </a:endParaRPr>
          </a:p>
          <a:p>
            <a:pPr marL="289560" marR="428625">
              <a:lnSpc>
                <a:spcPct val="102699"/>
              </a:lnSpc>
              <a:spcBef>
                <a:spcPts val="695"/>
              </a:spcBef>
            </a:pPr>
            <a:r>
              <a:rPr lang="en-US" sz="2200" i="1" spc="-50" dirty="0">
                <a:latin typeface="Arial"/>
                <a:cs typeface="Arial"/>
              </a:rPr>
              <a:t>Armed </a:t>
            </a:r>
            <a:r>
              <a:rPr lang="en-US" sz="2200" i="1" dirty="0">
                <a:latin typeface="Arial"/>
                <a:cs typeface="Arial"/>
              </a:rPr>
              <a:t>with </a:t>
            </a:r>
            <a:r>
              <a:rPr lang="en-US" sz="2200" i="1" spc="-15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new </a:t>
            </a:r>
            <a:r>
              <a:rPr lang="en-US" sz="2200" i="1" spc="-40" dirty="0">
                <a:latin typeface="Arial"/>
                <a:cs typeface="Arial"/>
              </a:rPr>
              <a:t>insights, </a:t>
            </a:r>
            <a:r>
              <a:rPr lang="en-US" sz="2200" i="1" spc="-20" dirty="0">
                <a:latin typeface="Arial"/>
                <a:cs typeface="Arial"/>
              </a:rPr>
              <a:t>Wal-Mart </a:t>
            </a:r>
            <a:r>
              <a:rPr lang="en-US" sz="2200" i="1" spc="-55" dirty="0">
                <a:latin typeface="Arial"/>
                <a:cs typeface="Arial"/>
              </a:rPr>
              <a:t>said, </a:t>
            </a:r>
            <a:r>
              <a:rPr lang="en-US" sz="2200" i="1" spc="-25" dirty="0">
                <a:latin typeface="Arial"/>
                <a:cs typeface="Arial"/>
              </a:rPr>
              <a:t>from </a:t>
            </a:r>
            <a:r>
              <a:rPr lang="en-US" sz="2200" i="1" spc="-70" dirty="0">
                <a:latin typeface="Arial"/>
                <a:cs typeface="Arial"/>
              </a:rPr>
              <a:t>now </a:t>
            </a:r>
            <a:r>
              <a:rPr lang="en-US" sz="2200" i="1" spc="-40" dirty="0">
                <a:latin typeface="Arial"/>
                <a:cs typeface="Arial"/>
              </a:rPr>
              <a:t>on, </a:t>
            </a:r>
            <a:r>
              <a:rPr lang="en-US" sz="2200" i="1" spc="-25" dirty="0">
                <a:latin typeface="Arial"/>
                <a:cs typeface="Arial"/>
              </a:rPr>
              <a:t>all  </a:t>
            </a:r>
            <a:r>
              <a:rPr lang="en-US" sz="2200" i="1" spc="-35" dirty="0">
                <a:latin typeface="Arial"/>
                <a:cs typeface="Arial"/>
              </a:rPr>
              <a:t>product </a:t>
            </a:r>
            <a:r>
              <a:rPr lang="en-US" sz="2200" i="1" spc="-70" dirty="0">
                <a:latin typeface="Arial"/>
                <a:cs typeface="Arial"/>
              </a:rPr>
              <a:t>decisions </a:t>
            </a:r>
            <a:r>
              <a:rPr lang="en-US" sz="2200" i="1" spc="-45" dirty="0">
                <a:latin typeface="Arial"/>
                <a:cs typeface="Arial"/>
              </a:rPr>
              <a:t>would </a:t>
            </a:r>
            <a:r>
              <a:rPr lang="en-US" sz="2200" i="1" spc="-80" dirty="0">
                <a:latin typeface="Arial"/>
                <a:cs typeface="Arial"/>
              </a:rPr>
              <a:t>be </a:t>
            </a:r>
            <a:r>
              <a:rPr lang="en-US" sz="2200" i="1" spc="-65" dirty="0">
                <a:latin typeface="Arial"/>
                <a:cs typeface="Arial"/>
              </a:rPr>
              <a:t>organized </a:t>
            </a:r>
            <a:r>
              <a:rPr lang="en-US" sz="2200" i="1" spc="-60" dirty="0">
                <a:latin typeface="Arial"/>
                <a:cs typeface="Arial"/>
              </a:rPr>
              <a:t>around </a:t>
            </a:r>
            <a:r>
              <a:rPr lang="en-US" sz="2200" i="1" spc="-3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-80" dirty="0">
                <a:latin typeface="Arial"/>
                <a:cs typeface="Arial"/>
              </a:rPr>
              <a:t> </a:t>
            </a:r>
            <a:r>
              <a:rPr lang="en-US" sz="2200" i="1" spc="-55" dirty="0">
                <a:latin typeface="Arial"/>
                <a:cs typeface="Arial"/>
              </a:rPr>
              <a:t>groups.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4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261130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58" y="3969597"/>
            <a:ext cx="8229600" cy="1000488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70134" y="5114549"/>
            <a:ext cx="8229600" cy="105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endParaRPr lang="en-US" dirty="0"/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Obtain summary statistics</a:t>
            </a:r>
          </a:p>
          <a:p>
            <a:pPr lvl="1"/>
            <a:r>
              <a:rPr lang="en-US" dirty="0"/>
              <a:t>Visualize the clusters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772" y="51816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  <a:p>
            <a:pPr algn="ctr"/>
            <a:r>
              <a:rPr lang="en-US" sz="2400" dirty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pPr lvl="1"/>
            <a:endParaRPr lang="en-US" dirty="0"/>
          </a:p>
          <a:p>
            <a:r>
              <a:rPr lang="en-US" dirty="0"/>
              <a:t>No easy way to do this</a:t>
            </a:r>
          </a:p>
          <a:p>
            <a:r>
              <a:rPr lang="en-US" dirty="0"/>
              <a:t>Trial-and-error, knowledge of the problem, and looking at the output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The process of grouping data so that </a:t>
            </a:r>
          </a:p>
          <a:p>
            <a:r>
              <a:rPr lang="en-US" sz="2100" dirty="0"/>
              <a:t>Observations within a group will be similar to one another</a:t>
            </a:r>
            <a:r>
              <a:rPr lang="ko-KR" altLang="en-US" sz="2100" dirty="0"/>
              <a:t> </a:t>
            </a:r>
            <a:r>
              <a:rPr lang="en-US" altLang="ko-KR" sz="2100" dirty="0"/>
              <a:t>(Cohesion)</a:t>
            </a:r>
            <a:endParaRPr lang="en-US" sz="2100" dirty="0"/>
          </a:p>
          <a:p>
            <a:r>
              <a:rPr lang="en-US" sz="2100" dirty="0"/>
              <a:t>Observations from different groups will be dissimilar (Separation)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#12</a:t>
            </a:r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What cluster analysis is NOT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169855"/>
              </p:ext>
            </p:extLst>
          </p:nvPr>
        </p:nvGraphicFramePr>
        <p:xfrm>
          <a:off x="457200" y="1419497"/>
          <a:ext cx="8173948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5390823"/>
              </p:ext>
            </p:extLst>
          </p:nvPr>
        </p:nvGraphicFramePr>
        <p:xfrm>
          <a:off x="1524000" y="4267200"/>
          <a:ext cx="6858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9229</TotalTime>
  <Words>1338</Words>
  <Application>Microsoft Macintosh PowerPoint</Application>
  <PresentationFormat>On-screen Show (4:3)</PresentationFormat>
  <Paragraphs>253</Paragraphs>
  <Slides>31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Tahoma</vt:lpstr>
      <vt:lpstr>Office Theme</vt:lpstr>
      <vt:lpstr>Equation</vt:lpstr>
      <vt:lpstr>Clustering and Segmentation</vt:lpstr>
      <vt:lpstr>Case: Walmart’s Customer Segmentation</vt:lpstr>
      <vt:lpstr>What is Cluster Analysis?</vt:lpstr>
      <vt:lpstr>Applications</vt:lpstr>
      <vt:lpstr>What cluster analysis is NOT</vt:lpstr>
      <vt:lpstr>How would you design an algorithm to group these data points?</vt:lpstr>
      <vt:lpstr>K-Means: Overview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Algorithm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  <vt:lpstr>In Class Activity #12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/>
  <cp:lastModifiedBy>Kwon YoungJin</cp:lastModifiedBy>
  <cp:revision>305</cp:revision>
  <dcterms:created xsi:type="dcterms:W3CDTF">2011-09-06T14:24:06Z</dcterms:created>
  <dcterms:modified xsi:type="dcterms:W3CDTF">2022-04-04T06:39:47Z</dcterms:modified>
</cp:coreProperties>
</file>