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95" r:id="rId2"/>
    <p:sldId id="261" r:id="rId3"/>
    <p:sldId id="265" r:id="rId4"/>
    <p:sldId id="264" r:id="rId5"/>
    <p:sldId id="297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6" r:id="rId21"/>
    <p:sldId id="317" r:id="rId22"/>
    <p:sldId id="318" r:id="rId23"/>
    <p:sldId id="315" r:id="rId24"/>
    <p:sldId id="31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11" autoAdjust="0"/>
    <p:restoredTop sz="96843" autoAdjust="0"/>
  </p:normalViewPr>
  <p:slideViewPr>
    <p:cSldViewPr>
      <p:cViewPr varScale="1">
        <p:scale>
          <a:sx n="120" d="100"/>
          <a:sy n="120" d="100"/>
        </p:scale>
        <p:origin x="16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9514C-1837-48C0-AB90-D5FB39A15A4F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38C58-FA5F-421B-B41E-758206381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49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96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67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14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098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214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756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901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362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922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25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46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89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Based on each situation which</a:t>
            </a:r>
            <a:r>
              <a:rPr lang="en-US" baseline="0" dirty="0"/>
              <a:t> technique should we use</a:t>
            </a:r>
          </a:p>
          <a:p>
            <a:endParaRPr lang="en-US" baseline="0" dirty="0"/>
          </a:p>
          <a:p>
            <a:r>
              <a:rPr lang="en-US" baseline="0" dirty="0"/>
              <a:t>A – association between classes</a:t>
            </a:r>
          </a:p>
          <a:p>
            <a:r>
              <a:rPr lang="en-US" baseline="0" dirty="0"/>
              <a:t>D – observation(companies) </a:t>
            </a:r>
          </a:p>
          <a:p>
            <a:r>
              <a:rPr lang="en-US" baseline="0" dirty="0"/>
              <a:t>A – </a:t>
            </a:r>
            <a:r>
              <a:rPr lang="en-US" baseline="0" dirty="0" err="1"/>
              <a:t>iphone</a:t>
            </a:r>
            <a:r>
              <a:rPr lang="en-US" baseline="0" dirty="0"/>
              <a:t> (ante)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58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Scientific</a:t>
            </a:r>
            <a:r>
              <a:rPr lang="en-US" baseline="0" dirty="0"/>
              <a:t> </a:t>
            </a:r>
            <a:r>
              <a:rPr lang="en-US" baseline="0" dirty="0" err="1"/>
              <a:t>notiation</a:t>
            </a:r>
            <a:r>
              <a:rPr lang="en-US" baseline="0" dirty="0"/>
              <a:t> – reduce 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6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65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8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59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3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3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3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0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2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0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0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7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C8D2-98D0-4C96-A228-5736651A699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7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ummies.com/how-to/content/the-meaning-of-the-p-value-from-a-test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http://www.dummies.com/how-to/content/statistical-significance-and-pvalues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077200" cy="2590800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Review for Exam 3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</a:t>
            </a:r>
            <a:r>
              <a:rPr lang="ko-KR" altLang="en-US" sz="4000" dirty="0">
                <a:latin typeface="+mj-lt"/>
                <a:cs typeface="Myriad Arabic" panose="01010101010101010101" pitchFamily="50" charset="-78"/>
              </a:rPr>
              <a:t> </a:t>
            </a:r>
            <a:r>
              <a:rPr lang="en-US" sz="4000" dirty="0">
                <a:latin typeface="+mj-lt"/>
                <a:cs typeface="Myriad Arabic" panose="01010101010101010101" pitchFamily="50" charset="-78"/>
              </a:rPr>
              <a:t>Analytics</a:t>
            </a:r>
            <a:endParaRPr lang="en-US" sz="4000" dirty="0">
              <a:latin typeface="+mj-lt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33241DF-14CE-4B5D-B4C6-79B21D6CC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300" y="5638800"/>
            <a:ext cx="6489700" cy="990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Youngjin Kwon</a:t>
            </a:r>
          </a:p>
          <a:p>
            <a:pPr algn="r"/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youngjin.kwon@temple.edu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community.mis.temple.edu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ykwon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078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Interpret output from a cluster analysis</a:t>
            </a:r>
          </a:p>
          <a:p>
            <a:pPr lvl="0"/>
            <a:endParaRPr lang="en-US" sz="2800" dirty="0"/>
          </a:p>
          <a:p>
            <a:pPr lvl="0"/>
            <a:endParaRPr lang="en-US" sz="2800" dirty="0"/>
          </a:p>
        </p:txBody>
      </p:sp>
      <p:pic>
        <p:nvPicPr>
          <p:cNvPr id="8" name="Picture 7" descr="Chart, histogram&#10;&#10;Description automatically generated">
            <a:extLst>
              <a:ext uri="{FF2B5EF4-FFF2-40B4-BE49-F238E27FC236}">
                <a16:creationId xmlns:a16="http://schemas.microsoft.com/office/drawing/2014/main" id="{A241F888-C975-444C-BA50-250ED04118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940105"/>
            <a:ext cx="3893533" cy="2733757"/>
          </a:xfrm>
          <a:prstGeom prst="rect">
            <a:avLst/>
          </a:prstGeom>
        </p:spPr>
      </p:pic>
      <p:pic>
        <p:nvPicPr>
          <p:cNvPr id="9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7BE73187-57D6-418F-8E28-5C3103B4FB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105989"/>
            <a:ext cx="417195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660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473" y="289719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Cohesion and 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3" y="1143000"/>
            <a:ext cx="8229600" cy="3810000"/>
          </a:xfrm>
        </p:spPr>
        <p:txBody>
          <a:bodyPr>
            <a:normAutofit/>
          </a:bodyPr>
          <a:lstStyle/>
          <a:p>
            <a:r>
              <a:rPr lang="en-US" sz="2800" dirty="0"/>
              <a:t>Cohesion</a:t>
            </a:r>
          </a:p>
          <a:p>
            <a:pPr lvl="1"/>
            <a:r>
              <a:rPr lang="en-US" sz="2400" dirty="0"/>
              <a:t>Higher </a:t>
            </a:r>
            <a:r>
              <a:rPr lang="en-US" sz="2400" dirty="0" err="1"/>
              <a:t>withinss</a:t>
            </a:r>
            <a:r>
              <a:rPr lang="en-US" sz="2400" dirty="0"/>
              <a:t> = Lower cohesion (BAD)</a:t>
            </a:r>
          </a:p>
          <a:p>
            <a:pPr lvl="1"/>
            <a:r>
              <a:rPr lang="en-US" sz="2400" dirty="0"/>
              <a:t>High </a:t>
            </a:r>
            <a:r>
              <a:rPr lang="en-US" sz="2400" dirty="0" err="1"/>
              <a:t>withinss</a:t>
            </a:r>
            <a:r>
              <a:rPr lang="en-US" sz="2400" dirty="0"/>
              <a:t> means that </a:t>
            </a:r>
            <a:r>
              <a:rPr lang="en-US" sz="2400" b="1" dirty="0"/>
              <a:t>elements within cluster </a:t>
            </a:r>
            <a:r>
              <a:rPr lang="en-US" sz="2400" dirty="0"/>
              <a:t>are far away from each other</a:t>
            </a:r>
          </a:p>
          <a:p>
            <a:pPr lvl="1"/>
            <a:endParaRPr lang="en-US" sz="1000" dirty="0"/>
          </a:p>
          <a:p>
            <a:r>
              <a:rPr lang="en-US" sz="2800" dirty="0"/>
              <a:t>Separation</a:t>
            </a:r>
          </a:p>
          <a:p>
            <a:pPr lvl="1"/>
            <a:r>
              <a:rPr lang="en-US" sz="2400" dirty="0"/>
              <a:t>Higher </a:t>
            </a:r>
            <a:r>
              <a:rPr lang="en-US" sz="2400" dirty="0" err="1"/>
              <a:t>betweenss</a:t>
            </a:r>
            <a:r>
              <a:rPr lang="en-US" sz="2400" dirty="0"/>
              <a:t>  = Higher separation(GOOD)</a:t>
            </a:r>
          </a:p>
          <a:p>
            <a:pPr lvl="1"/>
            <a:r>
              <a:rPr lang="en-US" sz="2400" dirty="0"/>
              <a:t>High </a:t>
            </a:r>
            <a:r>
              <a:rPr lang="en-US" sz="2400" dirty="0" err="1"/>
              <a:t>betweenss</a:t>
            </a:r>
            <a:r>
              <a:rPr lang="en-US" sz="2400" dirty="0"/>
              <a:t> means that </a:t>
            </a:r>
            <a:r>
              <a:rPr lang="en-US" sz="2400" b="1" dirty="0"/>
              <a:t>different clusters </a:t>
            </a:r>
            <a:r>
              <a:rPr lang="en-US" sz="2400" dirty="0"/>
              <a:t>are far away from each other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400" dirty="0"/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3810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4961535"/>
            <a:ext cx="89916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600" dirty="0"/>
              <a:t>What happens to those statistics as the number of clusters increases?</a:t>
            </a:r>
          </a:p>
        </p:txBody>
      </p:sp>
      <p:sp>
        <p:nvSpPr>
          <p:cNvPr id="7" name="Rectangle 6"/>
          <p:cNvSpPr/>
          <p:nvPr/>
        </p:nvSpPr>
        <p:spPr>
          <a:xfrm>
            <a:off x="2895600" y="5623254"/>
            <a:ext cx="35997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Higher cohesion (Good)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5600" y="6102237"/>
            <a:ext cx="3541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Lower separation (Bad)</a:t>
            </a:r>
          </a:p>
        </p:txBody>
      </p:sp>
    </p:spTree>
    <p:extLst>
      <p:ext uri="{BB962C8B-B14F-4D97-AF65-F5344CB8AC3E}">
        <p14:creationId xmlns:p14="http://schemas.microsoft.com/office/powerpoint/2010/main" val="27429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Cohesion and 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9819"/>
            <a:ext cx="8229600" cy="4678364"/>
          </a:xfrm>
        </p:spPr>
        <p:txBody>
          <a:bodyPr>
            <a:normAutofit/>
          </a:bodyPr>
          <a:lstStyle/>
          <a:p>
            <a:r>
              <a:rPr lang="en-US" sz="2400" dirty="0"/>
              <a:t>Interpret </a:t>
            </a:r>
            <a:r>
              <a:rPr lang="en-US" sz="2400" dirty="0" err="1"/>
              <a:t>withinss</a:t>
            </a:r>
            <a:r>
              <a:rPr lang="en-US" sz="2400" dirty="0"/>
              <a:t> (cohesion) and </a:t>
            </a:r>
            <a:r>
              <a:rPr lang="en-US" sz="2400" dirty="0" err="1"/>
              <a:t>betweensss</a:t>
            </a:r>
            <a:r>
              <a:rPr lang="en-US" sz="2400" dirty="0"/>
              <a:t> (separation)</a:t>
            </a:r>
          </a:p>
          <a:p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6108190" y="2285083"/>
            <a:ext cx="2883410" cy="546100"/>
            <a:chOff x="-505989" y="0"/>
            <a:chExt cx="3310817" cy="546100"/>
          </a:xfrm>
        </p:grpSpPr>
        <p:sp>
          <p:nvSpPr>
            <p:cNvPr id="7" name="Text Box 23"/>
            <p:cNvSpPr txBox="1"/>
            <p:nvPr/>
          </p:nvSpPr>
          <p:spPr>
            <a:xfrm>
              <a:off x="488610" y="0"/>
              <a:ext cx="2316218" cy="5461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 err="1">
                  <a:solidFill>
                    <a:srgbClr val="FF0000"/>
                  </a:solidFill>
                  <a:latin typeface="Calibri" panose="020F0502020204030204" pitchFamily="34" charset="0"/>
                  <a:ea typeface="宋体" panose="02010600030101010101" pitchFamily="2" charset="-122"/>
                </a:rPr>
                <a:t>withinss</a:t>
              </a:r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ea typeface="宋体" panose="02010600030101010101" pitchFamily="2" charset="-122"/>
                </a:rPr>
                <a:t> </a:t>
              </a:r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error (cohesion)</a:t>
              </a:r>
            </a:p>
          </p:txBody>
        </p:sp>
        <p:cxnSp>
          <p:nvCxnSpPr>
            <p:cNvPr id="8" name="Straight Arrow Connector 7"/>
            <p:cNvCxnSpPr>
              <a:cxnSpLocks/>
            </p:cNvCxnSpPr>
            <p:nvPr/>
          </p:nvCxnSpPr>
          <p:spPr>
            <a:xfrm flipH="1">
              <a:off x="-505989" y="258265"/>
              <a:ext cx="1045739" cy="1478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572000" y="3749448"/>
            <a:ext cx="4419600" cy="508635"/>
            <a:chOff x="3701111" y="6524585"/>
            <a:chExt cx="7144866" cy="508635"/>
          </a:xfrm>
        </p:grpSpPr>
        <p:cxnSp>
          <p:nvCxnSpPr>
            <p:cNvPr id="12" name="Straight Arrow Connector 11"/>
            <p:cNvCxnSpPr>
              <a:cxnSpLocks/>
            </p:cNvCxnSpPr>
            <p:nvPr/>
          </p:nvCxnSpPr>
          <p:spPr>
            <a:xfrm flipH="1">
              <a:off x="3701111" y="6760532"/>
              <a:ext cx="3116754" cy="25971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 Box 25"/>
            <p:cNvSpPr txBox="1"/>
            <p:nvPr/>
          </p:nvSpPr>
          <p:spPr>
            <a:xfrm>
              <a:off x="6916095" y="6524585"/>
              <a:ext cx="3929882" cy="50863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total </a:t>
              </a:r>
              <a:r>
                <a:rPr lang="en-US" b="1" dirty="0" err="1">
                  <a:solidFill>
                    <a:srgbClr val="FF0000"/>
                  </a:solidFill>
                </a:rPr>
                <a:t>betweensss</a:t>
              </a:r>
              <a:r>
                <a:rPr lang="en-US" b="1" dirty="0">
                  <a:solidFill>
                    <a:srgbClr val="FF0000"/>
                  </a:solidFill>
                </a:rPr>
                <a:t> error</a:t>
              </a:r>
              <a:endPara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381002" y="240268"/>
            <a:ext cx="1847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en-US" altLang="en-US" sz="600">
                <a:latin typeface="Arial" pitchFamily="34" charset="0"/>
                <a:cs typeface="Arial" pitchFamily="34" charset="0"/>
              </a:rPr>
            </a:br>
            <a:endParaRPr lang="en-US" altLang="en-US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419600" y="5186213"/>
            <a:ext cx="4125082" cy="508635"/>
            <a:chOff x="4683167" y="6524585"/>
            <a:chExt cx="6162810" cy="508635"/>
          </a:xfrm>
        </p:grpSpPr>
        <p:cxnSp>
          <p:nvCxnSpPr>
            <p:cNvPr id="18" name="Straight Arrow Connector 17"/>
            <p:cNvCxnSpPr>
              <a:cxnSpLocks/>
            </p:cNvCxnSpPr>
            <p:nvPr/>
          </p:nvCxnSpPr>
          <p:spPr>
            <a:xfrm flipH="1" flipV="1">
              <a:off x="4683167" y="6524585"/>
              <a:ext cx="2134698" cy="3640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25"/>
            <p:cNvSpPr txBox="1"/>
            <p:nvPr/>
          </p:nvSpPr>
          <p:spPr>
            <a:xfrm>
              <a:off x="6916095" y="6524585"/>
              <a:ext cx="3929882" cy="50863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average </a:t>
              </a:r>
              <a:r>
                <a:rPr lang="en-US" b="1" dirty="0" err="1">
                  <a:solidFill>
                    <a:srgbClr val="FF0000"/>
                  </a:solidFill>
                </a:rPr>
                <a:t>betweensss</a:t>
              </a:r>
              <a:r>
                <a:rPr lang="en-US" b="1" dirty="0">
                  <a:solidFill>
                    <a:srgbClr val="FF0000"/>
                  </a:solidFill>
                </a:rPr>
                <a:t> error (separation)</a:t>
              </a:r>
              <a:endPara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20" name="Picture 19" descr="Text&#10;&#10;Description automatically generated">
            <a:extLst>
              <a:ext uri="{FF2B5EF4-FFF2-40B4-BE49-F238E27FC236}">
                <a16:creationId xmlns:a16="http://schemas.microsoft.com/office/drawing/2014/main" id="{DF7D0151-C68B-461C-AA97-10D122DD94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737"/>
          <a:stretch/>
        </p:blipFill>
        <p:spPr bwMode="auto">
          <a:xfrm>
            <a:off x="1111530" y="1864732"/>
            <a:ext cx="4996660" cy="17017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5F00DE5-D8CC-4077-BCD5-6D02B1FF57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0526" y="4322258"/>
            <a:ext cx="4676027" cy="75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347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D033D9C0-AB32-47A1-973C-3D32246133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41739"/>
            <a:ext cx="8305800" cy="14032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Standardized (Normalized)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Interpret standardized cluster means for each input variable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5000" y="3707833"/>
            <a:ext cx="70104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7388" y="4408714"/>
            <a:ext cx="7809411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For </a:t>
            </a:r>
            <a:r>
              <a:rPr lang="en-US" sz="2000" b="1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standardized values</a:t>
            </a:r>
            <a:r>
              <a:rPr lang="en-US" sz="20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“0” is the average value for that variable.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77387" y="4940541"/>
            <a:ext cx="7809411" cy="12311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For Cluster 5:</a:t>
            </a:r>
            <a:endParaRPr lang="en-US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average </a:t>
            </a:r>
            <a:r>
              <a:rPr lang="en-US" dirty="0" err="1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RegionDensityPercentile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&gt;0 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higher than the population average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average </a:t>
            </a:r>
            <a:r>
              <a:rPr lang="en-US" dirty="0" err="1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MedianHouseholdIncome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and </a:t>
            </a:r>
            <a:r>
              <a:rPr lang="en-US" dirty="0" err="1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AverageHouseholdSize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&lt;0 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lower than the population average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070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8633"/>
          </a:xfrm>
        </p:spPr>
        <p:txBody>
          <a:bodyPr/>
          <a:lstStyle/>
          <a:p>
            <a:r>
              <a:rPr lang="en-US" dirty="0"/>
              <a:t>Association Rules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42323" y="1201221"/>
                <a:ext cx="8229600" cy="4525963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en-US" sz="2800" dirty="0"/>
                  <a:t>Interpret the output from an association rule analysis</a:t>
                </a:r>
              </a:p>
              <a:p>
                <a:pPr lvl="0"/>
                <a:endParaRPr lang="en-US" sz="2800" dirty="0"/>
              </a:p>
              <a:p>
                <a:pPr lvl="0"/>
                <a:endParaRPr lang="en-US" sz="2800" dirty="0"/>
              </a:p>
              <a:p>
                <a:pPr lvl="0"/>
                <a:endParaRPr lang="en-US" sz="2800" dirty="0"/>
              </a:p>
              <a:p>
                <a:pPr lvl="0"/>
                <a:endParaRPr lang="en-US" sz="2800" dirty="0"/>
              </a:p>
              <a:p>
                <a:pPr lvl="0"/>
                <a:r>
                  <a:rPr lang="en-US" sz="2800" dirty="0"/>
                  <a:t>Compute support count (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𝜎</m:t>
                    </m:r>
                  </m:oMath>
                </a14:m>
                <a:r>
                  <a:rPr lang="en-US" sz="2800" dirty="0"/>
                  <a:t>), support (</a:t>
                </a:r>
                <a:r>
                  <a:rPr lang="en-US" altLang="zh-CN" sz="2800" dirty="0"/>
                  <a:t>s</a:t>
                </a:r>
                <a:r>
                  <a:rPr lang="en-US" sz="2800" dirty="0"/>
                  <a:t>), confidence, and lift</a:t>
                </a: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2323" y="1201221"/>
                <a:ext cx="8229600" cy="4525963"/>
              </a:xfrm>
              <a:blipFill>
                <a:blip r:embed="rId4"/>
                <a:stretch>
                  <a:fillRect l="-1333" t="-1213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744588"/>
              </p:ext>
            </p:extLst>
          </p:nvPr>
        </p:nvGraphicFramePr>
        <p:xfrm>
          <a:off x="1298046" y="5665027"/>
          <a:ext cx="2510896" cy="630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5" imgW="1434960" imgH="355320" progId="Equation.3">
                  <p:embed/>
                </p:oleObj>
              </mc:Choice>
              <mc:Fallback>
                <p:oleObj name="Equation" r:id="rId5" imgW="1434960" imgH="35532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046" y="5665027"/>
                        <a:ext cx="2510896" cy="6309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/>
          <p:cNvSpPr/>
          <p:nvPr/>
        </p:nvSpPr>
        <p:spPr>
          <a:xfrm>
            <a:off x="3961871" y="5196715"/>
            <a:ext cx="5334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48200" y="5393049"/>
            <a:ext cx="36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These two formulas will be provided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52266" y="5955268"/>
            <a:ext cx="469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But you need to know how to compute support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EE857F5-E2DB-467A-94A1-0EF508B0273D}"/>
                  </a:ext>
                </a:extLst>
              </p:cNvPr>
              <p:cNvSpPr/>
              <p:nvPr/>
            </p:nvSpPr>
            <p:spPr>
              <a:xfrm>
                <a:off x="1357782" y="4857199"/>
                <a:ext cx="2012154" cy="6774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→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Y</m:t>
                          </m:r>
                        </m:e>
                      </m:d>
                      <m:r>
                        <m:rPr>
                          <m:nor/>
                        </m:rPr>
                        <a:rPr lang="en-US" i="1">
                          <a:latin typeface="Times New Roman" panose="02020603050405020304" pitchFamily="18" charset="0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i="1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i="1">
                                  <a:latin typeface="Times New Roman" panose="020206030504050203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m:rPr>
                                  <m:nor/>
                                </m:rPr>
                                <a:rPr lang="en-US" i="1">
                                  <a:latin typeface="Times New Roman" panose="020206030504050203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  <m:t>Y</m:t>
                              </m:r>
                            </m:e>
                          </m:d>
                        </m:num>
                        <m:den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EE857F5-E2DB-467A-94A1-0EF508B027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782" y="4857199"/>
                <a:ext cx="2012154" cy="6774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42D8121D-DC87-4C67-A3F6-B1CFFB9C71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99623" y="1925483"/>
            <a:ext cx="5715000" cy="159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346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Compute Support, confidence, and lift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09296537"/>
                  </p:ext>
                </p:extLst>
              </p:nvPr>
            </p:nvGraphicFramePr>
            <p:xfrm>
              <a:off x="1028700" y="3011360"/>
              <a:ext cx="7086600" cy="1227266"/>
            </p:xfrm>
            <a:graphic>
              <a:graphicData uri="http://schemas.openxmlformats.org/drawingml/2006/table">
                <a:tbl>
                  <a:tblPr firstRow="1" firstCol="1" bandRow="1">
                    <a:tableStyleId>{2D5ABB26-0587-4C30-8999-92F81FD0307C}</a:tableStyleId>
                  </a:tblPr>
                  <a:tblGrid>
                    <a:gridCol w="245984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501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034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3622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27382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Rule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Support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Confidence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Lift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767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{Coke} </a:t>
                          </a:r>
                          <a:r>
                            <a:rPr lang="en-US" sz="1400" dirty="0">
                              <a:effectLst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1400" dirty="0">
                              <a:effectLst/>
                            </a:rPr>
                            <a:t> {Donuts}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3/8 = 0.375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3/6 = 0.50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1400" b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375</m:t>
                                    </m:r>
                                  </m:num>
                                  <m:den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1400" b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75</m:t>
                                    </m:r>
                                    <m:r>
                                      <a:rPr lang="en-US" sz="1400" b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1400" b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375</m:t>
                                    </m:r>
                                  </m:den>
                                </m:f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767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{Coke, Pop-Tarts} </a:t>
                          </a: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{Donuts}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2/8 = 0.25</a:t>
                          </a: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2/3 = 0.67</a:t>
                          </a: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  <m:r>
                                      <a:rPr lang="en-US" sz="1400" b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25</m:t>
                                    </m:r>
                                  </m:num>
                                  <m:den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  <m:r>
                                      <a:rPr lang="en-US" sz="1400" b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375</m:t>
                                    </m:r>
                                    <m:r>
                                      <a:rPr lang="en-US" sz="1400" b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∗</m:t>
                                    </m:r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  <m:r>
                                      <a:rPr lang="en-US" sz="1400" b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375</m:t>
                                    </m:r>
                                  </m:den>
                                </m:f>
                                <m:r>
                                  <a:rPr lang="en-US" sz="14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n-US" sz="14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𝟏</m:t>
                                </m:r>
                                <m:r>
                                  <a:rPr lang="en-US" sz="14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.</m:t>
                                </m:r>
                                <m:r>
                                  <a:rPr lang="en-US" sz="14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𝟕𝟖</m:t>
                                </m:r>
                              </m:oMath>
                            </m:oMathPara>
                          </a14:m>
                          <a:endParaRPr lang="en-US" sz="14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09296537"/>
                  </p:ext>
                </p:extLst>
              </p:nvPr>
            </p:nvGraphicFramePr>
            <p:xfrm>
              <a:off x="1028700" y="3011360"/>
              <a:ext cx="7086600" cy="1227266"/>
            </p:xfrm>
            <a:graphic>
              <a:graphicData uri="http://schemas.openxmlformats.org/drawingml/2006/table">
                <a:tbl>
                  <a:tblPr firstRow="1" firstCol="1" bandRow="1">
                    <a:tableStyleId>{2D5ABB26-0587-4C30-8999-92F81FD0307C}</a:tableStyleId>
                  </a:tblPr>
                  <a:tblGrid>
                    <a:gridCol w="245984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501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034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3622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27382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Rule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Support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Confidence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Lift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767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{Coke} </a:t>
                          </a:r>
                          <a:r>
                            <a:rPr lang="en-US" sz="1400" dirty="0">
                              <a:effectLst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1400" dirty="0">
                              <a:effectLst/>
                            </a:rPr>
                            <a:t> {Donuts}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3/8 = 0.375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3/6 = 0.50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l="-217439" t="-64557" r="-545" b="-1025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767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{Coke, Pop-Tarts} </a:t>
                          </a: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{Donuts}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2/8 = 0.25</a:t>
                          </a: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2/3 = 0.67</a:t>
                          </a: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7439" t="-164557" r="-545" b="-25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2286000" y="94955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/>
              <a:t>Basket	Items</a:t>
            </a:r>
          </a:p>
          <a:p>
            <a:r>
              <a:rPr lang="en-US" sz="1400" dirty="0"/>
              <a:t>1	Coke, Pop-Tarts, Donuts </a:t>
            </a:r>
          </a:p>
          <a:p>
            <a:r>
              <a:rPr lang="en-US" sz="1400" dirty="0"/>
              <a:t>2	Cheerios, Coke, Donuts, Napkins</a:t>
            </a:r>
          </a:p>
          <a:p>
            <a:r>
              <a:rPr lang="en-US" sz="1400" dirty="0"/>
              <a:t>3	Waffles, Cheerios, Coke, Napkins</a:t>
            </a:r>
          </a:p>
          <a:p>
            <a:r>
              <a:rPr lang="en-US" sz="1400" dirty="0"/>
              <a:t>4	Bread, Milk, Coke, Napkins</a:t>
            </a:r>
          </a:p>
          <a:p>
            <a:r>
              <a:rPr lang="en-US" sz="1400" dirty="0"/>
              <a:t>5	Coffee, Bread, Waffles</a:t>
            </a:r>
          </a:p>
          <a:p>
            <a:r>
              <a:rPr lang="en-US" sz="1400" dirty="0"/>
              <a:t>6	Coke, Bread, Pop-Tarts</a:t>
            </a:r>
          </a:p>
          <a:p>
            <a:r>
              <a:rPr lang="en-US" sz="1400" dirty="0"/>
              <a:t>7	Milk, Waffles, Pop-Tarts</a:t>
            </a:r>
          </a:p>
          <a:p>
            <a:r>
              <a:rPr lang="en-US" sz="1400" dirty="0"/>
              <a:t>8	Coke, Pop-Tarts, Donuts, Napkins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4495800"/>
            <a:ext cx="8153400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rule has the stronger association?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Consider: </a:t>
            </a:r>
          </a:p>
          <a:p>
            <a:pPr marL="342900" lvl="0" indent="-342900">
              <a:buAutoNum type="arabicParenBoth"/>
            </a:pPr>
            <a:r>
              <a:rPr lang="en-US" sz="2000" dirty="0"/>
              <a:t>a customer with </a:t>
            </a:r>
            <a:r>
              <a:rPr lang="en-US" sz="2000" b="1" dirty="0"/>
              <a:t>coke</a:t>
            </a:r>
            <a:r>
              <a:rPr lang="en-US" sz="2000" dirty="0"/>
              <a:t> in the shopping cart.</a:t>
            </a:r>
          </a:p>
          <a:p>
            <a:pPr marL="342900" lvl="0" indent="-342900">
              <a:buAutoNum type="arabicParenBoth"/>
            </a:pPr>
            <a:r>
              <a:rPr lang="en-US" sz="2000" dirty="0"/>
              <a:t>a customer with </a:t>
            </a:r>
            <a:r>
              <a:rPr lang="en-US" sz="2000" b="1" dirty="0"/>
              <a:t>coke and pop-tarts </a:t>
            </a:r>
            <a:r>
              <a:rPr lang="en-US" sz="2000" dirty="0"/>
              <a:t>in the shopping cart. 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Who do you think is more likely to buy donuts?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57800" y="4485640"/>
            <a:ext cx="3429000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>
                <a:solidFill>
                  <a:srgbClr val="FF0000"/>
                </a:solidFill>
              </a:rPr>
              <a:t>{Coke, Pop-Tarts}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rgbClr val="FF0000"/>
                </a:solidFill>
              </a:rPr>
              <a:t>{Donuts}  has both higher lift and confidence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0" y="6350410"/>
            <a:ext cx="3429000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>
                <a:solidFill>
                  <a:srgbClr val="FF0000"/>
                </a:solidFill>
              </a:rPr>
              <a:t>The second one, with a higher lift</a:t>
            </a:r>
          </a:p>
        </p:txBody>
      </p:sp>
    </p:spTree>
    <p:extLst>
      <p:ext uri="{BB962C8B-B14F-4D97-AF65-F5344CB8AC3E}">
        <p14:creationId xmlns:p14="http://schemas.microsoft.com/office/powerpoint/2010/main" val="82112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371600"/>
          <a:ext cx="4707003" cy="20500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0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5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Krusty-O’s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Potato Chips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Yes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5000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1000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Yes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4000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Total: 10500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lvl="0"/>
            <a:r>
              <a:rPr lang="en-US"/>
              <a:t>Compute Support</a:t>
            </a:r>
            <a:r>
              <a:rPr lang="en-US" dirty="0"/>
              <a:t>, confidence, and lift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3733800"/>
            <a:ext cx="7775733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the lift for the rule {Potato Chips}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{</a:t>
            </a:r>
            <a:r>
              <a:rPr lang="en-US" dirty="0" err="1"/>
              <a:t>Krusty</a:t>
            </a:r>
            <a:r>
              <a:rPr lang="en-US" dirty="0"/>
              <a:t>-O’s}?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Are people who bought Potato Chips more likely than chance to buy </a:t>
            </a:r>
            <a:r>
              <a:rPr lang="en-US" dirty="0" err="1"/>
              <a:t>Krusty</a:t>
            </a:r>
            <a:r>
              <a:rPr lang="en-US" dirty="0"/>
              <a:t>-O’s too?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33400" y="5173429"/>
                <a:ext cx="4572000" cy="11994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𝑳𝒊𝒇𝒕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𝑷𝒐𝒕𝒂𝒕𝒐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𝑪𝒉𝒊𝒑𝒔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𝑲𝒓𝒖𝒔𝒕𝒚𝑶𝒔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"/>
                              <m:ctrlPr>
                                <a:rPr lang="en-US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d>
                                <m:d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𝑷𝒐𝒕𝒂𝒕𝒐</m:t>
                                  </m:r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𝑪𝒉𝒊𝒑𝒔</m:t>
                                  </m:r>
                                </m:e>
                              </m:d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𝑲𝒓𝒖𝒔𝒕𝒚𝑶𝒔</m:t>
                              </m:r>
                            </m:e>
                          </m:d>
                        </m:den>
                      </m:f>
                      <m:r>
                        <a:rPr lang="en-US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0.048</m:t>
                          </m:r>
                        </m:num>
                        <m:den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0.429∗0.143</m:t>
                          </m:r>
                        </m:den>
                      </m:f>
                      <m:r>
                        <a:rPr lang="en-US" b="0" i="0">
                          <a:latin typeface="Cambria Math" panose="02040503050406030204" pitchFamily="18" charset="0"/>
                        </a:rPr>
                        <m:t>=0.782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173429"/>
                <a:ext cx="4572000" cy="11994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4979773" y="5186492"/>
            <a:ext cx="3362017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They appear in the same basket less often than what you’d expect by chance (i.e., Lift &lt; 1).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11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What does Lift &gt; 1 mean? Would you take action on such a rule?</a:t>
            </a:r>
          </a:p>
          <a:p>
            <a:endParaRPr lang="en-US" sz="1000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about Lift &lt; 1?</a:t>
            </a:r>
          </a:p>
          <a:p>
            <a:endParaRPr lang="en-US" sz="1000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about Lift = 1?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4345" y="2590800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>
                <a:solidFill>
                  <a:srgbClr val="FF0000"/>
                </a:solidFill>
              </a:rPr>
              <a:t>The occurrence of X 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rgbClr val="FF0000"/>
                </a:solidFill>
              </a:rPr>
              <a:t> Y together is more likely than what you would expect by random chance (positive association)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3948545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>
                <a:solidFill>
                  <a:srgbClr val="FF0000"/>
                </a:solidFill>
              </a:rPr>
              <a:t>The occurrence of X 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rgbClr val="FF0000"/>
                </a:solidFill>
              </a:rPr>
              <a:t> Y together is less likely than what you would expect  by random chance (negative association)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533400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>
                <a:solidFill>
                  <a:srgbClr val="FF0000"/>
                </a:solidFill>
              </a:rPr>
              <a:t>The occurrence of X 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rgbClr val="FF0000"/>
                </a:solidFill>
              </a:rPr>
              <a:t> Y together is the same as random chance (no apparent association. X and Y are independent of each other)</a:t>
            </a:r>
          </a:p>
        </p:txBody>
      </p:sp>
    </p:spTree>
    <p:extLst>
      <p:ext uri="{BB962C8B-B14F-4D97-AF65-F5344CB8AC3E}">
        <p14:creationId xmlns:p14="http://schemas.microsoft.com/office/powerpoint/2010/main" val="200144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138"/>
            <a:ext cx="8229600" cy="1143000"/>
          </a:xfrm>
        </p:spPr>
        <p:txBody>
          <a:bodyPr/>
          <a:lstStyle/>
          <a:p>
            <a:r>
              <a:rPr lang="en-US" dirty="0"/>
              <a:t>Association Rules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1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Can you have high confidence and low lift?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742950" lvl="2" indent="-342900"/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9921" y="1558080"/>
                <a:ext cx="8153400" cy="507933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600" b="0" dirty="0"/>
                  <a:t>A numeric demonstration</a:t>
                </a:r>
                <a:r>
                  <a:rPr lang="en-US" sz="2600" dirty="0"/>
                  <a:t>:  Suppose we have 10 baskets. X appears in 8 baskets. Y appears in 8 baskets. X and Y co-appear in 6 baskets…</a:t>
                </a:r>
              </a:p>
              <a:p>
                <a:pPr>
                  <a:spcAft>
                    <a:spcPts val="600"/>
                  </a:spcAft>
                </a:pPr>
                <a:endParaRPr lang="en-US" sz="2600" b="0" dirty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𝜎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=8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=0.8</m:t>
                      </m:r>
                    </m:oMath>
                  </m:oMathPara>
                </a14:m>
                <a:endParaRPr lang="en-US" sz="2400" b="0" dirty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𝜎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=8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𝑌</m:t>
                          </m:r>
                        </m:e>
                      </m:d>
                      <m:r>
                        <a:rPr lang="en-US" sz="2400" i="1">
                          <a:latin typeface="Cambria Math"/>
                          <a:ea typeface="Cambria Math"/>
                        </a:rPr>
                        <m:t>=0.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sz="2400" dirty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𝜎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=6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𝑋</m:t>
                          </m:r>
                          <m:r>
                            <a:rPr lang="en-US" sz="2400" i="1">
                              <a:latin typeface="Cambria Math"/>
                            </a:rPr>
                            <m:t>→</m:t>
                          </m:r>
                          <m:r>
                            <a:rPr lang="en-US" sz="2400" i="1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US" sz="24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0.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en-US" sz="2400" dirty="0"/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𝐶𝑜𝑛𝑓𝑖𝑑𝑒𝑛𝑐𝑒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𝜎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𝑋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𝑌</m:t>
                            </m:r>
                          </m:e>
                        </m:d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𝜎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𝑋</m:t>
                            </m:r>
                          </m:e>
                        </m:d>
                      </m:den>
                    </m:f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=0.75</m:t>
                    </m:r>
                  </m:oMath>
                </a14:m>
                <a:endParaRPr lang="en-US" sz="2400" b="0" dirty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𝐿𝑖𝑓𝑡</m:t>
                      </m:r>
                      <m:r>
                        <a:rPr lang="en-US" sz="2400" b="0" i="1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400" dirty="0"/>
                        <m:t>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𝑌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𝑋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∗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𝑌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0.6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0.8∗0.8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=0.9375&lt;1</m:t>
                      </m:r>
                    </m:oMath>
                  </m:oMathPara>
                </a14:m>
                <a:endParaRPr lang="en-US" sz="2400" dirty="0"/>
              </a:p>
              <a:p>
                <a:pPr>
                  <a:spcAft>
                    <a:spcPts val="600"/>
                  </a:spcAft>
                </a:pPr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21" y="1558080"/>
                <a:ext cx="8153400" cy="507933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5845131" y="3354977"/>
            <a:ext cx="30728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342900"/>
            <a:r>
              <a:rPr lang="en-US" dirty="0">
                <a:solidFill>
                  <a:srgbClr val="FF0000"/>
                </a:solidFill>
              </a:rPr>
              <a:t>When both X and Y are popular….</a:t>
            </a:r>
          </a:p>
        </p:txBody>
      </p:sp>
      <p:sp>
        <p:nvSpPr>
          <p:cNvPr id="7" name="Rectangle 6"/>
          <p:cNvSpPr/>
          <p:nvPr/>
        </p:nvSpPr>
        <p:spPr>
          <a:xfrm>
            <a:off x="478971" y="6018961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342900"/>
            <a:r>
              <a:rPr lang="en-US" sz="2000" b="1" dirty="0">
                <a:solidFill>
                  <a:srgbClr val="FF0000"/>
                </a:solidFill>
              </a:rPr>
              <a:t>When both X and Y are popular, you’d almost expect them to show up in the same baskets by chance !</a:t>
            </a:r>
          </a:p>
        </p:txBody>
      </p:sp>
      <p:sp>
        <p:nvSpPr>
          <p:cNvPr id="9" name="Right Brace 8"/>
          <p:cNvSpPr/>
          <p:nvPr/>
        </p:nvSpPr>
        <p:spPr>
          <a:xfrm>
            <a:off x="5578431" y="3352800"/>
            <a:ext cx="533400" cy="762000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4762304"/>
            <a:ext cx="30728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342900"/>
            <a:r>
              <a:rPr lang="en-US" dirty="0">
                <a:solidFill>
                  <a:srgbClr val="FF0000"/>
                </a:solidFill>
              </a:rPr>
              <a:t>You get high confidence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77000" y="5523300"/>
            <a:ext cx="2077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342900"/>
            <a:r>
              <a:rPr lang="en-US" dirty="0">
                <a:solidFill>
                  <a:srgbClr val="FF0000"/>
                </a:solidFill>
              </a:rPr>
              <a:t>But low lift</a:t>
            </a:r>
          </a:p>
        </p:txBody>
      </p:sp>
    </p:spTree>
    <p:extLst>
      <p:ext uri="{BB962C8B-B14F-4D97-AF65-F5344CB8AC3E}">
        <p14:creationId xmlns:p14="http://schemas.microsoft.com/office/powerpoint/2010/main" val="2551110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SQL 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Given a schema of a database, be able to create a SQL statement to answer a question</a:t>
            </a:r>
          </a:p>
          <a:p>
            <a:endParaRPr lang="en-US" dirty="0"/>
          </a:p>
          <a:p>
            <a:pPr lvl="0"/>
            <a:r>
              <a:rPr lang="en-US" dirty="0"/>
              <a:t>Understand how to use</a:t>
            </a:r>
          </a:p>
          <a:p>
            <a:pPr lvl="1"/>
            <a:r>
              <a:rPr lang="en-US" dirty="0"/>
              <a:t>SELECT</a:t>
            </a:r>
          </a:p>
          <a:p>
            <a:pPr lvl="1"/>
            <a:r>
              <a:rPr lang="en-US" dirty="0"/>
              <a:t>FROM</a:t>
            </a:r>
          </a:p>
          <a:p>
            <a:pPr lvl="1"/>
            <a:r>
              <a:rPr lang="en-US" dirty="0"/>
              <a:t>DISTINCT</a:t>
            </a:r>
          </a:p>
          <a:p>
            <a:pPr lvl="1"/>
            <a:r>
              <a:rPr lang="en-US" dirty="0"/>
              <a:t>WHERE (and how to specify conditions)</a:t>
            </a:r>
          </a:p>
          <a:p>
            <a:pPr lvl="1"/>
            <a:r>
              <a:rPr lang="en-US" dirty="0"/>
              <a:t>AND/OR</a:t>
            </a:r>
          </a:p>
          <a:p>
            <a:pPr lvl="1"/>
            <a:r>
              <a:rPr lang="en-US" dirty="0"/>
              <a:t>COUNT, AVG, MIN, MAX, SUM</a:t>
            </a:r>
          </a:p>
          <a:p>
            <a:pPr lvl="1"/>
            <a:r>
              <a:rPr lang="en-US" dirty="0"/>
              <a:t>GROUP BY</a:t>
            </a:r>
          </a:p>
          <a:p>
            <a:pPr lvl="1"/>
            <a:r>
              <a:rPr lang="en-US" dirty="0"/>
              <a:t>ORDER BY (ASC/DESC)</a:t>
            </a:r>
          </a:p>
          <a:p>
            <a:pPr lvl="1"/>
            <a:r>
              <a:rPr lang="en-US" dirty="0"/>
              <a:t>LIMIT</a:t>
            </a:r>
          </a:p>
          <a:p>
            <a:pPr lvl="1"/>
            <a:r>
              <a:rPr lang="en-US" dirty="0"/>
              <a:t>Join Tables</a:t>
            </a:r>
          </a:p>
        </p:txBody>
      </p:sp>
    </p:spTree>
    <p:extLst>
      <p:ext uri="{BB962C8B-B14F-4D97-AF65-F5344CB8AC3E}">
        <p14:creationId xmlns:p14="http://schemas.microsoft.com/office/powerpoint/2010/main" val="3344089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en-US" sz="2800" b="1" dirty="0"/>
              <a:t>Date/Time: </a:t>
            </a:r>
            <a:r>
              <a:rPr lang="en-US" sz="2800" dirty="0"/>
              <a:t>Friday, Apr 22, </a:t>
            </a:r>
          </a:p>
          <a:p>
            <a:pPr marL="0" indent="0">
              <a:buNone/>
            </a:pPr>
            <a:r>
              <a:rPr lang="en-US" sz="2800" dirty="0"/>
              <a:t>                           3:0x am – 3:5x am (55 minutes)</a:t>
            </a:r>
          </a:p>
          <a:p>
            <a:r>
              <a:rPr lang="en-US" sz="2800" b="1" dirty="0"/>
              <a:t>Place: </a:t>
            </a:r>
            <a:r>
              <a:rPr lang="en-US" sz="2800" dirty="0"/>
              <a:t>Classroom</a:t>
            </a:r>
          </a:p>
          <a:p>
            <a:pPr marL="0" indent="0" algn="ctr">
              <a:buNone/>
            </a:pPr>
            <a:endParaRPr lang="en-US" sz="2800" dirty="0">
              <a:solidFill>
                <a:srgbClr val="00B0F0"/>
              </a:solidFill>
            </a:endParaRPr>
          </a:p>
          <a:p>
            <a:r>
              <a:rPr lang="en-US" sz="2800" dirty="0"/>
              <a:t>20-25 questions (multiple choice, short answer, and MySQL)</a:t>
            </a:r>
          </a:p>
          <a:p>
            <a:r>
              <a:rPr lang="en-US" sz="2800" dirty="0"/>
              <a:t>Closed-book, closed-note</a:t>
            </a:r>
          </a:p>
          <a:p>
            <a:endParaRPr lang="en-US" sz="2800" dirty="0"/>
          </a:p>
          <a:p>
            <a:r>
              <a:rPr lang="en-US" sz="2600" dirty="0"/>
              <a:t>Calculator Policy: You can use a calculator that does not have the ability to communicate with other electronic devices. (You are not allowed to use your smartphone’s calculator.)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7570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One Single Value: Example </a:t>
            </a:r>
          </a:p>
        </p:txBody>
      </p:sp>
      <p:sp>
        <p:nvSpPr>
          <p:cNvPr id="6" name="Rectangle 5"/>
          <p:cNvSpPr/>
          <p:nvPr/>
        </p:nvSpPr>
        <p:spPr>
          <a:xfrm>
            <a:off x="404949" y="1090871"/>
            <a:ext cx="8518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Q: Which German customer placed the order(s) with the highest order amount?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894508"/>
              </p:ext>
            </p:extLst>
          </p:nvPr>
        </p:nvGraphicFramePr>
        <p:xfrm>
          <a:off x="4648200" y="2960132"/>
          <a:ext cx="395852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CustomerID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8200" y="2590800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30929" y="2590800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855365"/>
              </p:ext>
            </p:extLst>
          </p:nvPr>
        </p:nvGraphicFramePr>
        <p:xfrm>
          <a:off x="530635" y="2936183"/>
          <a:ext cx="3826862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CustomerID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Seller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Down Arrow 15"/>
          <p:cNvSpPr/>
          <p:nvPr/>
        </p:nvSpPr>
        <p:spPr>
          <a:xfrm>
            <a:off x="4126129" y="4275517"/>
            <a:ext cx="304800" cy="9144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337461"/>
              </p:ext>
            </p:extLst>
          </p:nvPr>
        </p:nvGraphicFramePr>
        <p:xfrm>
          <a:off x="710279" y="5486400"/>
          <a:ext cx="7850385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Seller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452808" y="440955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SELECT * FROM </a:t>
            </a:r>
            <a:r>
              <a:rPr lang="en-US" dirty="0" err="1"/>
              <a:t>MyDB.Order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JOIN </a:t>
            </a:r>
            <a:r>
              <a:rPr lang="en-US" dirty="0" err="1"/>
              <a:t>MyDB.Customer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ON </a:t>
            </a:r>
            <a:r>
              <a:rPr lang="en-US" dirty="0" err="1"/>
              <a:t>Order.CustomerID</a:t>
            </a:r>
            <a:r>
              <a:rPr lang="en-US" dirty="0"/>
              <a:t>=</a:t>
            </a:r>
            <a:r>
              <a:rPr lang="en-US" dirty="0" err="1"/>
              <a:t>Customer.CustomerID</a:t>
            </a:r>
            <a:r>
              <a:rPr lang="en-US" dirty="0"/>
              <a:t>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7761" y="4548051"/>
            <a:ext cx="2929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Recall the simple join query…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3EB24A-F584-A855-6EBA-50F2DEE17670}"/>
              </a:ext>
            </a:extLst>
          </p:cNvPr>
          <p:cNvSpPr/>
          <p:nvPr/>
        </p:nvSpPr>
        <p:spPr>
          <a:xfrm>
            <a:off x="396996" y="1657290"/>
            <a:ext cx="8518404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Q: Which customer who bought products from seller A placed the order(s) with the highest order amount?</a:t>
            </a:r>
          </a:p>
        </p:txBody>
      </p:sp>
    </p:spTree>
    <p:extLst>
      <p:ext uri="{BB962C8B-B14F-4D97-AF65-F5344CB8AC3E}">
        <p14:creationId xmlns:p14="http://schemas.microsoft.com/office/powerpoint/2010/main" val="2713137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One Single Value: Example 2</a:t>
            </a:r>
          </a:p>
        </p:txBody>
      </p:sp>
      <p:sp>
        <p:nvSpPr>
          <p:cNvPr id="6" name="Rectangle 5"/>
          <p:cNvSpPr/>
          <p:nvPr/>
        </p:nvSpPr>
        <p:spPr>
          <a:xfrm>
            <a:off x="404949" y="1090871"/>
            <a:ext cx="8518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Q: Which German customer placed the order(s) with the highest order amount?</a:t>
            </a:r>
          </a:p>
        </p:txBody>
      </p:sp>
      <p:sp>
        <p:nvSpPr>
          <p:cNvPr id="7" name="Circular Arrow 6"/>
          <p:cNvSpPr/>
          <p:nvPr/>
        </p:nvSpPr>
        <p:spPr>
          <a:xfrm rot="5209816">
            <a:off x="6798001" y="3245023"/>
            <a:ext cx="2191449" cy="2383020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247352" y="5555136"/>
          <a:ext cx="2801494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1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0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781800" y="2971801"/>
          <a:ext cx="866299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6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129540" y="1676400"/>
            <a:ext cx="8229600" cy="190500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Step 1. We start by writing a </a:t>
            </a:r>
            <a:r>
              <a:rPr lang="en-US" sz="2400" dirty="0" err="1"/>
              <a:t>subselect</a:t>
            </a:r>
            <a:r>
              <a:rPr lang="en-US" sz="2400" dirty="0"/>
              <a:t> query that returns the highest order amount for German customers: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sz="2400" dirty="0">
                <a:solidFill>
                  <a:srgbClr val="0070C0"/>
                </a:solidFill>
              </a:rPr>
              <a:t>SELECT </a:t>
            </a:r>
            <a:r>
              <a:rPr lang="en-US" sz="2400" dirty="0">
                <a:solidFill>
                  <a:srgbClr val="FF0000"/>
                </a:solidFill>
              </a:rPr>
              <a:t>MAX(</a:t>
            </a:r>
            <a:r>
              <a:rPr lang="en-US" sz="2400" dirty="0" err="1">
                <a:solidFill>
                  <a:srgbClr val="FF0000"/>
                </a:solidFill>
              </a:rPr>
              <a:t>Order.Amount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	FROM </a:t>
            </a:r>
            <a:r>
              <a:rPr lang="en-US" sz="2400" dirty="0" err="1">
                <a:solidFill>
                  <a:srgbClr val="0070C0"/>
                </a:solidFill>
              </a:rPr>
              <a:t>MyDB.Order</a:t>
            </a:r>
            <a:r>
              <a:rPr lang="en-US" sz="2400" dirty="0">
                <a:solidFill>
                  <a:srgbClr val="0070C0"/>
                </a:solidFill>
              </a:rPr>
              <a:t> JOIN </a:t>
            </a:r>
            <a:r>
              <a:rPr lang="en-US" sz="2400" dirty="0" err="1">
                <a:solidFill>
                  <a:srgbClr val="0070C0"/>
                </a:solidFill>
              </a:rPr>
              <a:t>MyDB.Customer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70C0"/>
                </a:solidFill>
              </a:rPr>
              <a:t>	ON </a:t>
            </a:r>
            <a:r>
              <a:rPr lang="en-US" sz="2400" dirty="0" err="1">
                <a:solidFill>
                  <a:srgbClr val="0070C0"/>
                </a:solidFill>
              </a:rPr>
              <a:t>Order.CustomerID</a:t>
            </a:r>
            <a:r>
              <a:rPr lang="en-US" sz="2400" dirty="0">
                <a:solidFill>
                  <a:srgbClr val="0070C0"/>
                </a:solidFill>
              </a:rPr>
              <a:t>=</a:t>
            </a:r>
            <a:r>
              <a:rPr lang="en-US" sz="2400" dirty="0" err="1">
                <a:solidFill>
                  <a:srgbClr val="0070C0"/>
                </a:solidFill>
              </a:rPr>
              <a:t>Customer.CustomerID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70C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WHERE </a:t>
            </a:r>
            <a:r>
              <a:rPr lang="en-US" sz="2400" dirty="0" err="1">
                <a:solidFill>
                  <a:srgbClr val="FF0000"/>
                </a:solidFill>
              </a:rPr>
              <a:t>Customer.Country</a:t>
            </a:r>
            <a:r>
              <a:rPr lang="en-US" sz="2400" dirty="0">
                <a:solidFill>
                  <a:srgbClr val="FF0000"/>
                </a:solidFill>
              </a:rPr>
              <a:t>=‘Germany’;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29540" y="3716339"/>
            <a:ext cx="8229600" cy="314166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Step 2. We treat the </a:t>
            </a:r>
            <a:r>
              <a:rPr lang="en-US" sz="2400" dirty="0" err="1"/>
              <a:t>subselect</a:t>
            </a:r>
            <a:r>
              <a:rPr lang="en-US" sz="2400" dirty="0"/>
              <a:t> query as </a:t>
            </a:r>
            <a:r>
              <a:rPr lang="en-US" sz="2400" b="1" dirty="0">
                <a:solidFill>
                  <a:srgbClr val="0070C0"/>
                </a:solidFill>
              </a:rPr>
              <a:t>a single value</a:t>
            </a:r>
            <a:r>
              <a:rPr lang="en-US" sz="2400" dirty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	SELECT </a:t>
            </a:r>
            <a:r>
              <a:rPr lang="en-US" sz="2400" b="1" dirty="0" err="1"/>
              <a:t>Customer.LastName</a:t>
            </a:r>
            <a:r>
              <a:rPr lang="en-US" sz="2400" b="1" dirty="0"/>
              <a:t>, </a:t>
            </a:r>
            <a:r>
              <a:rPr lang="en-US" sz="2400" b="1" dirty="0" err="1"/>
              <a:t>Customer.FirstName</a:t>
            </a:r>
            <a:r>
              <a:rPr lang="en-US" sz="2400" b="1" dirty="0"/>
              <a:t>, </a:t>
            </a:r>
            <a:r>
              <a:rPr lang="en-US" sz="2400" b="1" dirty="0" err="1"/>
              <a:t>Order.Amount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	FROM </a:t>
            </a:r>
            <a:r>
              <a:rPr lang="en-US" sz="2400" dirty="0" err="1"/>
              <a:t>MyDB.Order</a:t>
            </a:r>
            <a:r>
              <a:rPr lang="en-US" sz="2400" dirty="0"/>
              <a:t> JOIN </a:t>
            </a:r>
            <a:r>
              <a:rPr lang="en-US" sz="2400" dirty="0" err="1"/>
              <a:t>MyDB.Customer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ON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C00000"/>
                </a:solidFill>
              </a:rPr>
              <a:t>WHERE </a:t>
            </a:r>
            <a:r>
              <a:rPr lang="en-US" sz="2400" dirty="0" err="1">
                <a:solidFill>
                  <a:srgbClr val="C00000"/>
                </a:solidFill>
              </a:rPr>
              <a:t>Customer.Country</a:t>
            </a:r>
            <a:r>
              <a:rPr lang="en-US" sz="2400" dirty="0">
                <a:solidFill>
                  <a:srgbClr val="C00000"/>
                </a:solidFill>
              </a:rPr>
              <a:t>=‘Germany’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C00000"/>
                </a:solidFill>
              </a:rPr>
              <a:t>	</a:t>
            </a:r>
            <a:r>
              <a:rPr lang="en-US" sz="2400" dirty="0"/>
              <a:t>AND Amount= 	(</a:t>
            </a:r>
            <a:r>
              <a:rPr lang="en-US" sz="2400" dirty="0">
                <a:solidFill>
                  <a:srgbClr val="0070C0"/>
                </a:solidFill>
              </a:rPr>
              <a:t>SELECT MAX(</a:t>
            </a:r>
            <a:r>
              <a:rPr lang="en-US" sz="2400" dirty="0" err="1">
                <a:solidFill>
                  <a:srgbClr val="0070C0"/>
                </a:solidFill>
              </a:rPr>
              <a:t>Order.Amount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	FROM </a:t>
            </a:r>
            <a:r>
              <a:rPr lang="en-US" sz="2400" dirty="0" err="1">
                <a:solidFill>
                  <a:srgbClr val="0070C0"/>
                </a:solidFill>
              </a:rPr>
              <a:t>MyDB.Order</a:t>
            </a:r>
            <a:r>
              <a:rPr lang="en-US" sz="2400" dirty="0">
                <a:solidFill>
                  <a:srgbClr val="0070C0"/>
                </a:solidFill>
              </a:rPr>
              <a:t> JOIN </a:t>
            </a:r>
            <a:r>
              <a:rPr lang="en-US" sz="2400" dirty="0" err="1">
                <a:solidFill>
                  <a:srgbClr val="0070C0"/>
                </a:solidFill>
              </a:rPr>
              <a:t>MyDB.Customer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	ON </a:t>
            </a:r>
            <a:r>
              <a:rPr lang="en-US" sz="2400" dirty="0" err="1">
                <a:solidFill>
                  <a:srgbClr val="0070C0"/>
                </a:solidFill>
              </a:rPr>
              <a:t>Order.CustomerID</a:t>
            </a:r>
            <a:r>
              <a:rPr lang="en-US" sz="2400" dirty="0">
                <a:solidFill>
                  <a:srgbClr val="0070C0"/>
                </a:solidFill>
              </a:rPr>
              <a:t>=</a:t>
            </a:r>
            <a:r>
              <a:rPr lang="en-US" sz="2400" dirty="0" err="1">
                <a:solidFill>
                  <a:srgbClr val="0070C0"/>
                </a:solidFill>
              </a:rPr>
              <a:t>Customer.CustomerID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70C0"/>
                </a:solidFill>
              </a:rPr>
              <a:t>	</a:t>
            </a:r>
            <a:r>
              <a:rPr lang="en-US" sz="2500" dirty="0">
                <a:solidFill>
                  <a:srgbClr val="C00000"/>
                </a:solidFill>
              </a:rPr>
              <a:t>WHERE </a:t>
            </a:r>
            <a:r>
              <a:rPr lang="en-US" sz="2500" dirty="0" err="1">
                <a:solidFill>
                  <a:srgbClr val="C00000"/>
                </a:solidFill>
              </a:rPr>
              <a:t>Customer.Country</a:t>
            </a:r>
            <a:r>
              <a:rPr lang="en-US" sz="2500" dirty="0">
                <a:solidFill>
                  <a:srgbClr val="C00000"/>
                </a:solidFill>
              </a:rPr>
              <a:t>=‘Germany’</a:t>
            </a:r>
            <a:r>
              <a:rPr lang="en-US" sz="2400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35825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One Single Value: Example 2</a:t>
            </a:r>
          </a:p>
        </p:txBody>
      </p:sp>
      <p:sp>
        <p:nvSpPr>
          <p:cNvPr id="6" name="Rectangle 5"/>
          <p:cNvSpPr/>
          <p:nvPr/>
        </p:nvSpPr>
        <p:spPr>
          <a:xfrm>
            <a:off x="404949" y="1090871"/>
            <a:ext cx="8518404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Q: Which customer who bought products from seller A placed the order(s) with the highest order amount?</a:t>
            </a:r>
          </a:p>
        </p:txBody>
      </p:sp>
      <p:sp>
        <p:nvSpPr>
          <p:cNvPr id="7" name="Circular Arrow 6"/>
          <p:cNvSpPr/>
          <p:nvPr/>
        </p:nvSpPr>
        <p:spPr>
          <a:xfrm rot="5209816">
            <a:off x="6798001" y="3245023"/>
            <a:ext cx="2191449" cy="2383020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312638"/>
              </p:ext>
            </p:extLst>
          </p:nvPr>
        </p:nvGraphicFramePr>
        <p:xfrm>
          <a:off x="6247352" y="5555136"/>
          <a:ext cx="2801494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1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0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100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129540" y="1905000"/>
            <a:ext cx="8229600" cy="19050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Step 1. We start by writing a </a:t>
            </a:r>
            <a:r>
              <a:rPr lang="en-US" sz="2400" dirty="0" err="1"/>
              <a:t>subselect</a:t>
            </a:r>
            <a:r>
              <a:rPr lang="en-US" sz="2400" dirty="0"/>
              <a:t> query that returns the highest order amount from Seller A 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sz="2400" dirty="0">
                <a:solidFill>
                  <a:srgbClr val="0070C0"/>
                </a:solidFill>
              </a:rPr>
              <a:t>SELECT </a:t>
            </a:r>
            <a:r>
              <a:rPr lang="en-US" sz="2400" dirty="0">
                <a:solidFill>
                  <a:srgbClr val="FF0000"/>
                </a:solidFill>
              </a:rPr>
              <a:t>MAX(</a:t>
            </a:r>
            <a:r>
              <a:rPr lang="en-US" sz="2400" dirty="0" err="1">
                <a:solidFill>
                  <a:srgbClr val="FF0000"/>
                </a:solidFill>
              </a:rPr>
              <a:t>Order.Amount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	FROM </a:t>
            </a:r>
            <a:r>
              <a:rPr lang="en-US" sz="2400" dirty="0" err="1">
                <a:solidFill>
                  <a:srgbClr val="0070C0"/>
                </a:solidFill>
              </a:rPr>
              <a:t>MyDB.Order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WHERE </a:t>
            </a:r>
            <a:r>
              <a:rPr lang="en-US" sz="2400" dirty="0" err="1">
                <a:solidFill>
                  <a:srgbClr val="FF0000"/>
                </a:solidFill>
              </a:rPr>
              <a:t>Customer.Seller</a:t>
            </a:r>
            <a:r>
              <a:rPr lang="en-US" sz="2400" dirty="0">
                <a:solidFill>
                  <a:srgbClr val="FF0000"/>
                </a:solidFill>
              </a:rPr>
              <a:t>=‘A’;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29540" y="3716339"/>
            <a:ext cx="8229600" cy="314166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Step 2. We treat the </a:t>
            </a:r>
            <a:r>
              <a:rPr lang="en-US" sz="2400" dirty="0" err="1"/>
              <a:t>subselect</a:t>
            </a:r>
            <a:r>
              <a:rPr lang="en-US" sz="2400" dirty="0"/>
              <a:t> query as </a:t>
            </a:r>
            <a:r>
              <a:rPr lang="en-US" sz="2400" b="1" dirty="0">
                <a:solidFill>
                  <a:srgbClr val="0070C0"/>
                </a:solidFill>
              </a:rPr>
              <a:t>a single value</a:t>
            </a:r>
            <a:r>
              <a:rPr lang="en-US" sz="2400" dirty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	SELECT </a:t>
            </a:r>
            <a:r>
              <a:rPr lang="en-US" sz="2400" b="1" dirty="0" err="1"/>
              <a:t>Customer.LastName</a:t>
            </a:r>
            <a:r>
              <a:rPr lang="en-US" sz="2400" b="1" dirty="0"/>
              <a:t>, </a:t>
            </a:r>
            <a:r>
              <a:rPr lang="en-US" sz="2400" b="1" dirty="0" err="1"/>
              <a:t>Customer.FirstName</a:t>
            </a:r>
            <a:r>
              <a:rPr lang="en-US" sz="2400" b="1" dirty="0"/>
              <a:t>, </a:t>
            </a:r>
            <a:r>
              <a:rPr lang="en-US" sz="2400" b="1" dirty="0" err="1"/>
              <a:t>Order.Amount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	FROM </a:t>
            </a:r>
            <a:r>
              <a:rPr lang="en-US" sz="2400" dirty="0" err="1"/>
              <a:t>MyDB.Order</a:t>
            </a:r>
            <a:r>
              <a:rPr lang="en-US" sz="2400" dirty="0"/>
              <a:t> JOIN </a:t>
            </a:r>
            <a:r>
              <a:rPr lang="en-US" sz="2400" dirty="0" err="1"/>
              <a:t>MyDB.Customer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ON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C00000"/>
                </a:solidFill>
              </a:rPr>
              <a:t>WHERE </a:t>
            </a:r>
            <a:r>
              <a:rPr lang="en-US" sz="2400" dirty="0" err="1">
                <a:solidFill>
                  <a:srgbClr val="C00000"/>
                </a:solidFill>
              </a:rPr>
              <a:t>Order.Seller</a:t>
            </a:r>
            <a:r>
              <a:rPr lang="en-US" sz="2400" dirty="0">
                <a:solidFill>
                  <a:srgbClr val="C00000"/>
                </a:solidFill>
              </a:rPr>
              <a:t>=‘A’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	</a:t>
            </a:r>
            <a:r>
              <a:rPr lang="en-US" sz="2400" dirty="0"/>
              <a:t>AND Amount= (</a:t>
            </a:r>
            <a:r>
              <a:rPr lang="en-US" sz="2400" dirty="0">
                <a:solidFill>
                  <a:srgbClr val="0070C0"/>
                </a:solidFill>
              </a:rPr>
              <a:t>SELECT </a:t>
            </a:r>
            <a:r>
              <a:rPr lang="en-US" sz="2400" dirty="0">
                <a:solidFill>
                  <a:srgbClr val="FF0000"/>
                </a:solidFill>
              </a:rPr>
              <a:t>MAX(</a:t>
            </a:r>
            <a:r>
              <a:rPr lang="en-US" sz="2400" dirty="0" err="1">
                <a:solidFill>
                  <a:srgbClr val="FF0000"/>
                </a:solidFill>
              </a:rPr>
              <a:t>Order.Amount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	FROM </a:t>
            </a:r>
            <a:r>
              <a:rPr lang="en-US" sz="2400" dirty="0" err="1">
                <a:solidFill>
                  <a:srgbClr val="0070C0"/>
                </a:solidFill>
              </a:rPr>
              <a:t>MyDB.Order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WHERE </a:t>
            </a:r>
            <a:r>
              <a:rPr lang="en-US" sz="2400" dirty="0" err="1">
                <a:solidFill>
                  <a:srgbClr val="FF0000"/>
                </a:solidFill>
              </a:rPr>
              <a:t>Customer.Seller</a:t>
            </a:r>
            <a:r>
              <a:rPr lang="en-US" sz="2400" dirty="0">
                <a:solidFill>
                  <a:srgbClr val="FF0000"/>
                </a:solidFill>
              </a:rPr>
              <a:t>=‘A’</a:t>
            </a:r>
            <a:r>
              <a:rPr lang="en-US" sz="2400" dirty="0"/>
              <a:t>);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747952"/>
              </p:ext>
            </p:extLst>
          </p:nvPr>
        </p:nvGraphicFramePr>
        <p:xfrm>
          <a:off x="6781800" y="2971801"/>
          <a:ext cx="866299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6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27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Lastly..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Y’all did great this semester!</a:t>
            </a:r>
          </a:p>
          <a:p>
            <a:pPr lvl="0"/>
            <a:r>
              <a:rPr lang="en-US" dirty="0"/>
              <a:t>Good and Bad news</a:t>
            </a:r>
          </a:p>
          <a:p>
            <a:pPr lvl="1"/>
            <a:r>
              <a:rPr lang="en-US" dirty="0"/>
              <a:t>Queries you learned are basic</a:t>
            </a:r>
          </a:p>
          <a:p>
            <a:pPr lvl="1"/>
            <a:r>
              <a:rPr lang="en-US" dirty="0"/>
              <a:t>Even if you are not quick-learners, you can catch up on it quickly</a:t>
            </a:r>
          </a:p>
          <a:p>
            <a:pPr lvl="1"/>
            <a:r>
              <a:rPr lang="en-US" dirty="0"/>
              <a:t>The real process of learning it will be like optional assignments</a:t>
            </a:r>
          </a:p>
          <a:p>
            <a:pPr lvl="1"/>
            <a:r>
              <a:rPr lang="en-US" dirty="0"/>
              <a:t>They are powerful tools for you to avoid laborious work on Excel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628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7962" y="2967335"/>
            <a:ext cx="3288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1155338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US" sz="2400" dirty="0"/>
              <a:t>Check the </a:t>
            </a:r>
            <a:r>
              <a:rPr lang="en-US" sz="2400" b="1" dirty="0"/>
              <a:t>Exam 3 Study Guide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Data Mining and Data Analytics Techniques (limited to when to use which analysis)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Using Python (limited to t-test)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Decision Tree Analysis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Cluster Analysis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Association Rules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SQL (Join, WHERE, Group By, Order By, Limit, </a:t>
            </a:r>
            <a:r>
              <a:rPr lang="en-US" sz="2400" dirty="0" err="1"/>
              <a:t>Subselect</a:t>
            </a:r>
            <a:r>
              <a:rPr lang="en-US" sz="2400" dirty="0"/>
              <a:t>, etc.)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545886-38A1-44FC-B89F-CC75005D4FD5}"/>
              </a:ext>
            </a:extLst>
          </p:cNvPr>
          <p:cNvSpPr/>
          <p:nvPr/>
        </p:nvSpPr>
        <p:spPr>
          <a:xfrm>
            <a:off x="914400" y="5638800"/>
            <a:ext cx="7467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i="1" dirty="0"/>
              <a:t>Not every item on this list may be on the exam, and there may be items on the exam not on this list.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66308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Study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762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Lecture slides</a:t>
            </a:r>
          </a:p>
          <a:p>
            <a:r>
              <a:rPr lang="en-US" dirty="0"/>
              <a:t>In-class exercises</a:t>
            </a:r>
          </a:p>
          <a:p>
            <a:r>
              <a:rPr lang="en-US" dirty="0"/>
              <a:t>Assignments</a:t>
            </a:r>
          </a:p>
        </p:txBody>
      </p:sp>
    </p:spTree>
    <p:extLst>
      <p:ext uri="{BB962C8B-B14F-4D97-AF65-F5344CB8AC3E}">
        <p14:creationId xmlns:p14="http://schemas.microsoft.com/office/powerpoint/2010/main" val="1849775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dirty="0"/>
              <a:t>When to use which analysis? (Decision Trees, Clustering, and Association Rules)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73152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When someone gets an A in this class, what other classes do they get an A in?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What predicts whether a company will go bankrupt?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If someone upgrades to an iPhone, do they also buy a new case?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Which presidential candidate will win the election?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Can we group our website visitors into types based on their online behaviors?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Can we identify different product markets based on customer demographics?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97825" y="2514600"/>
            <a:ext cx="16320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Trees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734641" y="1981200"/>
            <a:ext cx="19623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Association Rules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0" y="3352800"/>
            <a:ext cx="19623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Association Rules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7565383" y="3754335"/>
            <a:ext cx="16320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Trees</a:t>
            </a:r>
          </a:p>
        </p:txBody>
      </p:sp>
      <p:sp>
        <p:nvSpPr>
          <p:cNvPr id="9" name="Rectangle 8"/>
          <p:cNvSpPr/>
          <p:nvPr/>
        </p:nvSpPr>
        <p:spPr>
          <a:xfrm>
            <a:off x="4516472" y="4673769"/>
            <a:ext cx="11993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Clustering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16471" y="5486400"/>
            <a:ext cx="11993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Clustering</a:t>
            </a:r>
          </a:p>
        </p:txBody>
      </p:sp>
    </p:spTree>
    <p:extLst>
      <p:ext uri="{BB962C8B-B14F-4D97-AF65-F5344CB8AC3E}">
        <p14:creationId xmlns:p14="http://schemas.microsoft.com/office/powerpoint/2010/main" val="418603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uses </a:t>
            </a:r>
            <a:r>
              <a:rPr lang="en-US" sz="2400" b="1" dirty="0"/>
              <a:t>p-values </a:t>
            </a:r>
            <a:r>
              <a:rPr lang="en-US" sz="2400" dirty="0"/>
              <a:t>to weigh the strength of the evidence</a:t>
            </a:r>
          </a:p>
          <a:p>
            <a:r>
              <a:rPr lang="en-US" sz="2400" b="1" dirty="0"/>
              <a:t>T-test: A small </a:t>
            </a:r>
            <a:r>
              <a:rPr lang="en-US" sz="2400" b="1" i="1" dirty="0"/>
              <a:t>p</a:t>
            </a:r>
            <a:r>
              <a:rPr lang="en-US" sz="2400" b="1" dirty="0"/>
              <a:t>-value (typically ≤ 0.05)</a:t>
            </a:r>
            <a:r>
              <a:rPr lang="en-US" sz="2400" dirty="0"/>
              <a:t> suggests that there is a statistically significant difference in means.</a:t>
            </a:r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77412" y="6111364"/>
            <a:ext cx="57726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More about p-values: </a:t>
            </a:r>
          </a:p>
          <a:p>
            <a:r>
              <a:rPr lang="en-US" sz="1200" dirty="0">
                <a:hlinkClick r:id="rId3"/>
              </a:rPr>
              <a:t>http://www.dummies.com/how-to/content/the-meaning-of-the-p-value-from-a-test.html</a:t>
            </a:r>
            <a:endParaRPr lang="en-US" sz="1200" dirty="0"/>
          </a:p>
          <a:p>
            <a:r>
              <a:rPr lang="en-US" sz="1200" dirty="0">
                <a:hlinkClick r:id="rId4"/>
              </a:rPr>
              <a:t>http://www.dummies.com/how-to/content/statistical-significance-and-pvalues.html</a:t>
            </a:r>
            <a:endParaRPr lang="en-US" sz="1200" dirty="0"/>
          </a:p>
        </p:txBody>
      </p:sp>
      <p:pic>
        <p:nvPicPr>
          <p:cNvPr id="10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788458C-C917-45DC-860A-157D4DC29FA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544"/>
          <a:stretch/>
        </p:blipFill>
        <p:spPr>
          <a:xfrm>
            <a:off x="611873" y="2819400"/>
            <a:ext cx="7920253" cy="1354954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46F1532-F02F-4822-80B5-86F000B6C4D5}"/>
              </a:ext>
            </a:extLst>
          </p:cNvPr>
          <p:cNvCxnSpPr>
            <a:cxnSpLocks/>
          </p:cNvCxnSpPr>
          <p:nvPr/>
        </p:nvCxnSpPr>
        <p:spPr>
          <a:xfrm flipH="1" flipV="1">
            <a:off x="5869674" y="4174354"/>
            <a:ext cx="685800" cy="68580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A78377B-B621-4058-A610-229146FEFCC3}"/>
              </a:ext>
            </a:extLst>
          </p:cNvPr>
          <p:cNvSpPr txBox="1"/>
          <p:nvPr/>
        </p:nvSpPr>
        <p:spPr>
          <a:xfrm>
            <a:off x="6577806" y="4634594"/>
            <a:ext cx="24464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Results of t-test for differences in Runs by League</a:t>
            </a:r>
          </a:p>
        </p:txBody>
      </p:sp>
    </p:spTree>
    <p:extLst>
      <p:ext uri="{BB962C8B-B14F-4D97-AF65-F5344CB8AC3E}">
        <p14:creationId xmlns:p14="http://schemas.microsoft.com/office/powerpoint/2010/main" val="1113263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Qr code&#10;&#10;Description automatically generated">
            <a:extLst>
              <a:ext uri="{FF2B5EF4-FFF2-40B4-BE49-F238E27FC236}">
                <a16:creationId xmlns:a16="http://schemas.microsoft.com/office/drawing/2014/main" id="{E008E27C-862D-44B5-A4AB-B40A4661F6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600200"/>
            <a:ext cx="6993671" cy="411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962400" cy="4876800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Outcome variable: Discrete/Categorical</a:t>
            </a:r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Interpreting decision tree output</a:t>
            </a:r>
          </a:p>
          <a:p>
            <a:pPr lvl="1"/>
            <a:r>
              <a:rPr lang="en-US" sz="2000" dirty="0"/>
              <a:t>Probability of purchase?</a:t>
            </a:r>
          </a:p>
          <a:p>
            <a:pPr lvl="1"/>
            <a:r>
              <a:rPr lang="en-US" sz="2000" dirty="0"/>
              <a:t>Who are most/least likely to buy?</a:t>
            </a:r>
          </a:p>
          <a:p>
            <a:pPr lvl="0"/>
            <a:endParaRPr lang="en-US" sz="2400" dirty="0"/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1256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are the pros and cons with a complex tree?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How would complexity factor affect the tree?</a:t>
            </a:r>
          </a:p>
          <a:p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How would minimum split affect the tree?</a:t>
            </a:r>
          </a:p>
          <a:p>
            <a:pPr marL="457200" lvl="1" indent="0">
              <a:buNone/>
            </a:pPr>
            <a:r>
              <a:rPr lang="en-US" dirty="0"/>
              <a:t>MINIMUMSPLIT: the minimum number of observations that must exist in a node in order for a split to be attempted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28194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213360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7700" y="2014835"/>
            <a:ext cx="6362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Pros: Better accuracy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Cons: hard to interpret, overfitting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3520332"/>
            <a:ext cx="82105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/>
              <a:t>COMPLEXITY FACTOR: the reduction in error needed for an additional split to be allowed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4338935"/>
            <a:ext cx="472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Smaller COMPLEXITYFACTOR →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6091535"/>
            <a:ext cx="73758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Smaller MINIMUMSPLIT →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0" y="4321613"/>
            <a:ext cx="3011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more complex tree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09326" y="6091535"/>
            <a:ext cx="3011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more complex tree</a:t>
            </a:r>
          </a:p>
        </p:txBody>
      </p:sp>
    </p:spTree>
    <p:extLst>
      <p:ext uri="{BB962C8B-B14F-4D97-AF65-F5344CB8AC3E}">
        <p14:creationId xmlns:p14="http://schemas.microsoft.com/office/powerpoint/2010/main" val="184874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522922"/>
          </a:xfrm>
        </p:spPr>
        <p:txBody>
          <a:bodyPr>
            <a:noAutofit/>
          </a:bodyPr>
          <a:lstStyle/>
          <a:p>
            <a:r>
              <a:rPr lang="en-US" sz="3200" dirty="0"/>
              <a:t>Classification Accuracy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371600"/>
          <a:ext cx="6254814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80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Predicted outcome: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2000" b="1" dirty="0"/>
                        <a:t>Observed outcome: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3764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Total: 5000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 txBox="1">
            <a:spLocks/>
          </p:cNvSpPr>
          <p:nvPr/>
        </p:nvSpPr>
        <p:spPr>
          <a:xfrm>
            <a:off x="1447800" y="3505200"/>
            <a:ext cx="6477000" cy="2133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Error rate? </a:t>
            </a:r>
          </a:p>
          <a:p>
            <a:pPr marL="457200" lvl="1" indent="0">
              <a:buNone/>
            </a:pPr>
            <a:r>
              <a:rPr lang="en-US" altLang="en-US" sz="2400" dirty="0"/>
              <a:t>	</a:t>
            </a:r>
            <a:endParaRPr lang="en-US" altLang="en-US" sz="2400" dirty="0">
              <a:solidFill>
                <a:srgbClr val="FF0000"/>
              </a:solidFill>
            </a:endParaRPr>
          </a:p>
          <a:p>
            <a:r>
              <a:rPr lang="en-US" altLang="en-US" sz="2400" dirty="0"/>
              <a:t>Correct classification rate?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73482" y="4110335"/>
            <a:ext cx="4418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en-US" sz="2400" dirty="0">
                <a:solidFill>
                  <a:srgbClr val="FF0000"/>
                </a:solidFill>
              </a:rPr>
              <a:t>(190+45) /5000= 0.047 (4.7%)</a:t>
            </a:r>
          </a:p>
        </p:txBody>
      </p:sp>
      <p:sp>
        <p:nvSpPr>
          <p:cNvPr id="7" name="Rectangle 6"/>
          <p:cNvSpPr/>
          <p:nvPr/>
        </p:nvSpPr>
        <p:spPr>
          <a:xfrm>
            <a:off x="2590800" y="5029200"/>
            <a:ext cx="3789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(1-0.047) = 0.953 (95.3%)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04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5182</TotalTime>
  <Words>1849</Words>
  <Application>Microsoft Office PowerPoint</Application>
  <PresentationFormat>On-screen Show (4:3)</PresentationFormat>
  <Paragraphs>378</Paragraphs>
  <Slides>24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맑은 고딕</vt:lpstr>
      <vt:lpstr>宋体</vt:lpstr>
      <vt:lpstr>Arial</vt:lpstr>
      <vt:lpstr>Calibri</vt:lpstr>
      <vt:lpstr>Cambria Math</vt:lpstr>
      <vt:lpstr>Myriad Arabic</vt:lpstr>
      <vt:lpstr>Symbol</vt:lpstr>
      <vt:lpstr>Times New Roman</vt:lpstr>
      <vt:lpstr>Wingdings</vt:lpstr>
      <vt:lpstr>Office Theme</vt:lpstr>
      <vt:lpstr>Equation</vt:lpstr>
      <vt:lpstr>Review for Exam 3</vt:lpstr>
      <vt:lpstr>Overview</vt:lpstr>
      <vt:lpstr>Coverage</vt:lpstr>
      <vt:lpstr>Study Materials</vt:lpstr>
      <vt:lpstr>When to use which analysis? (Decision Trees, Clustering, and Association Rules)</vt:lpstr>
      <vt:lpstr>Hypothesis Testing</vt:lpstr>
      <vt:lpstr>Decision Tree Analysis</vt:lpstr>
      <vt:lpstr>Decision Tree Analysis</vt:lpstr>
      <vt:lpstr>Classification Accuracy</vt:lpstr>
      <vt:lpstr>Cluster Analysis</vt:lpstr>
      <vt:lpstr>Cohesion and Separation</vt:lpstr>
      <vt:lpstr>Cohesion and Separation</vt:lpstr>
      <vt:lpstr>Standardized (Normalized) Data</vt:lpstr>
      <vt:lpstr>Association Rules</vt:lpstr>
      <vt:lpstr>Compute Support, confidence, and lift</vt:lpstr>
      <vt:lpstr>Compute Support, confidence, and lift</vt:lpstr>
      <vt:lpstr>Association Rules </vt:lpstr>
      <vt:lpstr>Association Rules </vt:lpstr>
      <vt:lpstr>SQL Query</vt:lpstr>
      <vt:lpstr>Subselect as One Single Value: Example </vt:lpstr>
      <vt:lpstr>Subselect as One Single Value: Example 2</vt:lpstr>
      <vt:lpstr>Subselect as One Single Value: Example 2</vt:lpstr>
      <vt:lpstr>Lastly..</vt:lpstr>
      <vt:lpstr>PowerPoint Presentation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Exam 1</dc:title>
  <dc:creator>JaeHwuen Jung</dc:creator>
  <cp:lastModifiedBy>Smart Room</cp:lastModifiedBy>
  <cp:revision>244</cp:revision>
  <dcterms:created xsi:type="dcterms:W3CDTF">2015-09-26T04:23:07Z</dcterms:created>
  <dcterms:modified xsi:type="dcterms:W3CDTF">2022-04-20T19:59:40Z</dcterms:modified>
</cp:coreProperties>
</file>