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0"/>
  </p:notesMasterIdLst>
  <p:sldIdLst>
    <p:sldId id="364" r:id="rId2"/>
    <p:sldId id="325" r:id="rId3"/>
    <p:sldId id="268" r:id="rId4"/>
    <p:sldId id="362" r:id="rId5"/>
    <p:sldId id="363" r:id="rId6"/>
    <p:sldId id="357" r:id="rId7"/>
    <p:sldId id="358" r:id="rId8"/>
    <p:sldId id="359" r:id="rId9"/>
    <p:sldId id="314" r:id="rId10"/>
    <p:sldId id="261" r:id="rId11"/>
    <p:sldId id="262" r:id="rId12"/>
    <p:sldId id="313" r:id="rId13"/>
    <p:sldId id="263" r:id="rId14"/>
    <p:sldId id="296" r:id="rId15"/>
    <p:sldId id="297" r:id="rId16"/>
    <p:sldId id="315" r:id="rId17"/>
    <p:sldId id="298" r:id="rId18"/>
    <p:sldId id="365" r:id="rId19"/>
    <p:sldId id="366" r:id="rId20"/>
    <p:sldId id="316" r:id="rId21"/>
    <p:sldId id="319" r:id="rId22"/>
    <p:sldId id="317" r:id="rId23"/>
    <p:sldId id="265" r:id="rId24"/>
    <p:sldId id="323" r:id="rId25"/>
    <p:sldId id="302" r:id="rId26"/>
    <p:sldId id="318" r:id="rId27"/>
    <p:sldId id="267" r:id="rId28"/>
    <p:sldId id="308" r:id="rId29"/>
    <p:sldId id="367" r:id="rId30"/>
    <p:sldId id="304" r:id="rId31"/>
    <p:sldId id="272" r:id="rId32"/>
    <p:sldId id="310" r:id="rId33"/>
    <p:sldId id="311" r:id="rId34"/>
    <p:sldId id="368" r:id="rId35"/>
    <p:sldId id="369" r:id="rId36"/>
    <p:sldId id="370" r:id="rId37"/>
    <p:sldId id="360" r:id="rId38"/>
    <p:sldId id="331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ehwuen Jung" initials="JJ" lastIdx="1" clrIdx="0">
    <p:extLst>
      <p:ext uri="{19B8F6BF-5375-455C-9EA6-DF929625EA0E}">
        <p15:presenceInfo xmlns:p15="http://schemas.microsoft.com/office/powerpoint/2012/main" userId="S::tuh42543@temple.edu::7d5e49c7-5565-4750-831c-813d118fa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796" autoAdjust="0"/>
  </p:normalViewPr>
  <p:slideViewPr>
    <p:cSldViewPr>
      <p:cViewPr varScale="1">
        <p:scale>
          <a:sx n="111" d="100"/>
          <a:sy n="111" d="100"/>
        </p:scale>
        <p:origin x="18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CD99A-326B-4B71-B171-1DFC542FEA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AFAC56-216B-4234-AD64-7B0FF5ABDC46}">
      <dgm:prSet/>
      <dgm:spPr/>
      <dgm:t>
        <a:bodyPr/>
        <a:lstStyle/>
        <a:p>
          <a:pPr rtl="0"/>
          <a:r>
            <a:rPr lang="en-US"/>
            <a:t>It’s not a true programming language</a:t>
          </a:r>
        </a:p>
      </dgm:t>
    </dgm:pt>
    <dgm:pt modelId="{7C69CABB-FE14-433D-B775-9A5ABEC9146B}" type="parTrans" cxnId="{3EE6FFB9-580A-40F7-8258-7364D472062E}">
      <dgm:prSet/>
      <dgm:spPr/>
      <dgm:t>
        <a:bodyPr/>
        <a:lstStyle/>
        <a:p>
          <a:endParaRPr lang="en-US"/>
        </a:p>
      </dgm:t>
    </dgm:pt>
    <dgm:pt modelId="{303CF6DC-94CC-4A74-877C-AFC68F25D950}" type="sibTrans" cxnId="{3EE6FFB9-580A-40F7-8258-7364D472062E}">
      <dgm:prSet/>
      <dgm:spPr/>
      <dgm:t>
        <a:bodyPr/>
        <a:lstStyle/>
        <a:p>
          <a:endParaRPr lang="en-US"/>
        </a:p>
      </dgm:t>
    </dgm:pt>
    <dgm:pt modelId="{2C155346-BAAF-456A-86CB-868D64D4C050}">
      <dgm:prSet/>
      <dgm:spPr/>
      <dgm:t>
        <a:bodyPr/>
        <a:lstStyle/>
        <a:p>
          <a:pPr rtl="0"/>
          <a:r>
            <a:rPr lang="en-US"/>
            <a:t>It is used by programming languages to interact with databases</a:t>
          </a:r>
        </a:p>
      </dgm:t>
    </dgm:pt>
    <dgm:pt modelId="{B6BC7036-3546-4D9F-B4CE-35DE37D9856C}" type="parTrans" cxnId="{BCB68650-0A67-4C9A-A6D6-40F00C98EFC2}">
      <dgm:prSet/>
      <dgm:spPr/>
      <dgm:t>
        <a:bodyPr/>
        <a:lstStyle/>
        <a:p>
          <a:endParaRPr lang="en-US"/>
        </a:p>
      </dgm:t>
    </dgm:pt>
    <dgm:pt modelId="{E1E4A975-0A8A-481C-A5B1-0F2F29D3D9BA}" type="sibTrans" cxnId="{BCB68650-0A67-4C9A-A6D6-40F00C98EFC2}">
      <dgm:prSet/>
      <dgm:spPr/>
      <dgm:t>
        <a:bodyPr/>
        <a:lstStyle/>
        <a:p>
          <a:endParaRPr lang="en-US"/>
        </a:p>
      </dgm:t>
    </dgm:pt>
    <dgm:pt modelId="{4C1FCA9E-30C4-4FA5-ABF6-3DD208F15A1B}">
      <dgm:prSet/>
      <dgm:spPr/>
      <dgm:t>
        <a:bodyPr/>
        <a:lstStyle/>
        <a:p>
          <a:pPr rtl="0"/>
          <a:r>
            <a:rPr lang="en-US"/>
            <a:t>There is no standard syntax</a:t>
          </a:r>
        </a:p>
      </dgm:t>
    </dgm:pt>
    <dgm:pt modelId="{02457EE7-E823-477F-A590-9BECF903FBB5}" type="parTrans" cxnId="{3DD6327B-19D5-45BF-85BC-BE1DDC028480}">
      <dgm:prSet/>
      <dgm:spPr/>
      <dgm:t>
        <a:bodyPr/>
        <a:lstStyle/>
        <a:p>
          <a:endParaRPr lang="en-US"/>
        </a:p>
      </dgm:t>
    </dgm:pt>
    <dgm:pt modelId="{B132A950-1236-4F1A-85DF-59AB0DAAE19C}" type="sibTrans" cxnId="{3DD6327B-19D5-45BF-85BC-BE1DDC028480}">
      <dgm:prSet/>
      <dgm:spPr/>
      <dgm:t>
        <a:bodyPr/>
        <a:lstStyle/>
        <a:p>
          <a:endParaRPr lang="en-US"/>
        </a:p>
      </dgm:t>
    </dgm:pt>
    <dgm:pt modelId="{2A0C7061-C2D4-40CC-AE17-9D0AF212E1DC}">
      <dgm:prSet/>
      <dgm:spPr/>
      <dgm:t>
        <a:bodyPr/>
        <a:lstStyle/>
        <a:p>
          <a:pPr rtl="0"/>
          <a:r>
            <a:rPr lang="en-US" dirty="0"/>
            <a:t>MySQL, Oracle, SQL Server, and Access all have slight differences</a:t>
          </a:r>
        </a:p>
      </dgm:t>
    </dgm:pt>
    <dgm:pt modelId="{CD46883D-8436-4339-A049-DC5DEB5536C2}" type="parTrans" cxnId="{7FBE8B86-6845-4E6F-94D7-97B29E3AC24F}">
      <dgm:prSet/>
      <dgm:spPr/>
      <dgm:t>
        <a:bodyPr/>
        <a:lstStyle/>
        <a:p>
          <a:endParaRPr lang="en-US"/>
        </a:p>
      </dgm:t>
    </dgm:pt>
    <dgm:pt modelId="{2A127B77-E96E-4E43-8A47-8709AFCB2C44}" type="sibTrans" cxnId="{7FBE8B86-6845-4E6F-94D7-97B29E3AC24F}">
      <dgm:prSet/>
      <dgm:spPr/>
      <dgm:t>
        <a:bodyPr/>
        <a:lstStyle/>
        <a:p>
          <a:endParaRPr lang="en-US"/>
        </a:p>
      </dgm:t>
    </dgm:pt>
    <dgm:pt modelId="{CB587F63-9620-4860-8DAF-F2C3A57498A0}">
      <dgm:prSet/>
      <dgm:spPr/>
      <dgm:t>
        <a:bodyPr/>
        <a:lstStyle/>
        <a:p>
          <a:pPr rtl="0"/>
          <a:r>
            <a:rPr lang="en-US" dirty="0"/>
            <a:t>There are a lot of statements and variations among them</a:t>
          </a:r>
        </a:p>
      </dgm:t>
    </dgm:pt>
    <dgm:pt modelId="{BC2D1F1B-1C8C-4930-B4B8-EF703A7A3810}" type="parTrans" cxnId="{087E741D-11A8-4EF1-A5F6-DE858D5B4750}">
      <dgm:prSet/>
      <dgm:spPr/>
      <dgm:t>
        <a:bodyPr/>
        <a:lstStyle/>
        <a:p>
          <a:endParaRPr lang="en-US"/>
        </a:p>
      </dgm:t>
    </dgm:pt>
    <dgm:pt modelId="{97279E3A-710F-4899-9A24-4F27678CFC7F}" type="sibTrans" cxnId="{087E741D-11A8-4EF1-A5F6-DE858D5B4750}">
      <dgm:prSet/>
      <dgm:spPr/>
      <dgm:t>
        <a:bodyPr/>
        <a:lstStyle/>
        <a:p>
          <a:endParaRPr lang="en-US"/>
        </a:p>
      </dgm:t>
    </dgm:pt>
    <dgm:pt modelId="{C5F5893C-80AF-41AD-87A0-D2F41A555E73}">
      <dgm:prSet/>
      <dgm:spPr/>
      <dgm:t>
        <a:bodyPr/>
        <a:lstStyle/>
        <a:p>
          <a:pPr rtl="0"/>
          <a:r>
            <a:rPr lang="en-US" dirty="0"/>
            <a:t>We will be covering the basics, and the most important ones</a:t>
          </a:r>
        </a:p>
      </dgm:t>
    </dgm:pt>
    <dgm:pt modelId="{FE5ABAE7-2919-46CF-9EFD-8E852D265919}" type="parTrans" cxnId="{37B146D5-3C2B-4E9B-B331-55EB60D5B860}">
      <dgm:prSet/>
      <dgm:spPr/>
      <dgm:t>
        <a:bodyPr/>
        <a:lstStyle/>
        <a:p>
          <a:endParaRPr lang="en-US"/>
        </a:p>
      </dgm:t>
    </dgm:pt>
    <dgm:pt modelId="{931BDD23-6D13-4C19-B81E-D15FA16F0E81}" type="sibTrans" cxnId="{37B146D5-3C2B-4E9B-B331-55EB60D5B860}">
      <dgm:prSet/>
      <dgm:spPr/>
      <dgm:t>
        <a:bodyPr/>
        <a:lstStyle/>
        <a:p>
          <a:endParaRPr lang="en-US"/>
        </a:p>
      </dgm:t>
    </dgm:pt>
    <dgm:pt modelId="{7350462D-31F3-4AED-9B0B-BB2F6EBBE210}" type="pres">
      <dgm:prSet presAssocID="{EFFCD99A-326B-4B71-B171-1DFC542FEA1A}" presName="linear" presStyleCnt="0">
        <dgm:presLayoutVars>
          <dgm:animLvl val="lvl"/>
          <dgm:resizeHandles val="exact"/>
        </dgm:presLayoutVars>
      </dgm:prSet>
      <dgm:spPr/>
    </dgm:pt>
    <dgm:pt modelId="{9337CF36-CC77-4A5C-9195-2C77C0AFF692}" type="pres">
      <dgm:prSet presAssocID="{F5AFAC56-216B-4234-AD64-7B0FF5ABDC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51C129-821E-46C8-9C7F-0B777007CF8F}" type="pres">
      <dgm:prSet presAssocID="{F5AFAC56-216B-4234-AD64-7B0FF5ABDC46}" presName="childText" presStyleLbl="revTx" presStyleIdx="0" presStyleCnt="3">
        <dgm:presLayoutVars>
          <dgm:bulletEnabled val="1"/>
        </dgm:presLayoutVars>
      </dgm:prSet>
      <dgm:spPr/>
    </dgm:pt>
    <dgm:pt modelId="{C0A601D5-67B3-462F-B7B8-3BD56E8D7B24}" type="pres">
      <dgm:prSet presAssocID="{4C1FCA9E-30C4-4FA5-ABF6-3DD208F15A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84D0C92-FAF5-4D39-A53C-83949BC03927}" type="pres">
      <dgm:prSet presAssocID="{4C1FCA9E-30C4-4FA5-ABF6-3DD208F15A1B}" presName="childText" presStyleLbl="revTx" presStyleIdx="1" presStyleCnt="3">
        <dgm:presLayoutVars>
          <dgm:bulletEnabled val="1"/>
        </dgm:presLayoutVars>
      </dgm:prSet>
      <dgm:spPr/>
    </dgm:pt>
    <dgm:pt modelId="{FD6AA3FD-D2EF-4804-9BF7-075EDF07D3F0}" type="pres">
      <dgm:prSet presAssocID="{CB587F63-9620-4860-8DAF-F2C3A57498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C53C2A6-3D61-4C54-AD1D-EC7C6FD5F6B3}" type="pres">
      <dgm:prSet presAssocID="{CB587F63-9620-4860-8DAF-F2C3A57498A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F6ED50B-A707-4F4C-956F-1BBD4652577E}" type="presOf" srcId="{2C155346-BAAF-456A-86CB-868D64D4C050}" destId="{E651C129-821E-46C8-9C7F-0B777007CF8F}" srcOrd="0" destOrd="0" presId="urn:microsoft.com/office/officeart/2005/8/layout/vList2"/>
    <dgm:cxn modelId="{087E741D-11A8-4EF1-A5F6-DE858D5B4750}" srcId="{EFFCD99A-326B-4B71-B171-1DFC542FEA1A}" destId="{CB587F63-9620-4860-8DAF-F2C3A57498A0}" srcOrd="2" destOrd="0" parTransId="{BC2D1F1B-1C8C-4930-B4B8-EF703A7A3810}" sibTransId="{97279E3A-710F-4899-9A24-4F27678CFC7F}"/>
    <dgm:cxn modelId="{BF388B31-A88E-4D58-8AA0-A90EAA3690F1}" type="presOf" srcId="{C5F5893C-80AF-41AD-87A0-D2F41A555E73}" destId="{6C53C2A6-3D61-4C54-AD1D-EC7C6FD5F6B3}" srcOrd="0" destOrd="0" presId="urn:microsoft.com/office/officeart/2005/8/layout/vList2"/>
    <dgm:cxn modelId="{C476393C-B5B1-45E2-B2E5-2176F04EACFE}" type="presOf" srcId="{2A0C7061-C2D4-40CC-AE17-9D0AF212E1DC}" destId="{384D0C92-FAF5-4D39-A53C-83949BC03927}" srcOrd="0" destOrd="0" presId="urn:microsoft.com/office/officeart/2005/8/layout/vList2"/>
    <dgm:cxn modelId="{547C8D6E-50B5-4541-A8F6-22C0E4223E68}" type="presOf" srcId="{CB587F63-9620-4860-8DAF-F2C3A57498A0}" destId="{FD6AA3FD-D2EF-4804-9BF7-075EDF07D3F0}" srcOrd="0" destOrd="0" presId="urn:microsoft.com/office/officeart/2005/8/layout/vList2"/>
    <dgm:cxn modelId="{BCB68650-0A67-4C9A-A6D6-40F00C98EFC2}" srcId="{F5AFAC56-216B-4234-AD64-7B0FF5ABDC46}" destId="{2C155346-BAAF-456A-86CB-868D64D4C050}" srcOrd="0" destOrd="0" parTransId="{B6BC7036-3546-4D9F-B4CE-35DE37D9856C}" sibTransId="{E1E4A975-0A8A-481C-A5B1-0F2F29D3D9BA}"/>
    <dgm:cxn modelId="{889E8778-ED29-4CA7-836C-F90ADFD838E6}" type="presOf" srcId="{4C1FCA9E-30C4-4FA5-ABF6-3DD208F15A1B}" destId="{C0A601D5-67B3-462F-B7B8-3BD56E8D7B24}" srcOrd="0" destOrd="0" presId="urn:microsoft.com/office/officeart/2005/8/layout/vList2"/>
    <dgm:cxn modelId="{3DD6327B-19D5-45BF-85BC-BE1DDC028480}" srcId="{EFFCD99A-326B-4B71-B171-1DFC542FEA1A}" destId="{4C1FCA9E-30C4-4FA5-ABF6-3DD208F15A1B}" srcOrd="1" destOrd="0" parTransId="{02457EE7-E823-477F-A590-9BECF903FBB5}" sibTransId="{B132A950-1236-4F1A-85DF-59AB0DAAE19C}"/>
    <dgm:cxn modelId="{7FBE8B86-6845-4E6F-94D7-97B29E3AC24F}" srcId="{4C1FCA9E-30C4-4FA5-ABF6-3DD208F15A1B}" destId="{2A0C7061-C2D4-40CC-AE17-9D0AF212E1DC}" srcOrd="0" destOrd="0" parTransId="{CD46883D-8436-4339-A049-DC5DEB5536C2}" sibTransId="{2A127B77-E96E-4E43-8A47-8709AFCB2C44}"/>
    <dgm:cxn modelId="{84B9EC8C-236A-4777-AA3E-7F7DE6924EC1}" type="presOf" srcId="{F5AFAC56-216B-4234-AD64-7B0FF5ABDC46}" destId="{9337CF36-CC77-4A5C-9195-2C77C0AFF692}" srcOrd="0" destOrd="0" presId="urn:microsoft.com/office/officeart/2005/8/layout/vList2"/>
    <dgm:cxn modelId="{3EE6FFB9-580A-40F7-8258-7364D472062E}" srcId="{EFFCD99A-326B-4B71-B171-1DFC542FEA1A}" destId="{F5AFAC56-216B-4234-AD64-7B0FF5ABDC46}" srcOrd="0" destOrd="0" parTransId="{7C69CABB-FE14-433D-B775-9A5ABEC9146B}" sibTransId="{303CF6DC-94CC-4A74-877C-AFC68F25D950}"/>
    <dgm:cxn modelId="{511D3CBE-C88C-4A0E-9AF1-C82275F110CA}" type="presOf" srcId="{EFFCD99A-326B-4B71-B171-1DFC542FEA1A}" destId="{7350462D-31F3-4AED-9B0B-BB2F6EBBE210}" srcOrd="0" destOrd="0" presId="urn:microsoft.com/office/officeart/2005/8/layout/vList2"/>
    <dgm:cxn modelId="{37B146D5-3C2B-4E9B-B331-55EB60D5B860}" srcId="{CB587F63-9620-4860-8DAF-F2C3A57498A0}" destId="{C5F5893C-80AF-41AD-87A0-D2F41A555E73}" srcOrd="0" destOrd="0" parTransId="{FE5ABAE7-2919-46CF-9EFD-8E852D265919}" sibTransId="{931BDD23-6D13-4C19-B81E-D15FA16F0E81}"/>
    <dgm:cxn modelId="{723D3E4B-6581-405D-9065-F31226561D19}" type="presParOf" srcId="{7350462D-31F3-4AED-9B0B-BB2F6EBBE210}" destId="{9337CF36-CC77-4A5C-9195-2C77C0AFF692}" srcOrd="0" destOrd="0" presId="urn:microsoft.com/office/officeart/2005/8/layout/vList2"/>
    <dgm:cxn modelId="{CAB7B843-63DD-4C29-89F9-637EB89E4025}" type="presParOf" srcId="{7350462D-31F3-4AED-9B0B-BB2F6EBBE210}" destId="{E651C129-821E-46C8-9C7F-0B777007CF8F}" srcOrd="1" destOrd="0" presId="urn:microsoft.com/office/officeart/2005/8/layout/vList2"/>
    <dgm:cxn modelId="{A5142906-D33E-45D2-8BB3-976496132D6F}" type="presParOf" srcId="{7350462D-31F3-4AED-9B0B-BB2F6EBBE210}" destId="{C0A601D5-67B3-462F-B7B8-3BD56E8D7B24}" srcOrd="2" destOrd="0" presId="urn:microsoft.com/office/officeart/2005/8/layout/vList2"/>
    <dgm:cxn modelId="{455A65A0-5886-4757-B286-5064D7F011B2}" type="presParOf" srcId="{7350462D-31F3-4AED-9B0B-BB2F6EBBE210}" destId="{384D0C92-FAF5-4D39-A53C-83949BC03927}" srcOrd="3" destOrd="0" presId="urn:microsoft.com/office/officeart/2005/8/layout/vList2"/>
    <dgm:cxn modelId="{B0635E51-C91C-4D33-B53F-20C3B4878168}" type="presParOf" srcId="{7350462D-31F3-4AED-9B0B-BB2F6EBBE210}" destId="{FD6AA3FD-D2EF-4804-9BF7-075EDF07D3F0}" srcOrd="4" destOrd="0" presId="urn:microsoft.com/office/officeart/2005/8/layout/vList2"/>
    <dgm:cxn modelId="{85F1150A-9D5E-4240-A4D6-D579BB914875}" type="presParOf" srcId="{7350462D-31F3-4AED-9B0B-BB2F6EBBE210}" destId="{6C53C2A6-3D61-4C54-AD1D-EC7C6FD5F6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a field</a:t>
          </a:r>
          <a:br>
            <a:rPr lang="en-US" sz="2400" dirty="0"/>
          </a:br>
          <a:r>
            <a:rPr lang="en-US" sz="2400" dirty="0"/>
            <a:t>(in this case, Price)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26872D19-CDAD-4479-A805-7054C7BA032F}" type="pres">
      <dgm:prSet presAssocID="{F6007EC1-0302-4707-8681-D343117B8D6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0AB5D15-62F3-4BEC-BD14-DEEF187AAF5C}" srcId="{6ECAEF0E-8526-40F8-AC51-A4A3DE203029}" destId="{F6007EC1-0302-4707-8681-D343117B8D6E}" srcOrd="0" destOrd="0" parTransId="{92AC1775-BD8A-45F5-8BF5-320F5C399728}" sibTransId="{BC1DB91A-D602-4A8F-8E8F-FD438FD593E9}"/>
    <dgm:cxn modelId="{323FF433-7663-4460-A8F6-656CB690E6C2}" type="presOf" srcId="{F6007EC1-0302-4707-8681-D343117B8D6E}" destId="{26872D19-CDAD-4479-A805-7054C7BA032F}" srcOrd="0" destOrd="0" presId="urn:microsoft.com/office/officeart/2005/8/layout/vList2"/>
    <dgm:cxn modelId="{7D4F61F2-86D7-4FE0-91C5-C7D28054DC6C}" type="presOf" srcId="{6ECAEF0E-8526-40F8-AC51-A4A3DE203029}" destId="{EBD4AB4D-F84A-42F8-AE6D-E89625DCECD3}" srcOrd="0" destOrd="0" presId="urn:microsoft.com/office/officeart/2005/8/layout/vList2"/>
    <dgm:cxn modelId="{F2B92884-6F48-4F8F-89AA-201002D062AE}" type="presParOf" srcId="{EBD4AB4D-F84A-42F8-AE6D-E89625DCECD3}" destId="{26872D19-CDAD-4479-A805-7054C7BA03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D1EF6-C05A-477E-B69C-56C55C98A80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75A60E-2E90-4FA7-9B56-5D7205C080C7}">
      <dgm:prSet phldrT="[Text]" custT="1"/>
      <dgm:spPr/>
      <dgm:t>
        <a:bodyPr/>
        <a:lstStyle/>
        <a:p>
          <a:r>
            <a:rPr lang="en-US" sz="3200" dirty="0"/>
            <a:t>SQL has many built-in functions for performing calculations</a:t>
          </a:r>
        </a:p>
      </dgm:t>
    </dgm:pt>
    <dgm:pt modelId="{CEA9F284-DE3E-41AD-B9F9-440387D5263F}" type="parTrans" cxnId="{3E337ED9-6407-45EA-9187-8AD8BFDC35E8}">
      <dgm:prSet/>
      <dgm:spPr/>
      <dgm:t>
        <a:bodyPr/>
        <a:lstStyle/>
        <a:p>
          <a:endParaRPr lang="en-US"/>
        </a:p>
      </dgm:t>
    </dgm:pt>
    <dgm:pt modelId="{D070A578-BA30-48E6-8193-C109A1D92C80}" type="sibTrans" cxnId="{3E337ED9-6407-45EA-9187-8AD8BFDC35E8}">
      <dgm:prSet/>
      <dgm:spPr/>
      <dgm:t>
        <a:bodyPr/>
        <a:lstStyle/>
        <a:p>
          <a:endParaRPr lang="en-US"/>
        </a:p>
      </dgm:t>
    </dgm:pt>
    <dgm:pt modelId="{914F3E0B-017B-43DB-B074-7FBA192AD518}">
      <dgm:prSet phldrT="[Text]" custT="1"/>
      <dgm:spPr/>
      <dgm:t>
        <a:bodyPr/>
        <a:lstStyle/>
        <a:p>
          <a:r>
            <a:rPr lang="en-US" sz="2400" dirty="0"/>
            <a:t>COUNT() - Returns the number of rows</a:t>
          </a:r>
        </a:p>
      </dgm:t>
    </dgm:pt>
    <dgm:pt modelId="{7ABFE652-F23B-49F8-9CE1-A0D6E9835B3B}" type="parTrans" cxnId="{E8271BF6-E6BD-4834-BB58-A5312A498F84}">
      <dgm:prSet/>
      <dgm:spPr/>
      <dgm:t>
        <a:bodyPr/>
        <a:lstStyle/>
        <a:p>
          <a:endParaRPr lang="en-US"/>
        </a:p>
      </dgm:t>
    </dgm:pt>
    <dgm:pt modelId="{11C0A16C-F9F5-40CA-A8B9-5DF1ED6383B7}" type="sibTrans" cxnId="{E8271BF6-E6BD-4834-BB58-A5312A498F84}">
      <dgm:prSet/>
      <dgm:spPr/>
      <dgm:t>
        <a:bodyPr/>
        <a:lstStyle/>
        <a:p>
          <a:endParaRPr lang="en-US"/>
        </a:p>
      </dgm:t>
    </dgm:pt>
    <dgm:pt modelId="{5E915546-EC54-4169-8773-7269E0897251}">
      <dgm:prSet custT="1"/>
      <dgm:spPr/>
      <dgm:t>
        <a:bodyPr/>
        <a:lstStyle/>
        <a:p>
          <a:r>
            <a:rPr lang="en-US" sz="2400" dirty="0"/>
            <a:t>MAX() - Returns the largest value</a:t>
          </a:r>
        </a:p>
      </dgm:t>
    </dgm:pt>
    <dgm:pt modelId="{788C2587-1109-4E0B-BBC5-248C94D7B144}" type="parTrans" cxnId="{439F4FD2-7059-4B64-B214-3AA785351B0A}">
      <dgm:prSet/>
      <dgm:spPr/>
      <dgm:t>
        <a:bodyPr/>
        <a:lstStyle/>
        <a:p>
          <a:endParaRPr lang="en-US"/>
        </a:p>
      </dgm:t>
    </dgm:pt>
    <dgm:pt modelId="{58DC9402-4501-42A2-80D4-A8888E9DA400}" type="sibTrans" cxnId="{439F4FD2-7059-4B64-B214-3AA785351B0A}">
      <dgm:prSet/>
      <dgm:spPr/>
      <dgm:t>
        <a:bodyPr/>
        <a:lstStyle/>
        <a:p>
          <a:endParaRPr lang="en-US"/>
        </a:p>
      </dgm:t>
    </dgm:pt>
    <dgm:pt modelId="{885D2D91-5F7C-4433-AD28-9889CDEE6E48}">
      <dgm:prSet custT="1"/>
      <dgm:spPr/>
      <dgm:t>
        <a:bodyPr/>
        <a:lstStyle/>
        <a:p>
          <a:r>
            <a:rPr lang="en-US" sz="2400" dirty="0"/>
            <a:t>MIN() - Returns the smallest value</a:t>
          </a:r>
        </a:p>
      </dgm:t>
    </dgm:pt>
    <dgm:pt modelId="{2AFF53B0-CA67-4A35-B6B5-A95627B4E7EA}" type="parTrans" cxnId="{3A125E2E-4F80-4CB8-BECA-D3DA3A85C1CE}">
      <dgm:prSet/>
      <dgm:spPr/>
      <dgm:t>
        <a:bodyPr/>
        <a:lstStyle/>
        <a:p>
          <a:endParaRPr lang="en-US"/>
        </a:p>
      </dgm:t>
    </dgm:pt>
    <dgm:pt modelId="{9592D58C-3187-432F-B7BA-220F35670FB6}" type="sibTrans" cxnId="{3A125E2E-4F80-4CB8-BECA-D3DA3A85C1CE}">
      <dgm:prSet/>
      <dgm:spPr/>
      <dgm:t>
        <a:bodyPr/>
        <a:lstStyle/>
        <a:p>
          <a:endParaRPr lang="en-US"/>
        </a:p>
      </dgm:t>
    </dgm:pt>
    <dgm:pt modelId="{F21DF580-4103-4567-98D6-530A9B1678A7}">
      <dgm:prSet custT="1"/>
      <dgm:spPr/>
      <dgm:t>
        <a:bodyPr/>
        <a:lstStyle/>
        <a:p>
          <a:r>
            <a:rPr lang="en-US" sz="2400" dirty="0"/>
            <a:t>AVG() - Returns the average value</a:t>
          </a:r>
        </a:p>
      </dgm:t>
    </dgm:pt>
    <dgm:pt modelId="{34F46E70-FE4B-49F9-B585-2612AE93F5BE}" type="parTrans" cxnId="{2302FCBD-6930-4138-9CA8-578163FA2863}">
      <dgm:prSet/>
      <dgm:spPr/>
      <dgm:t>
        <a:bodyPr/>
        <a:lstStyle/>
        <a:p>
          <a:endParaRPr lang="en-US"/>
        </a:p>
      </dgm:t>
    </dgm:pt>
    <dgm:pt modelId="{5C1FF9DF-6441-465E-8EED-CF6FD4DF1E6F}" type="sibTrans" cxnId="{2302FCBD-6930-4138-9CA8-578163FA2863}">
      <dgm:prSet/>
      <dgm:spPr/>
      <dgm:t>
        <a:bodyPr/>
        <a:lstStyle/>
        <a:p>
          <a:endParaRPr lang="en-US"/>
        </a:p>
      </dgm:t>
    </dgm:pt>
    <dgm:pt modelId="{51675CF3-7559-494F-B8DF-7BBAAF60E57D}">
      <dgm:prSet custT="1"/>
      <dgm:spPr/>
      <dgm:t>
        <a:bodyPr/>
        <a:lstStyle/>
        <a:p>
          <a:r>
            <a:rPr lang="en-US" sz="2400" dirty="0"/>
            <a:t>SUM() - Returns the sum</a:t>
          </a:r>
        </a:p>
      </dgm:t>
    </dgm:pt>
    <dgm:pt modelId="{886FF96B-1FBB-4C2F-B800-1CE7B1AD4F10}" type="parTrans" cxnId="{2626283E-65D5-4093-B2FD-C893E357CAA4}">
      <dgm:prSet/>
      <dgm:spPr/>
      <dgm:t>
        <a:bodyPr/>
        <a:lstStyle/>
        <a:p>
          <a:endParaRPr lang="en-US"/>
        </a:p>
      </dgm:t>
    </dgm:pt>
    <dgm:pt modelId="{CB07A3D0-5D79-4608-9D5B-CE505506F1B0}" type="sibTrans" cxnId="{2626283E-65D5-4093-B2FD-C893E357CAA4}">
      <dgm:prSet/>
      <dgm:spPr/>
      <dgm:t>
        <a:bodyPr/>
        <a:lstStyle/>
        <a:p>
          <a:endParaRPr lang="en-US"/>
        </a:p>
      </dgm:t>
    </dgm:pt>
    <dgm:pt modelId="{F79B4697-2CD5-4F55-900E-EEEF19770D02}">
      <dgm:prSet phldrT="[Text]"/>
      <dgm:spPr/>
      <dgm:t>
        <a:bodyPr/>
        <a:lstStyle/>
        <a:p>
          <a:endParaRPr lang="en-US" sz="2000" dirty="0"/>
        </a:p>
      </dgm:t>
    </dgm:pt>
    <dgm:pt modelId="{498408E7-51C3-4442-9577-DB5B11985382}" type="parTrans" cxnId="{4DE8865F-A354-4A03-BB5F-B85EF337E516}">
      <dgm:prSet/>
      <dgm:spPr/>
      <dgm:t>
        <a:bodyPr/>
        <a:lstStyle/>
        <a:p>
          <a:endParaRPr lang="en-US"/>
        </a:p>
      </dgm:t>
    </dgm:pt>
    <dgm:pt modelId="{8D729700-12E9-4ADD-8B3A-40437879BB94}" type="sibTrans" cxnId="{4DE8865F-A354-4A03-BB5F-B85EF337E516}">
      <dgm:prSet/>
      <dgm:spPr/>
      <dgm:t>
        <a:bodyPr/>
        <a:lstStyle/>
        <a:p>
          <a:endParaRPr lang="en-US"/>
        </a:p>
      </dgm:t>
    </dgm:pt>
    <dgm:pt modelId="{B7DC8DB3-B59B-4BCE-BF40-0CD594975719}" type="pres">
      <dgm:prSet presAssocID="{593D1EF6-C05A-477E-B69C-56C55C98A801}" presName="linear" presStyleCnt="0">
        <dgm:presLayoutVars>
          <dgm:animLvl val="lvl"/>
          <dgm:resizeHandles val="exact"/>
        </dgm:presLayoutVars>
      </dgm:prSet>
      <dgm:spPr/>
    </dgm:pt>
    <dgm:pt modelId="{D3305C95-5BA6-467A-8F75-E61D2A31FAAE}" type="pres">
      <dgm:prSet presAssocID="{6175A60E-2E90-4FA7-9B56-5D7205C080C7}" presName="parentText" presStyleLbl="node1" presStyleIdx="0" presStyleCnt="1" custScaleY="89474">
        <dgm:presLayoutVars>
          <dgm:chMax val="0"/>
          <dgm:bulletEnabled val="1"/>
        </dgm:presLayoutVars>
      </dgm:prSet>
      <dgm:spPr/>
    </dgm:pt>
    <dgm:pt modelId="{C67B9540-C847-4200-89B3-70E88770AC32}" type="pres">
      <dgm:prSet presAssocID="{6175A60E-2E90-4FA7-9B56-5D7205C080C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11FDE28-06D0-46FE-95F8-C6E6F536F8DF}" type="presOf" srcId="{914F3E0B-017B-43DB-B074-7FBA192AD518}" destId="{C67B9540-C847-4200-89B3-70E88770AC32}" srcOrd="0" destOrd="1" presId="urn:microsoft.com/office/officeart/2005/8/layout/vList2"/>
    <dgm:cxn modelId="{3A125E2E-4F80-4CB8-BECA-D3DA3A85C1CE}" srcId="{6175A60E-2E90-4FA7-9B56-5D7205C080C7}" destId="{885D2D91-5F7C-4433-AD28-9889CDEE6E48}" srcOrd="3" destOrd="0" parTransId="{2AFF53B0-CA67-4A35-B6B5-A95627B4E7EA}" sibTransId="{9592D58C-3187-432F-B7BA-220F35670FB6}"/>
    <dgm:cxn modelId="{90F2A43D-12E9-43E0-A766-8373080DF909}" type="presOf" srcId="{F21DF580-4103-4567-98D6-530A9B1678A7}" destId="{C67B9540-C847-4200-89B3-70E88770AC32}" srcOrd="0" destOrd="4" presId="urn:microsoft.com/office/officeart/2005/8/layout/vList2"/>
    <dgm:cxn modelId="{2626283E-65D5-4093-B2FD-C893E357CAA4}" srcId="{6175A60E-2E90-4FA7-9B56-5D7205C080C7}" destId="{51675CF3-7559-494F-B8DF-7BBAAF60E57D}" srcOrd="5" destOrd="0" parTransId="{886FF96B-1FBB-4C2F-B800-1CE7B1AD4F10}" sibTransId="{CB07A3D0-5D79-4608-9D5B-CE505506F1B0}"/>
    <dgm:cxn modelId="{2A5D8E5B-52CD-43BE-B522-0FC48E6ADE46}" type="presOf" srcId="{F79B4697-2CD5-4F55-900E-EEEF19770D02}" destId="{C67B9540-C847-4200-89B3-70E88770AC32}" srcOrd="0" destOrd="0" presId="urn:microsoft.com/office/officeart/2005/8/layout/vList2"/>
    <dgm:cxn modelId="{4DE8865F-A354-4A03-BB5F-B85EF337E516}" srcId="{6175A60E-2E90-4FA7-9B56-5D7205C080C7}" destId="{F79B4697-2CD5-4F55-900E-EEEF19770D02}" srcOrd="0" destOrd="0" parTransId="{498408E7-51C3-4442-9577-DB5B11985382}" sibTransId="{8D729700-12E9-4ADD-8B3A-40437879BB94}"/>
    <dgm:cxn modelId="{96B7EA51-94B5-4D3B-A028-B5CA9DF488D3}" type="presOf" srcId="{6175A60E-2E90-4FA7-9B56-5D7205C080C7}" destId="{D3305C95-5BA6-467A-8F75-E61D2A31FAAE}" srcOrd="0" destOrd="0" presId="urn:microsoft.com/office/officeart/2005/8/layout/vList2"/>
    <dgm:cxn modelId="{36AC8C52-029E-4A89-B427-70D2FCFEBBC0}" type="presOf" srcId="{885D2D91-5F7C-4433-AD28-9889CDEE6E48}" destId="{C67B9540-C847-4200-89B3-70E88770AC32}" srcOrd="0" destOrd="3" presId="urn:microsoft.com/office/officeart/2005/8/layout/vList2"/>
    <dgm:cxn modelId="{03E8968A-4ADC-4736-B94D-4F855C853E7F}" type="presOf" srcId="{5E915546-EC54-4169-8773-7269E0897251}" destId="{C67B9540-C847-4200-89B3-70E88770AC32}" srcOrd="0" destOrd="2" presId="urn:microsoft.com/office/officeart/2005/8/layout/vList2"/>
    <dgm:cxn modelId="{2302FCBD-6930-4138-9CA8-578163FA2863}" srcId="{6175A60E-2E90-4FA7-9B56-5D7205C080C7}" destId="{F21DF580-4103-4567-98D6-530A9B1678A7}" srcOrd="4" destOrd="0" parTransId="{34F46E70-FE4B-49F9-B585-2612AE93F5BE}" sibTransId="{5C1FF9DF-6441-465E-8EED-CF6FD4DF1E6F}"/>
    <dgm:cxn modelId="{439F4FD2-7059-4B64-B214-3AA785351B0A}" srcId="{6175A60E-2E90-4FA7-9B56-5D7205C080C7}" destId="{5E915546-EC54-4169-8773-7269E0897251}" srcOrd="2" destOrd="0" parTransId="{788C2587-1109-4E0B-BBC5-248C94D7B144}" sibTransId="{58DC9402-4501-42A2-80D4-A8888E9DA400}"/>
    <dgm:cxn modelId="{3E337ED9-6407-45EA-9187-8AD8BFDC35E8}" srcId="{593D1EF6-C05A-477E-B69C-56C55C98A801}" destId="{6175A60E-2E90-4FA7-9B56-5D7205C080C7}" srcOrd="0" destOrd="0" parTransId="{CEA9F284-DE3E-41AD-B9F9-440387D5263F}" sibTransId="{D070A578-BA30-48E6-8193-C109A1D92C80}"/>
    <dgm:cxn modelId="{80A89AE5-B3DF-411E-A3B6-1CC1D0D67476}" type="presOf" srcId="{51675CF3-7559-494F-B8DF-7BBAAF60E57D}" destId="{C67B9540-C847-4200-89B3-70E88770AC32}" srcOrd="0" destOrd="5" presId="urn:microsoft.com/office/officeart/2005/8/layout/vList2"/>
    <dgm:cxn modelId="{FCDC2FF2-F369-452F-B197-1CB00C9E4463}" type="presOf" srcId="{593D1EF6-C05A-477E-B69C-56C55C98A801}" destId="{B7DC8DB3-B59B-4BCE-BF40-0CD594975719}" srcOrd="0" destOrd="0" presId="urn:microsoft.com/office/officeart/2005/8/layout/vList2"/>
    <dgm:cxn modelId="{E8271BF6-E6BD-4834-BB58-A5312A498F84}" srcId="{6175A60E-2E90-4FA7-9B56-5D7205C080C7}" destId="{914F3E0B-017B-43DB-B074-7FBA192AD518}" srcOrd="1" destOrd="0" parTransId="{7ABFE652-F23B-49F8-9CE1-A0D6E9835B3B}" sibTransId="{11C0A16C-F9F5-40CA-A8B9-5DF1ED6383B7}"/>
    <dgm:cxn modelId="{9125F2AA-B76C-4B3E-93A9-972CEBB3BAF1}" type="presParOf" srcId="{B7DC8DB3-B59B-4BCE-BF40-0CD594975719}" destId="{D3305C95-5BA6-467A-8F75-E61D2A31FAAE}" srcOrd="0" destOrd="0" presId="urn:microsoft.com/office/officeart/2005/8/layout/vList2"/>
    <dgm:cxn modelId="{78E207AB-B68A-41D7-A1F2-5EFD46BC7174}" type="presParOf" srcId="{B7DC8DB3-B59B-4BCE-BF40-0CD594975719}" destId="{C67B9540-C847-4200-89B3-70E88770AC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GROUP BY </a:t>
          </a:r>
          <a:r>
            <a:rPr lang="en-US" sz="2400" dirty="0"/>
            <a:t>organizes the results by column values.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F6007EC1-0302-4707-8681-D343117B8D6E}">
      <dgm:prSet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ORDER BY </a:t>
          </a:r>
          <a:r>
            <a:rPr lang="en-US" sz="2400" dirty="0"/>
            <a:t>sorts results from lowest to highest based on SUM(Quantity)</a:t>
          </a:r>
        </a:p>
      </dgm:t>
    </dgm:pt>
    <dgm:pt modelId="{92AC1775-BD8A-45F5-8BF5-320F5C399728}" type="parTrans" cxnId="{60AB5D15-62F3-4BEC-BD14-DEEF187AAF5C}">
      <dgm:prSet/>
      <dgm:spPr/>
      <dgm:t>
        <a:bodyPr/>
        <a:lstStyle/>
        <a:p>
          <a:endParaRPr lang="en-US"/>
        </a:p>
      </dgm:t>
    </dgm:pt>
    <dgm:pt modelId="{BC1DB91A-D602-4A8F-8E8F-FD438FD593E9}" type="sibTrans" cxnId="{60AB5D15-62F3-4BEC-BD14-DEEF187AAF5C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1CCFE8-4257-47AF-9454-9DB18C741894}" type="pres">
      <dgm:prSet presAssocID="{0FB2B4DF-2F32-4E7C-A22E-09D992190F07}" presName="spacer" presStyleCnt="0"/>
      <dgm:spPr/>
    </dgm:pt>
    <dgm:pt modelId="{26872D19-CDAD-4479-A805-7054C7BA032F}" type="pres">
      <dgm:prSet presAssocID="{F6007EC1-0302-4707-8681-D343117B8D6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60AB5D15-62F3-4BEC-BD14-DEEF187AAF5C}" srcId="{6ECAEF0E-8526-40F8-AC51-A4A3DE203029}" destId="{F6007EC1-0302-4707-8681-D343117B8D6E}" srcOrd="1" destOrd="0" parTransId="{92AC1775-BD8A-45F5-8BF5-320F5C399728}" sibTransId="{BC1DB91A-D602-4A8F-8E8F-FD438FD593E9}"/>
    <dgm:cxn modelId="{E497A42B-6816-4D83-AB83-9CDCF58809ED}" type="presOf" srcId="{F6007EC1-0302-4707-8681-D343117B8D6E}" destId="{26872D19-CDAD-4479-A805-7054C7BA032F}" srcOrd="0" destOrd="0" presId="urn:microsoft.com/office/officeart/2005/8/layout/vList2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  <dgm:cxn modelId="{B6B9184C-EEA6-4C38-AB3A-769CFC3CD834}" type="presParOf" srcId="{EBD4AB4D-F84A-42F8-AE6D-E89625DCECD3}" destId="{361CCFE8-4257-47AF-9454-9DB18C741894}" srcOrd="1" destOrd="0" presId="urn:microsoft.com/office/officeart/2005/8/layout/vList2"/>
    <dgm:cxn modelId="{CC523229-B439-46E2-8997-B3B4754270D4}" type="presParOf" srcId="{EBD4AB4D-F84A-42F8-AE6D-E89625DCECD3}" destId="{26872D19-CDAD-4479-A805-7054C7BA03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CAEF0E-8526-40F8-AC51-A4A3DE203029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9D45AD-804F-4BBD-8CA6-602294E31BA6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LIMIT </a:t>
          </a:r>
          <a:r>
            <a:rPr lang="en-US" sz="2400" dirty="0"/>
            <a:t>specify the number of records to return.</a:t>
          </a:r>
        </a:p>
      </dgm:t>
    </dgm:pt>
    <dgm:pt modelId="{CB45C540-D9C3-454E-A4FB-84D3651BC6E6}" type="parTrans" cxnId="{86725706-9C75-49A0-9D88-4911E4BCD9D3}">
      <dgm:prSet/>
      <dgm:spPr/>
      <dgm:t>
        <a:bodyPr/>
        <a:lstStyle/>
        <a:p>
          <a:endParaRPr lang="en-US"/>
        </a:p>
      </dgm:t>
    </dgm:pt>
    <dgm:pt modelId="{0FB2B4DF-2F32-4E7C-A22E-09D992190F07}" type="sibTrans" cxnId="{86725706-9C75-49A0-9D88-4911E4BCD9D3}">
      <dgm:prSet/>
      <dgm:spPr/>
      <dgm:t>
        <a:bodyPr/>
        <a:lstStyle/>
        <a:p>
          <a:endParaRPr lang="en-US"/>
        </a:p>
      </dgm:t>
    </dgm:pt>
    <dgm:pt modelId="{EBD4AB4D-F84A-42F8-AE6D-E89625DCECD3}" type="pres">
      <dgm:prSet presAssocID="{6ECAEF0E-8526-40F8-AC51-A4A3DE203029}" presName="linear" presStyleCnt="0">
        <dgm:presLayoutVars>
          <dgm:animLvl val="lvl"/>
          <dgm:resizeHandles val="exact"/>
        </dgm:presLayoutVars>
      </dgm:prSet>
      <dgm:spPr/>
    </dgm:pt>
    <dgm:pt modelId="{6653E38F-3E99-4696-B393-238D87040621}" type="pres">
      <dgm:prSet presAssocID="{D39D45AD-804F-4BBD-8CA6-602294E31BA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6725706-9C75-49A0-9D88-4911E4BCD9D3}" srcId="{6ECAEF0E-8526-40F8-AC51-A4A3DE203029}" destId="{D39D45AD-804F-4BBD-8CA6-602294E31BA6}" srcOrd="0" destOrd="0" parTransId="{CB45C540-D9C3-454E-A4FB-84D3651BC6E6}" sibTransId="{0FB2B4DF-2F32-4E7C-A22E-09D992190F07}"/>
    <dgm:cxn modelId="{B78F8C60-C6C4-41FC-B00B-5E0AF3ADE984}" type="presOf" srcId="{6ECAEF0E-8526-40F8-AC51-A4A3DE203029}" destId="{EBD4AB4D-F84A-42F8-AE6D-E89625DCECD3}" srcOrd="0" destOrd="0" presId="urn:microsoft.com/office/officeart/2005/8/layout/vList2"/>
    <dgm:cxn modelId="{F4B137F4-1CC8-413E-81AF-4C5F88846FBF}" type="presOf" srcId="{D39D45AD-804F-4BBD-8CA6-602294E31BA6}" destId="{6653E38F-3E99-4696-B393-238D87040621}" srcOrd="0" destOrd="0" presId="urn:microsoft.com/office/officeart/2005/8/layout/vList2"/>
    <dgm:cxn modelId="{E31ECD6A-5EA3-412E-9433-1EFCA1D66539}" type="presParOf" srcId="{EBD4AB4D-F84A-42F8-AE6D-E89625DCECD3}" destId="{6653E38F-3E99-4696-B393-238D870406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7CF36-CC77-4A5C-9195-2C77C0AFF692}">
      <dsp:nvSpPr>
        <dsp:cNvPr id="0" name=""/>
        <dsp:cNvSpPr/>
      </dsp:nvSpPr>
      <dsp:spPr>
        <a:xfrm>
          <a:off x="0" y="163708"/>
          <a:ext cx="8382000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It’s not a true programming language</a:t>
          </a:r>
        </a:p>
      </dsp:txBody>
      <dsp:txXfrm>
        <a:off x="31613" y="195321"/>
        <a:ext cx="8318774" cy="584369"/>
      </dsp:txXfrm>
    </dsp:sp>
    <dsp:sp modelId="{E651C129-821E-46C8-9C7F-0B777007CF8F}">
      <dsp:nvSpPr>
        <dsp:cNvPr id="0" name=""/>
        <dsp:cNvSpPr/>
      </dsp:nvSpPr>
      <dsp:spPr>
        <a:xfrm>
          <a:off x="0" y="81130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It is used by programming languages to interact with databases</a:t>
          </a:r>
        </a:p>
      </dsp:txBody>
      <dsp:txXfrm>
        <a:off x="0" y="811303"/>
        <a:ext cx="8382000" cy="447120"/>
      </dsp:txXfrm>
    </dsp:sp>
    <dsp:sp modelId="{C0A601D5-67B3-462F-B7B8-3BD56E8D7B24}">
      <dsp:nvSpPr>
        <dsp:cNvPr id="0" name=""/>
        <dsp:cNvSpPr/>
      </dsp:nvSpPr>
      <dsp:spPr>
        <a:xfrm>
          <a:off x="0" y="1258423"/>
          <a:ext cx="8382000" cy="64759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There is no standard syntax</a:t>
          </a:r>
        </a:p>
      </dsp:txBody>
      <dsp:txXfrm>
        <a:off x="31613" y="1290036"/>
        <a:ext cx="8318774" cy="584369"/>
      </dsp:txXfrm>
    </dsp:sp>
    <dsp:sp modelId="{384D0C92-FAF5-4D39-A53C-83949BC03927}">
      <dsp:nvSpPr>
        <dsp:cNvPr id="0" name=""/>
        <dsp:cNvSpPr/>
      </dsp:nvSpPr>
      <dsp:spPr>
        <a:xfrm>
          <a:off x="0" y="1906018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MySQL, Oracle, SQL Server, and Access all have slight differences</a:t>
          </a:r>
        </a:p>
      </dsp:txBody>
      <dsp:txXfrm>
        <a:off x="0" y="1906018"/>
        <a:ext cx="8382000" cy="447120"/>
      </dsp:txXfrm>
    </dsp:sp>
    <dsp:sp modelId="{FD6AA3FD-D2EF-4804-9BF7-075EDF07D3F0}">
      <dsp:nvSpPr>
        <dsp:cNvPr id="0" name=""/>
        <dsp:cNvSpPr/>
      </dsp:nvSpPr>
      <dsp:spPr>
        <a:xfrm>
          <a:off x="0" y="2353138"/>
          <a:ext cx="8382000" cy="64759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There are a lot of statements and variations among them</a:t>
          </a:r>
        </a:p>
      </dsp:txBody>
      <dsp:txXfrm>
        <a:off x="31613" y="2384751"/>
        <a:ext cx="8318774" cy="584369"/>
      </dsp:txXfrm>
    </dsp:sp>
    <dsp:sp modelId="{6C53C2A6-3D61-4C54-AD1D-EC7C6FD5F6B3}">
      <dsp:nvSpPr>
        <dsp:cNvPr id="0" name=""/>
        <dsp:cNvSpPr/>
      </dsp:nvSpPr>
      <dsp:spPr>
        <a:xfrm>
          <a:off x="0" y="3000733"/>
          <a:ext cx="8382000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We will be covering the basics, and the most important ones</a:t>
          </a:r>
        </a:p>
      </dsp:txBody>
      <dsp:txXfrm>
        <a:off x="0" y="3000733"/>
        <a:ext cx="8382000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72D19-CDAD-4479-A805-7054C7BA032F}">
      <dsp:nvSpPr>
        <dsp:cNvPr id="0" name=""/>
        <dsp:cNvSpPr/>
      </dsp:nvSpPr>
      <dsp:spPr>
        <a:xfrm>
          <a:off x="0" y="325162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a field</a:t>
          </a:r>
          <a:br>
            <a:rPr lang="en-US" sz="2400" kern="1200" dirty="0"/>
          </a:br>
          <a:r>
            <a:rPr lang="en-US" sz="2400" kern="1200" dirty="0"/>
            <a:t>(in this case, Price)</a:t>
          </a:r>
        </a:p>
      </dsp:txBody>
      <dsp:txXfrm>
        <a:off x="64968" y="390130"/>
        <a:ext cx="4365864" cy="1200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05C95-5BA6-467A-8F75-E61D2A31FAAE}">
      <dsp:nvSpPr>
        <dsp:cNvPr id="0" name=""/>
        <dsp:cNvSpPr/>
      </dsp:nvSpPr>
      <dsp:spPr>
        <a:xfrm>
          <a:off x="0" y="447995"/>
          <a:ext cx="8229600" cy="113896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SQL has many built-in functions for performing calculations</a:t>
          </a:r>
        </a:p>
      </dsp:txBody>
      <dsp:txXfrm>
        <a:off x="55600" y="503595"/>
        <a:ext cx="8118400" cy="1027768"/>
      </dsp:txXfrm>
    </dsp:sp>
    <dsp:sp modelId="{C67B9540-C847-4200-89B3-70E88770AC32}">
      <dsp:nvSpPr>
        <dsp:cNvPr id="0" name=""/>
        <dsp:cNvSpPr/>
      </dsp:nvSpPr>
      <dsp:spPr>
        <a:xfrm>
          <a:off x="0" y="1586964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COUNT() - Returns the number of rows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MAX() - Returns the largest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MIN() - Returns the smallest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AVG() - Returns the average value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SUM() - Returns the sum</a:t>
          </a:r>
        </a:p>
      </dsp:txBody>
      <dsp:txXfrm>
        <a:off x="0" y="1586964"/>
        <a:ext cx="8229600" cy="23846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213824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GROUP BY </a:t>
          </a:r>
          <a:r>
            <a:rPr lang="en-US" sz="2400" kern="1200" dirty="0"/>
            <a:t>organizes the results by column values.</a:t>
          </a:r>
        </a:p>
      </dsp:txBody>
      <dsp:txXfrm>
        <a:off x="64968" y="278792"/>
        <a:ext cx="4365864" cy="1200939"/>
      </dsp:txXfrm>
    </dsp:sp>
    <dsp:sp modelId="{26872D19-CDAD-4479-A805-7054C7BA032F}">
      <dsp:nvSpPr>
        <dsp:cNvPr id="0" name=""/>
        <dsp:cNvSpPr/>
      </dsp:nvSpPr>
      <dsp:spPr>
        <a:xfrm>
          <a:off x="0" y="1731900"/>
          <a:ext cx="4495800" cy="13308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ORDER BY </a:t>
          </a:r>
          <a:r>
            <a:rPr lang="en-US" sz="2400" kern="1200" dirty="0"/>
            <a:t>sorts results from lowest to highest based on SUM(Quantity)</a:t>
          </a:r>
        </a:p>
      </dsp:txBody>
      <dsp:txXfrm>
        <a:off x="64968" y="1796868"/>
        <a:ext cx="4365864" cy="1200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E38F-3E99-4696-B393-238D87040621}">
      <dsp:nvSpPr>
        <dsp:cNvPr id="0" name=""/>
        <dsp:cNvSpPr/>
      </dsp:nvSpPr>
      <dsp:spPr>
        <a:xfrm>
          <a:off x="0" y="1029899"/>
          <a:ext cx="449580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LIMIT </a:t>
          </a:r>
          <a:r>
            <a:rPr lang="en-US" sz="2400" kern="1200" dirty="0"/>
            <a:t>specify the number of records to return.</a:t>
          </a:r>
        </a:p>
      </dsp:txBody>
      <dsp:txXfrm>
        <a:off x="59399" y="1089298"/>
        <a:ext cx="43770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17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6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11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7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3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7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37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18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2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6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5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6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21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5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35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600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9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13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6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SQL – Getting Information Out of a Database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 Shafer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jeremy@temple.edu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http://community.mis.temple.edu/jshafer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3820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Suppose we have a schema named “</a:t>
            </a:r>
            <a:r>
              <a:rPr lang="en-US" sz="3000" dirty="0" err="1"/>
              <a:t>orderdb</a:t>
            </a:r>
            <a:r>
              <a:rPr lang="en-US" sz="3000" dirty="0"/>
              <a:t>”.</a:t>
            </a:r>
          </a:p>
          <a:p>
            <a:r>
              <a:rPr lang="en-US" sz="3000" dirty="0"/>
              <a:t>We want to select the first names from the “Customer”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3000" dirty="0"/>
              <a:t>This is done using the SELECT statement: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99274"/>
              </p:ext>
            </p:extLst>
          </p:nvPr>
        </p:nvGraphicFramePr>
        <p:xfrm>
          <a:off x="1714620" y="2514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28200" y="30818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9844"/>
              </p:ext>
            </p:extLst>
          </p:nvPr>
        </p:nvGraphicFramePr>
        <p:xfrm>
          <a:off x="1905000" y="5148580"/>
          <a:ext cx="1011555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09631" y="573829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20847" y="5196840"/>
            <a:ext cx="2819400" cy="1371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returns the </a:t>
            </a:r>
            <a:r>
              <a:rPr lang="en-US" dirty="0" err="1"/>
              <a:t>FirstName</a:t>
            </a:r>
            <a:r>
              <a:rPr lang="en-US" dirty="0"/>
              <a:t> column for every row in the Customer table.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Called a “View.”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81700" y="5200498"/>
            <a:ext cx="3086100" cy="1371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schema will use your m</a:t>
            </a:r>
            <a:r>
              <a:rPr lang="en-US" i="1" dirty="0"/>
              <a:t>x </a:t>
            </a:r>
            <a:r>
              <a:rPr lang="en-US" dirty="0"/>
              <a:t>MySQL ID</a:t>
            </a:r>
            <a:br>
              <a:rPr lang="en-US" dirty="0"/>
            </a:br>
            <a:r>
              <a:rPr lang="en-US" dirty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5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Retrieving 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78" y="1066800"/>
            <a:ext cx="8814122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</a:t>
            </a:r>
            <a:r>
              <a:rPr lang="en-US" dirty="0" err="1">
                <a:solidFill>
                  <a:srgbClr val="C00000"/>
                </a:solidFill>
              </a:rPr>
              <a:t>FirstName</a:t>
            </a:r>
            <a:r>
              <a:rPr lang="en-US" dirty="0">
                <a:solidFill>
                  <a:srgbClr val="C00000"/>
                </a:solidFill>
              </a:rPr>
              <a:t>, State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SELECT * FROM </a:t>
            </a:r>
            <a:r>
              <a:rPr lang="en-US" dirty="0" err="1">
                <a:solidFill>
                  <a:srgbClr val="C00000"/>
                </a:solidFill>
              </a:rPr>
              <a:t>orderdb.Customer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80040"/>
              </p:ext>
            </p:extLst>
          </p:nvPr>
        </p:nvGraphicFramePr>
        <p:xfrm>
          <a:off x="3429000" y="1691035"/>
          <a:ext cx="160877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6120"/>
              </p:ext>
            </p:extLst>
          </p:nvPr>
        </p:nvGraphicFramePr>
        <p:xfrm>
          <a:off x="2137876" y="518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r>
                        <a:rPr lang="en-US" sz="1400" dirty="0"/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985324" y="3733799"/>
            <a:ext cx="3634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*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all the </a:t>
            </a:r>
            <a:r>
              <a:rPr lang="en-US" sz="2000" dirty="0" err="1">
                <a:solidFill>
                  <a:srgbClr val="FFFF00"/>
                </a:solidFill>
              </a:rPr>
              <a:t>col.umns</a:t>
            </a:r>
            <a:r>
              <a:rPr lang="en-US" sz="2000" dirty="0"/>
              <a:t>”</a:t>
            </a:r>
          </a:p>
        </p:txBody>
      </p:sp>
      <p:sp>
        <p:nvSpPr>
          <p:cNvPr id="15" name="Freeform 14"/>
          <p:cNvSpPr/>
          <p:nvPr/>
        </p:nvSpPr>
        <p:spPr>
          <a:xfrm rot="11170108" flipH="1">
            <a:off x="3195907" y="4118279"/>
            <a:ext cx="627138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7876" y="22098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5715000"/>
            <a:ext cx="1081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Returns:</a:t>
            </a:r>
          </a:p>
        </p:txBody>
      </p:sp>
    </p:spTree>
    <p:extLst>
      <p:ext uri="{BB962C8B-B14F-4D97-AF65-F5344CB8AC3E}">
        <p14:creationId xmlns:p14="http://schemas.microsoft.com/office/powerpoint/2010/main" val="108274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and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SQL syntax is </a:t>
            </a:r>
            <a:r>
              <a:rPr lang="en-US" sz="2800" b="1" dirty="0">
                <a:solidFill>
                  <a:srgbClr val="FF0000"/>
                </a:solidFill>
              </a:rPr>
              <a:t>not sensitive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to </a:t>
            </a:r>
            <a:r>
              <a:rPr lang="en-US" sz="2800" b="1" dirty="0"/>
              <a:t>cases</a:t>
            </a:r>
            <a:r>
              <a:rPr lang="en-US" sz="2800" dirty="0"/>
              <a:t> and </a:t>
            </a:r>
            <a:r>
              <a:rPr lang="en-US" sz="2800" b="1" dirty="0"/>
              <a:t>spacing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Best Practice:</a:t>
            </a:r>
          </a:p>
          <a:p>
            <a:pPr lvl="1"/>
            <a:r>
              <a:rPr lang="en-US" sz="2000" dirty="0"/>
              <a:t>We will write all SQL keywords (e.g., SELECT and FROM) in upper case</a:t>
            </a:r>
          </a:p>
          <a:p>
            <a:pPr lvl="1"/>
            <a:r>
              <a:rPr lang="en-US" sz="2000" dirty="0"/>
              <a:t>Use space appropriately for readability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66938"/>
              </p:ext>
            </p:extLst>
          </p:nvPr>
        </p:nvGraphicFramePr>
        <p:xfrm>
          <a:off x="838200" y="2057400"/>
          <a:ext cx="761473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b="1" dirty="0"/>
                        <a:t>Best Practice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SELECT   </a:t>
                      </a:r>
                      <a:r>
                        <a:rPr lang="en-US" sz="2400" dirty="0" err="1"/>
                        <a:t>FirstName</a:t>
                      </a:r>
                      <a:r>
                        <a:rPr lang="en-US" sz="2400" dirty="0"/>
                        <a:t> </a:t>
                      </a:r>
                      <a:endParaRPr lang="en-US" sz="24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  FROM      </a:t>
                      </a:r>
                      <a:r>
                        <a:rPr lang="en-US" sz="2400" dirty="0" err="1"/>
                        <a:t>orderdb.Customer</a:t>
                      </a:r>
                      <a:r>
                        <a:rPr lang="en-US" sz="2400" dirty="0"/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400" dirty="0"/>
                        <a:t>Correct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8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unique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DISTINCT</a:t>
            </a:r>
            <a:r>
              <a:rPr lang="en-US" dirty="0"/>
              <a:t> City, State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orderdb.Customer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405591"/>
              </p:ext>
            </p:extLst>
          </p:nvPr>
        </p:nvGraphicFramePr>
        <p:xfrm>
          <a:off x="2286000" y="2819400"/>
          <a:ext cx="597218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7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953000" y="1676400"/>
            <a:ext cx="4114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SELECT DISTINCT </a:t>
            </a:r>
            <a:r>
              <a:rPr lang="en-US" dirty="0"/>
              <a:t>returns only distinct (different) values.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1087"/>
              </p:ext>
            </p:extLst>
          </p:nvPr>
        </p:nvGraphicFramePr>
        <p:xfrm>
          <a:off x="1828800" y="5085080"/>
          <a:ext cx="1673353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7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495800" y="5105400"/>
            <a:ext cx="4114800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this case, each combination of City AND State is unique, so it returns all of them.</a:t>
            </a:r>
          </a:p>
        </p:txBody>
      </p:sp>
    </p:spTree>
    <p:extLst>
      <p:ext uri="{BB962C8B-B14F-4D97-AF65-F5344CB8AC3E}">
        <p14:creationId xmlns:p14="http://schemas.microsoft.com/office/powerpoint/2010/main" val="5848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Returning only certain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45" y="914400"/>
            <a:ext cx="86868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Sometimes we want to filter records.</a:t>
            </a:r>
          </a:p>
          <a:p>
            <a:r>
              <a:rPr lang="en-US" sz="2800" dirty="0"/>
              <a:t>We use the </a:t>
            </a:r>
            <a:r>
              <a:rPr lang="en-US" sz="2800" b="1" dirty="0"/>
              <a:t>WHERE</a:t>
            </a:r>
            <a:r>
              <a:rPr lang="en-US" sz="2800" dirty="0"/>
              <a:t> clause to specify criterions.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Syntax: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schema_name.table_name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condition;</a:t>
            </a:r>
            <a:endParaRPr lang="en-US" sz="20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/>
              <a:t>Example: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SELECT * FROM </a:t>
            </a:r>
            <a:r>
              <a:rPr lang="en-US" sz="2400" dirty="0" err="1">
                <a:solidFill>
                  <a:srgbClr val="002060"/>
                </a:solidFill>
              </a:rPr>
              <a:t>orderdb.Customer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WHERE</a:t>
            </a:r>
            <a:r>
              <a:rPr lang="en-US" sz="2400" dirty="0">
                <a:solidFill>
                  <a:srgbClr val="002060"/>
                </a:solidFill>
              </a:rPr>
              <a:t> State= 'NJ';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660320"/>
              </p:ext>
            </p:extLst>
          </p:nvPr>
        </p:nvGraphicFramePr>
        <p:xfrm>
          <a:off x="1219518" y="199136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28408" y="266388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707345" y="2090744"/>
            <a:ext cx="2209800" cy="13781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Let’s retrieve only those customers who live in New Jersey.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732871"/>
              </p:ext>
            </p:extLst>
          </p:nvPr>
        </p:nvGraphicFramePr>
        <p:xfrm>
          <a:off x="2413240" y="5486400"/>
          <a:ext cx="537788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7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19462" y="5943600"/>
            <a:ext cx="13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returns this: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86400" y="2362200"/>
            <a:ext cx="3048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9" y="1219200"/>
            <a:ext cx="876300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r>
              <a:rPr lang="en-US" sz="2400" dirty="0"/>
              <a:t> WHERE State </a:t>
            </a:r>
            <a:r>
              <a:rPr lang="en-US" sz="2400" b="1" dirty="0">
                <a:solidFill>
                  <a:srgbClr val="C00000"/>
                </a:solidFill>
              </a:rPr>
              <a:t>&lt;&gt;</a:t>
            </a:r>
            <a:r>
              <a:rPr lang="en-US" sz="2400" dirty="0"/>
              <a:t> 'NJ';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br>
              <a:rPr lang="en-US" sz="2400" dirty="0"/>
            </a:br>
            <a:r>
              <a:rPr lang="en-US" sz="2400" dirty="0"/>
              <a:t>SELECT </a:t>
            </a:r>
            <a:r>
              <a:rPr lang="en-US" sz="2400" dirty="0" err="1"/>
              <a:t>ProductName</a:t>
            </a:r>
            <a:r>
              <a:rPr lang="en-US" sz="2400" dirty="0"/>
              <a:t>, Price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2; 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algn="ctr"/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894677"/>
              </p:ext>
            </p:extLst>
          </p:nvPr>
        </p:nvGraphicFramePr>
        <p:xfrm>
          <a:off x="990600" y="1795780"/>
          <a:ext cx="5914074" cy="675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8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762000" y="5029200"/>
            <a:ext cx="7467600" cy="1600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Text Fields vs. Numeric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Put single quotes around string (non-numeric) values. For example, 'NJ'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quotes are optional for numeric values.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85956" y="2133600"/>
            <a:ext cx="2110676" cy="7951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FFFF00"/>
                </a:solidFill>
              </a:rPr>
              <a:t>&lt;&gt;</a:t>
            </a:r>
            <a:r>
              <a:rPr lang="en-US" sz="2000" dirty="0"/>
              <a:t> means “</a:t>
            </a:r>
            <a:r>
              <a:rPr lang="en-US" sz="2000" dirty="0">
                <a:solidFill>
                  <a:srgbClr val="FFFF00"/>
                </a:solidFill>
              </a:rPr>
              <a:t>not equal to</a:t>
            </a:r>
            <a:r>
              <a:rPr lang="en-US" sz="2000" dirty="0"/>
              <a:t>.”</a:t>
            </a:r>
          </a:p>
        </p:txBody>
      </p:sp>
      <p:sp>
        <p:nvSpPr>
          <p:cNvPr id="10" name="Freeform 9"/>
          <p:cNvSpPr/>
          <p:nvPr/>
        </p:nvSpPr>
        <p:spPr>
          <a:xfrm rot="10649382" flipH="1" flipV="1">
            <a:off x="7323740" y="1575696"/>
            <a:ext cx="237985" cy="566463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32530"/>
              </p:ext>
            </p:extLst>
          </p:nvPr>
        </p:nvGraphicFramePr>
        <p:xfrm>
          <a:off x="3352800" y="3391002"/>
          <a:ext cx="205327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French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50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3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in the WHERE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list of operators that can be used in the WHERE clause: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1319"/>
              </p:ext>
            </p:extLst>
          </p:nvPr>
        </p:nvGraphicFramePr>
        <p:xfrm>
          <a:off x="2133600" y="2819400"/>
          <a:ext cx="5410200" cy="3200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Equal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Greater than</a:t>
                      </a:r>
                      <a:r>
                        <a:rPr lang="en-US" sz="2400" baseline="0" dirty="0"/>
                        <a:t>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</a:t>
                      </a:r>
                      <a:r>
                        <a:rPr lang="en-US" sz="2400" baseline="0" dirty="0"/>
                        <a:t> than or equal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&lt;&gt;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Not equal</a:t>
                      </a:r>
                      <a:r>
                        <a:rPr lang="en-US" sz="2400" baseline="0" dirty="0"/>
                        <a:t> to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6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conditional statements: </a:t>
            </a:r>
            <a:br>
              <a:rPr lang="en-US" dirty="0"/>
            </a:br>
            <a:r>
              <a:rPr lang="en-US" dirty="0"/>
              <a:t>AND &amp; OR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45" y="1463644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orderdb.Product</a:t>
            </a:r>
            <a:r>
              <a:rPr lang="en-US" sz="2400" dirty="0"/>
              <a:t> WHERE Price &gt; 2 </a:t>
            </a:r>
            <a:r>
              <a:rPr lang="en-US" sz="2400" b="1" dirty="0">
                <a:solidFill>
                  <a:srgbClr val="C00000"/>
                </a:solidFill>
              </a:rPr>
              <a:t>AND</a:t>
            </a:r>
            <a:r>
              <a:rPr lang="en-US" sz="2400" dirty="0"/>
              <a:t> Price&lt;=3.5;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City = ‘Princeton’ </a:t>
            </a:r>
            <a:r>
              <a:rPr lang="en-US" sz="2400" b="1" dirty="0">
                <a:solidFill>
                  <a:srgbClr val="C00000"/>
                </a:solidFill>
              </a:rPr>
              <a:t>OR</a:t>
            </a:r>
            <a:r>
              <a:rPr lang="en-US" sz="2400" dirty="0"/>
              <a:t> City = ‘</a:t>
            </a:r>
            <a:r>
              <a:rPr lang="en-US" sz="2400" dirty="0" err="1"/>
              <a:t>Pittsgrove</a:t>
            </a:r>
            <a:r>
              <a:rPr lang="en-US" sz="2400" dirty="0"/>
              <a:t>’;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6" name="Rounded Rectangle 5"/>
          <p:cNvSpPr/>
          <p:nvPr/>
        </p:nvSpPr>
        <p:spPr>
          <a:xfrm>
            <a:off x="5105400" y="19812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AND</a:t>
            </a:r>
            <a:r>
              <a:rPr lang="en-US" sz="2000" dirty="0"/>
              <a:t> operator displays a record if both the first condition AND the second condition are true.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5400" y="4572000"/>
            <a:ext cx="3990945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</a:t>
            </a:r>
            <a:r>
              <a:rPr lang="en-US" sz="2000" b="1" dirty="0">
                <a:solidFill>
                  <a:srgbClr val="7030A0"/>
                </a:solidFill>
              </a:rPr>
              <a:t>OR</a:t>
            </a:r>
            <a:r>
              <a:rPr lang="en-US" sz="2000" dirty="0"/>
              <a:t> operator displays a record if either the first condition OR the second condition is true.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235167"/>
              </p:ext>
            </p:extLst>
          </p:nvPr>
        </p:nvGraphicFramePr>
        <p:xfrm>
          <a:off x="228600" y="4648200"/>
          <a:ext cx="4770884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384320"/>
              </p:ext>
            </p:extLst>
          </p:nvPr>
        </p:nvGraphicFramePr>
        <p:xfrm>
          <a:off x="762000" y="2213864"/>
          <a:ext cx="35052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4100">
                  <a:extLst>
                    <a:ext uri="{9D8B030D-6E8A-4147-A177-3AD203B41FA5}">
                      <a16:colId xmlns:a16="http://schemas.microsoft.com/office/drawing/2014/main" val="1056141877"/>
                    </a:ext>
                  </a:extLst>
                </a:gridCol>
                <a:gridCol w="1230869">
                  <a:extLst>
                    <a:ext uri="{9D8B030D-6E8A-4147-A177-3AD203B41FA5}">
                      <a16:colId xmlns:a16="http://schemas.microsoft.com/office/drawing/2014/main" val="4104817613"/>
                    </a:ext>
                  </a:extLst>
                </a:gridCol>
                <a:gridCol w="1060231">
                  <a:extLst>
                    <a:ext uri="{9D8B030D-6E8A-4147-A177-3AD203B41FA5}">
                      <a16:colId xmlns:a16="http://schemas.microsoft.com/office/drawing/2014/main" val="1273394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60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54217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When searching for text, sometimes we want inexact match (e.g. like find all </a:t>
            </a:r>
            <a:r>
              <a:rPr lang="en-US" altLang="zh-CN" sz="2800" dirty="0" err="1"/>
              <a:t>lastnames</a:t>
            </a:r>
            <a:r>
              <a:rPr lang="en-US" altLang="zh-CN" sz="2800" dirty="0"/>
              <a:t> starting from “A…”)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We can use </a:t>
            </a:r>
            <a:r>
              <a:rPr lang="en-US" altLang="zh-CN" sz="2800" b="1" dirty="0"/>
              <a:t>LIKE</a:t>
            </a:r>
            <a:r>
              <a:rPr lang="en-US" altLang="zh-CN" sz="2800" dirty="0"/>
              <a:t>/</a:t>
            </a:r>
            <a:r>
              <a:rPr lang="en-US" altLang="zh-CN" sz="2800" b="1" dirty="0"/>
              <a:t>NOT LIKE</a:t>
            </a:r>
            <a:r>
              <a:rPr lang="en-US" altLang="zh-CN" sz="2800" dirty="0"/>
              <a:t> and </a:t>
            </a:r>
            <a:r>
              <a:rPr lang="en-US" altLang="zh-CN" sz="2800" b="1" dirty="0"/>
              <a:t>%</a:t>
            </a:r>
            <a:r>
              <a:rPr lang="en-US" altLang="zh-CN" sz="2800" dirty="0"/>
              <a:t> to test whether a string matches a specified pattern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</a:t>
            </a:r>
            <a:r>
              <a:rPr lang="en-US" altLang="zh-CN" sz="2400" dirty="0">
                <a:solidFill>
                  <a:srgbClr val="7030A0"/>
                </a:solidFill>
              </a:rPr>
              <a:t> ‘%berry’</a:t>
            </a:r>
            <a:r>
              <a:rPr lang="en-US" altLang="zh-CN" sz="2400" dirty="0"/>
              <a:t>: will find all the text strings like ‘berry’, ‘cranberry’, ‘blackberry’ and so on.</a:t>
            </a:r>
            <a:endParaRPr lang="en-US" altLang="zh-CN" sz="2400" b="1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contain ‘d’ letter.</a:t>
            </a:r>
            <a:endParaRPr lang="en-US" altLang="en-US" sz="2400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7030A0"/>
                </a:solidFill>
              </a:rPr>
              <a:t>WHERE </a:t>
            </a:r>
            <a:r>
              <a:rPr lang="en-US" altLang="zh-CN" sz="2400" dirty="0" err="1">
                <a:solidFill>
                  <a:srgbClr val="7030A0"/>
                </a:solidFill>
              </a:rPr>
              <a:t>col_name</a:t>
            </a:r>
            <a:r>
              <a:rPr lang="en-US" altLang="zh-CN" sz="2400" b="1" dirty="0">
                <a:solidFill>
                  <a:srgbClr val="7030A0"/>
                </a:solidFill>
              </a:rPr>
              <a:t> NOT LIKE </a:t>
            </a:r>
            <a:r>
              <a:rPr lang="en-US" altLang="zh-CN" sz="2400" dirty="0">
                <a:solidFill>
                  <a:srgbClr val="7030A0"/>
                </a:solidFill>
              </a:rPr>
              <a:t>‘%d%’</a:t>
            </a:r>
            <a:r>
              <a:rPr lang="en-US" altLang="zh-CN" sz="2400" b="1" dirty="0"/>
              <a:t>: </a:t>
            </a:r>
            <a:r>
              <a:rPr lang="en-US" altLang="zh-CN" sz="2400" dirty="0"/>
              <a:t>will find all the text string that do not contain ‘d’ letter.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16617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zh-CN" dirty="0"/>
              <a:t>Pattern Match Search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CN" sz="4000" dirty="0"/>
              <a:t>Example</a:t>
            </a:r>
          </a:p>
          <a:p>
            <a:pPr marL="0" indent="0">
              <a:buNone/>
            </a:pPr>
            <a:r>
              <a:rPr lang="en-US" altLang="zh-CN" sz="2800" dirty="0"/>
              <a:t>List all the customers who live in the city that starts with “P” letter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What’s going to be the result?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74311B-C3B2-4922-9856-728FCE69C158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26670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99A18D-F0F7-4383-AD50-FA421B2C3E5C}"/>
              </a:ext>
            </a:extLst>
          </p:cNvPr>
          <p:cNvSpPr txBox="1">
            <a:spLocks/>
          </p:cNvSpPr>
          <p:nvPr/>
        </p:nvSpPr>
        <p:spPr>
          <a:xfrm>
            <a:off x="2743200" y="4419600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City </a:t>
            </a:r>
            <a:r>
              <a:rPr lang="en-US" b="1" dirty="0">
                <a:solidFill>
                  <a:srgbClr val="FF0000"/>
                </a:solidFill>
              </a:rPr>
              <a:t>LIKE</a:t>
            </a:r>
            <a:r>
              <a:rPr lang="en-US" dirty="0">
                <a:solidFill>
                  <a:srgbClr val="FF0000"/>
                </a:solidFill>
              </a:rPr>
              <a:t> ‘p%’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4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u="sng" dirty="0"/>
              <a:t>relational</a:t>
            </a:r>
            <a:r>
              <a:rPr lang="en-US" dirty="0"/>
              <a:t> or NoSQL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9305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Sorting using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Price;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6013866"/>
              </p:ext>
            </p:extLst>
          </p:nvPr>
        </p:nvGraphicFramePr>
        <p:xfrm>
          <a:off x="4343400" y="2057400"/>
          <a:ext cx="44958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4302"/>
              </p:ext>
            </p:extLst>
          </p:nvPr>
        </p:nvGraphicFramePr>
        <p:xfrm>
          <a:off x="838200" y="3352800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Granola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51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77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4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ORDER BY ASC and DESC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416" y="1295400"/>
            <a:ext cx="8229600" cy="160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DESC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4598" y="3048000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DESCending</a:t>
            </a:r>
            <a:r>
              <a:rPr lang="en-US" sz="2400" dirty="0"/>
              <a:t> order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3804184" y="2849089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orderdb.Product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Price &gt; 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ORDER BY </a:t>
            </a:r>
            <a:r>
              <a:rPr lang="en-US" dirty="0"/>
              <a:t>Price </a:t>
            </a:r>
            <a:r>
              <a:rPr lang="en-US" b="1" dirty="0">
                <a:solidFill>
                  <a:schemeClr val="accent2"/>
                </a:solidFill>
              </a:rPr>
              <a:t>ASC</a:t>
            </a:r>
            <a:r>
              <a:rPr lang="en-US" dirty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78014" y="6024035"/>
            <a:ext cx="3924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Forces the results to be sorted in </a:t>
            </a:r>
            <a:r>
              <a:rPr lang="en-US" sz="2400" dirty="0" err="1"/>
              <a:t>ASCending</a:t>
            </a:r>
            <a:r>
              <a:rPr lang="en-US" sz="2400" dirty="0"/>
              <a:t> order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3657600" y="5825124"/>
            <a:ext cx="463016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688" y="4369961"/>
            <a:ext cx="2831732" cy="1654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315" y="1296094"/>
            <a:ext cx="2819400" cy="16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10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Functions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361514"/>
              </p:ext>
            </p:extLst>
          </p:nvPr>
        </p:nvGraphicFramePr>
        <p:xfrm>
          <a:off x="533400" y="13716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6025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Functions: 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451218"/>
              </p:ext>
            </p:extLst>
          </p:nvPr>
        </p:nvGraphicFramePr>
        <p:xfrm>
          <a:off x="1828800" y="21336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060071" y="1752600"/>
            <a:ext cx="5930856" cy="1166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Total number of records in the table </a:t>
            </a:r>
            <a:br>
              <a:rPr lang="en-US" dirty="0"/>
            </a:br>
            <a:r>
              <a:rPr lang="en-US" b="1" dirty="0">
                <a:solidFill>
                  <a:srgbClr val="FFFF00"/>
                </a:solidFill>
              </a:rPr>
              <a:t>where the field is not empty</a:t>
            </a:r>
          </a:p>
          <a:p>
            <a:pPr algn="ctr"/>
            <a:r>
              <a:rPr lang="en-US" dirty="0"/>
              <a:t>(that is, missing values will not be counted) .</a:t>
            </a:r>
          </a:p>
          <a:p>
            <a:pPr algn="ctr"/>
            <a:r>
              <a:rPr lang="en-US" i="1" dirty="0"/>
              <a:t>(don’t forget the parentheses!)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54637"/>
              </p:ext>
            </p:extLst>
          </p:nvPr>
        </p:nvGraphicFramePr>
        <p:xfrm>
          <a:off x="1828800" y="41249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048000" y="38334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Why is this the same number as the previous query?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429175"/>
              </p:ext>
            </p:extLst>
          </p:nvPr>
        </p:nvGraphicFramePr>
        <p:xfrm>
          <a:off x="1828800" y="58013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048000" y="5509846"/>
            <a:ext cx="5943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What number would be returned?</a:t>
            </a:r>
          </a:p>
        </p:txBody>
      </p:sp>
    </p:spTree>
    <p:extLst>
      <p:ext uri="{BB962C8B-B14F-4D97-AF65-F5344CB8AC3E}">
        <p14:creationId xmlns:p14="http://schemas.microsoft.com/office/powerpoint/2010/main" val="2013654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there is missing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0402"/>
            <a:ext cx="8229600" cy="2389645"/>
          </a:xfrm>
        </p:spPr>
        <p:txBody>
          <a:bodyPr>
            <a:normAutofit/>
          </a:bodyPr>
          <a:lstStyle/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FirstName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</a:t>
            </a:r>
            <a:r>
              <a:rPr lang="en-US" sz="2400" dirty="0" err="1"/>
              <a:t>CustomerID</a:t>
            </a:r>
            <a:r>
              <a:rPr lang="en-US" sz="2400" dirty="0"/>
              <a:t>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r>
              <a:rPr lang="en-US" sz="2400" dirty="0"/>
              <a:t>SELECT </a:t>
            </a:r>
            <a:r>
              <a:rPr lang="en-US" sz="2400" b="1" dirty="0">
                <a:solidFill>
                  <a:srgbClr val="C00000"/>
                </a:solidFill>
              </a:rPr>
              <a:t>COUNT</a:t>
            </a:r>
            <a:r>
              <a:rPr lang="en-US" sz="2400" dirty="0"/>
              <a:t>(*) 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22445"/>
              </p:ext>
            </p:extLst>
          </p:nvPr>
        </p:nvGraphicFramePr>
        <p:xfrm>
          <a:off x="1676400" y="13716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785290" y="2044124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Customer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676400"/>
            <a:ext cx="1143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531953"/>
              </p:ext>
            </p:extLst>
          </p:nvPr>
        </p:nvGraphicFramePr>
        <p:xfrm>
          <a:off x="8019732" y="3288278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739584"/>
              </p:ext>
            </p:extLst>
          </p:nvPr>
        </p:nvGraphicFramePr>
        <p:xfrm>
          <a:off x="8013201" y="4229804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4385"/>
              </p:ext>
            </p:extLst>
          </p:nvPr>
        </p:nvGraphicFramePr>
        <p:xfrm>
          <a:off x="8013201" y="5091042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143000" y="5715000"/>
            <a:ext cx="634371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If missing data are possible, it is best to count using the primary key (e.g., COUNT(</a:t>
            </a:r>
            <a:r>
              <a:rPr lang="en-US" sz="2000" dirty="0" err="1"/>
              <a:t>CustomerID</a:t>
            </a:r>
            <a:r>
              <a:rPr lang="en-US" sz="2000" dirty="0"/>
              <a:t>)), or use COUNT(*)  </a:t>
            </a:r>
          </a:p>
        </p:txBody>
      </p:sp>
    </p:spTree>
    <p:extLst>
      <p:ext uri="{BB962C8B-B14F-4D97-AF65-F5344CB8AC3E}">
        <p14:creationId xmlns:p14="http://schemas.microsoft.com/office/powerpoint/2010/main" val="4284267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275748" y="1524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Functions: Highest, lowest, average, sum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225843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SELECT MAX(Price)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MIN(Price)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AVG(Price)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SELECT SUM(Price) FROM </a:t>
            </a:r>
            <a:r>
              <a:rPr lang="en-US" sz="3800" dirty="0" err="1"/>
              <a:t>orderdb.Product</a:t>
            </a:r>
            <a:r>
              <a:rPr lang="en-US" sz="3800" dirty="0"/>
              <a:t>;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7902"/>
              </p:ext>
            </p:extLst>
          </p:nvPr>
        </p:nvGraphicFramePr>
        <p:xfrm>
          <a:off x="2989897" y="1200443"/>
          <a:ext cx="3182303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Eggo</a:t>
                      </a:r>
                      <a:r>
                        <a:rPr lang="en-US" sz="1400" dirty="0"/>
                        <a:t> Waffles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2684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French</a:t>
                      </a:r>
                      <a:r>
                        <a:rPr lang="en-US" sz="1400" baseline="0" dirty="0"/>
                        <a:t> Toast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6727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 rot="16200000">
            <a:off x="2231711" y="190783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Product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67554"/>
              </p:ext>
            </p:extLst>
          </p:nvPr>
        </p:nvGraphicFramePr>
        <p:xfrm>
          <a:off x="7543800" y="29784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83231"/>
              </p:ext>
            </p:extLst>
          </p:nvPr>
        </p:nvGraphicFramePr>
        <p:xfrm>
          <a:off x="7543800" y="38166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21917"/>
              </p:ext>
            </p:extLst>
          </p:nvPr>
        </p:nvGraphicFramePr>
        <p:xfrm>
          <a:off x="7543800" y="465484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3.065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99378"/>
              </p:ext>
            </p:extLst>
          </p:nvPr>
        </p:nvGraphicFramePr>
        <p:xfrm>
          <a:off x="7543800" y="5437163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12.26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93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 to arrange records in groups?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994087"/>
            <a:ext cx="5486400" cy="9770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do we find the number of customers by each state?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20708"/>
              </p:ext>
            </p:extLst>
          </p:nvPr>
        </p:nvGraphicFramePr>
        <p:xfrm>
          <a:off x="1655095" y="1828800"/>
          <a:ext cx="5986209" cy="1711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027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State;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97996"/>
              </p:ext>
            </p:extLst>
          </p:nvPr>
        </p:nvGraphicFramePr>
        <p:xfrm>
          <a:off x="6403579" y="1828800"/>
          <a:ext cx="2688364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4724400"/>
            <a:ext cx="7555117" cy="17933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GROUP BY </a:t>
            </a:r>
            <a:r>
              <a:rPr lang="en-US" sz="2400" dirty="0"/>
              <a:t> is usually used in conjunction with the </a:t>
            </a:r>
            <a:r>
              <a:rPr lang="en-US" sz="2400" dirty="0">
                <a:solidFill>
                  <a:srgbClr val="FFFF00"/>
                </a:solidFill>
              </a:rPr>
              <a:t>aggregate functions</a:t>
            </a:r>
            <a:r>
              <a:rPr lang="en-US" sz="2400" dirty="0"/>
              <a:t> (COUNT, MAX, MIN, AVG, SUM), to group the results by one or more columns.</a:t>
            </a:r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124200"/>
            <a:ext cx="3894499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So it looks for unique State values and then counts the number of records for each of those values.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A7F35F-CB36-4943-A8D4-8F14959F6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8629" y="144672"/>
            <a:ext cx="4605371" cy="138440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54FDD5-E12A-43D9-8CCA-61C04901A021}"/>
              </a:ext>
            </a:extLst>
          </p:cNvPr>
          <p:cNvCxnSpPr/>
          <p:nvPr/>
        </p:nvCxnSpPr>
        <p:spPr>
          <a:xfrm>
            <a:off x="7924800" y="1524000"/>
            <a:ext cx="0" cy="2500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6057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Counting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8154324"/>
              </p:ext>
            </p:extLst>
          </p:nvPr>
        </p:nvGraphicFramePr>
        <p:xfrm>
          <a:off x="4191000" y="30480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22566"/>
              </p:ext>
            </p:extLst>
          </p:nvPr>
        </p:nvGraphicFramePr>
        <p:xfrm>
          <a:off x="914400" y="3657600"/>
          <a:ext cx="2820035" cy="1122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71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dirty="0"/>
              <a:t>LIMIT Clause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1572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could use LIMIT to find the state with the smallest number of customers: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76352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SELECT State, COUNT(</a:t>
            </a:r>
            <a:r>
              <a:rPr lang="en-US" dirty="0" err="1"/>
              <a:t>FirstName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orderdb.Customer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GROUP BY</a:t>
            </a:r>
            <a:r>
              <a:rPr lang="en-US" dirty="0"/>
              <a:t> State </a:t>
            </a:r>
            <a:r>
              <a:rPr lang="en-US" dirty="0">
                <a:solidFill>
                  <a:srgbClr val="FF0000"/>
                </a:solidFill>
              </a:rPr>
              <a:t>ORDER BY</a:t>
            </a:r>
            <a:r>
              <a:rPr lang="en-US" dirty="0"/>
              <a:t> COUNT(</a:t>
            </a:r>
            <a:r>
              <a:rPr lang="en-US" dirty="0" err="1"/>
              <a:t>FirstName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LIMIT</a:t>
            </a:r>
            <a:r>
              <a:rPr lang="en-US" dirty="0"/>
              <a:t> 1;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7709474"/>
              </p:ext>
            </p:extLst>
          </p:nvPr>
        </p:nvGraphicFramePr>
        <p:xfrm>
          <a:off x="4038600" y="3695700"/>
          <a:ext cx="44958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06649"/>
              </p:ext>
            </p:extLst>
          </p:nvPr>
        </p:nvGraphicFramePr>
        <p:xfrm>
          <a:off x="762000" y="4958080"/>
          <a:ext cx="2820035" cy="75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3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</a:t>
                      </a:r>
                      <a:r>
                        <a:rPr lang="en-US" sz="1400" dirty="0" err="1"/>
                        <a:t>FirstName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37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this we use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Structured Query Language (SQL)</a:t>
            </a:r>
          </a:p>
          <a:p>
            <a:endParaRPr lang="en-US" dirty="0"/>
          </a:p>
          <a:p>
            <a:r>
              <a:rPr lang="en-US" dirty="0"/>
              <a:t>A high-level set of statements (commands) that let you communicate with the database</a:t>
            </a:r>
          </a:p>
          <a:p>
            <a:endParaRPr lang="en-US" dirty="0"/>
          </a:p>
          <a:p>
            <a:r>
              <a:rPr lang="en-US" dirty="0"/>
              <a:t>With SQL, you can</a:t>
            </a:r>
          </a:p>
          <a:p>
            <a:pPr lvl="1"/>
            <a:r>
              <a:rPr lang="en-US" b="1" dirty="0"/>
              <a:t>Retrieve records</a:t>
            </a:r>
          </a:p>
          <a:p>
            <a:pPr lvl="1"/>
            <a:r>
              <a:rPr lang="en-US" b="1" dirty="0"/>
              <a:t>Join (combine) tables</a:t>
            </a:r>
          </a:p>
          <a:p>
            <a:pPr lvl="1"/>
            <a:r>
              <a:rPr lang="en-US" dirty="0"/>
              <a:t>Insert records</a:t>
            </a:r>
          </a:p>
          <a:p>
            <a:pPr lvl="1"/>
            <a:r>
              <a:rPr lang="en-US" dirty="0"/>
              <a:t>Delete records</a:t>
            </a:r>
          </a:p>
          <a:p>
            <a:pPr lvl="1"/>
            <a:r>
              <a:rPr lang="en-US" dirty="0"/>
              <a:t>Update records</a:t>
            </a:r>
          </a:p>
          <a:p>
            <a:pPr lvl="1"/>
            <a:r>
              <a:rPr lang="en-US" dirty="0"/>
              <a:t>Add and delete tables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867400" y="1773140"/>
            <a:ext cx="2971800" cy="457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statement </a:t>
            </a:r>
            <a:r>
              <a:rPr lang="en-US" sz="2400" dirty="0"/>
              <a:t>is any SQL command that interacts with a database.</a:t>
            </a: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dirty="0"/>
              <a:t>A SQL statement that </a:t>
            </a:r>
            <a:r>
              <a:rPr lang="en-US" sz="2400" b="1" dirty="0">
                <a:solidFill>
                  <a:srgbClr val="002060"/>
                </a:solidFill>
              </a:rPr>
              <a:t>retrieves</a:t>
            </a:r>
            <a:r>
              <a:rPr lang="en-US" sz="2400" dirty="0"/>
              <a:t> information is referred to as a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query</a:t>
            </a:r>
            <a:r>
              <a:rPr lang="en-US" sz="2400" dirty="0"/>
              <a:t>.</a:t>
            </a:r>
          </a:p>
        </p:txBody>
      </p:sp>
      <p:sp>
        <p:nvSpPr>
          <p:cNvPr id="6" name="Left Arrow 5"/>
          <p:cNvSpPr/>
          <p:nvPr/>
        </p:nvSpPr>
        <p:spPr>
          <a:xfrm>
            <a:off x="4038600" y="4114800"/>
            <a:ext cx="1524000" cy="914400"/>
          </a:xfrm>
          <a:prstGeom prst="leftArrow">
            <a:avLst>
              <a:gd name="adj1" fmla="val 6121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will be doing this.</a:t>
            </a: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GROUP BY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6849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2362200"/>
            <a:ext cx="388620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product?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ProductID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ProductID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68295"/>
              </p:ext>
            </p:extLst>
          </p:nvPr>
        </p:nvGraphicFramePr>
        <p:xfrm>
          <a:off x="6171565" y="4876800"/>
          <a:ext cx="2515235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2505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0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WHERE and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/>
              <a:t>SELECT COUNT(</a:t>
            </a:r>
            <a:r>
              <a:rPr lang="en-US" sz="2300" dirty="0" err="1"/>
              <a:t>FirstName</a:t>
            </a:r>
            <a:r>
              <a:rPr lang="en-US" sz="2300" dirty="0"/>
              <a:t>) FROM </a:t>
            </a:r>
            <a:r>
              <a:rPr lang="en-US" sz="2300" dirty="0" err="1"/>
              <a:t>orderdb.Customer</a:t>
            </a:r>
            <a:r>
              <a:rPr lang="en-US" sz="2300" dirty="0"/>
              <a:t> WHERE State= 'NJ';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SELECT COUNT(</a:t>
            </a:r>
            <a:r>
              <a:rPr lang="en-US" sz="2300" dirty="0" err="1"/>
              <a:t>ProductName</a:t>
            </a:r>
            <a:r>
              <a:rPr lang="en-US" sz="2300" dirty="0"/>
              <a:t>) FROM </a:t>
            </a:r>
            <a:r>
              <a:rPr lang="en-US" sz="2300" dirty="0" err="1"/>
              <a:t>orderdb.Product</a:t>
            </a:r>
            <a:r>
              <a:rPr lang="en-US" sz="2300" dirty="0"/>
              <a:t> WHERE Price &lt; 3; </a:t>
            </a:r>
          </a:p>
          <a:p>
            <a:pPr marL="0" indent="0">
              <a:buNone/>
            </a:pPr>
            <a:endParaRPr lang="en-US" sz="2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318479"/>
              </p:ext>
            </p:extLst>
          </p:nvPr>
        </p:nvGraphicFramePr>
        <p:xfrm>
          <a:off x="1524000" y="236220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533010"/>
              </p:ext>
            </p:extLst>
          </p:nvPr>
        </p:nvGraphicFramePr>
        <p:xfrm>
          <a:off x="1524000" y="3972560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43000" y="5091869"/>
            <a:ext cx="7086600" cy="1156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Review: </a:t>
            </a:r>
            <a:r>
              <a:rPr lang="en-US" sz="2400" dirty="0"/>
              <a:t>Does it matter which field in the table you use in the SELECT COUNT query?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21336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customers live in New Jersey?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810000"/>
            <a:ext cx="3276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Asks: How many products cost less than $3?</a:t>
            </a:r>
          </a:p>
        </p:txBody>
      </p:sp>
    </p:spTree>
    <p:extLst>
      <p:ext uri="{BB962C8B-B14F-4D97-AF65-F5344CB8AC3E}">
        <p14:creationId xmlns:p14="http://schemas.microsoft.com/office/powerpoint/2010/main" val="135174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Sort the results alphabetically by city.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1025910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ASC;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7742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ORDER BY </a:t>
            </a:r>
            <a:r>
              <a:rPr lang="en-US" dirty="0"/>
              <a:t>City ASC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1523611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62586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quotes? </a:t>
            </a:r>
            <a:br>
              <a:rPr lang="en-US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surround schema, table or column names with back quotes (in the form of `name`) when the name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SQL reserved words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contains </a:t>
            </a:r>
            <a:r>
              <a:rPr lang="en-US" b="1" dirty="0">
                <a:solidFill>
                  <a:srgbClr val="FF0000"/>
                </a:solidFill>
              </a:rPr>
              <a:t>blank space or special characters</a:t>
            </a:r>
          </a:p>
        </p:txBody>
      </p:sp>
      <p:pic>
        <p:nvPicPr>
          <p:cNvPr id="2050" name="Picture 2" descr="Tilde ke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9"/>
          <a:stretch/>
        </p:blipFill>
        <p:spPr bwMode="auto">
          <a:xfrm>
            <a:off x="3352800" y="4388739"/>
            <a:ext cx="5486400" cy="185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1" y="4998339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Where is the back quote key on the keyboard?</a:t>
            </a:r>
          </a:p>
        </p:txBody>
      </p:sp>
    </p:spTree>
    <p:extLst>
      <p:ext uri="{BB962C8B-B14F-4D97-AF65-F5344CB8AC3E}">
        <p14:creationId xmlns:p14="http://schemas.microsoft.com/office/powerpoint/2010/main" val="1643950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Back quotes for reserved words</a:t>
            </a:r>
            <a:br>
              <a:rPr lang="en-US" sz="3600" dirty="0"/>
            </a:br>
            <a:r>
              <a:rPr lang="en-US" sz="2900" dirty="0"/>
              <a:t>(Optional for ICAs and assignments)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32766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When the table/column name is a </a:t>
            </a:r>
            <a:r>
              <a:rPr lang="en-US" sz="4100" b="1" dirty="0">
                <a:solidFill>
                  <a:srgbClr val="C00000"/>
                </a:solidFill>
              </a:rPr>
              <a:t>reserved word</a:t>
            </a:r>
            <a:r>
              <a:rPr lang="en-US" sz="4100" dirty="0"/>
              <a:t>:</a:t>
            </a:r>
          </a:p>
          <a:p>
            <a:pPr marL="0" indent="0">
              <a:buNone/>
            </a:pPr>
            <a:endParaRPr lang="en-US" sz="4100" dirty="0"/>
          </a:p>
          <a:p>
            <a:pPr marL="0" indent="0" algn="ctr">
              <a:buNone/>
            </a:pPr>
            <a:r>
              <a:rPr lang="en-US" sz="4600" dirty="0"/>
              <a:t>SELECT * FROM </a:t>
            </a:r>
            <a:r>
              <a:rPr lang="en-US" sz="4600" dirty="0" err="1"/>
              <a:t>orderdb</a:t>
            </a:r>
            <a:r>
              <a:rPr lang="en-US" sz="4600" dirty="0"/>
              <a:t>.</a:t>
            </a:r>
            <a:r>
              <a:rPr lang="en-US" sz="4600" dirty="0">
                <a:solidFill>
                  <a:srgbClr val="C00000"/>
                </a:solidFill>
              </a:rPr>
              <a:t>`Order`</a:t>
            </a:r>
            <a:r>
              <a:rPr lang="en-US" sz="4600" dirty="0"/>
              <a:t>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400" b="1" dirty="0">
                <a:solidFill>
                  <a:srgbClr val="C00000"/>
                </a:solidFill>
              </a:rPr>
              <a:t>Order</a:t>
            </a:r>
            <a:r>
              <a:rPr lang="en-US" sz="3400" dirty="0"/>
              <a:t> is a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reserved word </a:t>
            </a:r>
            <a:r>
              <a:rPr lang="en-US" sz="3400" dirty="0"/>
              <a:t>in SQL. It is a command.</a:t>
            </a:r>
          </a:p>
          <a:p>
            <a:pPr lvl="1"/>
            <a:r>
              <a:rPr lang="en-US" sz="2900" dirty="0"/>
              <a:t>As in “</a:t>
            </a:r>
            <a:r>
              <a:rPr lang="en-US" sz="2900" b="1" dirty="0">
                <a:solidFill>
                  <a:srgbClr val="C00000"/>
                </a:solidFill>
              </a:rPr>
              <a:t>ORDER</a:t>
            </a:r>
            <a:r>
              <a:rPr lang="en-US" sz="2900" dirty="0"/>
              <a:t> BY”</a:t>
            </a:r>
          </a:p>
          <a:p>
            <a:pPr>
              <a:spcBef>
                <a:spcPts val="1200"/>
              </a:spcBef>
            </a:pPr>
            <a:r>
              <a:rPr lang="en-US" sz="3400" dirty="0"/>
              <a:t>The back quotes tell MySQL to treat </a:t>
            </a:r>
            <a:r>
              <a:rPr lang="en-US" sz="3400" b="1" dirty="0">
                <a:solidFill>
                  <a:srgbClr val="C00000"/>
                </a:solidFill>
              </a:rPr>
              <a:t>`Order`</a:t>
            </a:r>
            <a:r>
              <a:rPr lang="en-US" sz="3400" dirty="0">
                <a:solidFill>
                  <a:srgbClr val="C00000"/>
                </a:solidFill>
              </a:rPr>
              <a:t> </a:t>
            </a:r>
            <a:r>
              <a:rPr lang="en-US" sz="3400" dirty="0"/>
              <a:t>as a database object and not a command.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5715000"/>
            <a:ext cx="8077200" cy="91440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a list of reserved words in MySQL, go to:</a:t>
            </a:r>
          </a:p>
          <a:p>
            <a:pPr algn="ctr"/>
            <a:r>
              <a:rPr lang="en-US" sz="2000" dirty="0"/>
              <a:t>http://dev.mysql.com/doc/refman/5.1/en/reserved-words.html</a:t>
            </a:r>
          </a:p>
        </p:txBody>
      </p:sp>
    </p:spTree>
    <p:extLst>
      <p:ext uri="{BB962C8B-B14F-4D97-AF65-F5344CB8AC3E}">
        <p14:creationId xmlns:p14="http://schemas.microsoft.com/office/powerpoint/2010/main" val="3483785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Back quotes for space or special characters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Space or special characters </a:t>
            </a:r>
            <a:r>
              <a:rPr lang="en-US" sz="2800" dirty="0"/>
              <a:t>in schema/table/column name contains 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/>
              <a:t>SELECT * FROM  </a:t>
            </a:r>
            <a:r>
              <a:rPr lang="en-US" dirty="0" err="1"/>
              <a:t>orderDB</a:t>
            </a:r>
            <a:r>
              <a:rPr lang="en-US" b="1" dirty="0">
                <a:solidFill>
                  <a:srgbClr val="C00000"/>
                </a:solidFill>
              </a:rPr>
              <a:t>.`Order-Product`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dirty="0">
                <a:solidFill>
                  <a:srgbClr val="C00000"/>
                </a:solidFill>
              </a:rPr>
              <a:t>`Last Name` </a:t>
            </a:r>
            <a:r>
              <a:rPr lang="en-US" dirty="0"/>
              <a:t>FROM </a:t>
            </a:r>
            <a:r>
              <a:rPr lang="en-US" dirty="0" err="1"/>
              <a:t>hospitaldb.Patient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36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71" y="280169"/>
            <a:ext cx="8229600" cy="609600"/>
          </a:xfrm>
        </p:spPr>
        <p:txBody>
          <a:bodyPr>
            <a:noAutofit/>
          </a:bodyPr>
          <a:lstStyle/>
          <a:p>
            <a:r>
              <a:rPr lang="en-US" sz="3600" dirty="0"/>
              <a:t>Summary: The full syntax for SELECT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10591" y="941338"/>
            <a:ext cx="5207388" cy="23083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SELECT [DISTINCT] expression(s)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FROM </a:t>
            </a:r>
            <a:r>
              <a:rPr lang="en-US" altLang="en-US" sz="2400" dirty="0" err="1"/>
              <a:t>schema_name.table_name</a:t>
            </a:r>
            <a:r>
              <a:rPr lang="en-US" altLang="en-US" sz="2400" dirty="0"/>
              <a:t>(s)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/>
              <a:t>[WHERE condition(s)]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[GROUP BY expression(s)]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[ORDER BY expression(s) [ ASC | DESC ]]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/>
              <a:t>[LIMIT </a:t>
            </a:r>
            <a:r>
              <a:rPr lang="en-US" altLang="en-US" sz="2400" dirty="0" err="1"/>
              <a:t>number_rows</a:t>
            </a:r>
            <a:r>
              <a:rPr lang="en-US" altLang="en-US" sz="2400" dirty="0"/>
              <a:t>];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505200"/>
          <a:ext cx="8077200" cy="314350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expression(s)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column(s) or function(s) that you wish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altLang="en-US" sz="1600" dirty="0" err="1"/>
                        <a:t>schema_name.table_name</a:t>
                      </a:r>
                      <a:r>
                        <a:rPr lang="en-US" altLang="en-US" sz="1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The table(s) that you wish to retrieve records from.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Return unique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600" dirty="0"/>
                        <a:t>WHERE condition(s)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The conditions that must be met for the records to be selected.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GROUP BY e</a:t>
                      </a:r>
                      <a:r>
                        <a:rPr lang="en-US" altLang="en-US" sz="1600" dirty="0"/>
                        <a:t>xpression(s)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Optional. Organize the results by column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 BY expression(s)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Sort the records in your result 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sz="1600" dirty="0"/>
                        <a:t>LIMIT </a:t>
                      </a:r>
                      <a:r>
                        <a:rPr lang="en-US" altLang="en-US" sz="1600" dirty="0" err="1"/>
                        <a:t>number_rows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Optional. Restrict the maximum number of records to retrieve.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66680" y="1331166"/>
            <a:ext cx="2209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The [] means the element is optional</a:t>
            </a:r>
          </a:p>
        </p:txBody>
      </p:sp>
    </p:spTree>
    <p:extLst>
      <p:ext uri="{BB962C8B-B14F-4D97-AF65-F5344CB8AC3E}">
        <p14:creationId xmlns:p14="http://schemas.microsoft.com/office/powerpoint/2010/main" val="293723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#2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points about SQL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382000" cy="3611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457200" y="5135562"/>
            <a:ext cx="8382000" cy="111283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 great online reference for SQL syntax:</a:t>
            </a:r>
          </a:p>
          <a:p>
            <a:pPr algn="ctr"/>
            <a:r>
              <a:rPr lang="en-US" sz="2800" dirty="0"/>
              <a:t>http://www.w3schools.com/sql</a:t>
            </a: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/>
          <a:lstStyle/>
          <a:p>
            <a:r>
              <a:rPr lang="en-US" dirty="0"/>
              <a:t>Interacting with MySQL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6684" y="1156528"/>
            <a:ext cx="8376316" cy="595679"/>
            <a:chOff x="386684" y="1600200"/>
            <a:chExt cx="8376316" cy="970477"/>
          </a:xfrm>
        </p:grpSpPr>
        <p:sp>
          <p:nvSpPr>
            <p:cNvPr id="5" name="Straight Connector 4"/>
            <p:cNvSpPr/>
            <p:nvPr/>
          </p:nvSpPr>
          <p:spPr>
            <a:xfrm>
              <a:off x="457200" y="1600200"/>
              <a:ext cx="83058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386684" y="1656278"/>
              <a:ext cx="8305800" cy="914399"/>
            </a:xfrm>
            <a:custGeom>
              <a:avLst/>
              <a:gdLst>
                <a:gd name="connsiteX0" fmla="*/ 0 w 8305800"/>
                <a:gd name="connsiteY0" fmla="*/ 0 h 914399"/>
                <a:gd name="connsiteX1" fmla="*/ 8305800 w 8305800"/>
                <a:gd name="connsiteY1" fmla="*/ 0 h 914399"/>
                <a:gd name="connsiteX2" fmla="*/ 8305800 w 8305800"/>
                <a:gd name="connsiteY2" fmla="*/ 914399 h 914399"/>
                <a:gd name="connsiteX3" fmla="*/ 0 w 8305800"/>
                <a:gd name="connsiteY3" fmla="*/ 914399 h 914399"/>
                <a:gd name="connsiteX4" fmla="*/ 0 w 8305800"/>
                <a:gd name="connsiteY4" fmla="*/ 0 h 91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05800" h="914399">
                  <a:moveTo>
                    <a:pt x="0" y="0"/>
                  </a:moveTo>
                  <a:lnTo>
                    <a:pt x="8305800" y="0"/>
                  </a:lnTo>
                  <a:lnTo>
                    <a:pt x="8305800" y="914399"/>
                  </a:lnTo>
                  <a:lnTo>
                    <a:pt x="0" y="914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2870" tIns="102870" rIns="102870" bIns="102870" numCol="1" spcCol="1270" anchor="t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/>
                <a:t>We’re going to use MySQL Workbench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479" y="4191000"/>
            <a:ext cx="6110209" cy="25376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772" y="1845022"/>
            <a:ext cx="6812653" cy="21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pic>
        <p:nvPicPr>
          <p:cNvPr id="205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07361"/>
            <a:ext cx="279082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rrow: Right 16"/>
          <p:cNvSpPr/>
          <p:nvPr/>
        </p:nvSpPr>
        <p:spPr>
          <a:xfrm rot="12543459">
            <a:off x="7318296" y="3059039"/>
            <a:ext cx="737672" cy="35304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1798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493825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the “plus sign” next to MySQL Connections to create a new connection.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Picture 22"/>
          <p:cNvPicPr/>
          <p:nvPr/>
        </p:nvPicPr>
        <p:blipFill>
          <a:blip r:embed="rId3"/>
          <a:stretch>
            <a:fillRect/>
          </a:stretch>
        </p:blipFill>
        <p:spPr>
          <a:xfrm>
            <a:off x="533400" y="2608580"/>
            <a:ext cx="4006373" cy="203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1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Connecting to a MySQL server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1295400"/>
            <a:ext cx="7511573" cy="18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“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Setup New Connection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dialog, fill in the information as follows:</a:t>
            </a:r>
          </a:p>
          <a:p>
            <a:pPr marL="9144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Name: 	mis2502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Hostname:  dataanalytics.temple.edu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Username/PW: Your username given to you by the instructor </a:t>
            </a:r>
          </a:p>
        </p:txBody>
      </p:sp>
      <p:pic>
        <p:nvPicPr>
          <p:cNvPr id="25" name="Picture 24"/>
          <p:cNvPicPr/>
          <p:nvPr/>
        </p:nvPicPr>
        <p:blipFill rotWithShape="1">
          <a:blip r:embed="rId2"/>
          <a:srcRect b="4106"/>
          <a:stretch/>
        </p:blipFill>
        <p:spPr bwMode="auto">
          <a:xfrm>
            <a:off x="2667000" y="3289073"/>
            <a:ext cx="4399986" cy="1516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5257800"/>
            <a:ext cx="7315200" cy="77944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username and password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available </a:t>
            </a:r>
            <a:b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MIS Community Gradebook. </a:t>
            </a:r>
          </a:p>
        </p:txBody>
      </p:sp>
    </p:spTree>
    <p:extLst>
      <p:ext uri="{BB962C8B-B14F-4D97-AF65-F5344CB8AC3E}">
        <p14:creationId xmlns:p14="http://schemas.microsoft.com/office/powerpoint/2010/main" val="285027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958" y="1066800"/>
            <a:ext cx="4495800" cy="5550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The MySQL Workbench interface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096000" y="2362200"/>
            <a:ext cx="1295400" cy="5244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391400" y="1905000"/>
            <a:ext cx="14478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 Query panel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41618" y="4954396"/>
            <a:ext cx="830182" cy="455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26677" y="3663207"/>
            <a:ext cx="1630722" cy="159107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Overview </a:t>
            </a:r>
            <a:r>
              <a:rPr lang="en-US" dirty="0" err="1"/>
              <a:t>tablesheet</a:t>
            </a:r>
            <a:r>
              <a:rPr lang="en-US" dirty="0"/>
              <a:t> (the database schemas)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26676" y="5330186"/>
            <a:ext cx="1630723" cy="117379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How many tables are in the m0orderdb schema?</a:t>
            </a:r>
          </a:p>
        </p:txBody>
      </p:sp>
    </p:spTree>
    <p:extLst>
      <p:ext uri="{BB962C8B-B14F-4D97-AF65-F5344CB8AC3E}">
        <p14:creationId xmlns:p14="http://schemas.microsoft.com/office/powerpoint/2010/main" val="334227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SELECT statement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/>
              <a:t>The SELECT statement is used to select data from a database.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Syntax: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3808" y="4133360"/>
            <a:ext cx="59624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</a:p>
          <a:p>
            <a:r>
              <a:rPr lang="en-US" sz="2800" dirty="0">
                <a:solidFill>
                  <a:srgbClr val="C00000"/>
                </a:solidFill>
              </a:rPr>
              <a:t>FROM </a:t>
            </a:r>
            <a:r>
              <a:rPr lang="en-US" sz="2800" dirty="0" err="1"/>
              <a:t>schema_name.table_name</a:t>
            </a:r>
            <a:r>
              <a:rPr lang="en-US" sz="2800" dirty="0"/>
              <a:t>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5638800"/>
            <a:ext cx="3853382" cy="990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 </a:t>
            </a:r>
            <a:r>
              <a:rPr lang="en-US" sz="2000" b="1" dirty="0">
                <a:solidFill>
                  <a:srgbClr val="FFFF00"/>
                </a:solidFill>
              </a:rPr>
              <a:t>schema</a:t>
            </a:r>
            <a:r>
              <a:rPr lang="en-US" sz="2000" dirty="0"/>
              <a:t> is a collection of tables.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It is, essentially, the </a:t>
            </a:r>
            <a:r>
              <a:rPr lang="en-US" sz="2000" b="1" dirty="0">
                <a:solidFill>
                  <a:srgbClr val="FFFF00"/>
                </a:solidFill>
              </a:rPr>
              <a:t>database.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11008397" flipH="1">
            <a:off x="3981995" y="3601017"/>
            <a:ext cx="665221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64172" y="3165434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 </a:t>
            </a:r>
            <a:r>
              <a:rPr lang="en-US" sz="2000" b="1" dirty="0">
                <a:solidFill>
                  <a:srgbClr val="FFFF00"/>
                </a:solidFill>
              </a:rPr>
              <a:t>column</a:t>
            </a:r>
            <a:r>
              <a:rPr lang="en-US" sz="2000" dirty="0">
                <a:solidFill>
                  <a:schemeClr val="bg1"/>
                </a:solidFill>
              </a:rPr>
              <a:t> is a table field that you would like to select from the table.</a:t>
            </a:r>
          </a:p>
        </p:txBody>
      </p:sp>
      <p:sp>
        <p:nvSpPr>
          <p:cNvPr id="15" name="Freeform 14"/>
          <p:cNvSpPr/>
          <p:nvPr/>
        </p:nvSpPr>
        <p:spPr>
          <a:xfrm rot="469615" flipH="1">
            <a:off x="2629495" y="5020606"/>
            <a:ext cx="169742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495800" y="5600700"/>
            <a:ext cx="4191000" cy="1066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It’s good practice to end every statement with a </a:t>
            </a:r>
            <a:r>
              <a:rPr lang="en-US" b="1" dirty="0">
                <a:solidFill>
                  <a:srgbClr val="FFFF00"/>
                </a:solidFill>
              </a:rPr>
              <a:t>semicolon</a:t>
            </a:r>
            <a:r>
              <a:rPr lang="en-US" dirty="0"/>
              <a:t>, especially when entering multiple statements.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5943600" y="4982688"/>
            <a:ext cx="164094" cy="579912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21434</TotalTime>
  <Words>2668</Words>
  <Application>Microsoft Office PowerPoint</Application>
  <PresentationFormat>On-screen Show (4:3)</PresentationFormat>
  <Paragraphs>794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SQL – Getting Information Out of a Database Part 1: Basic Queries</vt:lpstr>
      <vt:lpstr>Where we are…</vt:lpstr>
      <vt:lpstr>To do this we use SQL</vt:lpstr>
      <vt:lpstr>Some points about SQL</vt:lpstr>
      <vt:lpstr>Interacting with MySQL</vt:lpstr>
      <vt:lpstr>Connecting to a MySQL server</vt:lpstr>
      <vt:lpstr>Connecting to a MySQL server</vt:lpstr>
      <vt:lpstr>The MySQL Workbench interface</vt:lpstr>
      <vt:lpstr>SELECT statement</vt:lpstr>
      <vt:lpstr>SELECT statement</vt:lpstr>
      <vt:lpstr>Retrieving multiple columns</vt:lpstr>
      <vt:lpstr>Capitalization and spacing</vt:lpstr>
      <vt:lpstr>Retrieving unique values</vt:lpstr>
      <vt:lpstr>Returning only certain records</vt:lpstr>
      <vt:lpstr>More conditional statements</vt:lpstr>
      <vt:lpstr>Operators in the WHERE Clause</vt:lpstr>
      <vt:lpstr>More conditional statements:  AND &amp; OR Operators</vt:lpstr>
      <vt:lpstr>Pattern Match Search Condition</vt:lpstr>
      <vt:lpstr>Pattern Match Search Condition</vt:lpstr>
      <vt:lpstr>Sorting using ORDER BY</vt:lpstr>
      <vt:lpstr>ORDER BY ASC and DESC</vt:lpstr>
      <vt:lpstr>SQL Functions</vt:lpstr>
      <vt:lpstr>Functions: Counting records</vt:lpstr>
      <vt:lpstr>What if there is missing data?</vt:lpstr>
      <vt:lpstr>Functions: Highest, lowest, average, sum</vt:lpstr>
      <vt:lpstr>What if we want to arrange records in groups?</vt:lpstr>
      <vt:lpstr>GROUP BY</vt:lpstr>
      <vt:lpstr>Counting and sorting</vt:lpstr>
      <vt:lpstr>The LIMIT Clause</vt:lpstr>
      <vt:lpstr>Another GROUP BY</vt:lpstr>
      <vt:lpstr>Combining WHERE and COUNT</vt:lpstr>
      <vt:lpstr>WHERE, GROUP BY, and ORDER BY</vt:lpstr>
      <vt:lpstr>One more note: Combining WHERE, GROUP BY, and ORDER BY</vt:lpstr>
      <vt:lpstr>Back quotes?  (Optional for ICAs and assignments)</vt:lpstr>
      <vt:lpstr>Back quotes for reserved words (Optional for ICAs and assignments)</vt:lpstr>
      <vt:lpstr>Back quotes for space or special characters  </vt:lpstr>
      <vt:lpstr>Summary: The full syntax for SELECT</vt:lpstr>
      <vt:lpstr>In Class Activity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jaejung@temple.edu</dc:creator>
  <cp:lastModifiedBy>Jeremy J. Shafer</cp:lastModifiedBy>
  <cp:revision>607</cp:revision>
  <cp:lastPrinted>2011-06-28T14:45:53Z</cp:lastPrinted>
  <dcterms:created xsi:type="dcterms:W3CDTF">2011-06-28T13:08:25Z</dcterms:created>
  <dcterms:modified xsi:type="dcterms:W3CDTF">2022-08-29T14:47:19Z</dcterms:modified>
</cp:coreProperties>
</file>