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1"/>
  </p:notesMasterIdLst>
  <p:sldIdLst>
    <p:sldId id="371" r:id="rId2"/>
    <p:sldId id="358" r:id="rId3"/>
    <p:sldId id="333" r:id="rId4"/>
    <p:sldId id="334" r:id="rId5"/>
    <p:sldId id="335" r:id="rId6"/>
    <p:sldId id="336" r:id="rId7"/>
    <p:sldId id="360" r:id="rId8"/>
    <p:sldId id="361" r:id="rId9"/>
    <p:sldId id="339" r:id="rId10"/>
    <p:sldId id="372" r:id="rId11"/>
    <p:sldId id="373" r:id="rId12"/>
    <p:sldId id="374" r:id="rId13"/>
    <p:sldId id="375" r:id="rId14"/>
    <p:sldId id="377" r:id="rId15"/>
    <p:sldId id="379" r:id="rId16"/>
    <p:sldId id="376" r:id="rId17"/>
    <p:sldId id="362" r:id="rId18"/>
    <p:sldId id="363" r:id="rId19"/>
    <p:sldId id="364" r:id="rId20"/>
    <p:sldId id="365" r:id="rId21"/>
    <p:sldId id="366" r:id="rId22"/>
    <p:sldId id="370" r:id="rId23"/>
    <p:sldId id="347" r:id="rId24"/>
    <p:sldId id="353" r:id="rId25"/>
    <p:sldId id="367" r:id="rId26"/>
    <p:sldId id="349" r:id="rId27"/>
    <p:sldId id="350" r:id="rId28"/>
    <p:sldId id="351" r:id="rId29"/>
    <p:sldId id="354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796" autoAdjust="0"/>
  </p:normalViewPr>
  <p:slideViewPr>
    <p:cSldViewPr>
      <p:cViewPr varScale="1">
        <p:scale>
          <a:sx n="89" d="100"/>
          <a:sy n="89" d="100"/>
        </p:scale>
        <p:origin x="97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MIN(price): $1.29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So for </a:t>
          </a:r>
          <a:r>
            <a:rPr lang="en-US" sz="2400" dirty="0" err="1"/>
            <a:t>ProductName</a:t>
          </a:r>
          <a:r>
            <a:rPr lang="en-US" sz="2400" dirty="0"/>
            <a:t>, it chooses the first row in the Product column, i.e., Cheerios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57616-AD18-4238-A0A9-296B6A6E3F3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C1C3EA-607C-4DD2-A0EF-62972540BF82}">
      <dgm:prSet phldrT="[Text]" custT="1"/>
      <dgm:spPr/>
      <dgm:t>
        <a:bodyPr/>
        <a:lstStyle/>
        <a:p>
          <a:r>
            <a:rPr lang="en-US" sz="2400" dirty="0"/>
            <a:t>Step 1: Execute what is in the parentheses to find the lowest price  </a:t>
          </a:r>
        </a:p>
      </dgm:t>
    </dgm:pt>
    <dgm:pt modelId="{CD61C597-145B-4DC4-9901-86AFB00F813E}" type="parTrans" cxnId="{5A1CF8BC-1206-4BCB-B36E-FFB00F6287EF}">
      <dgm:prSet/>
      <dgm:spPr/>
      <dgm:t>
        <a:bodyPr/>
        <a:lstStyle/>
        <a:p>
          <a:endParaRPr lang="en-US" sz="2400"/>
        </a:p>
      </dgm:t>
    </dgm:pt>
    <dgm:pt modelId="{FC2D9DC3-B2BE-4FE2-9324-7E4EEBB7401B}" type="sibTrans" cxnId="{5A1CF8BC-1206-4BCB-B36E-FFB00F6287EF}">
      <dgm:prSet custT="1"/>
      <dgm:spPr/>
      <dgm:t>
        <a:bodyPr/>
        <a:lstStyle/>
        <a:p>
          <a:endParaRPr lang="en-US" sz="3200"/>
        </a:p>
      </dgm:t>
    </dgm:pt>
    <dgm:pt modelId="{A89A746B-66E0-4890-8AE0-B137C83C3310}">
      <dgm:prSet phldrT="[Text]" custT="1"/>
      <dgm:spPr/>
      <dgm:t>
        <a:bodyPr/>
        <a:lstStyle/>
        <a:p>
          <a:r>
            <a:rPr lang="en-US" sz="2400" dirty="0"/>
            <a:t>Step 2: Plug the lowest price into the main query, and execute the main query </a:t>
          </a:r>
          <a:endParaRPr lang="en-US" sz="2400" b="0" dirty="0"/>
        </a:p>
      </dgm:t>
    </dgm:pt>
    <dgm:pt modelId="{98BDAF38-538C-4872-98CB-CE0F31DC4421}" type="sibTrans" cxnId="{E7881124-6E67-47F8-AEA8-E889487072C7}">
      <dgm:prSet custT="1"/>
      <dgm:spPr/>
      <dgm:t>
        <a:bodyPr/>
        <a:lstStyle/>
        <a:p>
          <a:endParaRPr lang="en-US" sz="3200"/>
        </a:p>
      </dgm:t>
    </dgm:pt>
    <dgm:pt modelId="{3FA023B7-6BCA-4EAF-9A71-4B8FA14E52F9}" type="parTrans" cxnId="{E7881124-6E67-47F8-AEA8-E889487072C7}">
      <dgm:prSet/>
      <dgm:spPr/>
      <dgm:t>
        <a:bodyPr/>
        <a:lstStyle/>
        <a:p>
          <a:endParaRPr lang="en-US" sz="2400"/>
        </a:p>
      </dgm:t>
    </dgm:pt>
    <dgm:pt modelId="{A962EB1E-7D40-48FD-A057-D490B613D701}" type="pres">
      <dgm:prSet presAssocID="{54557616-AD18-4238-A0A9-296B6A6E3F3B}" presName="outerComposite" presStyleCnt="0">
        <dgm:presLayoutVars>
          <dgm:chMax val="5"/>
          <dgm:dir/>
          <dgm:resizeHandles val="exact"/>
        </dgm:presLayoutVars>
      </dgm:prSet>
      <dgm:spPr/>
    </dgm:pt>
    <dgm:pt modelId="{43334472-67EB-4346-8AF2-7624AF2B3B88}" type="pres">
      <dgm:prSet presAssocID="{54557616-AD18-4238-A0A9-296B6A6E3F3B}" presName="dummyMaxCanvas" presStyleCnt="0">
        <dgm:presLayoutVars/>
      </dgm:prSet>
      <dgm:spPr/>
    </dgm:pt>
    <dgm:pt modelId="{305C28D7-1A77-409C-9B94-52DF896D326E}" type="pres">
      <dgm:prSet presAssocID="{54557616-AD18-4238-A0A9-296B6A6E3F3B}" presName="TwoNodes_1" presStyleLbl="node1" presStyleIdx="0" presStyleCnt="2">
        <dgm:presLayoutVars>
          <dgm:bulletEnabled val="1"/>
        </dgm:presLayoutVars>
      </dgm:prSet>
      <dgm:spPr/>
    </dgm:pt>
    <dgm:pt modelId="{FB1CFA96-4208-4D8B-9B4B-69EB4AD934BA}" type="pres">
      <dgm:prSet presAssocID="{54557616-AD18-4238-A0A9-296B6A6E3F3B}" presName="TwoNodes_2" presStyleLbl="node1" presStyleIdx="1" presStyleCnt="2" custLinFactNeighborX="-18801" custLinFactNeighborY="474">
        <dgm:presLayoutVars>
          <dgm:bulletEnabled val="1"/>
        </dgm:presLayoutVars>
      </dgm:prSet>
      <dgm:spPr/>
    </dgm:pt>
    <dgm:pt modelId="{98C1990C-9819-4F4E-B5CB-CD4A70869119}" type="pres">
      <dgm:prSet presAssocID="{54557616-AD18-4238-A0A9-296B6A6E3F3B}" presName="TwoConn_1-2" presStyleLbl="fgAccFollowNode1" presStyleIdx="0" presStyleCnt="1">
        <dgm:presLayoutVars>
          <dgm:bulletEnabled val="1"/>
        </dgm:presLayoutVars>
      </dgm:prSet>
      <dgm:spPr/>
    </dgm:pt>
    <dgm:pt modelId="{BBF8ACBD-6B9B-4E23-A2CD-77D3403985D7}" type="pres">
      <dgm:prSet presAssocID="{54557616-AD18-4238-A0A9-296B6A6E3F3B}" presName="TwoNodes_1_text" presStyleLbl="node1" presStyleIdx="1" presStyleCnt="2">
        <dgm:presLayoutVars>
          <dgm:bulletEnabled val="1"/>
        </dgm:presLayoutVars>
      </dgm:prSet>
      <dgm:spPr/>
    </dgm:pt>
    <dgm:pt modelId="{4F20AB3A-DD9F-4721-8E44-122316B724B2}" type="pres">
      <dgm:prSet presAssocID="{54557616-AD18-4238-A0A9-296B6A6E3F3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7881124-6E67-47F8-AEA8-E889487072C7}" srcId="{54557616-AD18-4238-A0A9-296B6A6E3F3B}" destId="{A89A746B-66E0-4890-8AE0-B137C83C3310}" srcOrd="1" destOrd="0" parTransId="{3FA023B7-6BCA-4EAF-9A71-4B8FA14E52F9}" sibTransId="{98BDAF38-538C-4872-98CB-CE0F31DC4421}"/>
    <dgm:cxn modelId="{18B70C35-364C-42C0-AE6A-A150B064D118}" type="presOf" srcId="{A89A746B-66E0-4890-8AE0-B137C83C3310}" destId="{4F20AB3A-DD9F-4721-8E44-122316B724B2}" srcOrd="1" destOrd="0" presId="urn:microsoft.com/office/officeart/2005/8/layout/vProcess5"/>
    <dgm:cxn modelId="{364FF865-E6F0-498C-92CC-1F7B7A8FEBEC}" type="presOf" srcId="{FC2D9DC3-B2BE-4FE2-9324-7E4EEBB7401B}" destId="{98C1990C-9819-4F4E-B5CB-CD4A70869119}" srcOrd="0" destOrd="0" presId="urn:microsoft.com/office/officeart/2005/8/layout/vProcess5"/>
    <dgm:cxn modelId="{AF938959-6030-41F3-B731-A29C95ADCF20}" type="presOf" srcId="{E9C1C3EA-607C-4DD2-A0EF-62972540BF82}" destId="{BBF8ACBD-6B9B-4E23-A2CD-77D3403985D7}" srcOrd="1" destOrd="0" presId="urn:microsoft.com/office/officeart/2005/8/layout/vProcess5"/>
    <dgm:cxn modelId="{2887C985-4B84-404B-8070-E07108C1F36F}" type="presOf" srcId="{54557616-AD18-4238-A0A9-296B6A6E3F3B}" destId="{A962EB1E-7D40-48FD-A057-D490B613D701}" srcOrd="0" destOrd="0" presId="urn:microsoft.com/office/officeart/2005/8/layout/vProcess5"/>
    <dgm:cxn modelId="{5A1CF8BC-1206-4BCB-B36E-FFB00F6287EF}" srcId="{54557616-AD18-4238-A0A9-296B6A6E3F3B}" destId="{E9C1C3EA-607C-4DD2-A0EF-62972540BF82}" srcOrd="0" destOrd="0" parTransId="{CD61C597-145B-4DC4-9901-86AFB00F813E}" sibTransId="{FC2D9DC3-B2BE-4FE2-9324-7E4EEBB7401B}"/>
    <dgm:cxn modelId="{15DEE9D1-F3A5-4FF3-8E4E-0E5F8F44970D}" type="presOf" srcId="{E9C1C3EA-607C-4DD2-A0EF-62972540BF82}" destId="{305C28D7-1A77-409C-9B94-52DF896D326E}" srcOrd="0" destOrd="0" presId="urn:microsoft.com/office/officeart/2005/8/layout/vProcess5"/>
    <dgm:cxn modelId="{6C9F97D9-E86C-4076-8F0E-B2A10B4DC738}" type="presOf" srcId="{A89A746B-66E0-4890-8AE0-B137C83C3310}" destId="{FB1CFA96-4208-4D8B-9B4B-69EB4AD934BA}" srcOrd="0" destOrd="0" presId="urn:microsoft.com/office/officeart/2005/8/layout/vProcess5"/>
    <dgm:cxn modelId="{77926D67-25F4-4D03-ACBD-FC144A6A9AEB}" type="presParOf" srcId="{A962EB1E-7D40-48FD-A057-D490B613D701}" destId="{43334472-67EB-4346-8AF2-7624AF2B3B88}" srcOrd="0" destOrd="0" presId="urn:microsoft.com/office/officeart/2005/8/layout/vProcess5"/>
    <dgm:cxn modelId="{0A1FC4C8-AA4F-4C9B-A115-721FC6CB47A4}" type="presParOf" srcId="{A962EB1E-7D40-48FD-A057-D490B613D701}" destId="{305C28D7-1A77-409C-9B94-52DF896D326E}" srcOrd="1" destOrd="0" presId="urn:microsoft.com/office/officeart/2005/8/layout/vProcess5"/>
    <dgm:cxn modelId="{682CE9E4-5C53-4513-B0A5-92E71D13A6D5}" type="presParOf" srcId="{A962EB1E-7D40-48FD-A057-D490B613D701}" destId="{FB1CFA96-4208-4D8B-9B4B-69EB4AD934BA}" srcOrd="2" destOrd="0" presId="urn:microsoft.com/office/officeart/2005/8/layout/vProcess5"/>
    <dgm:cxn modelId="{BF8E52B2-AFA2-4200-9EFF-F9F32DC31192}" type="presParOf" srcId="{A962EB1E-7D40-48FD-A057-D490B613D701}" destId="{98C1990C-9819-4F4E-B5CB-CD4A70869119}" srcOrd="3" destOrd="0" presId="urn:microsoft.com/office/officeart/2005/8/layout/vProcess5"/>
    <dgm:cxn modelId="{563F9D90-994B-4A55-AAC4-B92E2E806C3C}" type="presParOf" srcId="{A962EB1E-7D40-48FD-A057-D490B613D701}" destId="{BBF8ACBD-6B9B-4E23-A2CD-77D3403985D7}" srcOrd="4" destOrd="0" presId="urn:microsoft.com/office/officeart/2005/8/layout/vProcess5"/>
    <dgm:cxn modelId="{894D05AD-58C0-4EE7-9C03-FC74DD6FAA5E}" type="presParOf" srcId="{A962EB1E-7D40-48FD-A057-D490B613D701}" destId="{4F20AB3A-DD9F-4721-8E44-122316B724B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2891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MIN(price): $1.29</a:t>
          </a:r>
        </a:p>
      </dsp:txBody>
      <dsp:txXfrm>
        <a:off x="64254" y="67145"/>
        <a:ext cx="4687925" cy="1187751"/>
      </dsp:txXfrm>
    </dsp:sp>
    <dsp:sp modelId="{008E00B6-5812-493A-AE09-66EB203689C1}">
      <dsp:nvSpPr>
        <dsp:cNvPr id="0" name=""/>
        <dsp:cNvSpPr/>
      </dsp:nvSpPr>
      <dsp:spPr>
        <a:xfrm>
          <a:off x="0" y="1373870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64254" y="1438124"/>
        <a:ext cx="4687925" cy="1187751"/>
      </dsp:txXfrm>
    </dsp:sp>
    <dsp:sp modelId="{CB79ECB2-99FA-4BF3-9391-A7C88F98B843}">
      <dsp:nvSpPr>
        <dsp:cNvPr id="0" name=""/>
        <dsp:cNvSpPr/>
      </dsp:nvSpPr>
      <dsp:spPr>
        <a:xfrm>
          <a:off x="0" y="2744849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 for </a:t>
          </a:r>
          <a:r>
            <a:rPr lang="en-US" sz="2400" kern="1200" dirty="0" err="1"/>
            <a:t>ProductName</a:t>
          </a:r>
          <a:r>
            <a:rPr lang="en-US" sz="2400" kern="1200" dirty="0"/>
            <a:t>, it chooses the first row in the Product column, i.e., Cheerios</a:t>
          </a:r>
        </a:p>
      </dsp:txBody>
      <dsp:txXfrm>
        <a:off x="64254" y="2809103"/>
        <a:ext cx="4687925" cy="1187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28D7-1A77-409C-9B94-52DF896D326E}">
      <dsp:nvSpPr>
        <dsp:cNvPr id="0" name=""/>
        <dsp:cNvSpPr/>
      </dsp:nvSpPr>
      <dsp:spPr>
        <a:xfrm>
          <a:off x="0" y="0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1: Execute what is in the parentheses to find the lowest price  </a:t>
          </a:r>
        </a:p>
      </dsp:txBody>
      <dsp:txXfrm>
        <a:off x="33143" y="33143"/>
        <a:ext cx="4268013" cy="1065284"/>
      </dsp:txXfrm>
    </dsp:sp>
    <dsp:sp modelId="{FB1CFA96-4208-4D8B-9B4B-69EB4AD934BA}">
      <dsp:nvSpPr>
        <dsp:cNvPr id="0" name=""/>
        <dsp:cNvSpPr/>
      </dsp:nvSpPr>
      <dsp:spPr>
        <a:xfrm>
          <a:off x="0" y="1383029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2: Plug the lowest price into the main query, and execute the main query </a:t>
          </a:r>
          <a:endParaRPr lang="en-US" sz="2400" b="0" kern="1200" dirty="0"/>
        </a:p>
      </dsp:txBody>
      <dsp:txXfrm>
        <a:off x="33143" y="1416172"/>
        <a:ext cx="3676200" cy="1065284"/>
      </dsp:txXfrm>
    </dsp:sp>
    <dsp:sp modelId="{98C1990C-9819-4F4E-B5CB-CD4A70869119}">
      <dsp:nvSpPr>
        <dsp:cNvPr id="0" name=""/>
        <dsp:cNvSpPr/>
      </dsp:nvSpPr>
      <dsp:spPr>
        <a:xfrm>
          <a:off x="4702059" y="889539"/>
          <a:ext cx="735520" cy="7355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867551" y="889539"/>
        <a:ext cx="404536" cy="55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5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6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8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59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4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3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7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70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72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3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7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96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32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5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83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7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1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3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8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0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SQL – Getting Information Out of a Database</a:t>
            </a:r>
            <a:br>
              <a:rPr lang="en-US" i="1" dirty="0"/>
            </a:br>
            <a:r>
              <a:rPr lang="en-US" i="1" dirty="0"/>
              <a:t>Part 2: Advanced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 Shafer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http://community.mis.temple.edu/jshafer</a:t>
            </a:r>
          </a:p>
        </p:txBody>
      </p:sp>
    </p:spTree>
    <p:extLst>
      <p:ext uri="{BB962C8B-B14F-4D97-AF65-F5344CB8AC3E}">
        <p14:creationId xmlns:p14="http://schemas.microsoft.com/office/powerpoint/2010/main" val="354871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Consider another example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89683" y="12192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Get a full list of ALL customers and their orders information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Goal: This is the </a:t>
            </a:r>
            <a:r>
              <a:rPr lang="en-US" sz="2800" b="1" i="1" dirty="0"/>
              <a:t>view</a:t>
            </a:r>
            <a:r>
              <a:rPr lang="en-US" sz="2800" dirty="0"/>
              <a:t> of the database we want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49341"/>
              </p:ext>
            </p:extLst>
          </p:nvPr>
        </p:nvGraphicFramePr>
        <p:xfrm>
          <a:off x="633342" y="33528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09121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3" name="Left Brace 2">
            <a:extLst>
              <a:ext uri="{FF2B5EF4-FFF2-40B4-BE49-F238E27FC236}">
                <a16:creationId xmlns:a16="http://schemas.microsoft.com/office/drawing/2014/main" id="{EC651567-7348-4490-8D4A-BDF3E15AD772}"/>
              </a:ext>
            </a:extLst>
          </p:cNvPr>
          <p:cNvSpPr/>
          <p:nvPr/>
        </p:nvSpPr>
        <p:spPr>
          <a:xfrm rot="16200000">
            <a:off x="7255227" y="4611969"/>
            <a:ext cx="324803" cy="27956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34038D-C63F-4709-8BCF-D9C7C9AF2FB4}"/>
              </a:ext>
            </a:extLst>
          </p:cNvPr>
          <p:cNvSpPr txBox="1"/>
          <p:nvPr/>
        </p:nvSpPr>
        <p:spPr>
          <a:xfrm>
            <a:off x="5943600" y="617219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James has no orders!</a:t>
            </a:r>
          </a:p>
        </p:txBody>
      </p:sp>
    </p:spTree>
    <p:extLst>
      <p:ext uri="{BB962C8B-B14F-4D97-AF65-F5344CB8AC3E}">
        <p14:creationId xmlns:p14="http://schemas.microsoft.com/office/powerpoint/2010/main" val="25713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5344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We need another operator </a:t>
            </a:r>
          </a:p>
          <a:p>
            <a:pPr lvl="1"/>
            <a:r>
              <a:rPr lang="en-US" altLang="en-US" dirty="0"/>
              <a:t>for the item that have a match, it behaves like a Join,</a:t>
            </a:r>
          </a:p>
          <a:p>
            <a:pPr lvl="1"/>
            <a:r>
              <a:rPr lang="en-US" altLang="en-US" dirty="0"/>
              <a:t>but for the items that have NO MATCH, it appends the record with NULLs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altLang="en-US" sz="2800" dirty="0"/>
              <a:t>The operators with these properties are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outer joins</a:t>
            </a:r>
            <a:r>
              <a:rPr lang="en-US" altLang="en-US" sz="2800" i="1" dirty="0"/>
              <a:t>. </a:t>
            </a:r>
            <a:r>
              <a:rPr lang="en-US" altLang="en-US" sz="2800" dirty="0"/>
              <a:t>(There are several of them)</a:t>
            </a:r>
          </a:p>
          <a:p>
            <a:r>
              <a:rPr lang="en-US" altLang="en-US" sz="2800" dirty="0"/>
              <a:t>The operators that we studied already are also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inner joins</a:t>
            </a:r>
            <a:r>
              <a:rPr lang="en-US" altLang="en-US" sz="2800" i="1" dirty="0"/>
              <a:t> </a:t>
            </a:r>
            <a:r>
              <a:rPr lang="en-US" altLang="en-US" sz="2800" dirty="0"/>
              <a:t>(To distinguish them from outer joins)</a:t>
            </a:r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ofactory.com/Images/sql-full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472866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dofactory.com/Images/sql-right-jo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62806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19800" y="6400800"/>
            <a:ext cx="3050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reference: www.dofactory.com/sql/join</a:t>
            </a:r>
          </a:p>
        </p:txBody>
      </p:sp>
    </p:spTree>
    <p:extLst>
      <p:ext uri="{BB962C8B-B14F-4D97-AF65-F5344CB8AC3E}">
        <p14:creationId xmlns:p14="http://schemas.microsoft.com/office/powerpoint/2010/main" val="339302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Left Join</a:t>
            </a:r>
            <a:endParaRPr lang="en-US" dirty="0"/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 err="1"/>
              <a:t>schema_name.left_table_name</a:t>
            </a:r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LEFT JOIN </a:t>
            </a:r>
            <a:r>
              <a:rPr lang="en-US" sz="2400" dirty="0" err="1"/>
              <a:t>schema_name.right_table_name</a:t>
            </a:r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left_table_name.column</a:t>
            </a:r>
            <a:r>
              <a:rPr lang="en-US" sz="2400" dirty="0"/>
              <a:t> = </a:t>
            </a:r>
            <a:r>
              <a:rPr lang="en-US" sz="2400" dirty="0" err="1"/>
              <a:t>right_table_name.column</a:t>
            </a:r>
            <a:r>
              <a:rPr lang="en-US" sz="2400" dirty="0"/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525054"/>
            <a:ext cx="8305800" cy="197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(INNER) JOIN: </a:t>
            </a:r>
            <a:br>
              <a:rPr lang="en-US" sz="2600" dirty="0"/>
            </a:br>
            <a:r>
              <a:rPr lang="en-US" sz="2600" dirty="0"/>
              <a:t>Select records that have matching values in both tables.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LEFT (OUTER) JOIN: </a:t>
            </a:r>
            <a:br>
              <a:rPr lang="en-US" sz="2600" dirty="0"/>
            </a:br>
            <a:r>
              <a:rPr lang="en-US" sz="2600" dirty="0"/>
              <a:t>Select records from the first (left-most) table with matching right table records.</a:t>
            </a:r>
          </a:p>
        </p:txBody>
      </p:sp>
    </p:spTree>
    <p:extLst>
      <p:ext uri="{BB962C8B-B14F-4D97-AF65-F5344CB8AC3E}">
        <p14:creationId xmlns:p14="http://schemas.microsoft.com/office/powerpoint/2010/main" val="218118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 using Left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447800"/>
            <a:ext cx="86106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LEFT JOIN </a:t>
            </a:r>
            <a:r>
              <a:rPr lang="en-US" sz="2800" b="1" dirty="0" err="1">
                <a:solidFill>
                  <a:srgbClr val="0070C0"/>
                </a:solidFill>
              </a:rPr>
              <a:t>orderdb.Order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Order.CustomerID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500" dirty="0"/>
              <a:t>Returns this: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2203"/>
              </p:ext>
            </p:extLst>
          </p:nvPr>
        </p:nvGraphicFramePr>
        <p:xfrm>
          <a:off x="633341" y="3408838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5" name="Left Brace 4">
            <a:extLst>
              <a:ext uri="{FF2B5EF4-FFF2-40B4-BE49-F238E27FC236}">
                <a16:creationId xmlns:a16="http://schemas.microsoft.com/office/drawing/2014/main" id="{6E1F0A72-3128-4749-904A-FF83B85DF0EE}"/>
              </a:ext>
            </a:extLst>
          </p:cNvPr>
          <p:cNvSpPr/>
          <p:nvPr/>
        </p:nvSpPr>
        <p:spPr>
          <a:xfrm rot="16200000">
            <a:off x="7255227" y="4611969"/>
            <a:ext cx="324803" cy="27956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95CF53-9BB0-4C38-ABCD-0F9E343068AC}"/>
              </a:ext>
            </a:extLst>
          </p:cNvPr>
          <p:cNvSpPr txBox="1"/>
          <p:nvPr/>
        </p:nvSpPr>
        <p:spPr>
          <a:xfrm>
            <a:off x="5943600" y="617219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James has no orders!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8AB94BAE-C2CE-4FE1-B448-F031506DCC56}"/>
              </a:ext>
            </a:extLst>
          </p:cNvPr>
          <p:cNvSpPr/>
          <p:nvPr/>
        </p:nvSpPr>
        <p:spPr>
          <a:xfrm rot="16200000">
            <a:off x="1997427" y="4631973"/>
            <a:ext cx="324803" cy="27956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1B6D52-B82D-400A-994C-6D86A28DB003}"/>
              </a:ext>
            </a:extLst>
          </p:cNvPr>
          <p:cNvSpPr txBox="1"/>
          <p:nvPr/>
        </p:nvSpPr>
        <p:spPr>
          <a:xfrm>
            <a:off x="381000" y="6192203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But we still want his name in the list</a:t>
            </a:r>
          </a:p>
        </p:txBody>
      </p:sp>
    </p:spTree>
    <p:extLst>
      <p:ext uri="{BB962C8B-B14F-4D97-AF65-F5344CB8AC3E}">
        <p14:creationId xmlns:p14="http://schemas.microsoft.com/office/powerpoint/2010/main" val="96105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1600" y="1148024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How many orders does each customer have?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90C0F1-8C61-40CD-BA14-EDA4F9356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24991"/>
              </p:ext>
            </p:extLst>
          </p:nvPr>
        </p:nvGraphicFramePr>
        <p:xfrm>
          <a:off x="595242" y="402844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FD1A12E-31D5-43CE-9B7D-5C83B1BADC6F}"/>
              </a:ext>
            </a:extLst>
          </p:cNvPr>
          <p:cNvSpPr/>
          <p:nvPr/>
        </p:nvSpPr>
        <p:spPr>
          <a:xfrm>
            <a:off x="1358153" y="2667000"/>
            <a:ext cx="694137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/>
              <a:t>SELECT   *</a:t>
            </a:r>
            <a:r>
              <a:rPr lang="en-US" sz="2100" b="1" dirty="0"/>
              <a:t>   </a:t>
            </a: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r>
              <a:rPr lang="en-US" sz="2100" dirty="0"/>
              <a:t>LEFT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r>
              <a:rPr lang="en-US" sz="2100" dirty="0"/>
              <a:t>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82C2F7-5F37-4540-810C-5B71E4399B53}"/>
              </a:ext>
            </a:extLst>
          </p:cNvPr>
          <p:cNvSpPr/>
          <p:nvPr/>
        </p:nvSpPr>
        <p:spPr>
          <a:xfrm>
            <a:off x="488576" y="2209800"/>
            <a:ext cx="694137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/>
              <a:t>Start with this:</a:t>
            </a:r>
          </a:p>
        </p:txBody>
      </p:sp>
    </p:spTree>
    <p:extLst>
      <p:ext uri="{BB962C8B-B14F-4D97-AF65-F5344CB8AC3E}">
        <p14:creationId xmlns:p14="http://schemas.microsoft.com/office/powerpoint/2010/main" val="1848670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Then…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SELECT </a:t>
            </a:r>
            <a:r>
              <a:rPr lang="en-US" sz="2100" dirty="0" err="1"/>
              <a:t>Customer.customerID</a:t>
            </a:r>
            <a:r>
              <a:rPr lang="en-US" sz="21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Count(</a:t>
            </a:r>
            <a:r>
              <a:rPr lang="en-US" sz="2200" b="1" dirty="0" err="1">
                <a:solidFill>
                  <a:srgbClr val="FF0000"/>
                </a:solidFill>
              </a:rPr>
              <a:t>ordernumber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FF0000"/>
                </a:solidFill>
              </a:rPr>
              <a:t>LEFT</a:t>
            </a:r>
            <a:r>
              <a:rPr lang="en-US" sz="2100" dirty="0"/>
              <a:t>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endParaRPr lang="en-US" sz="21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GROUP BY </a:t>
            </a:r>
            <a:r>
              <a:rPr lang="en-US" sz="2200" b="1" dirty="0" err="1">
                <a:solidFill>
                  <a:srgbClr val="FF0000"/>
                </a:solidFill>
              </a:rPr>
              <a:t>CustomerID</a:t>
            </a:r>
            <a:r>
              <a:rPr lang="en-US" sz="2100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355155"/>
              </p:ext>
            </p:extLst>
          </p:nvPr>
        </p:nvGraphicFramePr>
        <p:xfrm>
          <a:off x="2209800" y="4267200"/>
          <a:ext cx="29718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38332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6844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Count(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96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1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4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49948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738873" y="4419600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Here, we use Count(</a:t>
            </a:r>
            <a:r>
              <a:rPr lang="en-US" sz="2100" dirty="0" err="1"/>
              <a:t>ordernumber</a:t>
            </a:r>
            <a:r>
              <a:rPr lang="en-US" sz="2100" dirty="0"/>
              <a:t>) not Count(*). Why?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BF1CA2-43A5-4494-8D45-9D35C611E115}"/>
              </a:ext>
            </a:extLst>
          </p:cNvPr>
          <p:cNvSpPr/>
          <p:nvPr/>
        </p:nvSpPr>
        <p:spPr>
          <a:xfrm>
            <a:off x="1371600" y="125180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How many orders does each customer have?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CEC809D-5E2A-49F0-AF8A-1A338AC7CDEE}"/>
              </a:ext>
            </a:extLst>
          </p:cNvPr>
          <p:cNvSpPr/>
          <p:nvPr/>
        </p:nvSpPr>
        <p:spPr>
          <a:xfrm>
            <a:off x="1524000" y="5334000"/>
            <a:ext cx="3657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ADE5149-FA32-499B-88A0-D5CA633006AE}"/>
              </a:ext>
            </a:extLst>
          </p:cNvPr>
          <p:cNvCxnSpPr>
            <a:cxnSpLocks/>
          </p:cNvCxnSpPr>
          <p:nvPr/>
        </p:nvCxnSpPr>
        <p:spPr>
          <a:xfrm flipV="1">
            <a:off x="1600200" y="5734722"/>
            <a:ext cx="266700" cy="2850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1515A37-5683-4008-B44F-C96EEFCBB1AE}"/>
              </a:ext>
            </a:extLst>
          </p:cNvPr>
          <p:cNvSpPr txBox="1"/>
          <p:nvPr/>
        </p:nvSpPr>
        <p:spPr>
          <a:xfrm>
            <a:off x="457200" y="6172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James (1003) has no orders</a:t>
            </a:r>
          </a:p>
        </p:txBody>
      </p:sp>
    </p:spTree>
    <p:extLst>
      <p:ext uri="{BB962C8B-B14F-4D97-AF65-F5344CB8AC3E}">
        <p14:creationId xmlns:p14="http://schemas.microsoft.com/office/powerpoint/2010/main" val="387137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#3</a:t>
            </a:r>
          </a:p>
        </p:txBody>
      </p:sp>
    </p:spTree>
    <p:extLst>
      <p:ext uri="{BB962C8B-B14F-4D97-AF65-F5344CB8AC3E}">
        <p14:creationId xmlns:p14="http://schemas.microsoft.com/office/powerpoint/2010/main" val="1698835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LIMIT Clause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try to use LIMIT to find the least expensive product: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SELECT * FROM </a:t>
            </a:r>
            <a:r>
              <a:rPr lang="en-US" dirty="0" err="1">
                <a:solidFill>
                  <a:schemeClr val="tx2"/>
                </a:solidFill>
              </a:rPr>
              <a:t>orderdb.Product</a:t>
            </a:r>
            <a:r>
              <a:rPr lang="en-US" dirty="0">
                <a:solidFill>
                  <a:schemeClr val="tx2"/>
                </a:solidFill>
              </a:rPr>
              <a:t>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what if there is more than one product with the lowest value for price AND we don’t know how many there are?</a:t>
            </a:r>
          </a:p>
        </p:txBody>
      </p:sp>
    </p:spTree>
    <p:extLst>
      <p:ext uri="{BB962C8B-B14F-4D97-AF65-F5344CB8AC3E}">
        <p14:creationId xmlns:p14="http://schemas.microsoft.com/office/powerpoint/2010/main" val="478118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Where MIN() alone fails us…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562600"/>
            <a:ext cx="8297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</a:rPr>
              <a:t>Wait…. Cheerios’ price should be 3.99. </a:t>
            </a:r>
          </a:p>
          <a:p>
            <a:r>
              <a:rPr lang="en-US" sz="3600" i="1" dirty="0">
                <a:solidFill>
                  <a:schemeClr val="accent2"/>
                </a:solidFill>
              </a:rPr>
              <a:t>So what’s going on??</a:t>
            </a:r>
          </a:p>
        </p:txBody>
      </p:sp>
    </p:spTree>
    <p:extLst>
      <p:ext uri="{BB962C8B-B14F-4D97-AF65-F5344CB8AC3E}">
        <p14:creationId xmlns:p14="http://schemas.microsoft.com/office/powerpoint/2010/main" val="2323146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What’s wrong…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</p:spTree>
    <p:extLst>
      <p:ext uri="{BB962C8B-B14F-4D97-AF65-F5344CB8AC3E}">
        <p14:creationId xmlns:p14="http://schemas.microsoft.com/office/powerpoint/2010/main" val="358380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Right now, you can answer with data from a </a:t>
            </a:r>
            <a:r>
              <a:rPr lang="en-US" sz="2800" b="1" dirty="0">
                <a:solidFill>
                  <a:srgbClr val="C00000"/>
                </a:solidFill>
              </a:rPr>
              <a:t>single</a:t>
            </a:r>
            <a:r>
              <a:rPr lang="en-US" sz="2800" dirty="0"/>
              <a:t> table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What if you need to combine </a:t>
            </a:r>
            <a:r>
              <a:rPr lang="en-US" sz="2800" b="1" dirty="0">
                <a:solidFill>
                  <a:srgbClr val="C00000"/>
                </a:solidFill>
              </a:rPr>
              <a:t>two (or more)</a:t>
            </a:r>
            <a:r>
              <a:rPr lang="en-US" sz="2800" dirty="0"/>
              <a:t> tables?</a:t>
            </a:r>
          </a:p>
          <a:p>
            <a:pPr lvl="1"/>
            <a:r>
              <a:rPr lang="en-US" sz="2400" dirty="0"/>
              <a:t>For example, what if we want to find out the orders a customer placed?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3D2CD23-6EF0-4B0A-ACE2-52EE073DA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835" y="4442221"/>
            <a:ext cx="6526995" cy="211097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0EC0596-5E53-4F59-BA38-0F523D3AA5B7}"/>
              </a:ext>
            </a:extLst>
          </p:cNvPr>
          <p:cNvSpPr/>
          <p:nvPr/>
        </p:nvSpPr>
        <p:spPr>
          <a:xfrm>
            <a:off x="600269" y="4246984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25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(lowest) price and avoid the quirk of the MIN() function.</a:t>
            </a:r>
          </a:p>
        </p:txBody>
      </p:sp>
    </p:spTree>
    <p:extLst>
      <p:ext uri="{BB962C8B-B14F-4D97-AF65-F5344CB8AC3E}">
        <p14:creationId xmlns:p14="http://schemas.microsoft.com/office/powerpoint/2010/main" val="2003590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would </a:t>
            </a:r>
            <a:r>
              <a:rPr lang="en-US" dirty="0"/>
              <a:t>SQL execute this query?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SELECT </a:t>
            </a:r>
            <a:r>
              <a:rPr lang="en-US" sz="2800" b="1" dirty="0" err="1"/>
              <a:t>Price,ProductName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FROM </a:t>
            </a:r>
            <a:r>
              <a:rPr lang="en-US" sz="2800" b="1" dirty="0" err="1"/>
              <a:t>orderdb.Product</a:t>
            </a:r>
            <a:br>
              <a:rPr lang="en-US" sz="2800" b="1" dirty="0"/>
            </a:br>
            <a:r>
              <a:rPr lang="en-US" sz="2800" b="1" dirty="0"/>
              <a:t>WHERE Price=</a:t>
            </a:r>
            <a:br>
              <a:rPr lang="en-US" sz="2800" b="1" dirty="0"/>
            </a:br>
            <a:r>
              <a:rPr lang="en-US" sz="2800" b="1" dirty="0"/>
              <a:t>(</a:t>
            </a:r>
            <a:r>
              <a:rPr lang="en-US" sz="2800" b="1" dirty="0">
                <a:solidFill>
                  <a:schemeClr val="accent1"/>
                </a:solidFill>
              </a:rPr>
              <a:t>SELECT MIN(Price) FROM </a:t>
            </a:r>
            <a:r>
              <a:rPr lang="en-US" sz="2800" b="1" dirty="0" err="1">
                <a:solidFill>
                  <a:schemeClr val="accent1"/>
                </a:solidFill>
              </a:rPr>
              <a:t>orderdb.Product</a:t>
            </a:r>
            <a:r>
              <a:rPr lang="en-US" sz="2800" b="1" dirty="0"/>
              <a:t>); 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422BD7B-9781-475F-92DD-40371590C132}"/>
              </a:ext>
            </a:extLst>
          </p:cNvPr>
          <p:cNvGraphicFramePr/>
          <p:nvPr/>
        </p:nvGraphicFramePr>
        <p:xfrm>
          <a:off x="367558" y="3640811"/>
          <a:ext cx="6397153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34445" y="4108269"/>
          <a:ext cx="1247934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MIN(Price)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67400" y="3390860"/>
            <a:ext cx="2405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SELECT MIN(Price) </a:t>
            </a:r>
          </a:p>
          <a:p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6498011" y="4076700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5106329"/>
            <a:ext cx="2909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r>
              <a:rPr lang="en-US" b="1" dirty="0">
                <a:solidFill>
                  <a:schemeClr val="accent1"/>
                </a:solidFill>
              </a:rPr>
              <a:t>1.29</a:t>
            </a:r>
            <a:r>
              <a:rPr lang="en-US" b="1" dirty="0"/>
              <a:t>;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771242" y="6047161"/>
          <a:ext cx="2038096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ProductName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6073278" y="6007355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it also handles ties!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MAX(Price)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8100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highest price and avoid the quirk of the MAX() and MIN() functions.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3977640"/>
          <a:ext cx="24384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ProductName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French Toast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2815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0" y="5578860"/>
            <a:ext cx="7924800" cy="1202940"/>
            <a:chOff x="0" y="15049"/>
            <a:chExt cx="7772400" cy="1034280"/>
          </a:xfrm>
        </p:grpSpPr>
        <p:sp>
          <p:nvSpPr>
            <p:cNvPr id="9" name="Rounded Rectangle 8"/>
            <p:cNvSpPr/>
            <p:nvPr/>
          </p:nvSpPr>
          <p:spPr>
            <a:xfrm>
              <a:off x="0" y="15049"/>
              <a:ext cx="7772400" cy="10342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50489" y="65538"/>
              <a:ext cx="7671422" cy="933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But these are the highest-priced products overall, not the highest-priced products bought by a particular customer…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5731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Subselects</a:t>
            </a:r>
            <a:r>
              <a:rPr lang="en-US" dirty="0"/>
              <a:t> come in handy in other situations too…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3800" b="1" dirty="0"/>
              <a:t>SELECT COUNT(*) FROM </a:t>
            </a:r>
            <a:r>
              <a:rPr lang="en-US" sz="3800" b="1" dirty="0">
                <a:solidFill>
                  <a:schemeClr val="accent1"/>
                </a:solidFill>
              </a:rPr>
              <a:t>(SELECT DISTINCT State FROM  </a:t>
            </a:r>
            <a:r>
              <a:rPr lang="en-US" sz="3800" b="1" dirty="0" err="1">
                <a:solidFill>
                  <a:schemeClr val="accent1"/>
                </a:solidFill>
              </a:rPr>
              <a:t>orderdb.Customer</a:t>
            </a:r>
            <a:r>
              <a:rPr lang="en-US" sz="3800" b="1" dirty="0">
                <a:solidFill>
                  <a:schemeClr val="accent1"/>
                </a:solidFill>
              </a:rPr>
              <a:t>) </a:t>
            </a:r>
            <a:r>
              <a:rPr lang="en-US" sz="3700" b="1" dirty="0"/>
              <a:t>AS tmp1;</a:t>
            </a:r>
          </a:p>
          <a:p>
            <a:endParaRPr lang="en-US" dirty="0"/>
          </a:p>
          <a:p>
            <a:r>
              <a:rPr lang="en-US" dirty="0"/>
              <a:t>To see how this works:</a:t>
            </a:r>
          </a:p>
          <a:p>
            <a:pPr lvl="1"/>
            <a:r>
              <a:rPr lang="en-US" dirty="0"/>
              <a:t>Start with what is in the parentheses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395785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96200" y="5710459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324600" y="41864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24600" y="56342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7778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need 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b="1" dirty="0"/>
              <a:t> AS tmp1;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You’re basically </a:t>
            </a:r>
            <a:r>
              <a:rPr lang="en-US" dirty="0" err="1"/>
              <a:t>SELECTing</a:t>
            </a:r>
            <a:r>
              <a:rPr lang="en-US" dirty="0"/>
              <a:t> from the temporary table generated by the nested query.</a:t>
            </a:r>
          </a:p>
          <a:p>
            <a:r>
              <a:rPr lang="en-US" dirty="0"/>
              <a:t>But since you’re </a:t>
            </a:r>
            <a:r>
              <a:rPr lang="en-US" dirty="0" err="1"/>
              <a:t>SELECTing</a:t>
            </a:r>
            <a:r>
              <a:rPr lang="en-US" dirty="0"/>
              <a:t> FROM that temporary table you have to give it a name (i.e., tmp1)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BB1298-0D5A-4A70-8D5B-AE56FF673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38" y="2373485"/>
            <a:ext cx="8407113" cy="2719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Question: What is the least expensive product bought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 do this, we will need </a:t>
            </a:r>
            <a:r>
              <a:rPr lang="en-US" sz="2400" b="1" i="1" dirty="0"/>
              <a:t>all the tables</a:t>
            </a:r>
            <a:r>
              <a:rPr lang="en-US" sz="2400" dirty="0"/>
              <a:t>.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52400" y="4317674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66731" y="3896649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121063" y="4748781"/>
            <a:ext cx="446349" cy="966219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937527" y="4317674"/>
            <a:ext cx="716472" cy="154972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49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First, we need to figure out the lowest price of products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But this is not enough… We also need to find the product name.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4777"/>
              </p:ext>
            </p:extLst>
          </p:nvPr>
        </p:nvGraphicFramePr>
        <p:xfrm>
          <a:off x="1066800" y="2286000"/>
          <a:ext cx="7543801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924800" y="4495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956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 we nest the previous query in a big query: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59261"/>
              </p:ext>
            </p:extLst>
          </p:nvPr>
        </p:nvGraphicFramePr>
        <p:xfrm>
          <a:off x="685800" y="1508760"/>
          <a:ext cx="7543801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SELECT DISTINCT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Product.ProductName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endParaRPr lang="en-US" sz="2000" b="1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 Order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7030A0"/>
                          </a:solidFill>
                        </a:rPr>
                        <a:t>WHERE</a:t>
                      </a:r>
                      <a:r>
                        <a:rPr lang="en-US" sz="2000" b="0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7030A0"/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='NJ'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90727" y="6019800"/>
          <a:ext cx="1906652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715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Given a schema of a database, we now should be able to create a SQL statement (query)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 … FROM …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Functions: 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b="1" dirty="0"/>
              <a:t>Joins </a:t>
            </a:r>
            <a:r>
              <a:rPr lang="en-US" dirty="0"/>
              <a:t>(and differences between inner/outer join)</a:t>
            </a:r>
            <a:endParaRPr lang="en-US" b="1" dirty="0"/>
          </a:p>
          <a:p>
            <a:pPr lvl="1"/>
            <a:r>
              <a:rPr lang="en-US" b="1" dirty="0" err="1"/>
              <a:t>Subselects</a:t>
            </a: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9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#4</a:t>
            </a:r>
          </a:p>
        </p:txBody>
      </p:sp>
    </p:spTree>
    <p:extLst>
      <p:ext uri="{BB962C8B-B14F-4D97-AF65-F5344CB8AC3E}">
        <p14:creationId xmlns:p14="http://schemas.microsoft.com/office/powerpoint/2010/main" val="256370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 (Inner)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We’ve seen this before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matched the Order and Customer tables based on the common field (</a:t>
            </a:r>
            <a:r>
              <a:rPr lang="en-US" dirty="0" err="1"/>
              <a:t>CustomerID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23328"/>
              </p:ext>
            </p:extLst>
          </p:nvPr>
        </p:nvGraphicFramePr>
        <p:xfrm>
          <a:off x="533401" y="25908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19812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19850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415444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8" y="2895600"/>
            <a:ext cx="8610600" cy="3886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SELECT * FROM </a:t>
            </a:r>
            <a:r>
              <a:rPr lang="en-US" sz="2400" b="1" dirty="0" err="1">
                <a:solidFill>
                  <a:srgbClr val="0070C0"/>
                </a:solidFill>
              </a:rPr>
              <a:t>orderdb.Customer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</a:rPr>
              <a:t>JOIN </a:t>
            </a:r>
            <a:r>
              <a:rPr lang="en-US" sz="2400" b="1" dirty="0" err="1">
                <a:solidFill>
                  <a:srgbClr val="0070C0"/>
                </a:solidFill>
              </a:rPr>
              <a:t>orderdb.Order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</a:rPr>
              <a:t>ON </a:t>
            </a:r>
            <a:r>
              <a:rPr lang="en-US" sz="2400" b="1" dirty="0" err="1">
                <a:solidFill>
                  <a:srgbClr val="FF0000"/>
                </a:solidFill>
              </a:rPr>
              <a:t>Customer.CustomerID</a:t>
            </a:r>
            <a:r>
              <a:rPr lang="en-US" sz="2400" b="1" dirty="0">
                <a:solidFill>
                  <a:srgbClr val="FF0000"/>
                </a:solidFill>
              </a:rPr>
              <a:t>=</a:t>
            </a:r>
            <a:r>
              <a:rPr lang="en-US" sz="2400" b="1" dirty="0" err="1">
                <a:solidFill>
                  <a:srgbClr val="FF0000"/>
                </a:solidFill>
              </a:rPr>
              <a:t>Order.CustomerID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300" dirty="0"/>
              <a:t>Returns this: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75761"/>
              </p:ext>
            </p:extLst>
          </p:nvPr>
        </p:nvGraphicFramePr>
        <p:xfrm>
          <a:off x="457200" y="457200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14478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SELECT </a:t>
            </a:r>
            <a:r>
              <a:rPr lang="en-US" sz="2000" dirty="0" err="1"/>
              <a:t>column_name</a:t>
            </a:r>
            <a:r>
              <a:rPr lang="en-US" sz="2000" dirty="0"/>
              <a:t>(s) </a:t>
            </a:r>
            <a:r>
              <a:rPr lang="en-US" sz="2000" dirty="0">
                <a:solidFill>
                  <a:srgbClr val="C00000"/>
                </a:solidFill>
              </a:rPr>
              <a:t>FROM </a:t>
            </a:r>
            <a:r>
              <a:rPr lang="en-US" sz="2000" dirty="0"/>
              <a:t>schema_name.table_name1</a:t>
            </a:r>
          </a:p>
          <a:p>
            <a:r>
              <a:rPr lang="en-US" sz="2000" dirty="0">
                <a:solidFill>
                  <a:srgbClr val="C00000"/>
                </a:solidFill>
              </a:rPr>
              <a:t>JOIN </a:t>
            </a:r>
            <a:r>
              <a:rPr lang="en-US" sz="2000" dirty="0"/>
              <a:t>schema_name.table_name2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ON</a:t>
            </a:r>
            <a:r>
              <a:rPr lang="en-US" sz="2000" dirty="0"/>
              <a:t> table_name1.column = table_name2.column;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015663"/>
            <a:ext cx="114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Syntax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5C6CE-E2D5-4C45-BE44-709D61BDDCA7}"/>
              </a:ext>
            </a:extLst>
          </p:cNvPr>
          <p:cNvSpPr/>
          <p:nvPr/>
        </p:nvSpPr>
        <p:spPr>
          <a:xfrm>
            <a:off x="152400" y="2454040"/>
            <a:ext cx="1392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Example :</a:t>
            </a:r>
          </a:p>
        </p:txBody>
      </p:sp>
    </p:spTree>
    <p:extLst>
      <p:ext uri="{BB962C8B-B14F-4D97-AF65-F5344CB8AC3E}">
        <p14:creationId xmlns:p14="http://schemas.microsoft.com/office/powerpoint/2010/main" val="299391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JOIN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131"/>
            <a:ext cx="8229600" cy="1143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* FROM </a:t>
            </a:r>
            <a:r>
              <a:rPr lang="en-US" b="1" dirty="0" err="1">
                <a:solidFill>
                  <a:srgbClr val="0070C0"/>
                </a:solidFill>
              </a:rPr>
              <a:t>orderdb.Customer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JOIN </a:t>
            </a:r>
            <a:r>
              <a:rPr lang="en-US" b="1" dirty="0" err="1">
                <a:solidFill>
                  <a:srgbClr val="0070C0"/>
                </a:solidFill>
              </a:rPr>
              <a:t>orderdb.Order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ON </a:t>
            </a:r>
            <a:r>
              <a:rPr lang="en-US" b="1" dirty="0" err="1">
                <a:solidFill>
                  <a:srgbClr val="FF0000"/>
                </a:solidFill>
              </a:rPr>
              <a:t>Customer.CustomerID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b="1" dirty="0" err="1">
                <a:solidFill>
                  <a:srgbClr val="FF0000"/>
                </a:solidFill>
              </a:rPr>
              <a:t>Order.CustomerID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452886"/>
              </p:ext>
            </p:extLst>
          </p:nvPr>
        </p:nvGraphicFramePr>
        <p:xfrm>
          <a:off x="531891" y="25908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 err="1"/>
                        <a:t>orderdb.Customer</a:t>
                      </a:r>
                      <a:endParaRPr lang="en-US" sz="2000" b="1" dirty="0"/>
                    </a:p>
                    <a:p>
                      <a:r>
                        <a:rPr lang="en-US" sz="2000" b="1" dirty="0"/>
                        <a:t>JOIN </a:t>
                      </a:r>
                      <a:r>
                        <a:rPr lang="en-US" sz="2000" b="1" dirty="0" err="1"/>
                        <a:t>orderdb.Order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ON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</a:t>
                      </a:r>
                      <a:r>
                        <a:rPr lang="en-US" sz="2000" b="1" dirty="0" err="1"/>
                        <a:t>Order.CustomerID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</p:spTree>
    <p:extLst>
      <p:ext uri="{BB962C8B-B14F-4D97-AF65-F5344CB8AC3E}">
        <p14:creationId xmlns:p14="http://schemas.microsoft.com/office/powerpoint/2010/main" val="407620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Goal: We ultimately want this </a:t>
            </a:r>
            <a:r>
              <a:rPr lang="en-US" sz="2800" b="1" i="1" dirty="0"/>
              <a:t>view</a:t>
            </a:r>
            <a:r>
              <a:rPr lang="en-US" sz="2800" dirty="0"/>
              <a:t>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33600" y="13716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What products did each customer order?</a:t>
            </a:r>
          </a:p>
        </p:txBody>
      </p:sp>
    </p:spTree>
    <p:extLst>
      <p:ext uri="{BB962C8B-B14F-4D97-AF65-F5344CB8AC3E}">
        <p14:creationId xmlns:p14="http://schemas.microsoft.com/office/powerpoint/2010/main" val="59639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to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We need information from Customer and Product (and </a:t>
            </a:r>
            <a:r>
              <a:rPr lang="en-US" sz="2800" dirty="0" err="1"/>
              <a:t>OrderProduct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To associate Customer table with Product table, we need to </a:t>
            </a:r>
            <a:r>
              <a:rPr lang="en-US" sz="2800" i="1" dirty="0"/>
              <a:t>follow the path</a:t>
            </a:r>
            <a:r>
              <a:rPr lang="en-US" sz="2800" dirty="0"/>
              <a:t> from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Product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56D25B-2524-46DD-B216-F7B0DC8D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6D44A9-C765-4F18-B5DA-68FA11A36A2F}"/>
              </a:ext>
            </a:extLst>
          </p:cNvPr>
          <p:cNvCxnSpPr>
            <a:cxnSpLocks/>
          </p:cNvCxnSpPr>
          <p:nvPr/>
        </p:nvCxnSpPr>
        <p:spPr>
          <a:xfrm flipH="1">
            <a:off x="2133600" y="3372175"/>
            <a:ext cx="3352800" cy="437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1B7710-93D0-47ED-8E33-7E60EBB3015A}"/>
              </a:ext>
            </a:extLst>
          </p:cNvPr>
          <p:cNvCxnSpPr>
            <a:cxnSpLocks/>
          </p:cNvCxnSpPr>
          <p:nvPr/>
        </p:nvCxnSpPr>
        <p:spPr>
          <a:xfrm>
            <a:off x="7543800" y="3429000"/>
            <a:ext cx="0" cy="5261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7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Here’s the query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5638800"/>
            <a:ext cx="80772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join statements.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81723"/>
              </p:ext>
            </p:extLst>
          </p:nvPr>
        </p:nvGraphicFramePr>
        <p:xfrm>
          <a:off x="457200" y="1529791"/>
          <a:ext cx="891540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 err="1"/>
                        <a:t>Order.OrderNumber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OrderProduct.Quantity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b="1" dirty="0" err="1"/>
                        <a:t>orderdb.Customer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Customer.CustomerID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Order.CustomerID</a:t>
                      </a:r>
                      <a:br>
                        <a:rPr lang="en-US" sz="2400" b="1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Order.OrderNumber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OrderProduct.OrderNumber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Product.ProductID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OrderProduct.ProductID</a:t>
                      </a:r>
                      <a:r>
                        <a:rPr lang="en-US" sz="2400" b="1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6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there are endless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</a:t>
            </a:r>
            <a:r>
              <a:rPr lang="en-US" sz="22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br>
              <a:rPr lang="en-US" sz="2100" dirty="0"/>
            </a:br>
            <a:r>
              <a:rPr lang="en-US" sz="2100" dirty="0"/>
              <a:t>JOIN </a:t>
            </a:r>
            <a:r>
              <a:rPr lang="en-US" sz="2100" dirty="0" err="1"/>
              <a:t>orderdb.OrderProduct</a:t>
            </a:r>
            <a:r>
              <a:rPr lang="en-US" sz="2100" dirty="0"/>
              <a:t>  </a:t>
            </a:r>
          </a:p>
          <a:p>
            <a:pPr marL="0" indent="0">
              <a:buNone/>
            </a:pPr>
            <a:r>
              <a:rPr lang="en-US" sz="2100" dirty="0"/>
              <a:t>ON </a:t>
            </a:r>
            <a:r>
              <a:rPr lang="en-US" sz="2100" dirty="0" err="1"/>
              <a:t>Order.OrderNumber</a:t>
            </a:r>
            <a:r>
              <a:rPr lang="en-US" sz="2100" dirty="0"/>
              <a:t>=</a:t>
            </a:r>
            <a:r>
              <a:rPr lang="en-US" sz="2100" dirty="0" err="1"/>
              <a:t>OrderProduct.OrderNumber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orderdb.Product</a:t>
            </a:r>
            <a:r>
              <a:rPr lang="en-US" sz="2100" dirty="0"/>
              <a:t> ON </a:t>
            </a:r>
            <a:r>
              <a:rPr lang="en-US" sz="2100" dirty="0" err="1"/>
              <a:t>Product.ProductID</a:t>
            </a:r>
            <a:r>
              <a:rPr lang="en-US" sz="2100" dirty="0"/>
              <a:t>=</a:t>
            </a:r>
            <a:r>
              <a:rPr lang="en-US" sz="2100" dirty="0" err="1"/>
              <a:t>OrderProduct.ProductID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WHERE FirstName=‘Greg’ AND </a:t>
            </a:r>
            <a:r>
              <a:rPr lang="en-US" sz="2200" b="1" dirty="0" err="1">
                <a:solidFill>
                  <a:srgbClr val="FF0000"/>
                </a:solidFill>
              </a:rPr>
              <a:t>LastName</a:t>
            </a:r>
            <a:r>
              <a:rPr lang="en-US" sz="2200" b="1" dirty="0">
                <a:solidFill>
                  <a:srgbClr val="FF0000"/>
                </a:solidFill>
              </a:rPr>
              <a:t> = ‘House’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86934"/>
              </p:ext>
            </p:extLst>
          </p:nvPr>
        </p:nvGraphicFramePr>
        <p:xfrm>
          <a:off x="1981200" y="5715000"/>
          <a:ext cx="6096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number of products bought by the customer “Greg House”?</a:t>
            </a:r>
          </a:p>
        </p:txBody>
      </p:sp>
    </p:spTree>
    <p:extLst>
      <p:ext uri="{BB962C8B-B14F-4D97-AF65-F5344CB8AC3E}">
        <p14:creationId xmlns:p14="http://schemas.microsoft.com/office/powerpoint/2010/main" val="196154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21340</TotalTime>
  <Words>2147</Words>
  <Application>Microsoft Office PowerPoint</Application>
  <PresentationFormat>On-screen Show (4:3)</PresentationFormat>
  <Paragraphs>599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SQL – Getting Information Out of a Database Part 2: Advanced Queries</vt:lpstr>
      <vt:lpstr>Querying multiple tables</vt:lpstr>
      <vt:lpstr>The (Inner) Join</vt:lpstr>
      <vt:lpstr>Joining tables</vt:lpstr>
      <vt:lpstr>A closer look at the JOIN syntax</vt:lpstr>
      <vt:lpstr>A more complex join</vt:lpstr>
      <vt:lpstr>How to do it?</vt:lpstr>
      <vt:lpstr>Here’s the query</vt:lpstr>
      <vt:lpstr>Now there are endless variations</vt:lpstr>
      <vt:lpstr>Consider another example</vt:lpstr>
      <vt:lpstr>Outer Join</vt:lpstr>
      <vt:lpstr>Left Join</vt:lpstr>
      <vt:lpstr>Joining tables using Left Join</vt:lpstr>
      <vt:lpstr>Another example</vt:lpstr>
      <vt:lpstr>Then…</vt:lpstr>
      <vt:lpstr>In Class Activity #3</vt:lpstr>
      <vt:lpstr>The LIMIT Clause</vt:lpstr>
      <vt:lpstr>Where MIN() alone fails us…</vt:lpstr>
      <vt:lpstr>What’s wrong…</vt:lpstr>
      <vt:lpstr>So we need a SQL subselect statement</vt:lpstr>
      <vt:lpstr>How would SQL execute this query?</vt:lpstr>
      <vt:lpstr>And it also handles ties!</vt:lpstr>
      <vt:lpstr>Subselects come in handy in other situations too…</vt:lpstr>
      <vt:lpstr>Why do we need AS?</vt:lpstr>
      <vt:lpstr>Subselects with Joins</vt:lpstr>
      <vt:lpstr>Subselects with Joins</vt:lpstr>
      <vt:lpstr>Subselects with Joins</vt:lpstr>
      <vt:lpstr>Summary</vt:lpstr>
      <vt:lpstr>In Class Activity 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Jeremy J. Shafer</cp:lastModifiedBy>
  <cp:revision>725</cp:revision>
  <cp:lastPrinted>2011-06-28T14:45:53Z</cp:lastPrinted>
  <dcterms:created xsi:type="dcterms:W3CDTF">2011-06-28T13:08:25Z</dcterms:created>
  <dcterms:modified xsi:type="dcterms:W3CDTF">2022-01-21T14:03:10Z</dcterms:modified>
</cp:coreProperties>
</file>