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9" r:id="rId2"/>
    <p:sldId id="261" r:id="rId3"/>
    <p:sldId id="292" r:id="rId4"/>
    <p:sldId id="310" r:id="rId5"/>
    <p:sldId id="311" r:id="rId6"/>
    <p:sldId id="312" r:id="rId7"/>
    <p:sldId id="280" r:id="rId8"/>
    <p:sldId id="281" r:id="rId9"/>
    <p:sldId id="288" r:id="rId10"/>
    <p:sldId id="316" r:id="rId11"/>
    <p:sldId id="317" r:id="rId12"/>
    <p:sldId id="282" r:id="rId13"/>
    <p:sldId id="305" r:id="rId14"/>
    <p:sldId id="306" r:id="rId15"/>
    <p:sldId id="274" r:id="rId16"/>
    <p:sldId id="308" r:id="rId17"/>
    <p:sldId id="307" r:id="rId18"/>
    <p:sldId id="315" r:id="rId19"/>
    <p:sldId id="314" r:id="rId20"/>
    <p:sldId id="298" r:id="rId21"/>
    <p:sldId id="318" r:id="rId22"/>
    <p:sldId id="320" r:id="rId23"/>
    <p:sldId id="321" r:id="rId24"/>
    <p:sldId id="313" r:id="rId25"/>
    <p:sldId id="273" r:id="rId26"/>
    <p:sldId id="277" r:id="rId27"/>
    <p:sldId id="297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>
            <p14:sldId id="309"/>
            <p14:sldId id="261"/>
            <p14:sldId id="292"/>
            <p14:sldId id="310"/>
            <p14:sldId id="311"/>
            <p14:sldId id="312"/>
            <p14:sldId id="280"/>
            <p14:sldId id="281"/>
            <p14:sldId id="288"/>
            <p14:sldId id="316"/>
            <p14:sldId id="317"/>
            <p14:sldId id="282"/>
            <p14:sldId id="305"/>
            <p14:sldId id="306"/>
            <p14:sldId id="274"/>
            <p14:sldId id="308"/>
            <p14:sldId id="307"/>
            <p14:sldId id="315"/>
            <p14:sldId id="314"/>
            <p14:sldId id="298"/>
            <p14:sldId id="318"/>
            <p14:sldId id="320"/>
            <p14:sldId id="321"/>
            <p14:sldId id="313"/>
          </p14:sldIdLst>
        </p14:section>
        <p14:section name="Untitled Section" id="{9FCC8C1D-680A-449B-84C1-59D53A3E095D}">
          <p14:sldIdLst>
            <p14:sldId id="273"/>
            <p14:sldId id="277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3750" autoAdjust="0"/>
  </p:normalViewPr>
  <p:slideViewPr>
    <p:cSldViewPr>
      <p:cViewPr varScale="1">
        <p:scale>
          <a:sx n="111" d="100"/>
          <a:sy n="111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EA7-AB46-DA22B19EBF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52462208"/>
        <c:axId val="1352462752"/>
        <c:axId val="1353743040"/>
      </c:bar3DChart>
      <c:catAx>
        <c:axId val="13524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752"/>
        <c:crosses val="autoZero"/>
        <c:auto val="1"/>
        <c:lblAlgn val="ctr"/>
        <c:lblOffset val="100"/>
        <c:noMultiLvlLbl val="0"/>
      </c:catAx>
      <c:valAx>
        <c:axId val="13524627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208"/>
        <c:crosses val="autoZero"/>
        <c:crossBetween val="between"/>
      </c:valAx>
      <c:serAx>
        <c:axId val="13537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2462752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 ($)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elete val="1"/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7-4503-BDE7-8921D51AF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2463840"/>
        <c:axId val="1352458944"/>
      </c:barChart>
      <c:catAx>
        <c:axId val="13524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58944"/>
        <c:crosses val="autoZero"/>
        <c:auto val="1"/>
        <c:lblAlgn val="ctr"/>
        <c:lblOffset val="100"/>
        <c:noMultiLvlLbl val="0"/>
      </c:catAx>
      <c:valAx>
        <c:axId val="13524589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3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16168C-2219-462B-9726-AE36E7403C60}">
      <dgm:prSet custT="1"/>
      <dgm:spPr/>
      <dgm:t>
        <a:bodyPr/>
        <a:lstStyle/>
        <a:p>
          <a:pPr rtl="0"/>
          <a:r>
            <a:rPr lang="en-US" sz="2400"/>
            <a:t>Transform data into an analysis-ready format</a:t>
          </a:r>
          <a:endParaRPr lang="en-US" sz="2400" dirty="0"/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900A92A-93F9-48D2-BC79-CFD5D68375AC}">
      <dgm:prSet custT="1"/>
      <dgm:spPr/>
      <dgm:t>
        <a:bodyPr/>
        <a:lstStyle/>
        <a:p>
          <a:pPr rtl="0"/>
          <a:r>
            <a:rPr lang="en-US" sz="2400"/>
            <a:t>Load it into the analytical data store</a:t>
          </a:r>
          <a:endParaRPr lang="en-US" sz="2400" dirty="0"/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0DE9AFF-A74A-48CC-AEDC-78BF6A1C744F}">
      <dgm:prSet custT="1"/>
      <dgm:spPr/>
      <dgm:t>
        <a:bodyPr/>
        <a:lstStyle/>
        <a:p>
          <a:pPr rtl="0"/>
          <a:r>
            <a:rPr lang="en-US" sz="2400" dirty="0"/>
            <a:t>Extract data from the transactional database</a:t>
          </a: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9325881F-7350-454C-BE7D-21C296A4190E}" type="pres">
      <dgm:prSet presAssocID="{A95867F0-A8EE-41DE-9D1B-EA86AD368579}" presName="diagram" presStyleCnt="0">
        <dgm:presLayoutVars>
          <dgm:dir/>
          <dgm:resizeHandles val="exact"/>
        </dgm:presLayoutVars>
      </dgm:prSet>
      <dgm:spPr/>
    </dgm:pt>
    <dgm:pt modelId="{B8D3F53F-1ABA-41CF-875F-95CD68A1DBF7}" type="pres">
      <dgm:prSet presAssocID="{60DE9AFF-A74A-48CC-AEDC-78BF6A1C744F}" presName="node" presStyleLbl="node1" presStyleIdx="0" presStyleCnt="3">
        <dgm:presLayoutVars>
          <dgm:bulletEnabled val="1"/>
        </dgm:presLayoutVars>
      </dgm:prSet>
      <dgm:spPr/>
    </dgm:pt>
    <dgm:pt modelId="{2B3DD5FA-C38E-4428-92F5-FFB39FA71C3C}" type="pres">
      <dgm:prSet presAssocID="{AF06DDD3-43DB-40C5-8FF0-9F6581C96D93}" presName="sibTrans" presStyleCnt="0"/>
      <dgm:spPr/>
    </dgm:pt>
    <dgm:pt modelId="{9D36686E-5F72-4062-9463-89A9FB977097}" type="pres">
      <dgm:prSet presAssocID="{6B16168C-2219-462B-9726-AE36E7403C60}" presName="node" presStyleLbl="node1" presStyleIdx="1" presStyleCnt="3">
        <dgm:presLayoutVars>
          <dgm:bulletEnabled val="1"/>
        </dgm:presLayoutVars>
      </dgm:prSet>
      <dgm:spPr/>
    </dgm:pt>
    <dgm:pt modelId="{2CB6E443-E582-4B90-8DA6-CEBBF84B95A5}" type="pres">
      <dgm:prSet presAssocID="{4B321265-7A20-4B82-B8AB-EE9CB9205798}" presName="sibTrans" presStyleCnt="0"/>
      <dgm:spPr/>
    </dgm:pt>
    <dgm:pt modelId="{2C913EDA-B2CC-448B-8935-A0EF0B66845D}" type="pres">
      <dgm:prSet presAssocID="{2900A92A-93F9-48D2-BC79-CFD5D68375AC}" presName="node" presStyleLbl="node1" presStyleIdx="2" presStyleCnt="3">
        <dgm:presLayoutVars>
          <dgm:bulletEnabled val="1"/>
        </dgm:presLayoutVars>
      </dgm:prSet>
      <dgm:spPr/>
    </dgm:pt>
  </dgm:ptLst>
  <dgm:cxnLst>
    <dgm:cxn modelId="{1AA12D04-2817-4010-B757-8359A8ADA5A4}" type="presOf" srcId="{2900A92A-93F9-48D2-BC79-CFD5D68375AC}" destId="{2C913EDA-B2CC-448B-8935-A0EF0B66845D}" srcOrd="0" destOrd="0" presId="urn:microsoft.com/office/officeart/2005/8/layout/default"/>
    <dgm:cxn modelId="{636DE40D-3E04-4AD3-831C-7202BE1EA479}" type="presOf" srcId="{60DE9AFF-A74A-48CC-AEDC-78BF6A1C744F}" destId="{B8D3F53F-1ABA-41CF-875F-95CD68A1DBF7}" srcOrd="0" destOrd="0" presId="urn:microsoft.com/office/officeart/2005/8/layout/default"/>
    <dgm:cxn modelId="{FFD95828-3B14-4A77-ABB7-D201CBE35614}" type="presOf" srcId="{A95867F0-A8EE-41DE-9D1B-EA86AD368579}" destId="{9325881F-7350-454C-BE7D-21C296A4190E}" srcOrd="0" destOrd="0" presId="urn:microsoft.com/office/officeart/2005/8/layout/defaul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496CB4FD-CF49-4B7F-BE1A-77E9E10C6AA3}" type="presOf" srcId="{6B16168C-2219-462B-9726-AE36E7403C60}" destId="{9D36686E-5F72-4062-9463-89A9FB977097}" srcOrd="0" destOrd="0" presId="urn:microsoft.com/office/officeart/2005/8/layout/default"/>
    <dgm:cxn modelId="{D0E6A918-A05B-44B7-A417-7B2480667DF7}" type="presParOf" srcId="{9325881F-7350-454C-BE7D-21C296A4190E}" destId="{B8D3F53F-1ABA-41CF-875F-95CD68A1DBF7}" srcOrd="0" destOrd="0" presId="urn:microsoft.com/office/officeart/2005/8/layout/default"/>
    <dgm:cxn modelId="{98CF8136-8431-4D94-B97A-24A2DA0D202A}" type="presParOf" srcId="{9325881F-7350-454C-BE7D-21C296A4190E}" destId="{2B3DD5FA-C38E-4428-92F5-FFB39FA71C3C}" srcOrd="1" destOrd="0" presId="urn:microsoft.com/office/officeart/2005/8/layout/default"/>
    <dgm:cxn modelId="{C5791D99-A88E-4A6D-990D-B8F957886DA6}" type="presParOf" srcId="{9325881F-7350-454C-BE7D-21C296A4190E}" destId="{9D36686E-5F72-4062-9463-89A9FB977097}" srcOrd="2" destOrd="0" presId="urn:microsoft.com/office/officeart/2005/8/layout/default"/>
    <dgm:cxn modelId="{92A214B3-0049-4306-8FEB-8DFB51856D44}" type="presParOf" srcId="{9325881F-7350-454C-BE7D-21C296A4190E}" destId="{2CB6E443-E582-4B90-8DA6-CEBBF84B95A5}" srcOrd="3" destOrd="0" presId="urn:microsoft.com/office/officeart/2005/8/layout/default"/>
    <dgm:cxn modelId="{69F4B144-A387-4D24-9057-F94A7BE633F3}" type="presParOf" srcId="{9325881F-7350-454C-BE7D-21C296A4190E}" destId="{2C913EDA-B2CC-448B-8935-A0EF0B66845D}" srcOrd="4" destOrd="0" presId="urn:microsoft.com/office/officeart/2005/8/layout/defaul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3F53F-1ABA-41CF-875F-95CD68A1DBF7}">
      <dsp:nvSpPr>
        <dsp:cNvPr id="0" name=""/>
        <dsp:cNvSpPr/>
      </dsp:nvSpPr>
      <dsp:spPr>
        <a:xfrm>
          <a:off x="0" y="176212"/>
          <a:ext cx="2333625" cy="14001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Extract data from the transactional database</a:t>
          </a:r>
        </a:p>
      </dsp:txBody>
      <dsp:txXfrm>
        <a:off x="0" y="176212"/>
        <a:ext cx="2333625" cy="1400175"/>
      </dsp:txXfrm>
    </dsp:sp>
    <dsp:sp modelId="{9D36686E-5F72-4062-9463-89A9FB977097}">
      <dsp:nvSpPr>
        <dsp:cNvPr id="0" name=""/>
        <dsp:cNvSpPr/>
      </dsp:nvSpPr>
      <dsp:spPr>
        <a:xfrm>
          <a:off x="2566987" y="176212"/>
          <a:ext cx="2333625" cy="14001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Transform data into an analysis-ready format</a:t>
          </a:r>
          <a:endParaRPr lang="en-US" sz="2400" kern="1200" dirty="0"/>
        </a:p>
      </dsp:txBody>
      <dsp:txXfrm>
        <a:off x="2566987" y="176212"/>
        <a:ext cx="2333625" cy="1400175"/>
      </dsp:txXfrm>
    </dsp:sp>
    <dsp:sp modelId="{2C913EDA-B2CC-448B-8935-A0EF0B66845D}">
      <dsp:nvSpPr>
        <dsp:cNvPr id="0" name=""/>
        <dsp:cNvSpPr/>
      </dsp:nvSpPr>
      <dsp:spPr>
        <a:xfrm>
          <a:off x="5133975" y="176212"/>
          <a:ext cx="2333625" cy="14001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Load it into the analytical data store</a:t>
          </a:r>
          <a:endParaRPr lang="en-US" sz="2400" kern="1200" dirty="0"/>
        </a:p>
      </dsp:txBody>
      <dsp:txXfrm>
        <a:off x="5133975" y="176212"/>
        <a:ext cx="2333625" cy="140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2AB6998-A1C0-4D35-80CD-5DC0B0C5ED4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08A1A3B-D247-4454-834D-A425D9F74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7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7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E9A281A-F6C0-546B-9BDA-5CF6CF4388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23505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9812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0929" y="19812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0635" y="2326583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126129" y="36659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10279" y="4876800"/>
          <a:ext cx="785038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52808" y="37999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en-US" dirty="0" err="1"/>
              <a:t>MyDB.Order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JOIN </a:t>
            </a:r>
            <a:r>
              <a:rPr lang="en-US" dirty="0" err="1"/>
              <a:t>MyDB.Customer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ON </a:t>
            </a:r>
            <a:r>
              <a:rPr lang="en-US" dirty="0" err="1"/>
              <a:t>Order.CustomerID</a:t>
            </a:r>
            <a:r>
              <a:rPr lang="en-US" dirty="0"/>
              <a:t>=</a:t>
            </a:r>
            <a:r>
              <a:rPr lang="en-US" dirty="0" err="1"/>
              <a:t>Customer.CustomerID</a:t>
            </a:r>
            <a:r>
              <a:rPr lang="en-US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761" y="3938451"/>
            <a:ext cx="29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simple join query…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85800" y="5791200"/>
            <a:ext cx="7848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4502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47352" y="5555136"/>
          <a:ext cx="2801494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81800" y="29718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29540" y="1676400"/>
            <a:ext cx="8229600" cy="1905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highest order amount for German customers: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SELECT </a:t>
            </a:r>
            <a:r>
              <a:rPr lang="en-US" sz="2400" dirty="0">
                <a:solidFill>
                  <a:srgbClr val="FF0000"/>
                </a:solidFill>
              </a:rPr>
              <a:t>MAX(</a:t>
            </a:r>
            <a:r>
              <a:rPr lang="en-US" sz="2400" dirty="0" err="1">
                <a:solidFill>
                  <a:srgbClr val="FF0000"/>
                </a:solidFill>
              </a:rPr>
              <a:t>Order.Amount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Customer.Country</a:t>
            </a:r>
            <a:r>
              <a:rPr lang="en-US" sz="2400" dirty="0">
                <a:solidFill>
                  <a:srgbClr val="FF0000"/>
                </a:solidFill>
              </a:rPr>
              <a:t>=‘Germany’;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" y="3716339"/>
            <a:ext cx="8229600" cy="3141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SELECT </a:t>
            </a:r>
            <a:r>
              <a:rPr lang="en-US" sz="2400" b="1" dirty="0" err="1"/>
              <a:t>Customer.LastName</a:t>
            </a:r>
            <a:r>
              <a:rPr lang="en-US" sz="2400" b="1" dirty="0"/>
              <a:t>, </a:t>
            </a:r>
            <a:r>
              <a:rPr lang="en-US" sz="2400" b="1" dirty="0" err="1"/>
              <a:t>Customer.FirstName</a:t>
            </a:r>
            <a:r>
              <a:rPr lang="en-US" sz="2400" b="1" dirty="0"/>
              <a:t>, </a:t>
            </a:r>
            <a:r>
              <a:rPr lang="en-US" sz="2400" b="1" dirty="0" err="1"/>
              <a:t>Order.Amount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 JOIN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WHERE </a:t>
            </a:r>
            <a:r>
              <a:rPr lang="en-US" sz="2400" dirty="0" err="1">
                <a:solidFill>
                  <a:srgbClr val="C00000"/>
                </a:solidFill>
              </a:rPr>
              <a:t>Customer.Country</a:t>
            </a:r>
            <a:r>
              <a:rPr lang="en-US" sz="2400" dirty="0">
                <a:solidFill>
                  <a:srgbClr val="C00000"/>
                </a:solidFill>
              </a:rPr>
              <a:t>=‘Germany’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AND Amount= 	(</a:t>
            </a:r>
            <a:r>
              <a:rPr lang="en-US" sz="2400" dirty="0">
                <a:solidFill>
                  <a:srgbClr val="0070C0"/>
                </a:solidFill>
              </a:rPr>
              <a:t>SELECT MAX(</a:t>
            </a:r>
            <a:r>
              <a:rPr lang="en-US" sz="2400" dirty="0" err="1">
                <a:solidFill>
                  <a:srgbClr val="0070C0"/>
                </a:solidFill>
              </a:rPr>
              <a:t>Order.Amount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500" dirty="0">
                <a:solidFill>
                  <a:srgbClr val="C00000"/>
                </a:solidFill>
              </a:rPr>
              <a:t>WHERE </a:t>
            </a:r>
            <a:r>
              <a:rPr lang="en-US" sz="2500" dirty="0" err="1">
                <a:solidFill>
                  <a:srgbClr val="C00000"/>
                </a:solidFill>
              </a:rPr>
              <a:t>Customer.Country</a:t>
            </a:r>
            <a:r>
              <a:rPr lang="en-US" sz="2500" dirty="0">
                <a:solidFill>
                  <a:srgbClr val="C00000"/>
                </a:solidFill>
              </a:rPr>
              <a:t>=‘Germany’</a:t>
            </a:r>
            <a:r>
              <a:rPr lang="en-US" sz="2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554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As a temporary table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  <a:br>
              <a:rPr lang="en-US" sz="2800" dirty="0"/>
            </a:br>
            <a:r>
              <a:rPr lang="en-US" sz="2800" dirty="0"/>
              <a:t>FROM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70C0"/>
                </a:solidFill>
              </a:rPr>
              <a:t>(SELECT </a:t>
            </a:r>
            <a:r>
              <a:rPr lang="en-US" sz="2800" dirty="0" err="1">
                <a:solidFill>
                  <a:srgbClr val="0070C0"/>
                </a:solidFill>
              </a:rPr>
              <a:t>column_name</a:t>
            </a:r>
            <a:r>
              <a:rPr lang="en-US" sz="2800" dirty="0">
                <a:solidFill>
                  <a:srgbClr val="0070C0"/>
                </a:solidFill>
              </a:rPr>
              <a:t>(s)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 AS </a:t>
            </a:r>
            <a:r>
              <a:rPr lang="en-US" sz="2800" dirty="0" err="1">
                <a:solidFill>
                  <a:srgbClr val="0070C0"/>
                </a:solidFill>
              </a:rPr>
              <a:t>myTempTable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dirty="0"/>
              <a:t>    WHERE condition;</a:t>
            </a:r>
          </a:p>
          <a:p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6858000" y="2257455"/>
            <a:ext cx="152400" cy="1171545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2667000"/>
            <a:ext cx="2026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table</a:t>
            </a:r>
          </a:p>
        </p:txBody>
      </p:sp>
    </p:spTree>
    <p:extLst>
      <p:ext uri="{BB962C8B-B14F-4D97-AF65-F5344CB8AC3E}">
        <p14:creationId xmlns:p14="http://schemas.microsoft.com/office/powerpoint/2010/main" val="234632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states are there in the customer table?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33498"/>
              </p:ext>
            </p:extLst>
          </p:nvPr>
        </p:nvGraphicFramePr>
        <p:xfrm>
          <a:off x="1645131" y="26670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02132" y="20574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393609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4452"/>
            <a:ext cx="8229600" cy="912548"/>
          </a:xfrm>
        </p:spPr>
        <p:txBody>
          <a:bodyPr>
            <a:normAutofit/>
          </a:bodyPr>
          <a:lstStyle/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unique states in the table :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5264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07222"/>
              </p:ext>
            </p:extLst>
          </p:nvPr>
        </p:nvGraphicFramePr>
        <p:xfrm>
          <a:off x="6781800" y="2227581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67309" y="535786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3589020"/>
            <a:ext cx="8077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temporary table</a:t>
            </a:r>
            <a:r>
              <a:rPr lang="en-US" sz="24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states are there in the customer table?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737249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SELECT DISTINCT State FROM 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4742310"/>
            <a:ext cx="53492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COUNT(*) </a:t>
            </a:r>
          </a:p>
          <a:p>
            <a:r>
              <a:rPr lang="en-US" sz="2200" dirty="0"/>
              <a:t>FROM </a:t>
            </a:r>
            <a:r>
              <a:rPr lang="en-US" sz="2200" dirty="0">
                <a:solidFill>
                  <a:srgbClr val="0070C0"/>
                </a:solidFill>
              </a:rPr>
              <a:t>(SELECT DISTINCT State FROM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) </a:t>
            </a:r>
            <a:r>
              <a:rPr lang="en-US" sz="2200" dirty="0"/>
              <a:t>AS tmp1;</a:t>
            </a:r>
          </a:p>
        </p:txBody>
      </p:sp>
    </p:spTree>
    <p:extLst>
      <p:ext uri="{BB962C8B-B14F-4D97-AF65-F5344CB8AC3E}">
        <p14:creationId xmlns:p14="http://schemas.microsoft.com/office/powerpoint/2010/main" val="270420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2" grpId="0"/>
      <p:bldP spid="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E748F7-D172-44CB-A799-86D0690B5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153" y="685800"/>
            <a:ext cx="6227412" cy="41342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C37A21-0BBF-2B87-F840-20C03EE5C631}"/>
              </a:ext>
            </a:extLst>
          </p:cNvPr>
          <p:cNvSpPr txBox="1"/>
          <p:nvPr/>
        </p:nvSpPr>
        <p:spPr>
          <a:xfrm>
            <a:off x="1844616" y="470603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Relational Databases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9701C-C59D-ED39-147B-49992F1E8699}"/>
              </a:ext>
            </a:extLst>
          </p:cNvPr>
          <p:cNvSpPr txBox="1"/>
          <p:nvPr/>
        </p:nvSpPr>
        <p:spPr>
          <a:xfrm>
            <a:off x="3825815" y="4706031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CSV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XML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F3059-CAA7-E72A-582D-553CCB467764}"/>
              </a:ext>
            </a:extLst>
          </p:cNvPr>
          <p:cNvSpPr txBox="1"/>
          <p:nvPr/>
        </p:nvSpPr>
        <p:spPr>
          <a:xfrm>
            <a:off x="5722653" y="4572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Images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8F388E4-6BB6-D8C2-E34C-9D99ACE0BBA3}"/>
              </a:ext>
            </a:extLst>
          </p:cNvPr>
          <p:cNvCxnSpPr>
            <a:cxnSpLocks/>
          </p:cNvCxnSpPr>
          <p:nvPr/>
        </p:nvCxnSpPr>
        <p:spPr>
          <a:xfrm flipV="1">
            <a:off x="2362200" y="41148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B2B1431-56F2-F3E3-C3EA-450BF43EEB67}"/>
              </a:ext>
            </a:extLst>
          </p:cNvPr>
          <p:cNvCxnSpPr>
            <a:cxnSpLocks/>
          </p:cNvCxnSpPr>
          <p:nvPr/>
        </p:nvCxnSpPr>
        <p:spPr>
          <a:xfrm flipV="1">
            <a:off x="4343400" y="40386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9920483-9F8D-3B5A-38EF-B0D338BBF357}"/>
              </a:ext>
            </a:extLst>
          </p:cNvPr>
          <p:cNvCxnSpPr>
            <a:cxnSpLocks/>
          </p:cNvCxnSpPr>
          <p:nvPr/>
        </p:nvCxnSpPr>
        <p:spPr>
          <a:xfrm flipV="1">
            <a:off x="6324600" y="3733800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77A1906-4190-85B6-21D7-AD383F80D3E1}"/>
              </a:ext>
            </a:extLst>
          </p:cNvPr>
          <p:cNvSpPr txBox="1"/>
          <p:nvPr/>
        </p:nvSpPr>
        <p:spPr>
          <a:xfrm>
            <a:off x="3521016" y="5791200"/>
            <a:ext cx="181298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MongoDB</a:t>
            </a:r>
          </a:p>
        </p:txBody>
      </p:sp>
    </p:spTree>
    <p:extLst>
      <p:ext uri="{BB962C8B-B14F-4D97-AF65-F5344CB8AC3E}">
        <p14:creationId xmlns:p14="http://schemas.microsoft.com/office/powerpoint/2010/main" val="22916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F577EA1A-19B1-40DE-811A-EF0EAA81BE27}"/>
              </a:ext>
            </a:extLst>
          </p:cNvPr>
          <p:cNvSpPr/>
          <p:nvPr/>
        </p:nvSpPr>
        <p:spPr>
          <a:xfrm>
            <a:off x="381000" y="34290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</a:p>
          <a:p>
            <a:pPr algn="ctr"/>
            <a:r>
              <a:rPr lang="en-US" dirty="0"/>
              <a:t>Extensible Markup Language</a:t>
            </a: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89BB893F-2B3C-4B97-AC95-AB8EF92599A3}"/>
              </a:ext>
            </a:extLst>
          </p:cNvPr>
          <p:cNvSpPr/>
          <p:nvPr/>
        </p:nvSpPr>
        <p:spPr>
          <a:xfrm>
            <a:off x="381000" y="50292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JSON</a:t>
            </a:r>
          </a:p>
          <a:p>
            <a:pPr algn="ctr"/>
            <a:r>
              <a:rPr lang="en-US" dirty="0"/>
              <a:t>JavaScript Object Notation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05A02915-C974-4589-820F-6536C51D4A55}"/>
              </a:ext>
            </a:extLst>
          </p:cNvPr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CSV</a:t>
            </a:r>
          </a:p>
          <a:p>
            <a:pPr algn="ctr"/>
            <a:r>
              <a:rPr lang="en-US" dirty="0"/>
              <a:t>Comma-separated Values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C6D99-97FB-4E99-B9C1-223E2E665474}"/>
              </a:ext>
            </a:extLst>
          </p:cNvPr>
          <p:cNvSpPr/>
          <p:nvPr/>
        </p:nvSpPr>
        <p:spPr>
          <a:xfrm>
            <a:off x="3352800" y="3211641"/>
            <a:ext cx="5410200" cy="120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text for values between tags for labels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&lt;opening tag&gt;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data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&lt;/closing tag&gt;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&lt;height&gt;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172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&lt;/height&gt;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C18BF-0B0E-41AB-A5CC-CCB10E2B8E89}"/>
              </a:ext>
            </a:extLst>
          </p:cNvPr>
          <p:cNvSpPr/>
          <p:nvPr/>
        </p:nvSpPr>
        <p:spPr>
          <a:xfrm>
            <a:off x="3352800" y="4876653"/>
            <a:ext cx="5410200" cy="129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key-value pairs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key: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value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“name”: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“C-3PO”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685F6-B3DD-49E1-B123-2F0ED5450734}"/>
              </a:ext>
            </a:extLst>
          </p:cNvPr>
          <p:cNvSpPr/>
          <p:nvPr/>
        </p:nvSpPr>
        <p:spPr>
          <a:xfrm>
            <a:off x="3352800" y="1752600"/>
            <a:ext cx="5410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value is separated by a comma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first row is often the field names. </a:t>
            </a:r>
          </a:p>
        </p:txBody>
      </p:sp>
    </p:spTree>
    <p:extLst>
      <p:ext uri="{BB962C8B-B14F-4D97-AF65-F5344CB8AC3E}">
        <p14:creationId xmlns:p14="http://schemas.microsoft.com/office/powerpoint/2010/main" val="277093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A039A9-0290-498A-9CED-EC8A7F8A9233}"/>
              </a:ext>
            </a:extLst>
          </p:cNvPr>
          <p:cNvSpPr/>
          <p:nvPr/>
        </p:nvSpPr>
        <p:spPr>
          <a:xfrm>
            <a:off x="6400800" y="2224838"/>
            <a:ext cx="259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[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"Bob",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"Smith",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"Sophomore",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"Judy",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"Jones",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"Senior",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"Barbara",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"Watkins",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"Junior",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3.2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F5C5F9-E335-4FBE-A81D-2D29B9DB68F2}"/>
              </a:ext>
            </a:extLst>
          </p:cNvPr>
          <p:cNvSpPr/>
          <p:nvPr/>
        </p:nvSpPr>
        <p:spPr>
          <a:xfrm>
            <a:off x="3903314" y="2186738"/>
            <a:ext cx="243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&lt;root&gt;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&lt;first&gt;Bob&lt;/first&gt;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&lt;last&gt;Smith&lt;/last&gt;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&lt;year&gt;Sophomore&lt;/year&gt;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&lt;GPA&gt;3.4&lt;/GPA&gt;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&lt;first&gt;Judy&lt;/first&gt;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&lt;last&gt;Jones&lt;/last&gt;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&lt;year&gt;Senior&lt;/year&gt;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&lt;GPA&gt;3.9&lt;/GPA&gt;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&lt;first&gt;Barbara&lt;/first&gt;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&lt;last&gt;Watkins&lt;/last&gt;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&lt;year&gt;Junior&lt;/year&gt;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&lt;GPA&gt;3.2&lt;/GPA&gt;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&lt;/root&gt;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2E6B7-46D6-49B0-AB3F-856E918F1FC6}"/>
              </a:ext>
            </a:extLst>
          </p:cNvPr>
          <p:cNvSpPr/>
          <p:nvPr/>
        </p:nvSpPr>
        <p:spPr>
          <a:xfrm>
            <a:off x="274404" y="466323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>
                <a:latin typeface="Consolas" panose="020B0609020204030204" pitchFamily="49" charset="0"/>
              </a:rPr>
              <a:t>first,last,year,GPA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Bob,Smith,Sophomore,3.4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Judy,Jones,Senior,3.9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Barbara,Watkins,Junior,3.2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72812A-728C-42FD-92EC-B065A362C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89567"/>
              </p:ext>
            </p:extLst>
          </p:nvPr>
        </p:nvGraphicFramePr>
        <p:xfrm>
          <a:off x="274404" y="2148638"/>
          <a:ext cx="327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448">
                  <a:extLst>
                    <a:ext uri="{9D8B030D-6E8A-4147-A177-3AD203B41FA5}">
                      <a16:colId xmlns:a16="http://schemas.microsoft.com/office/drawing/2014/main" val="1527255170"/>
                    </a:ext>
                  </a:extLst>
                </a:gridCol>
                <a:gridCol w="805307">
                  <a:extLst>
                    <a:ext uri="{9D8B030D-6E8A-4147-A177-3AD203B41FA5}">
                      <a16:colId xmlns:a16="http://schemas.microsoft.com/office/drawing/2014/main" val="415972396"/>
                    </a:ext>
                  </a:extLst>
                </a:gridCol>
                <a:gridCol w="1061593">
                  <a:extLst>
                    <a:ext uri="{9D8B030D-6E8A-4147-A177-3AD203B41FA5}">
                      <a16:colId xmlns:a16="http://schemas.microsoft.com/office/drawing/2014/main" val="3114691656"/>
                    </a:ext>
                  </a:extLst>
                </a:gridCol>
                <a:gridCol w="619252">
                  <a:extLst>
                    <a:ext uri="{9D8B030D-6E8A-4147-A177-3AD203B41FA5}">
                      <a16:colId xmlns:a16="http://schemas.microsoft.com/office/drawing/2014/main" val="320422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8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9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7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Barbara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Watkins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02735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CE0B24-20A5-42F2-886A-DBB94FC97279}"/>
              </a:ext>
            </a:extLst>
          </p:cNvPr>
          <p:cNvCxnSpPr/>
          <p:nvPr/>
        </p:nvCxnSpPr>
        <p:spPr>
          <a:xfrm>
            <a:off x="6429019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25BA5E-CF76-4608-9D08-F471569F6716}"/>
              </a:ext>
            </a:extLst>
          </p:cNvPr>
          <p:cNvCxnSpPr/>
          <p:nvPr/>
        </p:nvCxnSpPr>
        <p:spPr>
          <a:xfrm>
            <a:off x="3849795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2EE150-EB95-4C64-94C8-C94CC3C645A0}"/>
              </a:ext>
            </a:extLst>
          </p:cNvPr>
          <p:cNvCxnSpPr/>
          <p:nvPr/>
        </p:nvCxnSpPr>
        <p:spPr>
          <a:xfrm>
            <a:off x="274404" y="4053638"/>
            <a:ext cx="3276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48A8210-C6C7-49CF-93CA-3100BFD9AD69}"/>
              </a:ext>
            </a:extLst>
          </p:cNvPr>
          <p:cNvSpPr txBox="1"/>
          <p:nvPr/>
        </p:nvSpPr>
        <p:spPr>
          <a:xfrm>
            <a:off x="198204" y="1676400"/>
            <a:ext cx="2820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Relational database 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49716-59AC-4714-A9A8-B2BD834B7A01}"/>
              </a:ext>
            </a:extLst>
          </p:cNvPr>
          <p:cNvSpPr txBox="1"/>
          <p:nvPr/>
        </p:nvSpPr>
        <p:spPr>
          <a:xfrm>
            <a:off x="171827" y="4223183"/>
            <a:ext cx="96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CSV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9B382-A7EE-43B2-BEA0-CF49CFFE121A}"/>
              </a:ext>
            </a:extLst>
          </p:cNvPr>
          <p:cNvSpPr txBox="1"/>
          <p:nvPr/>
        </p:nvSpPr>
        <p:spPr>
          <a:xfrm>
            <a:off x="3932004" y="167640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XML 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D436E-0406-4FC3-81BE-E114CE58440B}"/>
              </a:ext>
            </a:extLst>
          </p:cNvPr>
          <p:cNvSpPr txBox="1"/>
          <p:nvPr/>
        </p:nvSpPr>
        <p:spPr>
          <a:xfrm>
            <a:off x="6464189" y="1676400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JSON file</a:t>
            </a:r>
          </a:p>
        </p:txBody>
      </p:sp>
    </p:spTree>
    <p:extLst>
      <p:ext uri="{BB962C8B-B14F-4D97-AF65-F5344CB8AC3E}">
        <p14:creationId xmlns:p14="http://schemas.microsoft.com/office/powerpoint/2010/main" val="2052139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66251"/>
              </p:ext>
            </p:extLst>
          </p:nvPr>
        </p:nvGraphicFramePr>
        <p:xfrm>
          <a:off x="1066800" y="1676400"/>
          <a:ext cx="7010400" cy="35052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7000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8841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1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36238"/>
              </p:ext>
            </p:extLst>
          </p:nvPr>
        </p:nvGraphicFramePr>
        <p:xfrm>
          <a:off x="1066800" y="1092200"/>
          <a:ext cx="7010400" cy="3251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$lookup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56429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$size, $all, dot notation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994632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70522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r>
              <a:rPr lang="en-US" sz="2400" dirty="0"/>
              <a:t>You are NOT allowed to use a scrap paper. If you need a place to take note while writing SQL, please use the space where you type in the code.</a:t>
            </a:r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$project: {_id: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4130" y="3236452"/>
            <a:ext cx="4876800" cy="16267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Present id and store location of sales where price is greater than 180.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98443" y="2552147"/>
            <a:ext cx="4724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Describe what the code will return.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961BDC-E954-D103-FFA1-E80440BAE9D7}"/>
              </a:ext>
            </a:extLst>
          </p:cNvPr>
          <p:cNvSpPr/>
          <p:nvPr/>
        </p:nvSpPr>
        <p:spPr>
          <a:xfrm>
            <a:off x="3845357" y="5512210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$project: {_id: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$match: 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121F59-3BCB-1E40-6CB6-1D54B62C4E93}"/>
              </a:ext>
            </a:extLst>
          </p:cNvPr>
          <p:cNvSpPr/>
          <p:nvPr/>
        </p:nvSpPr>
        <p:spPr>
          <a:xfrm>
            <a:off x="3771900" y="5018518"/>
            <a:ext cx="37719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What’s wrong with this?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616013-644B-3BEE-FF3C-BD2800676235}"/>
              </a:ext>
            </a:extLst>
          </p:cNvPr>
          <p:cNvSpPr/>
          <p:nvPr/>
        </p:nvSpPr>
        <p:spPr>
          <a:xfrm rot="19184953">
            <a:off x="1100036" y="2773946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F9116A-1443-2810-FF9C-E78ED5CBC187}"/>
              </a:ext>
            </a:extLst>
          </p:cNvPr>
          <p:cNvSpPr/>
          <p:nvPr/>
        </p:nvSpPr>
        <p:spPr>
          <a:xfrm rot="19184953">
            <a:off x="583048" y="1033721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63E489-23C9-B551-DB97-E55D02D9A084}"/>
              </a:ext>
            </a:extLst>
          </p:cNvPr>
          <p:cNvSpPr/>
          <p:nvPr/>
        </p:nvSpPr>
        <p:spPr>
          <a:xfrm rot="19184953">
            <a:off x="1100036" y="4488632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17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  <a:r>
              <a:rPr lang="en-US" sz="1200" dirty="0"/>
              <a:t>(2)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3" y="1073306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and: [{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                            {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"Seattle"}]}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 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8443" y="4357853"/>
            <a:ext cx="5209440" cy="13026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$match: { </a:t>
            </a:r>
            <a:r>
              <a:rPr lang="en-US" sz="2200" b="1" dirty="0">
                <a:solidFill>
                  <a:srgbClr val="FFFF00"/>
                </a:solidFill>
              </a:rPr>
              <a:t>$</a:t>
            </a:r>
            <a:r>
              <a:rPr lang="en-US" sz="2000" dirty="0"/>
              <a:t>and: [{ price: { $</a:t>
            </a:r>
            <a:r>
              <a:rPr lang="en-US" sz="2000" dirty="0" err="1"/>
              <a:t>gt</a:t>
            </a:r>
            <a:r>
              <a:rPr lang="en-US" sz="2000" dirty="0"/>
              <a:t>: 180} } , </a:t>
            </a:r>
          </a:p>
          <a:p>
            <a:r>
              <a:rPr lang="en-US" sz="2000"/>
              <a:t>                { </a:t>
            </a:r>
            <a:r>
              <a:rPr lang="en-US" sz="2000" dirty="0" err="1"/>
              <a:t>storeLocation</a:t>
            </a:r>
            <a:r>
              <a:rPr lang="en-US" sz="2000" dirty="0"/>
              <a:t>: "Seattle"}]}</a:t>
            </a:r>
          </a:p>
          <a:p>
            <a:r>
              <a:rPr lang="en-US" sz="2000" dirty="0"/>
              <a:t>$ project: {_id: 1, price: 1, </a:t>
            </a:r>
            <a:r>
              <a:rPr lang="en-US" sz="2000" dirty="0" err="1"/>
              <a:t>storeLocation</a:t>
            </a:r>
            <a:r>
              <a:rPr lang="en-US" sz="2000" dirty="0"/>
              <a:t>: 1}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8283" y="3279385"/>
            <a:ext cx="4993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 is the problem with the code? Write a correct code.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99BD00-9D0B-439A-FD52-236271DDCE2F}"/>
              </a:ext>
            </a:extLst>
          </p:cNvPr>
          <p:cNvSpPr/>
          <p:nvPr/>
        </p:nvSpPr>
        <p:spPr>
          <a:xfrm rot="19184953">
            <a:off x="583048" y="1033721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36845-183C-2AC2-869C-73FCCD0EA3C6}"/>
              </a:ext>
            </a:extLst>
          </p:cNvPr>
          <p:cNvSpPr/>
          <p:nvPr/>
        </p:nvSpPr>
        <p:spPr>
          <a:xfrm rot="19184953">
            <a:off x="922002" y="2844958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CA1CA-EF5A-C572-393C-8E19460AEB54}"/>
              </a:ext>
            </a:extLst>
          </p:cNvPr>
          <p:cNvSpPr/>
          <p:nvPr/>
        </p:nvSpPr>
        <p:spPr>
          <a:xfrm rot="19184953">
            <a:off x="1018191" y="4429695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3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  <a:r>
              <a:rPr lang="en-US" sz="1200" dirty="0"/>
              <a:t>(3)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3" y="1073306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satisfaction: 5}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 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8443" y="4357853"/>
            <a:ext cx="5209440" cy="13026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$match: {“</a:t>
            </a:r>
            <a:r>
              <a:rPr lang="en-US" sz="2000" dirty="0" err="1"/>
              <a:t>customer.statisfaction</a:t>
            </a:r>
            <a:r>
              <a:rPr lang="en-US" sz="2000" dirty="0"/>
              <a:t>”: 5}</a:t>
            </a:r>
          </a:p>
          <a:p>
            <a:r>
              <a:rPr lang="en-US" sz="2000" dirty="0"/>
              <a:t>$ project: {_id: 1, price: 1, </a:t>
            </a:r>
            <a:r>
              <a:rPr lang="en-US" sz="2000" dirty="0" err="1"/>
              <a:t>storeLocation</a:t>
            </a:r>
            <a:r>
              <a:rPr lang="en-US" sz="2000" dirty="0"/>
              <a:t>: 1}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8283" y="3279385"/>
            <a:ext cx="4993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 is the problem with the code? Write a correct code.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336A17-B010-B6CA-AF27-A47BC36E6ABE}"/>
              </a:ext>
            </a:extLst>
          </p:cNvPr>
          <p:cNvSpPr/>
          <p:nvPr/>
        </p:nvSpPr>
        <p:spPr>
          <a:xfrm rot="19184953">
            <a:off x="583048" y="1033721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01A453-94D5-BE4C-9626-543B8DF0C0A0}"/>
              </a:ext>
            </a:extLst>
          </p:cNvPr>
          <p:cNvSpPr/>
          <p:nvPr/>
        </p:nvSpPr>
        <p:spPr>
          <a:xfrm rot="19184953">
            <a:off x="1008031" y="2928395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C29DF-1173-A0E6-8A73-0051B49A3185}"/>
              </a:ext>
            </a:extLst>
          </p:cNvPr>
          <p:cNvSpPr/>
          <p:nvPr/>
        </p:nvSpPr>
        <p:spPr>
          <a:xfrm rot="19184953">
            <a:off x="1181838" y="4429696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7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  <a:r>
              <a:rPr lang="en-US" sz="1200" dirty="0"/>
              <a:t>(4)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3" y="1073306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$group:  { _id: "</a:t>
            </a:r>
            <a:r>
              <a:rPr lang="en-US" sz="2000" dirty="0" err="1">
                <a:solidFill>
                  <a:srgbClr val="0070C0"/>
                </a:solidFill>
              </a:rPr>
              <a:t>purchaseMethod</a:t>
            </a:r>
            <a:r>
              <a:rPr lang="en-US" sz="20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                </a:t>
            </a:r>
            <a:r>
              <a:rPr lang="en-US" sz="2000" dirty="0" err="1">
                <a:solidFill>
                  <a:srgbClr val="0070C0"/>
                </a:solidFill>
              </a:rPr>
              <a:t>totalprice</a:t>
            </a:r>
            <a:r>
              <a:rPr lang="en-US" sz="2000" dirty="0">
                <a:solidFill>
                  <a:srgbClr val="0070C0"/>
                </a:solidFill>
              </a:rPr>
              <a:t>: { $sum</a:t>
            </a:r>
            <a:r>
              <a:rPr lang="en-US" sz="2000">
                <a:solidFill>
                  <a:srgbClr val="0070C0"/>
                </a:solidFill>
              </a:rPr>
              <a:t>: "price</a:t>
            </a:r>
            <a:r>
              <a:rPr lang="en-US" sz="2000" dirty="0">
                <a:solidFill>
                  <a:srgbClr val="0070C0"/>
                </a:solidFill>
              </a:rPr>
              <a:t>"}  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8443" y="4357853"/>
            <a:ext cx="5209440" cy="13026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/>
              <a:t>$group:  { _id: "$purchaseMethod", </a:t>
            </a:r>
          </a:p>
          <a:p>
            <a:r>
              <a:rPr lang="en-US" sz="2000"/>
              <a:t>                  totalprice: { $sum: "$price"}  }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8283" y="3279385"/>
            <a:ext cx="4993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 is the problem with the code? Write a correct code.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336A17-B010-B6CA-AF27-A47BC36E6ABE}"/>
              </a:ext>
            </a:extLst>
          </p:cNvPr>
          <p:cNvSpPr/>
          <p:nvPr/>
        </p:nvSpPr>
        <p:spPr>
          <a:xfrm rot="19184953">
            <a:off x="583048" y="1033721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01A453-94D5-BE4C-9626-543B8DF0C0A0}"/>
              </a:ext>
            </a:extLst>
          </p:cNvPr>
          <p:cNvSpPr/>
          <p:nvPr/>
        </p:nvSpPr>
        <p:spPr>
          <a:xfrm rot="19184953">
            <a:off x="1008031" y="2928395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C29DF-1173-A0E6-8A73-0051B49A3185}"/>
              </a:ext>
            </a:extLst>
          </p:cNvPr>
          <p:cNvSpPr/>
          <p:nvPr/>
        </p:nvSpPr>
        <p:spPr>
          <a:xfrm rot="19184953">
            <a:off x="1181838" y="4429696"/>
            <a:ext cx="266810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inherit"/>
              </a:rPr>
              <a:t>Example</a:t>
            </a:r>
            <a:endParaRPr 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7543800" cy="34591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it?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pPr lvl="0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1219200"/>
          <a:ext cx="7467601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081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Data visualization principles.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Graphical integrity (lie factor)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Minimize graphical complexity (data ink, </a:t>
            </a:r>
            <a:r>
              <a:rPr lang="en-US" dirty="0" err="1">
                <a:solidFill>
                  <a:srgbClr val="C00000"/>
                </a:solidFill>
              </a:rPr>
              <a:t>chartjunk</a:t>
            </a:r>
            <a:r>
              <a:rPr lang="en-US" dirty="0">
                <a:solidFill>
                  <a:srgbClr val="C00000"/>
                </a:solidFill>
              </a:rPr>
              <a:t>, Moiré effects 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87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with this chart?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090160" y="914400"/>
            <a:ext cx="374904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/>
          </a:p>
          <a:p>
            <a:r>
              <a:rPr lang="en-US" sz="2400" dirty="0"/>
              <a:t>Tell a Story</a:t>
            </a:r>
          </a:p>
          <a:p>
            <a:pPr lvl="1"/>
            <a:r>
              <a:rPr lang="en-US" sz="2000" dirty="0"/>
              <a:t>Vertical axis isn’t labeled. We don’t know the units</a:t>
            </a:r>
          </a:p>
          <a:p>
            <a:pPr lvl="1"/>
            <a:r>
              <a:rPr lang="en-US" sz="2000" dirty="0"/>
              <a:t>Because there are many states to compare, horizontal lines may be helpful</a:t>
            </a:r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pPr lvl="1"/>
            <a:r>
              <a:rPr lang="en-US" sz="2000" dirty="0"/>
              <a:t>The 3D chart makes it difficult to compare sizes</a:t>
            </a:r>
          </a:p>
          <a:p>
            <a:pPr lvl="1"/>
            <a:r>
              <a:rPr lang="en-US" sz="2000" dirty="0"/>
              <a:t>The cone-shaped bars make it even harder to compare sizes</a:t>
            </a:r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  <a:p>
            <a:pPr lvl="1"/>
            <a:r>
              <a:rPr lang="en-US" sz="2000" dirty="0"/>
              <a:t>The 3D chart requires more ink 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The number labels are unnecessary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7883"/>
              </p:ext>
            </p:extLst>
          </p:nvPr>
        </p:nvGraphicFramePr>
        <p:xfrm>
          <a:off x="457200" y="12075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739453"/>
              </p:ext>
            </p:extLst>
          </p:nvPr>
        </p:nvGraphicFramePr>
        <p:xfrm>
          <a:off x="457200" y="40386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ircular Arrow 18"/>
          <p:cNvSpPr/>
          <p:nvPr/>
        </p:nvSpPr>
        <p:spPr>
          <a:xfrm rot="5575814">
            <a:off x="3528765" y="3244158"/>
            <a:ext cx="1479253" cy="13781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721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743200"/>
            <a:ext cx="3363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4959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2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7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636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/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/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/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/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SQL (</a:t>
            </a:r>
            <a:r>
              <a:rPr lang="en-US" sz="3600" dirty="0" err="1"/>
              <a:t>Subselects</a:t>
            </a:r>
            <a:r>
              <a:rPr lang="en-US" sz="3600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/>
          <a:lstStyle/>
          <a:p>
            <a:r>
              <a:rPr lang="en-US" altLang="en-US" dirty="0" err="1"/>
              <a:t>Subselect</a:t>
            </a:r>
            <a:r>
              <a:rPr lang="en-US" altLang="en-US" dirty="0"/>
              <a:t> query can return</a:t>
            </a:r>
          </a:p>
          <a:p>
            <a:pPr lvl="1"/>
            <a:r>
              <a:rPr lang="en-US" altLang="en-US" sz="3000" dirty="0"/>
              <a:t>One single value (one column, one row)</a:t>
            </a:r>
          </a:p>
          <a:p>
            <a:pPr lvl="1"/>
            <a:r>
              <a:rPr lang="en-US" altLang="en-US" sz="3000" dirty="0"/>
              <a:t>A temporary table (one or multiple columns, one or multiple rows)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0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/>
              <a:t>One single value: Used </a:t>
            </a:r>
            <a:r>
              <a:rPr lang="en-US" sz="2800" dirty="0"/>
              <a:t>With Comparison Operators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3459163"/>
          </a:xfrm>
        </p:spPr>
        <p:txBody>
          <a:bodyPr>
            <a:normAutofit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  <a:br>
              <a:rPr lang="en-US" sz="2800" dirty="0"/>
            </a:br>
            <a:r>
              <a:rPr lang="en-US" sz="2800" dirty="0"/>
              <a:t>WHERE column_name2 </a:t>
            </a:r>
            <a:r>
              <a:rPr lang="en-US" sz="2800" dirty="0" err="1">
                <a:solidFill>
                  <a:srgbClr val="C00000"/>
                </a:solidFill>
              </a:rPr>
              <a:t>comparison_operator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(SELECT column_name3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condition);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8465" y="3886200"/>
            <a:ext cx="542906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/>
              <a:t>comparison_operator</a:t>
            </a:r>
            <a:r>
              <a:rPr lang="en-US" sz="2000" dirty="0"/>
              <a:t> could be equality operators such as =, &gt;, &lt;, &gt;=, &lt;=, &lt;&gt;.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584404" y="2411343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2667000"/>
            <a:ext cx="187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single value</a:t>
            </a:r>
          </a:p>
        </p:txBody>
      </p:sp>
    </p:spTree>
    <p:extLst>
      <p:ext uri="{BB962C8B-B14F-4D97-AF65-F5344CB8AC3E}">
        <p14:creationId xmlns:p14="http://schemas.microsoft.com/office/powerpoint/2010/main" val="18414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4290" y="87254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65132"/>
              </p:ext>
            </p:extLst>
          </p:nvPr>
        </p:nvGraphicFramePr>
        <p:xfrm>
          <a:off x="5117430" y="1241872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9171" y="1241872"/>
            <a:ext cx="4171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are the order IDs with order amount </a:t>
            </a:r>
            <a:r>
              <a:rPr lang="en-US" sz="2400" dirty="0">
                <a:solidFill>
                  <a:srgbClr val="C00000"/>
                </a:solidFill>
              </a:rPr>
              <a:t>below</a:t>
            </a:r>
            <a:r>
              <a:rPr lang="en-US" sz="2400" dirty="0"/>
              <a:t> average?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7092253" y="3538813"/>
            <a:ext cx="1820426" cy="1845377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19304"/>
              </p:ext>
            </p:extLst>
          </p:nvPr>
        </p:nvGraphicFramePr>
        <p:xfrm>
          <a:off x="3500752" y="5874198"/>
          <a:ext cx="163353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78664"/>
              </p:ext>
            </p:extLst>
          </p:nvPr>
        </p:nvGraphicFramePr>
        <p:xfrm>
          <a:off x="6781800" y="32766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57.6667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2721" y="2587735"/>
            <a:ext cx="7264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Step 1. We start by writing a </a:t>
            </a:r>
            <a:r>
              <a:rPr lang="en-US" sz="2200" dirty="0" err="1"/>
              <a:t>subselect</a:t>
            </a:r>
            <a:r>
              <a:rPr lang="en-US" sz="2200" dirty="0"/>
              <a:t> query that returns the average order amount: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02721" y="3546337"/>
            <a:ext cx="8229600" cy="233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Step 2. We treat the </a:t>
            </a:r>
            <a:r>
              <a:rPr lang="en-US" sz="2200" dirty="0" err="1"/>
              <a:t>subselect</a:t>
            </a:r>
            <a:r>
              <a:rPr lang="en-US" sz="2200" dirty="0"/>
              <a:t> query as </a:t>
            </a:r>
            <a:r>
              <a:rPr lang="en-US" sz="2200" b="1" dirty="0">
                <a:solidFill>
                  <a:srgbClr val="0070C0"/>
                </a:solidFill>
              </a:rPr>
              <a:t>a single value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3076" y="4631334"/>
            <a:ext cx="70688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</a:t>
            </a:r>
            <a:r>
              <a:rPr lang="en-US" sz="2200" dirty="0" err="1"/>
              <a:t>OrderID</a:t>
            </a:r>
            <a:r>
              <a:rPr lang="en-US" sz="2200" dirty="0"/>
              <a:t>, Amount FROM </a:t>
            </a:r>
            <a:r>
              <a:rPr lang="en-US" sz="2200" dirty="0" err="1"/>
              <a:t>MyDB.Order</a:t>
            </a:r>
            <a:endParaRPr lang="en-US" sz="2200" dirty="0"/>
          </a:p>
          <a:p>
            <a:r>
              <a:rPr lang="en-US" sz="2200" dirty="0"/>
              <a:t>	WHERE Amount </a:t>
            </a:r>
            <a:r>
              <a:rPr lang="en-US" sz="2200" dirty="0">
                <a:solidFill>
                  <a:srgbClr val="C00000"/>
                </a:solidFill>
              </a:rPr>
              <a:t>&lt;</a:t>
            </a:r>
          </a:p>
          <a:p>
            <a:r>
              <a:rPr lang="en-US" sz="2200" dirty="0"/>
              <a:t>		(</a:t>
            </a:r>
            <a:r>
              <a:rPr lang="en-US" sz="2200" dirty="0">
                <a:solidFill>
                  <a:srgbClr val="0070C0"/>
                </a:solidFill>
              </a:rPr>
              <a:t>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r>
              <a:rPr lang="en-US" sz="2200" dirty="0"/>
              <a:t>);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20293" y="3341936"/>
            <a:ext cx="49733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 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02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5" grpId="0" build="p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9569</TotalTime>
  <Words>2070</Words>
  <Application>Microsoft Office PowerPoint</Application>
  <PresentationFormat>On-screen Show (4:3)</PresentationFormat>
  <Paragraphs>576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Consolas</vt:lpstr>
      <vt:lpstr>inherit</vt:lpstr>
      <vt:lpstr>Office Theme</vt:lpstr>
      <vt:lpstr>Review for Exam 2</vt:lpstr>
      <vt:lpstr>Overview</vt:lpstr>
      <vt:lpstr>Coverage</vt:lpstr>
      <vt:lpstr>SQL Joins</vt:lpstr>
      <vt:lpstr>(Inner) Join</vt:lpstr>
      <vt:lpstr>More Variations to Join</vt:lpstr>
      <vt:lpstr>PowerPoint Presentation</vt:lpstr>
      <vt:lpstr>PowerPoint Presentation</vt:lpstr>
      <vt:lpstr>Subselect as One Single Value: Example 1</vt:lpstr>
      <vt:lpstr>Subselect as One Single Value: Example 2</vt:lpstr>
      <vt:lpstr>Subselect as One Single Value: Example 2</vt:lpstr>
      <vt:lpstr>PowerPoint Presentation</vt:lpstr>
      <vt:lpstr>Subselect as Temporary table</vt:lpstr>
      <vt:lpstr>Subselect as Temporary table</vt:lpstr>
      <vt:lpstr>Semi-Structured Data</vt:lpstr>
      <vt:lpstr>Semi-Structured Data</vt:lpstr>
      <vt:lpstr>Semi-Structured Data</vt:lpstr>
      <vt:lpstr>RDBMS vs. NoSQL</vt:lpstr>
      <vt:lpstr>MySQL vs MongoDB Query</vt:lpstr>
      <vt:lpstr>MongoDB</vt:lpstr>
      <vt:lpstr>MongoDB(2)</vt:lpstr>
      <vt:lpstr>MongoDB(3)</vt:lpstr>
      <vt:lpstr>MongoDB(4)</vt:lpstr>
      <vt:lpstr>ETL</vt:lpstr>
      <vt:lpstr>Data Visualization</vt:lpstr>
      <vt:lpstr>Issues with this chart?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Jeremy J. Shafer</cp:lastModifiedBy>
  <cp:revision>294</cp:revision>
  <cp:lastPrinted>2016-10-28T18:56:06Z</cp:lastPrinted>
  <dcterms:created xsi:type="dcterms:W3CDTF">2015-09-26T04:23:07Z</dcterms:created>
  <dcterms:modified xsi:type="dcterms:W3CDTF">2023-04-03T18:50:08Z</dcterms:modified>
</cp:coreProperties>
</file>