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1"/>
  </p:notesMasterIdLst>
  <p:sldIdLst>
    <p:sldId id="339" r:id="rId2"/>
    <p:sldId id="333" r:id="rId3"/>
    <p:sldId id="331" r:id="rId4"/>
    <p:sldId id="332" r:id="rId5"/>
    <p:sldId id="327" r:id="rId6"/>
    <p:sldId id="328" r:id="rId7"/>
    <p:sldId id="341" r:id="rId8"/>
    <p:sldId id="335" r:id="rId9"/>
    <p:sldId id="340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g Gong" initials="J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58" autoAdjust="0"/>
    <p:restoredTop sz="89946" autoAdjust="0"/>
  </p:normalViewPr>
  <p:slideViewPr>
    <p:cSldViewPr>
      <p:cViewPr varScale="1">
        <p:scale>
          <a:sx n="74" d="100"/>
          <a:sy n="74" d="100"/>
        </p:scale>
        <p:origin x="190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B19AFA-EFB0-4E24-963B-E19A8A215D8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7B1140-4F73-4060-9810-CAC8D387274D}">
      <dgm:prSet phldrT="[Text]"/>
      <dgm:spPr/>
      <dgm:t>
        <a:bodyPr/>
        <a:lstStyle/>
        <a:p>
          <a:r>
            <a:rPr lang="en-US" dirty="0"/>
            <a:t>Data</a:t>
          </a:r>
        </a:p>
      </dgm:t>
    </dgm:pt>
    <dgm:pt modelId="{B52E0E11-A3B5-4307-A5D6-F589D9705170}" type="parTrans" cxnId="{4302886B-6510-48E5-B9A6-E74A450C8D10}">
      <dgm:prSet/>
      <dgm:spPr/>
      <dgm:t>
        <a:bodyPr/>
        <a:lstStyle/>
        <a:p>
          <a:endParaRPr lang="en-US"/>
        </a:p>
      </dgm:t>
    </dgm:pt>
    <dgm:pt modelId="{D725F109-B537-4D24-A15E-C45250CC799C}" type="sibTrans" cxnId="{4302886B-6510-48E5-B9A6-E74A450C8D10}">
      <dgm:prSet/>
      <dgm:spPr/>
      <dgm:t>
        <a:bodyPr/>
        <a:lstStyle/>
        <a:p>
          <a:endParaRPr lang="en-US"/>
        </a:p>
      </dgm:t>
    </dgm:pt>
    <dgm:pt modelId="{E88A2EE3-764E-413D-AD2C-F7A6D492FCF0}">
      <dgm:prSet phldrT="[Text]"/>
      <dgm:spPr/>
      <dgm:t>
        <a:bodyPr/>
        <a:lstStyle/>
        <a:p>
          <a:r>
            <a:rPr lang="en-US" dirty="0"/>
            <a:t>Quantity sold</a:t>
          </a:r>
        </a:p>
      </dgm:t>
    </dgm:pt>
    <dgm:pt modelId="{8F1807F8-AACA-4F6D-9C42-18D296CC568A}" type="parTrans" cxnId="{9529597C-286D-49AA-B9CA-0E230FB466AA}">
      <dgm:prSet/>
      <dgm:spPr/>
      <dgm:t>
        <a:bodyPr/>
        <a:lstStyle/>
        <a:p>
          <a:endParaRPr lang="en-US"/>
        </a:p>
      </dgm:t>
    </dgm:pt>
    <dgm:pt modelId="{34F6A79B-3680-4CBA-B891-F4732D42CF35}" type="sibTrans" cxnId="{9529597C-286D-49AA-B9CA-0E230FB466AA}">
      <dgm:prSet/>
      <dgm:spPr/>
      <dgm:t>
        <a:bodyPr/>
        <a:lstStyle/>
        <a:p>
          <a:endParaRPr lang="en-US"/>
        </a:p>
      </dgm:t>
    </dgm:pt>
    <dgm:pt modelId="{A2442B8E-81E2-4C24-BD99-07C85FB98911}">
      <dgm:prSet phldrT="[Text]"/>
      <dgm:spPr/>
      <dgm:t>
        <a:bodyPr/>
        <a:lstStyle/>
        <a:p>
          <a:r>
            <a:rPr lang="en-US" dirty="0"/>
            <a:t>Information</a:t>
          </a:r>
        </a:p>
      </dgm:t>
    </dgm:pt>
    <dgm:pt modelId="{1FD7023A-3966-4BF6-8C4F-83F0AC1E673D}" type="parTrans" cxnId="{E861E487-CBFE-42EC-9BF2-60D5BD8DC848}">
      <dgm:prSet/>
      <dgm:spPr/>
      <dgm:t>
        <a:bodyPr/>
        <a:lstStyle/>
        <a:p>
          <a:endParaRPr lang="en-US"/>
        </a:p>
      </dgm:t>
    </dgm:pt>
    <dgm:pt modelId="{34F2DD2B-0CC4-4132-B252-9746A71409F0}" type="sibTrans" cxnId="{E861E487-CBFE-42EC-9BF2-60D5BD8DC848}">
      <dgm:prSet/>
      <dgm:spPr/>
      <dgm:t>
        <a:bodyPr/>
        <a:lstStyle/>
        <a:p>
          <a:endParaRPr lang="en-US"/>
        </a:p>
      </dgm:t>
    </dgm:pt>
    <dgm:pt modelId="{B704E52C-3121-41B7-9C74-55F9CEB22ECB}">
      <dgm:prSet phldrT="[Text]"/>
      <dgm:spPr/>
      <dgm:t>
        <a:bodyPr/>
        <a:lstStyle/>
        <a:p>
          <a:endParaRPr lang="en-US" dirty="0"/>
        </a:p>
      </dgm:t>
    </dgm:pt>
    <dgm:pt modelId="{BFCD2519-7F57-4EF8-B48B-3E5A30E26653}" type="parTrans" cxnId="{A1934119-EED6-4E60-8684-0582873DF7AF}">
      <dgm:prSet/>
      <dgm:spPr/>
      <dgm:t>
        <a:bodyPr/>
        <a:lstStyle/>
        <a:p>
          <a:endParaRPr lang="en-US"/>
        </a:p>
      </dgm:t>
    </dgm:pt>
    <dgm:pt modelId="{616BEFC1-DA30-4321-BF87-4CCCAE8E15BC}" type="sibTrans" cxnId="{A1934119-EED6-4E60-8684-0582873DF7AF}">
      <dgm:prSet/>
      <dgm:spPr/>
      <dgm:t>
        <a:bodyPr/>
        <a:lstStyle/>
        <a:p>
          <a:endParaRPr lang="en-US"/>
        </a:p>
      </dgm:t>
    </dgm:pt>
    <dgm:pt modelId="{0BBED14E-6C2C-4114-B361-031C58E936A6}">
      <dgm:prSet phldrT="[Text]"/>
      <dgm:spPr/>
      <dgm:t>
        <a:bodyPr/>
        <a:lstStyle/>
        <a:p>
          <a:r>
            <a:rPr lang="en-US" dirty="0"/>
            <a:t>Course enrollment</a:t>
          </a:r>
        </a:p>
      </dgm:t>
    </dgm:pt>
    <dgm:pt modelId="{D5AAB9A1-20B9-4DA2-A284-6393ED6565C7}" type="parTrans" cxnId="{CD780B3C-510C-4C01-A850-46055F3F4B5E}">
      <dgm:prSet/>
      <dgm:spPr/>
      <dgm:t>
        <a:bodyPr/>
        <a:lstStyle/>
        <a:p>
          <a:endParaRPr lang="en-US"/>
        </a:p>
      </dgm:t>
    </dgm:pt>
    <dgm:pt modelId="{B1601089-9E79-41D3-9B7F-8A1690694DAC}" type="sibTrans" cxnId="{CD780B3C-510C-4C01-A850-46055F3F4B5E}">
      <dgm:prSet/>
      <dgm:spPr/>
      <dgm:t>
        <a:bodyPr/>
        <a:lstStyle/>
        <a:p>
          <a:endParaRPr lang="en-US"/>
        </a:p>
      </dgm:t>
    </dgm:pt>
    <dgm:pt modelId="{85A5D6CD-8273-4FD3-9E2B-D225820E428F}">
      <dgm:prSet phldrT="[Text]"/>
      <dgm:spPr/>
      <dgm:t>
        <a:bodyPr/>
        <a:lstStyle/>
        <a:p>
          <a:r>
            <a:rPr lang="en-US" dirty="0"/>
            <a:t>Star rating</a:t>
          </a:r>
        </a:p>
      </dgm:t>
    </dgm:pt>
    <dgm:pt modelId="{0D57497E-C008-49A6-A1BF-A9DE99212F13}" type="parTrans" cxnId="{DB61BB5C-207B-4041-877C-426B8534A1C9}">
      <dgm:prSet/>
      <dgm:spPr/>
      <dgm:t>
        <a:bodyPr/>
        <a:lstStyle/>
        <a:p>
          <a:endParaRPr lang="en-US"/>
        </a:p>
      </dgm:t>
    </dgm:pt>
    <dgm:pt modelId="{72DDCEA5-273E-4FED-9024-29BBD8CC97BF}" type="sibTrans" cxnId="{DB61BB5C-207B-4041-877C-426B8534A1C9}">
      <dgm:prSet/>
      <dgm:spPr/>
      <dgm:t>
        <a:bodyPr/>
        <a:lstStyle/>
        <a:p>
          <a:endParaRPr lang="en-US"/>
        </a:p>
      </dgm:t>
    </dgm:pt>
    <dgm:pt modelId="{0931DFDF-36C4-4EDB-998C-06619D5B4E22}">
      <dgm:prSet phldrT="[Text]"/>
      <dgm:spPr/>
      <dgm:t>
        <a:bodyPr/>
        <a:lstStyle/>
        <a:p>
          <a:r>
            <a:rPr lang="en-US" dirty="0"/>
            <a:t>Customer name</a:t>
          </a:r>
        </a:p>
      </dgm:t>
    </dgm:pt>
    <dgm:pt modelId="{B1B7F7C2-AA61-4F79-9D03-D5D7F30DB631}" type="parTrans" cxnId="{8823E7FD-A321-4001-A6B6-AD6AC36E1288}">
      <dgm:prSet/>
      <dgm:spPr/>
      <dgm:t>
        <a:bodyPr/>
        <a:lstStyle/>
        <a:p>
          <a:endParaRPr lang="en-US"/>
        </a:p>
      </dgm:t>
    </dgm:pt>
    <dgm:pt modelId="{8EC0401B-3690-464C-AF05-DA527A2DFE8B}" type="sibTrans" cxnId="{8823E7FD-A321-4001-A6B6-AD6AC36E1288}">
      <dgm:prSet/>
      <dgm:spPr/>
      <dgm:t>
        <a:bodyPr/>
        <a:lstStyle/>
        <a:p>
          <a:endParaRPr lang="en-US"/>
        </a:p>
      </dgm:t>
    </dgm:pt>
    <dgm:pt modelId="{1D49A941-E0F3-4676-A9CE-EA25E0EAF483}">
      <dgm:prSet/>
      <dgm:spPr/>
      <dgm:t>
        <a:bodyPr/>
        <a:lstStyle/>
        <a:p>
          <a:r>
            <a:rPr lang="en-US" dirty="0"/>
            <a:t>Discount</a:t>
          </a:r>
        </a:p>
      </dgm:t>
    </dgm:pt>
    <dgm:pt modelId="{20E08F2B-CEBA-42DE-BB60-070A841B86DF}" type="parTrans" cxnId="{ACBEFABF-0308-437F-8F19-ECE85B20CB90}">
      <dgm:prSet/>
      <dgm:spPr/>
      <dgm:t>
        <a:bodyPr/>
        <a:lstStyle/>
        <a:p>
          <a:endParaRPr lang="en-US"/>
        </a:p>
      </dgm:t>
    </dgm:pt>
    <dgm:pt modelId="{F600DBEC-FBC9-4F9A-A6D6-9F3EF6AE8739}" type="sibTrans" cxnId="{ACBEFABF-0308-437F-8F19-ECE85B20CB90}">
      <dgm:prSet/>
      <dgm:spPr/>
      <dgm:t>
        <a:bodyPr/>
        <a:lstStyle/>
        <a:p>
          <a:endParaRPr lang="en-US"/>
        </a:p>
      </dgm:t>
    </dgm:pt>
    <dgm:pt modelId="{BA6EB4C4-B48E-45AB-9D3C-87DB861E3CB0}">
      <dgm:prSet/>
      <dgm:spPr/>
      <dgm:t>
        <a:bodyPr/>
        <a:lstStyle/>
        <a:p>
          <a:r>
            <a:rPr lang="en-US" dirty="0"/>
            <a:t>18° Fahrenheit</a:t>
          </a:r>
        </a:p>
      </dgm:t>
    </dgm:pt>
    <dgm:pt modelId="{E644646C-CCC1-45FD-B802-4DB6A06FF6DE}" type="parTrans" cxnId="{1815ECC3-228B-4EB1-B908-3C4436AEC61C}">
      <dgm:prSet/>
      <dgm:spPr/>
      <dgm:t>
        <a:bodyPr/>
        <a:lstStyle/>
        <a:p>
          <a:endParaRPr lang="en-US"/>
        </a:p>
      </dgm:t>
    </dgm:pt>
    <dgm:pt modelId="{6F18CC93-D11F-4D37-AFA6-EEA9E264977B}" type="sibTrans" cxnId="{1815ECC3-228B-4EB1-B908-3C4436AEC61C}">
      <dgm:prSet/>
      <dgm:spPr/>
      <dgm:t>
        <a:bodyPr/>
        <a:lstStyle/>
        <a:p>
          <a:endParaRPr lang="en-US"/>
        </a:p>
      </dgm:t>
    </dgm:pt>
    <dgm:pt modelId="{E1262539-E0B3-4017-A4E8-16A8BC843E83}" type="pres">
      <dgm:prSet presAssocID="{A9B19AFA-EFB0-4E24-963B-E19A8A215D86}" presName="Name0" presStyleCnt="0">
        <dgm:presLayoutVars>
          <dgm:dir/>
          <dgm:animLvl val="lvl"/>
          <dgm:resizeHandles val="exact"/>
        </dgm:presLayoutVars>
      </dgm:prSet>
      <dgm:spPr/>
    </dgm:pt>
    <dgm:pt modelId="{03599686-056E-4B68-A489-EB2BA5C7ABF5}" type="pres">
      <dgm:prSet presAssocID="{907B1140-4F73-4060-9810-CAC8D387274D}" presName="composite" presStyleCnt="0"/>
      <dgm:spPr/>
    </dgm:pt>
    <dgm:pt modelId="{5B573F92-DB75-4930-AD45-4454CB481236}" type="pres">
      <dgm:prSet presAssocID="{907B1140-4F73-4060-9810-CAC8D387274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F9B7520-4901-4B80-BB26-8D3FA87CD520}" type="pres">
      <dgm:prSet presAssocID="{907B1140-4F73-4060-9810-CAC8D387274D}" presName="desTx" presStyleLbl="alignAccFollowNode1" presStyleIdx="0" presStyleCnt="2">
        <dgm:presLayoutVars>
          <dgm:bulletEnabled val="1"/>
        </dgm:presLayoutVars>
      </dgm:prSet>
      <dgm:spPr/>
    </dgm:pt>
    <dgm:pt modelId="{872D6061-42B2-42FC-8CA6-E6EA3E51E0E5}" type="pres">
      <dgm:prSet presAssocID="{D725F109-B537-4D24-A15E-C45250CC799C}" presName="space" presStyleCnt="0"/>
      <dgm:spPr/>
    </dgm:pt>
    <dgm:pt modelId="{257EE982-9CA4-46EC-8101-B512287CDED7}" type="pres">
      <dgm:prSet presAssocID="{A2442B8E-81E2-4C24-BD99-07C85FB98911}" presName="composite" presStyleCnt="0"/>
      <dgm:spPr/>
    </dgm:pt>
    <dgm:pt modelId="{34C2F1EF-1554-49E4-BDB8-63F2FB9DE2D1}" type="pres">
      <dgm:prSet presAssocID="{A2442B8E-81E2-4C24-BD99-07C85FB9891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D1E3E95-CB3D-4686-9D4F-54A34B31131F}" type="pres">
      <dgm:prSet presAssocID="{A2442B8E-81E2-4C24-BD99-07C85FB98911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5DE1F10-46FD-44BC-BF7F-8E20E905877D}" type="presOf" srcId="{B704E52C-3121-41B7-9C74-55F9CEB22ECB}" destId="{8D1E3E95-CB3D-4686-9D4F-54A34B31131F}" srcOrd="0" destOrd="0" presId="urn:microsoft.com/office/officeart/2005/8/layout/hList1"/>
    <dgm:cxn modelId="{A1934119-EED6-4E60-8684-0582873DF7AF}" srcId="{A2442B8E-81E2-4C24-BD99-07C85FB98911}" destId="{B704E52C-3121-41B7-9C74-55F9CEB22ECB}" srcOrd="0" destOrd="0" parTransId="{BFCD2519-7F57-4EF8-B48B-3E5A30E26653}" sibTransId="{616BEFC1-DA30-4321-BF87-4CCCAE8E15BC}"/>
    <dgm:cxn modelId="{31332036-29D2-4070-80E8-25A794EA99A6}" type="presOf" srcId="{1D49A941-E0F3-4676-A9CE-EA25E0EAF483}" destId="{AF9B7520-4901-4B80-BB26-8D3FA87CD520}" srcOrd="0" destOrd="4" presId="urn:microsoft.com/office/officeart/2005/8/layout/hList1"/>
    <dgm:cxn modelId="{CD780B3C-510C-4C01-A850-46055F3F4B5E}" srcId="{907B1140-4F73-4060-9810-CAC8D387274D}" destId="{0BBED14E-6C2C-4114-B361-031C58E936A6}" srcOrd="1" destOrd="0" parTransId="{D5AAB9A1-20B9-4DA2-A284-6393ED6565C7}" sibTransId="{B1601089-9E79-41D3-9B7F-8A1690694DAC}"/>
    <dgm:cxn modelId="{59EE903D-63CE-471F-8C85-F588945D7D2A}" type="presOf" srcId="{BA6EB4C4-B48E-45AB-9D3C-87DB861E3CB0}" destId="{AF9B7520-4901-4B80-BB26-8D3FA87CD520}" srcOrd="0" destOrd="5" presId="urn:microsoft.com/office/officeart/2005/8/layout/hList1"/>
    <dgm:cxn modelId="{DB61BB5C-207B-4041-877C-426B8534A1C9}" srcId="{907B1140-4F73-4060-9810-CAC8D387274D}" destId="{85A5D6CD-8273-4FD3-9E2B-D225820E428F}" srcOrd="2" destOrd="0" parTransId="{0D57497E-C008-49A6-A1BF-A9DE99212F13}" sibTransId="{72DDCEA5-273E-4FED-9024-29BBD8CC97BF}"/>
    <dgm:cxn modelId="{162A7249-22AA-48BB-8C62-ACA98D2AD4C1}" type="presOf" srcId="{85A5D6CD-8273-4FD3-9E2B-D225820E428F}" destId="{AF9B7520-4901-4B80-BB26-8D3FA87CD520}" srcOrd="0" destOrd="2" presId="urn:microsoft.com/office/officeart/2005/8/layout/hList1"/>
    <dgm:cxn modelId="{4302886B-6510-48E5-B9A6-E74A450C8D10}" srcId="{A9B19AFA-EFB0-4E24-963B-E19A8A215D86}" destId="{907B1140-4F73-4060-9810-CAC8D387274D}" srcOrd="0" destOrd="0" parTransId="{B52E0E11-A3B5-4307-A5D6-F589D9705170}" sibTransId="{D725F109-B537-4D24-A15E-C45250CC799C}"/>
    <dgm:cxn modelId="{64DAA158-ADC6-415B-9966-2646960C9352}" type="presOf" srcId="{A2442B8E-81E2-4C24-BD99-07C85FB98911}" destId="{34C2F1EF-1554-49E4-BDB8-63F2FB9DE2D1}" srcOrd="0" destOrd="0" presId="urn:microsoft.com/office/officeart/2005/8/layout/hList1"/>
    <dgm:cxn modelId="{9529597C-286D-49AA-B9CA-0E230FB466AA}" srcId="{907B1140-4F73-4060-9810-CAC8D387274D}" destId="{E88A2EE3-764E-413D-AD2C-F7A6D492FCF0}" srcOrd="0" destOrd="0" parTransId="{8F1807F8-AACA-4F6D-9C42-18D296CC568A}" sibTransId="{34F6A79B-3680-4CBA-B891-F4732D42CF35}"/>
    <dgm:cxn modelId="{E861E487-CBFE-42EC-9BF2-60D5BD8DC848}" srcId="{A9B19AFA-EFB0-4E24-963B-E19A8A215D86}" destId="{A2442B8E-81E2-4C24-BD99-07C85FB98911}" srcOrd="1" destOrd="0" parTransId="{1FD7023A-3966-4BF6-8C4F-83F0AC1E673D}" sibTransId="{34F2DD2B-0CC4-4132-B252-9746A71409F0}"/>
    <dgm:cxn modelId="{349A84AE-FCDA-436E-9747-B274B5185E04}" type="presOf" srcId="{E88A2EE3-764E-413D-AD2C-F7A6D492FCF0}" destId="{AF9B7520-4901-4B80-BB26-8D3FA87CD520}" srcOrd="0" destOrd="0" presId="urn:microsoft.com/office/officeart/2005/8/layout/hList1"/>
    <dgm:cxn modelId="{A71A93B0-5E50-4F78-8945-390E9AFAA325}" type="presOf" srcId="{A9B19AFA-EFB0-4E24-963B-E19A8A215D86}" destId="{E1262539-E0B3-4017-A4E8-16A8BC843E83}" srcOrd="0" destOrd="0" presId="urn:microsoft.com/office/officeart/2005/8/layout/hList1"/>
    <dgm:cxn modelId="{D94957B5-32BE-4600-A03D-A9C82AEA59A6}" type="presOf" srcId="{0931DFDF-36C4-4EDB-998C-06619D5B4E22}" destId="{AF9B7520-4901-4B80-BB26-8D3FA87CD520}" srcOrd="0" destOrd="3" presId="urn:microsoft.com/office/officeart/2005/8/layout/hList1"/>
    <dgm:cxn modelId="{ACBEFABF-0308-437F-8F19-ECE85B20CB90}" srcId="{907B1140-4F73-4060-9810-CAC8D387274D}" destId="{1D49A941-E0F3-4676-A9CE-EA25E0EAF483}" srcOrd="4" destOrd="0" parTransId="{20E08F2B-CEBA-42DE-BB60-070A841B86DF}" sibTransId="{F600DBEC-FBC9-4F9A-A6D6-9F3EF6AE8739}"/>
    <dgm:cxn modelId="{1815ECC3-228B-4EB1-B908-3C4436AEC61C}" srcId="{907B1140-4F73-4060-9810-CAC8D387274D}" destId="{BA6EB4C4-B48E-45AB-9D3C-87DB861E3CB0}" srcOrd="5" destOrd="0" parTransId="{E644646C-CCC1-45FD-B802-4DB6A06FF6DE}" sibTransId="{6F18CC93-D11F-4D37-AFA6-EEA9E264977B}"/>
    <dgm:cxn modelId="{5BD6EEE1-AEE4-4A9F-B80E-6A725CCFB997}" type="presOf" srcId="{0BBED14E-6C2C-4114-B361-031C58E936A6}" destId="{AF9B7520-4901-4B80-BB26-8D3FA87CD520}" srcOrd="0" destOrd="1" presId="urn:microsoft.com/office/officeart/2005/8/layout/hList1"/>
    <dgm:cxn modelId="{CFA990E7-297B-4AD1-BD81-7401FDBEF181}" type="presOf" srcId="{907B1140-4F73-4060-9810-CAC8D387274D}" destId="{5B573F92-DB75-4930-AD45-4454CB481236}" srcOrd="0" destOrd="0" presId="urn:microsoft.com/office/officeart/2005/8/layout/hList1"/>
    <dgm:cxn modelId="{8823E7FD-A321-4001-A6B6-AD6AC36E1288}" srcId="{907B1140-4F73-4060-9810-CAC8D387274D}" destId="{0931DFDF-36C4-4EDB-998C-06619D5B4E22}" srcOrd="3" destOrd="0" parTransId="{B1B7F7C2-AA61-4F79-9D03-D5D7F30DB631}" sibTransId="{8EC0401B-3690-464C-AF05-DA527A2DFE8B}"/>
    <dgm:cxn modelId="{4FEDD8CD-0BBD-457E-B301-7B28D1FE459D}" type="presParOf" srcId="{E1262539-E0B3-4017-A4E8-16A8BC843E83}" destId="{03599686-056E-4B68-A489-EB2BA5C7ABF5}" srcOrd="0" destOrd="0" presId="urn:microsoft.com/office/officeart/2005/8/layout/hList1"/>
    <dgm:cxn modelId="{DE669B22-166B-4F00-9E45-E527178B5DEC}" type="presParOf" srcId="{03599686-056E-4B68-A489-EB2BA5C7ABF5}" destId="{5B573F92-DB75-4930-AD45-4454CB481236}" srcOrd="0" destOrd="0" presId="urn:microsoft.com/office/officeart/2005/8/layout/hList1"/>
    <dgm:cxn modelId="{F74C1088-4477-4297-ACEB-93577D815598}" type="presParOf" srcId="{03599686-056E-4B68-A489-EB2BA5C7ABF5}" destId="{AF9B7520-4901-4B80-BB26-8D3FA87CD520}" srcOrd="1" destOrd="0" presId="urn:microsoft.com/office/officeart/2005/8/layout/hList1"/>
    <dgm:cxn modelId="{C178F5B8-BAB8-4C7D-8437-C644A82C599B}" type="presParOf" srcId="{E1262539-E0B3-4017-A4E8-16A8BC843E83}" destId="{872D6061-42B2-42FC-8CA6-E6EA3E51E0E5}" srcOrd="1" destOrd="0" presId="urn:microsoft.com/office/officeart/2005/8/layout/hList1"/>
    <dgm:cxn modelId="{77B50EA0-787B-4D0C-8FD5-511CA3DBA256}" type="presParOf" srcId="{E1262539-E0B3-4017-A4E8-16A8BC843E83}" destId="{257EE982-9CA4-46EC-8101-B512287CDED7}" srcOrd="2" destOrd="0" presId="urn:microsoft.com/office/officeart/2005/8/layout/hList1"/>
    <dgm:cxn modelId="{5F99233B-E467-458B-92DD-9C36BFF5EAF2}" type="presParOf" srcId="{257EE982-9CA4-46EC-8101-B512287CDED7}" destId="{34C2F1EF-1554-49E4-BDB8-63F2FB9DE2D1}" srcOrd="0" destOrd="0" presId="urn:microsoft.com/office/officeart/2005/8/layout/hList1"/>
    <dgm:cxn modelId="{3BFBF85C-700E-49EA-80E1-C9964F4EB3A5}" type="presParOf" srcId="{257EE982-9CA4-46EC-8101-B512287CDED7}" destId="{8D1E3E95-CB3D-4686-9D4F-54A34B31131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73F92-DB75-4930-AD45-4454CB481236}">
      <dsp:nvSpPr>
        <dsp:cNvPr id="0" name=""/>
        <dsp:cNvSpPr/>
      </dsp:nvSpPr>
      <dsp:spPr>
        <a:xfrm>
          <a:off x="36" y="1199"/>
          <a:ext cx="3453891" cy="92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Data</a:t>
          </a:r>
        </a:p>
      </dsp:txBody>
      <dsp:txXfrm>
        <a:off x="36" y="1199"/>
        <a:ext cx="3453891" cy="921600"/>
      </dsp:txXfrm>
    </dsp:sp>
    <dsp:sp modelId="{AF9B7520-4901-4B80-BB26-8D3FA87CD520}">
      <dsp:nvSpPr>
        <dsp:cNvPr id="0" name=""/>
        <dsp:cNvSpPr/>
      </dsp:nvSpPr>
      <dsp:spPr>
        <a:xfrm>
          <a:off x="36" y="922800"/>
          <a:ext cx="3453891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Quantity sold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Course enrollment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Star rating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Customer name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Discount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18° Fahrenheit</a:t>
          </a:r>
        </a:p>
      </dsp:txBody>
      <dsp:txXfrm>
        <a:off x="36" y="922800"/>
        <a:ext cx="3453891" cy="3952800"/>
      </dsp:txXfrm>
    </dsp:sp>
    <dsp:sp modelId="{34C2F1EF-1554-49E4-BDB8-63F2FB9DE2D1}">
      <dsp:nvSpPr>
        <dsp:cNvPr id="0" name=""/>
        <dsp:cNvSpPr/>
      </dsp:nvSpPr>
      <dsp:spPr>
        <a:xfrm>
          <a:off x="3937472" y="1199"/>
          <a:ext cx="3453891" cy="92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Information</a:t>
          </a:r>
        </a:p>
      </dsp:txBody>
      <dsp:txXfrm>
        <a:off x="3937472" y="1199"/>
        <a:ext cx="3453891" cy="921600"/>
      </dsp:txXfrm>
    </dsp:sp>
    <dsp:sp modelId="{8D1E3E95-CB3D-4686-9D4F-54A34B31131F}">
      <dsp:nvSpPr>
        <dsp:cNvPr id="0" name=""/>
        <dsp:cNvSpPr/>
      </dsp:nvSpPr>
      <dsp:spPr>
        <a:xfrm>
          <a:off x="3937472" y="922800"/>
          <a:ext cx="3453891" cy="39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 dirty="0"/>
        </a:p>
      </dsp:txBody>
      <dsp:txXfrm>
        <a:off x="3937472" y="922800"/>
        <a:ext cx="3453891" cy="395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BDB22-7379-4393-9707-218E5349C7E2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27A1B-6C11-4AAF-BD53-3AB9B3BB5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6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becomes information when we add context, relationship </a:t>
            </a:r>
            <a:r>
              <a:rPr lang="en-US"/>
              <a:t>and summary.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68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 we need to add to "Quantity Sold" to turn it into Information?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03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74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D4CB3-40A7-4D7D-8DD9-EDAA9A53AD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19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D4CB3-40A7-4D7D-8DD9-EDAA9A53AD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30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D4CB3-40A7-4D7D-8DD9-EDAA9A53ADA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19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D4CB3-40A7-4D7D-8DD9-EDAA9A53ADA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9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4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7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6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7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40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20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8/25/2023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9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larke%27s_three_law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8077200" cy="2590800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The Things You Can Do With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</a:t>
            </a:r>
            <a:r>
              <a:rPr lang="en-US" sz="4000">
                <a:latin typeface="+mj-lt"/>
                <a:cs typeface="Myriad Arabic" panose="01010101010101010101" pitchFamily="50" charset="-78"/>
              </a:rPr>
              <a:t>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63B6909A-D09F-4EF4-9DF2-2C18427C2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4300" y="5638800"/>
            <a:ext cx="6489700" cy="990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Jeremy Shafer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jeremy@temple.edu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</a:t>
            </a:r>
            <a:r>
              <a:rPr lang="en-US" sz="1600">
                <a:solidFill>
                  <a:schemeClr val="tx1">
                    <a:lumMod val="50000"/>
                    <a:lumOff val="50000"/>
                  </a:schemeClr>
                </a:solidFill>
              </a:rPr>
              <a:t>edu/jshafer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99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versus information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505B491-D6F9-4E5A-98EF-AAB978E09C67}"/>
              </a:ext>
            </a:extLst>
          </p:cNvPr>
          <p:cNvSpPr/>
          <p:nvPr/>
        </p:nvSpPr>
        <p:spPr>
          <a:xfrm>
            <a:off x="994184" y="2209800"/>
            <a:ext cx="3448496" cy="3810000"/>
          </a:xfrm>
          <a:custGeom>
            <a:avLst/>
            <a:gdLst>
              <a:gd name="connsiteX0" fmla="*/ 0 w 3448496"/>
              <a:gd name="connsiteY0" fmla="*/ 344850 h 3810000"/>
              <a:gd name="connsiteX1" fmla="*/ 344850 w 3448496"/>
              <a:gd name="connsiteY1" fmla="*/ 0 h 3810000"/>
              <a:gd name="connsiteX2" fmla="*/ 3103646 w 3448496"/>
              <a:gd name="connsiteY2" fmla="*/ 0 h 3810000"/>
              <a:gd name="connsiteX3" fmla="*/ 3448496 w 3448496"/>
              <a:gd name="connsiteY3" fmla="*/ 344850 h 3810000"/>
              <a:gd name="connsiteX4" fmla="*/ 3448496 w 3448496"/>
              <a:gd name="connsiteY4" fmla="*/ 3465150 h 3810000"/>
              <a:gd name="connsiteX5" fmla="*/ 3103646 w 3448496"/>
              <a:gd name="connsiteY5" fmla="*/ 3810000 h 3810000"/>
              <a:gd name="connsiteX6" fmla="*/ 344850 w 3448496"/>
              <a:gd name="connsiteY6" fmla="*/ 3810000 h 3810000"/>
              <a:gd name="connsiteX7" fmla="*/ 0 w 3448496"/>
              <a:gd name="connsiteY7" fmla="*/ 3465150 h 3810000"/>
              <a:gd name="connsiteX8" fmla="*/ 0 w 3448496"/>
              <a:gd name="connsiteY8" fmla="*/ 34485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8496" h="3810000">
                <a:moveTo>
                  <a:pt x="0" y="344850"/>
                </a:moveTo>
                <a:cubicBezTo>
                  <a:pt x="0" y="154395"/>
                  <a:pt x="154395" y="0"/>
                  <a:pt x="344850" y="0"/>
                </a:cubicBezTo>
                <a:lnTo>
                  <a:pt x="3103646" y="0"/>
                </a:lnTo>
                <a:cubicBezTo>
                  <a:pt x="3294101" y="0"/>
                  <a:pt x="3448496" y="154395"/>
                  <a:pt x="3448496" y="344850"/>
                </a:cubicBezTo>
                <a:lnTo>
                  <a:pt x="3448496" y="3465150"/>
                </a:lnTo>
                <a:cubicBezTo>
                  <a:pt x="3448496" y="3655605"/>
                  <a:pt x="3294101" y="3810000"/>
                  <a:pt x="3103646" y="3810000"/>
                </a:cubicBezTo>
                <a:lnTo>
                  <a:pt x="344850" y="3810000"/>
                </a:lnTo>
                <a:cubicBezTo>
                  <a:pt x="154395" y="3810000"/>
                  <a:pt x="0" y="3655605"/>
                  <a:pt x="0" y="3465150"/>
                </a:cubicBezTo>
                <a:lnTo>
                  <a:pt x="0" y="344850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2857500" numCol="1" spcCol="1270" anchor="ctr" anchorCtr="0">
            <a:noAutofit/>
          </a:bodyPr>
          <a:lstStyle/>
          <a:p>
            <a:pPr marL="0" lvl="0" indent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000" kern="1200" dirty="0"/>
              <a:t>Data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5087924-8A54-4731-8245-4E2205522C21}"/>
              </a:ext>
            </a:extLst>
          </p:cNvPr>
          <p:cNvSpPr/>
          <p:nvPr/>
        </p:nvSpPr>
        <p:spPr>
          <a:xfrm>
            <a:off x="1339034" y="3352800"/>
            <a:ext cx="2758797" cy="2476500"/>
          </a:xfrm>
          <a:custGeom>
            <a:avLst/>
            <a:gdLst>
              <a:gd name="connsiteX0" fmla="*/ 0 w 2758797"/>
              <a:gd name="connsiteY0" fmla="*/ 247650 h 2476500"/>
              <a:gd name="connsiteX1" fmla="*/ 247650 w 2758797"/>
              <a:gd name="connsiteY1" fmla="*/ 0 h 2476500"/>
              <a:gd name="connsiteX2" fmla="*/ 2511147 w 2758797"/>
              <a:gd name="connsiteY2" fmla="*/ 0 h 2476500"/>
              <a:gd name="connsiteX3" fmla="*/ 2758797 w 2758797"/>
              <a:gd name="connsiteY3" fmla="*/ 247650 h 2476500"/>
              <a:gd name="connsiteX4" fmla="*/ 2758797 w 2758797"/>
              <a:gd name="connsiteY4" fmla="*/ 2228850 h 2476500"/>
              <a:gd name="connsiteX5" fmla="*/ 2511147 w 2758797"/>
              <a:gd name="connsiteY5" fmla="*/ 2476500 h 2476500"/>
              <a:gd name="connsiteX6" fmla="*/ 247650 w 2758797"/>
              <a:gd name="connsiteY6" fmla="*/ 2476500 h 2476500"/>
              <a:gd name="connsiteX7" fmla="*/ 0 w 2758797"/>
              <a:gd name="connsiteY7" fmla="*/ 2228850 h 2476500"/>
              <a:gd name="connsiteX8" fmla="*/ 0 w 2758797"/>
              <a:gd name="connsiteY8" fmla="*/ 24765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8797" h="2476500">
                <a:moveTo>
                  <a:pt x="0" y="247650"/>
                </a:moveTo>
                <a:cubicBezTo>
                  <a:pt x="0" y="110877"/>
                  <a:pt x="110877" y="0"/>
                  <a:pt x="247650" y="0"/>
                </a:cubicBezTo>
                <a:lnTo>
                  <a:pt x="2511147" y="0"/>
                </a:lnTo>
                <a:cubicBezTo>
                  <a:pt x="2647920" y="0"/>
                  <a:pt x="2758797" y="110877"/>
                  <a:pt x="2758797" y="247650"/>
                </a:cubicBezTo>
                <a:lnTo>
                  <a:pt x="2758797" y="2228850"/>
                </a:lnTo>
                <a:cubicBezTo>
                  <a:pt x="2758797" y="2365623"/>
                  <a:pt x="2647920" y="2476500"/>
                  <a:pt x="2511147" y="2476500"/>
                </a:cubicBezTo>
                <a:lnTo>
                  <a:pt x="247650" y="2476500"/>
                </a:lnTo>
                <a:cubicBezTo>
                  <a:pt x="110877" y="2476500"/>
                  <a:pt x="0" y="2365623"/>
                  <a:pt x="0" y="2228850"/>
                </a:cubicBezTo>
                <a:lnTo>
                  <a:pt x="0" y="24765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274" tIns="131589" rIns="151274" bIns="131589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100" kern="1200" dirty="0"/>
              <a:t>Discrete, unorganized, raw facts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537A9A1-B74C-41AC-A246-038C2BA5DC27}"/>
              </a:ext>
            </a:extLst>
          </p:cNvPr>
          <p:cNvSpPr/>
          <p:nvPr/>
        </p:nvSpPr>
        <p:spPr>
          <a:xfrm>
            <a:off x="4701318" y="2209800"/>
            <a:ext cx="3448496" cy="3810000"/>
          </a:xfrm>
          <a:custGeom>
            <a:avLst/>
            <a:gdLst>
              <a:gd name="connsiteX0" fmla="*/ 0 w 3448496"/>
              <a:gd name="connsiteY0" fmla="*/ 344850 h 3810000"/>
              <a:gd name="connsiteX1" fmla="*/ 344850 w 3448496"/>
              <a:gd name="connsiteY1" fmla="*/ 0 h 3810000"/>
              <a:gd name="connsiteX2" fmla="*/ 3103646 w 3448496"/>
              <a:gd name="connsiteY2" fmla="*/ 0 h 3810000"/>
              <a:gd name="connsiteX3" fmla="*/ 3448496 w 3448496"/>
              <a:gd name="connsiteY3" fmla="*/ 344850 h 3810000"/>
              <a:gd name="connsiteX4" fmla="*/ 3448496 w 3448496"/>
              <a:gd name="connsiteY4" fmla="*/ 3465150 h 3810000"/>
              <a:gd name="connsiteX5" fmla="*/ 3103646 w 3448496"/>
              <a:gd name="connsiteY5" fmla="*/ 3810000 h 3810000"/>
              <a:gd name="connsiteX6" fmla="*/ 344850 w 3448496"/>
              <a:gd name="connsiteY6" fmla="*/ 3810000 h 3810000"/>
              <a:gd name="connsiteX7" fmla="*/ 0 w 3448496"/>
              <a:gd name="connsiteY7" fmla="*/ 3465150 h 3810000"/>
              <a:gd name="connsiteX8" fmla="*/ 0 w 3448496"/>
              <a:gd name="connsiteY8" fmla="*/ 34485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8496" h="3810000">
                <a:moveTo>
                  <a:pt x="0" y="344850"/>
                </a:moveTo>
                <a:cubicBezTo>
                  <a:pt x="0" y="154395"/>
                  <a:pt x="154395" y="0"/>
                  <a:pt x="344850" y="0"/>
                </a:cubicBezTo>
                <a:lnTo>
                  <a:pt x="3103646" y="0"/>
                </a:lnTo>
                <a:cubicBezTo>
                  <a:pt x="3294101" y="0"/>
                  <a:pt x="3448496" y="154395"/>
                  <a:pt x="3448496" y="344850"/>
                </a:cubicBezTo>
                <a:lnTo>
                  <a:pt x="3448496" y="3465150"/>
                </a:lnTo>
                <a:cubicBezTo>
                  <a:pt x="3448496" y="3655605"/>
                  <a:pt x="3294101" y="3810000"/>
                  <a:pt x="3103646" y="3810000"/>
                </a:cubicBezTo>
                <a:lnTo>
                  <a:pt x="344850" y="3810000"/>
                </a:lnTo>
                <a:cubicBezTo>
                  <a:pt x="154395" y="3810000"/>
                  <a:pt x="0" y="3655605"/>
                  <a:pt x="0" y="3465150"/>
                </a:cubicBezTo>
                <a:lnTo>
                  <a:pt x="0" y="344850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2857500" numCol="1" spcCol="1270" anchor="ctr" anchorCtr="0">
            <a:noAutofit/>
          </a:bodyPr>
          <a:lstStyle/>
          <a:p>
            <a:pPr marL="0" lvl="0" indent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5000" kern="1200" dirty="0"/>
              <a:t>Information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0C43C9-6BDE-43E1-A0E9-2729F1F4F600}"/>
              </a:ext>
            </a:extLst>
          </p:cNvPr>
          <p:cNvSpPr/>
          <p:nvPr/>
        </p:nvSpPr>
        <p:spPr>
          <a:xfrm>
            <a:off x="5046168" y="3352800"/>
            <a:ext cx="2758797" cy="2476500"/>
          </a:xfrm>
          <a:custGeom>
            <a:avLst/>
            <a:gdLst>
              <a:gd name="connsiteX0" fmla="*/ 0 w 2758797"/>
              <a:gd name="connsiteY0" fmla="*/ 247650 h 2476500"/>
              <a:gd name="connsiteX1" fmla="*/ 247650 w 2758797"/>
              <a:gd name="connsiteY1" fmla="*/ 0 h 2476500"/>
              <a:gd name="connsiteX2" fmla="*/ 2511147 w 2758797"/>
              <a:gd name="connsiteY2" fmla="*/ 0 h 2476500"/>
              <a:gd name="connsiteX3" fmla="*/ 2758797 w 2758797"/>
              <a:gd name="connsiteY3" fmla="*/ 247650 h 2476500"/>
              <a:gd name="connsiteX4" fmla="*/ 2758797 w 2758797"/>
              <a:gd name="connsiteY4" fmla="*/ 2228850 h 2476500"/>
              <a:gd name="connsiteX5" fmla="*/ 2511147 w 2758797"/>
              <a:gd name="connsiteY5" fmla="*/ 2476500 h 2476500"/>
              <a:gd name="connsiteX6" fmla="*/ 247650 w 2758797"/>
              <a:gd name="connsiteY6" fmla="*/ 2476500 h 2476500"/>
              <a:gd name="connsiteX7" fmla="*/ 0 w 2758797"/>
              <a:gd name="connsiteY7" fmla="*/ 2228850 h 2476500"/>
              <a:gd name="connsiteX8" fmla="*/ 0 w 2758797"/>
              <a:gd name="connsiteY8" fmla="*/ 24765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8797" h="2476500">
                <a:moveTo>
                  <a:pt x="0" y="247650"/>
                </a:moveTo>
                <a:cubicBezTo>
                  <a:pt x="0" y="110877"/>
                  <a:pt x="110877" y="0"/>
                  <a:pt x="247650" y="0"/>
                </a:cubicBezTo>
                <a:lnTo>
                  <a:pt x="2511147" y="0"/>
                </a:lnTo>
                <a:cubicBezTo>
                  <a:pt x="2647920" y="0"/>
                  <a:pt x="2758797" y="110877"/>
                  <a:pt x="2758797" y="247650"/>
                </a:cubicBezTo>
                <a:lnTo>
                  <a:pt x="2758797" y="2228850"/>
                </a:lnTo>
                <a:cubicBezTo>
                  <a:pt x="2758797" y="2365623"/>
                  <a:pt x="2647920" y="2476500"/>
                  <a:pt x="2511147" y="2476500"/>
                </a:cubicBezTo>
                <a:lnTo>
                  <a:pt x="247650" y="2476500"/>
                </a:lnTo>
                <a:cubicBezTo>
                  <a:pt x="110877" y="2476500"/>
                  <a:pt x="0" y="2365623"/>
                  <a:pt x="0" y="2228850"/>
                </a:cubicBezTo>
                <a:lnTo>
                  <a:pt x="0" y="24765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0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274" tIns="131589" rIns="151274" bIns="131589" numCol="1" spcCol="1270" anchor="ctr" anchorCtr="0">
            <a:noAutofit/>
          </a:bodyPr>
          <a:lstStyle/>
          <a:p>
            <a:pPr marL="0" lvl="0" indent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100" kern="1200" dirty="0"/>
              <a:t>The transformation of those facts into meaning</a:t>
            </a:r>
          </a:p>
        </p:txBody>
      </p:sp>
    </p:spTree>
    <p:extLst>
      <p:ext uri="{BB962C8B-B14F-4D97-AF65-F5344CB8AC3E}">
        <p14:creationId xmlns:p14="http://schemas.microsoft.com/office/powerpoint/2010/main" val="20692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Data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897278"/>
              </p:ext>
            </p:extLst>
          </p:nvPr>
        </p:nvGraphicFramePr>
        <p:xfrm>
          <a:off x="762000" y="1600200"/>
          <a:ext cx="7391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21510" y="3118009"/>
            <a:ext cx="126509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1" dirty="0"/>
              <a:t>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6789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Autofit/>
          </a:bodyPr>
          <a:lstStyle/>
          <a:p>
            <a:r>
              <a:rPr lang="en-US" sz="4800" dirty="0"/>
              <a:t>So then how do companies turn data </a:t>
            </a:r>
            <a:r>
              <a:rPr lang="en-US" sz="4800" b="1" i="1" dirty="0"/>
              <a:t>into</a:t>
            </a:r>
            <a:r>
              <a:rPr lang="en-US" sz="4800" dirty="0"/>
              <a:t> information?</a:t>
            </a:r>
          </a:p>
        </p:txBody>
      </p:sp>
      <p:pic>
        <p:nvPicPr>
          <p:cNvPr id="6" name="Picture 2" descr="C:\Users\David\AppData\Local\Microsoft\Windows\Temporary Internet Files\Content.IE5\NFUF1AX4\MP900442727[2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9" y="2634199"/>
            <a:ext cx="5045169" cy="33575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David\AppData\Local\Microsoft\Windows\Temporary Internet Files\Content.IE5\9ZMZPN3B\MP90040501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950" y="3810000"/>
            <a:ext cx="4591050" cy="30607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107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49" y="4038600"/>
            <a:ext cx="8972549" cy="25908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Social Genome project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Increase effectiveness of advertising on social networks</a:t>
            </a:r>
          </a:p>
          <a:p>
            <a:pPr lvl="1"/>
            <a:r>
              <a:rPr lang="en-US" sz="1800" dirty="0">
                <a:solidFill>
                  <a:schemeClr val="bg1"/>
                </a:solidFill>
              </a:rPr>
              <a:t>Predict what people want to buy, based on their conversations with friends</a:t>
            </a:r>
          </a:p>
          <a:p>
            <a:r>
              <a:rPr lang="en-US" sz="2400" dirty="0">
                <a:solidFill>
                  <a:schemeClr val="bg1"/>
                </a:solidFill>
              </a:rPr>
              <a:t>Own search engine Polaris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use sophisticated semantic analysis to work out what a customer wants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15607"/>
            <a:ext cx="51816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Example: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Walmart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8437" y="6043779"/>
            <a:ext cx="79385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https://www.linkedin.com/pulse/big-data-walmart-future-retail-bernard-marr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</a:rPr>
              <a:t>https://www.projectpro.io/article/how-big-data-analysis-helped-increase-walmarts-sales-turnover/109#toc-5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https://techcrunch.com/2012/08/30/in-battle-with-amazon-walmart-unveils-polaris-a-semantic-search-engine-for-products/</a:t>
            </a:r>
          </a:p>
        </p:txBody>
      </p:sp>
      <p:pic>
        <p:nvPicPr>
          <p:cNvPr id="2050" name="Picture 2" descr="Big Data, Walmart And The Future Of Reta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606"/>
            <a:ext cx="6934199" cy="397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86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ys_new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6" t="-10261" r="10098" b="73"/>
          <a:stretch/>
        </p:blipFill>
        <p:spPr bwMode="auto">
          <a:xfrm>
            <a:off x="0" y="660400"/>
            <a:ext cx="91440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0037" y="38100"/>
            <a:ext cx="4422012" cy="6248400"/>
          </a:xfrm>
          <a:solidFill>
            <a:schemeClr val="tx1">
              <a:alpha val="49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bg1"/>
                </a:solidFill>
              </a:rPr>
              <a:t>Example: Netflix</a:t>
            </a:r>
          </a:p>
          <a:p>
            <a:pPr lvl="1"/>
            <a:r>
              <a:rPr lang="en-US" sz="3000" dirty="0">
                <a:solidFill>
                  <a:schemeClr val="bg1"/>
                </a:solidFill>
              </a:rPr>
              <a:t>Predict viewing habits </a:t>
            </a:r>
          </a:p>
          <a:p>
            <a:pPr lvl="1"/>
            <a:r>
              <a:rPr lang="en-US" sz="3000" dirty="0">
                <a:solidFill>
                  <a:schemeClr val="bg1"/>
                </a:solidFill>
              </a:rPr>
              <a:t>Find the next smash-hit series.</a:t>
            </a:r>
          </a:p>
          <a:p>
            <a:pPr lvl="2"/>
            <a:r>
              <a:rPr lang="en-US" sz="2600" dirty="0">
                <a:solidFill>
                  <a:schemeClr val="bg1"/>
                </a:solidFill>
              </a:rPr>
              <a:t>e.g</a:t>
            </a:r>
            <a:r>
              <a:rPr lang="en-US" sz="2200" dirty="0">
                <a:solidFill>
                  <a:schemeClr val="bg1"/>
                </a:solidFill>
              </a:rPr>
              <a:t>. </a:t>
            </a:r>
            <a:r>
              <a:rPr lang="en-US" sz="2200" i="1" dirty="0">
                <a:solidFill>
                  <a:schemeClr val="bg1"/>
                </a:solidFill>
              </a:rPr>
              <a:t>House of Cards, Orange is the New Black</a:t>
            </a:r>
          </a:p>
          <a:p>
            <a:pPr lvl="1"/>
            <a:r>
              <a:rPr lang="en-US" sz="3000" dirty="0">
                <a:solidFill>
                  <a:schemeClr val="bg1"/>
                </a:solidFill>
              </a:rPr>
              <a:t>Personalize promotions</a:t>
            </a:r>
          </a:p>
          <a:p>
            <a:pPr lvl="1"/>
            <a:r>
              <a:rPr lang="en-US" sz="3000" dirty="0">
                <a:solidFill>
                  <a:schemeClr val="bg1"/>
                </a:solidFill>
              </a:rPr>
              <a:t>Account for 1/3 of peak-time internet traffic in the US.</a:t>
            </a:r>
          </a:p>
          <a:p>
            <a:pPr lvl="1"/>
            <a:endParaRPr lang="en-US" sz="2400" dirty="0"/>
          </a:p>
          <a:p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2855205" y="6096000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http://knowledge.wharton.upenn.edu/article/how-data-analytics-is-shaping-what-you-watch/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</a:rPr>
              <a:t>https://www.linkedin.com/pulse/amazing-ways-netflix-uses-big-data-drive-success-bernard-marr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</a:rPr>
              <a:t>https://blog.kissmetrics.com/how-netflix-uses-analytics/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762000"/>
            <a:ext cx="4661971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“The foundation of the streaming business was analytics.”  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</a:rPr>
              <a:t>–Dave Hastings</a:t>
            </a:r>
          </a:p>
        </p:txBody>
      </p:sp>
    </p:spTree>
    <p:extLst>
      <p:ext uri="{BB962C8B-B14F-4D97-AF65-F5344CB8AC3E}">
        <p14:creationId xmlns:p14="http://schemas.microsoft.com/office/powerpoint/2010/main" val="77040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F583F-8BDD-8936-E3EF-9D65D693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Discuss: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68CAF-9D30-59EB-7EDA-1C97A74FC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“Any sufficiently advanced technology is indistinguishable from magic.”</a:t>
            </a:r>
            <a:b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-- Arthur C. Clarke</a:t>
            </a:r>
          </a:p>
          <a:p>
            <a:pPr marL="0" indent="0" algn="l">
              <a:buNone/>
            </a:pPr>
            <a:endParaRPr lang="en-US" sz="24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</a:rPr>
              <a:t>See: “Clarke’s Three Laws”, </a:t>
            </a:r>
            <a:r>
              <a:rPr lang="en-US" sz="2400" dirty="0">
                <a:solidFill>
                  <a:srgbClr val="202122"/>
                </a:solidFill>
                <a:latin typeface="Arial" panose="020B0604020202020204" pitchFamily="34" charset="0"/>
                <a:hlinkClick r:id="rId2"/>
              </a:rPr>
              <a:t>https://en.wikipedia.org/wiki/Clarke%27s_three_laws</a:t>
            </a:r>
            <a:endParaRPr lang="en-US" sz="2400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10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-1" y="0"/>
            <a:ext cx="9157771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Q: Your Own Example?</a:t>
            </a:r>
            <a:endParaRPr lang="en-US" sz="4800" dirty="0">
              <a:solidFill>
                <a:schemeClr val="bg1"/>
              </a:solidFill>
            </a:endParaRP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3984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-1" y="0"/>
            <a:ext cx="9157771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</a:rPr>
              <a:t>Q: What are some common approaches to turning data into information?</a:t>
            </a:r>
            <a:endParaRPr lang="en-US" sz="4800" dirty="0">
              <a:solidFill>
                <a:schemeClr val="bg1"/>
              </a:solidFill>
            </a:endParaRP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0146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7491</TotalTime>
  <Words>341</Words>
  <Application>Microsoft Office PowerPoint</Application>
  <PresentationFormat>On-screen Show (4:3)</PresentationFormat>
  <Paragraphs>55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The Things You Can Do With Data</vt:lpstr>
      <vt:lpstr>Data versus information</vt:lpstr>
      <vt:lpstr>Examples of Data</vt:lpstr>
      <vt:lpstr>So then how do companies turn data into information?</vt:lpstr>
      <vt:lpstr>PowerPoint Presentation</vt:lpstr>
      <vt:lpstr>PowerPoint Presentation</vt:lpstr>
      <vt:lpstr>Discuss: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Jeremy J. Shafer</cp:lastModifiedBy>
  <cp:revision>400</cp:revision>
  <cp:lastPrinted>2011-06-28T14:45:53Z</cp:lastPrinted>
  <dcterms:created xsi:type="dcterms:W3CDTF">2011-06-28T13:08:25Z</dcterms:created>
  <dcterms:modified xsi:type="dcterms:W3CDTF">2023-08-26T00:53:57Z</dcterms:modified>
</cp:coreProperties>
</file>