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4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3" r:id="rId2"/>
    <p:sldId id="261" r:id="rId3"/>
    <p:sldId id="308" r:id="rId4"/>
    <p:sldId id="262" r:id="rId5"/>
    <p:sldId id="263" r:id="rId6"/>
    <p:sldId id="264" r:id="rId7"/>
    <p:sldId id="265" r:id="rId8"/>
    <p:sldId id="307" r:id="rId9"/>
    <p:sldId id="272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311" r:id="rId18"/>
    <p:sldId id="293" r:id="rId19"/>
    <p:sldId id="291" r:id="rId20"/>
    <p:sldId id="312" r:id="rId21"/>
    <p:sldId id="295" r:id="rId22"/>
    <p:sldId id="284" r:id="rId23"/>
    <p:sldId id="294" r:id="rId24"/>
    <p:sldId id="299" r:id="rId25"/>
    <p:sldId id="300" r:id="rId26"/>
    <p:sldId id="292" r:id="rId27"/>
    <p:sldId id="298" r:id="rId28"/>
    <p:sldId id="269" r:id="rId29"/>
    <p:sldId id="309" r:id="rId30"/>
    <p:sldId id="310" r:id="rId31"/>
    <p:sldId id="302" r:id="rId32"/>
    <p:sldId id="303" r:id="rId33"/>
    <p:sldId id="306" r:id="rId34"/>
    <p:sldId id="304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57C7B-E66D-B143-AB57-7FAD7A68A7BF}" v="1" dt="2023-11-02T20:01:28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/>
            <a:t>Credit</a:t>
          </a:r>
          <a:br>
            <a:rPr lang="en-US"/>
          </a:br>
          <a:r>
            <a:rPr lang="en-US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/>
            <a:t>Income</a:t>
          </a:r>
          <a:br>
            <a:rPr lang="en-US"/>
          </a:br>
          <a:r>
            <a:rPr lang="en-US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Credit</a:t>
          </a:r>
          <a:br>
            <a:rPr lang="en-US" sz="1400" kern="1200"/>
          </a:br>
          <a:r>
            <a:rPr lang="en-US" sz="1400" kern="120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Credit</a:t>
          </a:r>
          <a:br>
            <a:rPr lang="en-US" sz="900" kern="1200"/>
          </a:br>
          <a:r>
            <a:rPr lang="en-US" sz="900" kern="120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Credit</a:t>
          </a:r>
          <a:br>
            <a:rPr lang="en-US" sz="1500" kern="1200"/>
          </a:br>
          <a:r>
            <a:rPr lang="en-US" sz="1500" kern="120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Credit</a:t>
          </a:r>
          <a:br>
            <a:rPr lang="en-US" sz="1100" kern="1200"/>
          </a:br>
          <a:r>
            <a:rPr lang="en-US" sz="1100" kern="120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Income</a:t>
          </a:r>
          <a:br>
            <a:rPr lang="en-US" sz="1100" kern="1200"/>
          </a:br>
          <a:r>
            <a:rPr lang="en-US" sz="1100" kern="120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Income</a:t>
          </a:r>
          <a:br>
            <a:rPr lang="en-US" sz="1100" kern="1200"/>
          </a:br>
          <a:r>
            <a:rPr lang="en-US" sz="1100" kern="120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Credit</a:t>
          </a:r>
          <a:br>
            <a:rPr lang="en-US" sz="1200" kern="1200"/>
          </a:br>
          <a:r>
            <a:rPr lang="en-US" sz="1200" kern="120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Credit</a:t>
          </a:r>
          <a:br>
            <a:rPr lang="en-US" sz="2900" kern="1200"/>
          </a:br>
          <a:r>
            <a:rPr lang="en-US" sz="2900" kern="120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Credit</a:t>
          </a:r>
          <a:br>
            <a:rPr lang="en-US" sz="900" kern="1200"/>
          </a:br>
          <a:r>
            <a:rPr lang="en-US" sz="900" kern="120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Credit</a:t>
          </a:r>
          <a:br>
            <a:rPr lang="en-US" sz="2300" kern="1200"/>
          </a:br>
          <a:r>
            <a:rPr lang="en-US" sz="2300" kern="120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Credit</a:t>
          </a:r>
          <a:br>
            <a:rPr lang="en-US" sz="900" kern="1200"/>
          </a:br>
          <a:r>
            <a:rPr lang="en-US" sz="900" kern="120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Credit</a:t>
          </a:r>
          <a:br>
            <a:rPr lang="en-US" sz="1900" kern="1200"/>
          </a:br>
          <a:r>
            <a:rPr lang="en-US" sz="1900" kern="120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Credit</a:t>
          </a:r>
          <a:br>
            <a:rPr lang="en-US" sz="900" kern="1200"/>
          </a:br>
          <a:r>
            <a:rPr lang="en-US" sz="900" kern="120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Income</a:t>
          </a:r>
          <a:br>
            <a:rPr lang="en-US" sz="900" kern="1200"/>
          </a:br>
          <a:r>
            <a:rPr lang="en-US" sz="900" kern="120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/>
              <a:t>Classification using Decision Trees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66293-7B76-1E72-67AB-15EA74854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150" y="4953000"/>
            <a:ext cx="64897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Jeremy Shafer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/>
                        <a:t>…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Credit</a:t>
            </a:r>
            <a:br>
              <a:rPr lang="en-US" sz="1200" kern="1200"/>
            </a:br>
            <a:r>
              <a:rPr lang="en-US" sz="1200" kern="120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Income</a:t>
            </a:r>
            <a:br>
              <a:rPr lang="en-US" sz="1200" kern="1200"/>
            </a:br>
            <a:r>
              <a:rPr lang="en-US" sz="1200" kern="120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Income</a:t>
            </a:r>
            <a:br>
              <a:rPr lang="en-US" sz="1200" kern="1200"/>
            </a:br>
            <a:r>
              <a:rPr lang="en-US" sz="1200" kern="120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/>
                        <a:t>…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/>
                        <a:t>…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/>
              <a:t>(Income &lt; 40, Debt &lt; 20, Owns = No default) </a:t>
            </a:r>
            <a:br>
              <a:rPr lang="en-US" sz="1400"/>
            </a:br>
            <a:r>
              <a:rPr lang="en-US" sz="1400"/>
              <a:t>but </a:t>
            </a:r>
            <a:br>
              <a:rPr lang="en-US" sz="1400"/>
            </a:br>
            <a:r>
              <a:rPr lang="en-US" sz="140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How does it know when </a:t>
            </a:r>
            <a:br>
              <a:rPr lang="en-US"/>
            </a:br>
            <a:r>
              <a:rPr lang="en-US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/>
            </a:br>
            <a:r>
              <a:rPr lang="en-US" sz="2000" i="1"/>
              <a:t>(if age is a predictor, we should see that older people buy; younger people don’t)</a:t>
            </a:r>
          </a:p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/>
            </a:br>
            <a:r>
              <a:rPr lang="en-US" sz="2000" i="1"/>
              <a:t>(if age is a predictor, we should not see older people who buy mixed up with older people who don’t)</a:t>
            </a:r>
            <a:endParaRPr lang="en-US" sz="2800" i="1"/>
          </a:p>
          <a:p>
            <a:pPr lvl="1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/>
              <a:t>Numbers next to the leaf nodes:</a:t>
            </a:r>
          </a:p>
          <a:p>
            <a:r>
              <a:rPr lang="en-US" sz="200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Case: Banks Dilemma While Working to Protect You From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/>
              <a:t>To satisfy consumer demands, most banks today </a:t>
            </a:r>
            <a:r>
              <a:rPr lang="en-US" b="1"/>
              <a:t>practice a 99% transaction approval rate on credit cards</a:t>
            </a:r>
            <a:r>
              <a:rPr lang="en-US"/>
              <a:t>. </a:t>
            </a:r>
          </a:p>
          <a:p>
            <a:r>
              <a:rPr lang="en-US"/>
              <a:t>Yet with no proactive monitoring and fraud prevention mechanisms in place, financial institutions become vulnerable to all sorts of credit card scams.</a:t>
            </a:r>
          </a:p>
          <a:p>
            <a:r>
              <a:rPr lang="en-US"/>
              <a:t>"Machine learning can start modeling out what are the appropriate behaviors“</a:t>
            </a:r>
          </a:p>
          <a:p>
            <a:pPr marL="0" indent="0">
              <a:buNone/>
            </a:pPr>
            <a:r>
              <a:rPr lang="en-US"/>
              <a:t>                    - Kurt Long, the CEO of </a:t>
            </a:r>
            <a:r>
              <a:rPr lang="en-US" err="1"/>
              <a:t>FairWarning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/>
              <a:t>Numbers next to the leaf nodes:</a:t>
            </a:r>
          </a:p>
          <a:p>
            <a:r>
              <a:rPr lang="en-US" sz="200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Value of 1: </a:t>
            </a:r>
          </a:p>
          <a:p>
            <a:r>
              <a:rPr lang="en-US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/>
              <a:t>Value of 0: </a:t>
            </a:r>
          </a:p>
          <a:p>
            <a:r>
              <a:rPr lang="en-US"/>
              <a:t>we predict that these people are</a:t>
            </a:r>
            <a:r>
              <a:rPr lang="en-US" b="1"/>
              <a:t> </a:t>
            </a:r>
            <a:r>
              <a:rPr lang="en-US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So what is the chance that:</a:t>
            </a:r>
          </a:p>
          <a:p>
            <a:pPr algn="ctr"/>
            <a:endParaRPr lang="en-US"/>
          </a:p>
          <a:p>
            <a:pPr algn="ctr"/>
            <a:r>
              <a:rPr lang="en-US"/>
              <a:t>1. A renter making more than $40,000 and debt more than 20% of income will default?</a:t>
            </a:r>
          </a:p>
          <a:p>
            <a:pPr algn="ctr"/>
            <a:endParaRPr lang="en-US"/>
          </a:p>
          <a:p>
            <a:pPr algn="ctr"/>
            <a:r>
              <a:rPr lang="en-US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So what is the chance that:</a:t>
            </a:r>
          </a:p>
          <a:p>
            <a:pPr algn="ctr"/>
            <a:endParaRPr lang="en-US"/>
          </a:p>
          <a:p>
            <a:pPr algn="ctr"/>
            <a:r>
              <a:rPr lang="en-US"/>
              <a:t>1. A renter making more than $40,000 and debt more than 20% of income will default?</a:t>
            </a:r>
          </a:p>
          <a:p>
            <a:pPr algn="ctr"/>
            <a:endParaRPr lang="en-US"/>
          </a:p>
          <a:p>
            <a:pPr algn="ctr"/>
            <a:r>
              <a:rPr lang="en-US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So what is the chance that:</a:t>
            </a:r>
          </a:p>
          <a:p>
            <a:pPr algn="ctr"/>
            <a:endParaRPr lang="en-US"/>
          </a:p>
          <a:p>
            <a:pPr algn="ctr"/>
            <a:r>
              <a:rPr lang="en-US"/>
              <a:t>1. A renter making more than $40,000 and debt more than 20% of income will default?</a:t>
            </a:r>
          </a:p>
          <a:p>
            <a:pPr algn="ctr"/>
            <a:endParaRPr lang="en-US"/>
          </a:p>
          <a:p>
            <a:pPr algn="ctr"/>
            <a:r>
              <a:rPr lang="en-US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Outcome cases are not 100% certain</a:t>
            </a:r>
          </a:p>
          <a:p>
            <a:pPr lvl="1"/>
            <a:r>
              <a:rPr lang="en-US" sz="2400"/>
              <a:t>There are probabilities attached to each outcome in a node</a:t>
            </a:r>
          </a:p>
          <a:p>
            <a:pPr lvl="1"/>
            <a:r>
              <a:rPr lang="en-US" sz="240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Decision</a:t>
                      </a:r>
                    </a:p>
                    <a:p>
                      <a:r>
                        <a:rPr lang="en-US" sz="105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</a:t>
                      </a:r>
                      <a:r>
                        <a:rPr lang="en-US" sz="1050" b="1" baseline="0"/>
                        <a:t> Default</a:t>
                      </a:r>
                      <a:endParaRPr lang="en-US" sz="1050" b="1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</a:t>
                      </a:r>
                      <a:r>
                        <a:rPr lang="en-US" sz="1050" b="1" baseline="0"/>
                        <a:t> Default</a:t>
                      </a:r>
                      <a:endParaRPr lang="en-US" sz="1050" b="1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/>
              <a:t>Classification Accuracy: </a:t>
            </a:r>
            <a:br>
              <a:rPr lang="en-US" sz="3200"/>
            </a:br>
            <a:r>
              <a:rPr lang="en-US" sz="320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/>
              <a:t>Error rate: </a:t>
            </a:r>
            <a:r>
              <a:rPr lang="en-US" altLang="en-US" sz="2200"/>
              <a:t>Percent of misclassified records out of the total records</a:t>
            </a:r>
          </a:p>
          <a:p>
            <a:r>
              <a:rPr lang="en-US" sz="2200" b="1"/>
              <a:t>Correct classification rate (Accuracy): </a:t>
            </a:r>
            <a:r>
              <a:rPr lang="en-US" altLang="en-US" sz="2200"/>
              <a:t>Percent of correctly classified records out of the total records</a:t>
            </a:r>
          </a:p>
          <a:p>
            <a:r>
              <a:rPr lang="en-US" altLang="en-US"/>
              <a:t>Error rate + Correct classification rate = 100%</a:t>
            </a:r>
            <a:endParaRPr lang="en-US" altLang="en-US" sz="2200"/>
          </a:p>
          <a:p>
            <a:endParaRPr lang="en-US" sz="220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/>
              <a:t>A good decision tree model should have </a:t>
            </a:r>
            <a:r>
              <a:rPr lang="en-US" sz="2800" b="1"/>
              <a:t>high classification accuracy</a:t>
            </a:r>
            <a:r>
              <a:rPr lang="en-US" sz="240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/>
              <a:t>A statistical method used to determine to what </a:t>
            </a:r>
            <a:r>
              <a:rPr lang="en-US" sz="2800" b="1">
                <a:solidFill>
                  <a:srgbClr val="FF0000"/>
                </a:solidFill>
              </a:rPr>
              <a:t>category</a:t>
            </a:r>
            <a:r>
              <a:rPr lang="en-US" sz="2800"/>
              <a:t> (or “class”) a </a:t>
            </a:r>
            <a:r>
              <a:rPr lang="en-US" sz="2800" b="1">
                <a:solidFill>
                  <a:srgbClr val="FF0000"/>
                </a:solidFill>
              </a:rPr>
              <a:t>new</a:t>
            </a:r>
            <a:r>
              <a:rPr lang="en-US" sz="2800"/>
              <a:t> observation belongs</a:t>
            </a:r>
          </a:p>
          <a:p>
            <a:pPr lvl="1"/>
            <a:r>
              <a:rPr lang="en-US" sz="2400"/>
              <a:t>On the basis of a training data set containing observations whose categories were known</a:t>
            </a:r>
          </a:p>
          <a:p>
            <a:pPr lvl="1"/>
            <a:endParaRPr lang="en-US" sz="2400"/>
          </a:p>
          <a:p>
            <a:r>
              <a:rPr lang="en-US" sz="2800"/>
              <a:t>Examples</a:t>
            </a:r>
          </a:p>
          <a:p>
            <a:pPr lvl="1"/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Credit</a:t>
                      </a:r>
                      <a:r>
                        <a:rPr lang="en-US" baseline="0"/>
                        <a:t> card transactions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Fraudulent</a:t>
                      </a:r>
                      <a:r>
                        <a:rPr lang="en-US" baseline="0"/>
                        <a:t> vs. legitimate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Spam vs. non-spam</a:t>
                      </a:r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/>
              <a:t>Error rate = (150+100) /1500= 16.7%</a:t>
            </a:r>
          </a:p>
          <a:p>
            <a:r>
              <a:rPr lang="en-US" altLang="en-US" sz="2000"/>
              <a:t>Correct classification rate = </a:t>
            </a:r>
            <a:r>
              <a:rPr lang="en-US" sz="2000"/>
              <a:t>(100%-16.7%) = 83.3%</a:t>
            </a:r>
          </a:p>
          <a:p>
            <a:pPr marL="400050" lvl="1" indent="0">
              <a:buNone/>
            </a:pPr>
            <a:r>
              <a:rPr lang="en-US" sz="200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/>
              <a:t>Correct classification rate = (600+650)/1500 = 83.3%)</a:t>
            </a: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>
                <a:solidFill>
                  <a:srgbClr val="002060"/>
                </a:solidFill>
              </a:rPr>
              <a:t>The Confusion Matrix</a:t>
            </a:r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/>
              <a:t>A Confusion Matrix </a:t>
            </a:r>
            <a:r>
              <a:rPr lang="en-US" sz="2200"/>
              <a:t>compares the predicted outcomes to the observed (actual) outcomes </a:t>
            </a:r>
            <a:endParaRPr lang="en-US" altLang="en-US" sz="2200"/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Another Problem: </a:t>
            </a:r>
            <a:r>
              <a:rPr lang="en-US" altLang="en-US" sz="2800" b="1">
                <a:solidFill>
                  <a:srgbClr val="C00000"/>
                </a:solidFill>
              </a:rPr>
              <a:t>“Overfitting”</a:t>
            </a:r>
          </a:p>
          <a:p>
            <a:endParaRPr lang="en-US" sz="280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6767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/>
              <a:t>If the tree is too complex, it may</a:t>
            </a:r>
            <a:r>
              <a:rPr lang="en-US" sz="2400"/>
              <a:t> have </a:t>
            </a:r>
            <a:r>
              <a:rPr lang="en-US" sz="2400" b="1"/>
              <a:t>poor predictive performance for new data</a:t>
            </a:r>
            <a:r>
              <a:rPr lang="en-US" sz="2400"/>
              <a:t>, as it can exaggerate minor fluctuations (noises) in the </a:t>
            </a:r>
            <a:r>
              <a:rPr lang="en-US" sz="2400" b="1"/>
              <a:t>training</a:t>
            </a:r>
            <a:r>
              <a:rPr lang="en-US" sz="2400"/>
              <a:t> </a:t>
            </a:r>
            <a:r>
              <a:rPr lang="en-US" sz="2400" b="1"/>
              <a:t>data</a:t>
            </a:r>
            <a:r>
              <a:rPr lang="en-US" sz="2400"/>
              <a:t>.</a:t>
            </a:r>
            <a:endParaRPr lang="en-US" altLang="en-US" sz="240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 Python, you can control tree size using:</a:t>
            </a:r>
          </a:p>
          <a:p>
            <a:pPr lvl="1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/>
              <a:t>Maximum Depth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/>
              <a:t>Maximum depth of the constructed tree.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Larger maximum depth </a:t>
            </a:r>
            <a:r>
              <a:rPr lang="en-US" sz="1900"/>
              <a:t>→</a:t>
            </a:r>
            <a:endParaRPr lang="en-US" sz="1900" kern="120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“</a:t>
            </a:r>
            <a:r>
              <a:rPr lang="en-US" sz="2000" b="1"/>
              <a:t>Prune</a:t>
            </a:r>
            <a:r>
              <a:rPr lang="en-US" sz="200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/>
              <a:t>Idea behind </a:t>
            </a:r>
            <a:r>
              <a:rPr lang="en-US" sz="2800" b="1"/>
              <a:t>pruning</a:t>
            </a:r>
            <a:r>
              <a:rPr lang="en-US" sz="280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Therefore the weakest branches, which hardly reduce error rate, should be removed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/>
          </a:p>
          <a:p>
            <a:pPr lvl="1">
              <a:spcBef>
                <a:spcPts val="1200"/>
              </a:spcBef>
            </a:pP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Classification software (such as Python)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?</a:t>
                      </a:r>
                      <a:endParaRPr lang="en-US" sz="105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?</a:t>
                      </a:r>
                      <a:endParaRPr lang="en-US" sz="105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?</a:t>
                      </a:r>
                      <a:endParaRPr lang="en-US" sz="105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?</a:t>
                      </a:r>
                      <a:endParaRPr lang="en-US" sz="105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?</a:t>
                      </a:r>
                      <a:endParaRPr lang="en-US" sz="105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Owns/</a:t>
                      </a:r>
                      <a:br>
                        <a:rPr lang="en-US" sz="1050"/>
                      </a:br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/>
                        <a:t>…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/>
              <a:t>A model </a:t>
            </a:r>
            <a:r>
              <a:rPr lang="en-US" altLang="zh-TW" sz="2800">
                <a:ea typeface="新細明體" charset="-120"/>
              </a:rPr>
              <a:t>to determine the membership of cases or values of an outcome variable based on one or more predictor variables </a:t>
            </a:r>
            <a:r>
              <a:rPr lang="en-US" altLang="zh-TW" sz="1800">
                <a:ea typeface="新細明體" charset="-120"/>
              </a:rPr>
              <a:t>(Tan, </a:t>
            </a:r>
            <a:r>
              <a:rPr lang="en-US" altLang="zh-TW" sz="1800" err="1">
                <a:ea typeface="新細明體" charset="-120"/>
              </a:rPr>
              <a:t>Steinback</a:t>
            </a:r>
            <a:r>
              <a:rPr lang="en-US" altLang="zh-TW" sz="1800">
                <a:ea typeface="新細明體" charset="-120"/>
              </a:rPr>
              <a:t>, and Kumar 2004)</a:t>
            </a:r>
          </a:p>
          <a:p>
            <a:endParaRPr lang="en-US" sz="180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312006" y="3224717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/>
          </a:p>
        </p:txBody>
      </p:sp>
      <p:sp>
        <p:nvSpPr>
          <p:cNvPr id="97" name="object 75">
            <a:extLst>
              <a:ext uri="{FF2B5EF4-FFF2-40B4-BE49-F238E27FC236}">
                <a16:creationId xmlns:a16="http://schemas.microsoft.com/office/drawing/2014/main" id="{0EE737AF-E9ED-4394-B0F0-A3C86BD2EC8F}"/>
              </a:ext>
            </a:extLst>
          </p:cNvPr>
          <p:cNvSpPr txBox="1"/>
          <p:nvPr/>
        </p:nvSpPr>
        <p:spPr>
          <a:xfrm>
            <a:off x="6705600" y="4556098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8" name="object 75">
            <a:extLst>
              <a:ext uri="{FF2B5EF4-FFF2-40B4-BE49-F238E27FC236}">
                <a16:creationId xmlns:a16="http://schemas.microsoft.com/office/drawing/2014/main" id="{56FEBD83-F59B-4A54-8404-FF0A53A4B483}"/>
              </a:ext>
            </a:extLst>
          </p:cNvPr>
          <p:cNvSpPr txBox="1"/>
          <p:nvPr/>
        </p:nvSpPr>
        <p:spPr>
          <a:xfrm>
            <a:off x="8009697" y="4548147"/>
            <a:ext cx="8692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>
                <a:solidFill>
                  <a:srgbClr val="585858"/>
                </a:solidFill>
                <a:latin typeface="Tahoma"/>
                <a:cs typeface="Tahoma"/>
              </a:rPr>
              <a:t> No Default</a:t>
            </a:r>
            <a:endParaRPr sz="12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2" grpId="0"/>
      <p:bldP spid="91" grpId="0"/>
      <p:bldP spid="3" grpId="0"/>
      <p:bldP spid="4" grpId="0"/>
      <p:bldP spid="87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2998</Words>
  <Application>Microsoft Office PowerPoint</Application>
  <PresentationFormat>On-screen Show (4:3)</PresentationFormat>
  <Paragraphs>902</Paragraphs>
  <Slides>35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Tahoma</vt:lpstr>
      <vt:lpstr>Times New Roman</vt:lpstr>
      <vt:lpstr>Office Theme</vt:lpstr>
      <vt:lpstr>Classification using Decision Trees</vt:lpstr>
      <vt:lpstr>Case: Banks Dilemma While Working to Protect You From Fraud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Can we keep splitting as long as it can?</vt:lpstr>
      <vt:lpstr>How overfitting affects prediction</vt:lpstr>
      <vt:lpstr>Avoid Overfitting: Control Tree Size</vt:lpstr>
      <vt:lpstr>Avoid Overfitting: Prune the Tree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Jeremy J. Shafer</cp:lastModifiedBy>
  <cp:revision>4</cp:revision>
  <cp:lastPrinted>2022-11-07T21:42:35Z</cp:lastPrinted>
  <dcterms:created xsi:type="dcterms:W3CDTF">2011-09-06T14:24:06Z</dcterms:created>
  <dcterms:modified xsi:type="dcterms:W3CDTF">2023-11-08T17:37:32Z</dcterms:modified>
</cp:coreProperties>
</file>