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30" r:id="rId2"/>
    <p:sldId id="329" r:id="rId3"/>
    <p:sldId id="285" r:id="rId4"/>
    <p:sldId id="287" r:id="rId5"/>
    <p:sldId id="288" r:id="rId6"/>
    <p:sldId id="325" r:id="rId7"/>
    <p:sldId id="323" r:id="rId8"/>
    <p:sldId id="295" r:id="rId9"/>
    <p:sldId id="296" r:id="rId10"/>
    <p:sldId id="297" r:id="rId11"/>
    <p:sldId id="298" r:id="rId12"/>
    <p:sldId id="299" r:id="rId13"/>
    <p:sldId id="293" r:id="rId14"/>
    <p:sldId id="312" r:id="rId15"/>
    <p:sldId id="300" r:id="rId16"/>
    <p:sldId id="301" r:id="rId17"/>
    <p:sldId id="313" r:id="rId18"/>
    <p:sldId id="321" r:id="rId19"/>
    <p:sldId id="319" r:id="rId20"/>
    <p:sldId id="326" r:id="rId21"/>
    <p:sldId id="302" r:id="rId22"/>
    <p:sldId id="303" r:id="rId23"/>
    <p:sldId id="327" r:id="rId24"/>
    <p:sldId id="308" r:id="rId25"/>
    <p:sldId id="314" r:id="rId26"/>
    <p:sldId id="315" r:id="rId27"/>
    <p:sldId id="322" r:id="rId28"/>
    <p:sldId id="317" r:id="rId29"/>
    <p:sldId id="311" r:id="rId30"/>
    <p:sldId id="328" r:id="rId31"/>
    <p:sldId id="36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A5AA1A-631F-1D49-A5DC-4D5FAB6BC057}" v="7" dt="2023-11-10T19:37:08.1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4"/>
    <p:restoredTop sz="94691"/>
  </p:normalViewPr>
  <p:slideViewPr>
    <p:cSldViewPr snapToGrid="0">
      <p:cViewPr varScale="1">
        <p:scale>
          <a:sx n="78" d="100"/>
          <a:sy n="78" d="100"/>
        </p:scale>
        <p:origin x="166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73FD4B-24C6-4BB8-AD81-52AD7672624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BB4B1BE-6054-48C9-ACAE-BDAABB6F010C}">
      <dgm:prSet/>
      <dgm:spPr/>
      <dgm:t>
        <a:bodyPr/>
        <a:lstStyle/>
        <a:p>
          <a:pPr rtl="0"/>
          <a:r>
            <a:rPr lang="en-US"/>
            <a:t>Marketing (Market Segmentation)</a:t>
          </a:r>
        </a:p>
      </dgm:t>
    </dgm:pt>
    <dgm:pt modelId="{D749E9E8-5FA7-4F4B-BD84-B88D46AA1388}" type="parTrans" cxnId="{2AE77FE9-CC04-4234-BA84-ED8C2A372E5C}">
      <dgm:prSet/>
      <dgm:spPr/>
      <dgm:t>
        <a:bodyPr/>
        <a:lstStyle/>
        <a:p>
          <a:endParaRPr lang="en-US"/>
        </a:p>
      </dgm:t>
    </dgm:pt>
    <dgm:pt modelId="{CC1C81FE-5BE9-435C-BE9A-6B65BAC7256C}" type="sibTrans" cxnId="{2AE77FE9-CC04-4234-BA84-ED8C2A372E5C}">
      <dgm:prSet/>
      <dgm:spPr/>
      <dgm:t>
        <a:bodyPr/>
        <a:lstStyle/>
        <a:p>
          <a:endParaRPr lang="en-US"/>
        </a:p>
      </dgm:t>
    </dgm:pt>
    <dgm:pt modelId="{4F3EA61E-B41A-4FA7-900F-C90D9EBE2154}">
      <dgm:prSet/>
      <dgm:spPr/>
      <dgm:t>
        <a:bodyPr/>
        <a:lstStyle/>
        <a:p>
          <a:pPr rtl="0"/>
          <a:r>
            <a:rPr lang="en-US"/>
            <a:t>Discover distinct customer groups for targeted promotions</a:t>
          </a:r>
        </a:p>
      </dgm:t>
    </dgm:pt>
    <dgm:pt modelId="{E6D41D73-A3A1-45C3-9E30-C85F7BB5DC43}" type="parTrans" cxnId="{2CE30D9F-A9FF-4549-8104-D59959660462}">
      <dgm:prSet/>
      <dgm:spPr/>
      <dgm:t>
        <a:bodyPr/>
        <a:lstStyle/>
        <a:p>
          <a:endParaRPr lang="en-US"/>
        </a:p>
      </dgm:t>
    </dgm:pt>
    <dgm:pt modelId="{77C92D19-2DE3-4118-92E6-D3BEFF1A2E88}" type="sibTrans" cxnId="{2CE30D9F-A9FF-4549-8104-D59959660462}">
      <dgm:prSet/>
      <dgm:spPr/>
      <dgm:t>
        <a:bodyPr/>
        <a:lstStyle/>
        <a:p>
          <a:endParaRPr lang="en-US"/>
        </a:p>
      </dgm:t>
    </dgm:pt>
    <dgm:pt modelId="{8C857017-FAEC-47EB-A864-540FEBAFC405}">
      <dgm:prSet/>
      <dgm:spPr/>
      <dgm:t>
        <a:bodyPr/>
        <a:lstStyle/>
        <a:p>
          <a:pPr rtl="0"/>
          <a:r>
            <a:rPr lang="en-US"/>
            <a:t>Industry analysis</a:t>
          </a:r>
        </a:p>
      </dgm:t>
    </dgm:pt>
    <dgm:pt modelId="{90EA4BB2-49C2-47C7-B8C0-04F8DBE13309}" type="parTrans" cxnId="{C2EBC7FA-D511-4093-AEA3-BBA8DD6928DC}">
      <dgm:prSet/>
      <dgm:spPr/>
      <dgm:t>
        <a:bodyPr/>
        <a:lstStyle/>
        <a:p>
          <a:endParaRPr lang="en-US"/>
        </a:p>
      </dgm:t>
    </dgm:pt>
    <dgm:pt modelId="{1AFF1C3F-4FF0-42E2-BAD1-F00BFE80CB4D}" type="sibTrans" cxnId="{C2EBC7FA-D511-4093-AEA3-BBA8DD6928DC}">
      <dgm:prSet/>
      <dgm:spPr/>
      <dgm:t>
        <a:bodyPr/>
        <a:lstStyle/>
        <a:p>
          <a:endParaRPr lang="en-US"/>
        </a:p>
      </dgm:t>
    </dgm:pt>
    <dgm:pt modelId="{5D6E8B9E-FA32-4D4E-876E-15CD91E1FA3E}">
      <dgm:prSet/>
      <dgm:spPr/>
      <dgm:t>
        <a:bodyPr/>
        <a:lstStyle/>
        <a:p>
          <a:pPr rtl="0"/>
          <a:r>
            <a:rPr lang="en-US"/>
            <a:t>Finding groups of similar firms based on profitability, growth rate, market size, products, etc. </a:t>
          </a:r>
        </a:p>
      </dgm:t>
    </dgm:pt>
    <dgm:pt modelId="{1FBBD5BD-3EC2-406A-BE76-7AF06EB4E049}" type="parTrans" cxnId="{CB92F1CE-B6D7-45CF-91E9-3639B2D4EF59}">
      <dgm:prSet/>
      <dgm:spPr/>
      <dgm:t>
        <a:bodyPr/>
        <a:lstStyle/>
        <a:p>
          <a:endParaRPr lang="en-US"/>
        </a:p>
      </dgm:t>
    </dgm:pt>
    <dgm:pt modelId="{5B8592F4-1AE2-4DD8-A74D-B17755B75B99}" type="sibTrans" cxnId="{CB92F1CE-B6D7-45CF-91E9-3639B2D4EF59}">
      <dgm:prSet/>
      <dgm:spPr/>
      <dgm:t>
        <a:bodyPr/>
        <a:lstStyle/>
        <a:p>
          <a:endParaRPr lang="en-US"/>
        </a:p>
      </dgm:t>
    </dgm:pt>
    <dgm:pt modelId="{93132498-92E5-4BD7-A0E4-3C57F9BC7FC9}">
      <dgm:prSet/>
      <dgm:spPr/>
      <dgm:t>
        <a:bodyPr/>
        <a:lstStyle/>
        <a:p>
          <a:pPr rtl="0"/>
          <a:r>
            <a:rPr lang="en-US"/>
            <a:t>Political forecasting</a:t>
          </a:r>
        </a:p>
      </dgm:t>
    </dgm:pt>
    <dgm:pt modelId="{9560DA8E-63A6-4C96-93EC-22D1FEFD86E0}" type="parTrans" cxnId="{FD22B9A6-7AE1-408F-B1B8-F85D3682D889}">
      <dgm:prSet/>
      <dgm:spPr/>
      <dgm:t>
        <a:bodyPr/>
        <a:lstStyle/>
        <a:p>
          <a:endParaRPr lang="en-US"/>
        </a:p>
      </dgm:t>
    </dgm:pt>
    <dgm:pt modelId="{F489E105-88E0-4FF0-9D40-FFDEB7279520}" type="sibTrans" cxnId="{FD22B9A6-7AE1-408F-B1B8-F85D3682D889}">
      <dgm:prSet/>
      <dgm:spPr/>
      <dgm:t>
        <a:bodyPr/>
        <a:lstStyle/>
        <a:p>
          <a:endParaRPr lang="en-US"/>
        </a:p>
      </dgm:t>
    </dgm:pt>
    <dgm:pt modelId="{8448E6A3-E23D-48C3-912A-FF4BCAAADB9A}">
      <dgm:prSet/>
      <dgm:spPr/>
      <dgm:t>
        <a:bodyPr/>
        <a:lstStyle/>
        <a:p>
          <a:pPr rtl="0"/>
          <a:r>
            <a:rPr lang="en-US"/>
            <a:t>Group neighborhoods by demographics, lifestyles and political view</a:t>
          </a:r>
        </a:p>
      </dgm:t>
    </dgm:pt>
    <dgm:pt modelId="{375BAE0F-2551-42A2-A4C1-466EEB5B051C}" type="parTrans" cxnId="{2924E710-66B7-4558-BF59-D20CA5CF3265}">
      <dgm:prSet/>
      <dgm:spPr/>
      <dgm:t>
        <a:bodyPr/>
        <a:lstStyle/>
        <a:p>
          <a:endParaRPr lang="en-US"/>
        </a:p>
      </dgm:t>
    </dgm:pt>
    <dgm:pt modelId="{3FB598DF-0E59-4757-8156-E47DC21C2E1E}" type="sibTrans" cxnId="{2924E710-66B7-4558-BF59-D20CA5CF3265}">
      <dgm:prSet/>
      <dgm:spPr/>
      <dgm:t>
        <a:bodyPr/>
        <a:lstStyle/>
        <a:p>
          <a:endParaRPr lang="en-US"/>
        </a:p>
      </dgm:t>
    </dgm:pt>
    <dgm:pt modelId="{19EECB4F-A5A0-4EF4-AF13-C03BFBDD6751}">
      <dgm:prSet/>
      <dgm:spPr/>
      <dgm:t>
        <a:bodyPr/>
        <a:lstStyle/>
        <a:p>
          <a:r>
            <a:rPr lang="en-US"/>
            <a:t>Biology</a:t>
          </a:r>
        </a:p>
      </dgm:t>
    </dgm:pt>
    <dgm:pt modelId="{0880DEDD-47E4-4D70-AFB0-EF2299902DAB}" type="parTrans" cxnId="{4F86D0C8-F131-44BE-904D-A0F56E402235}">
      <dgm:prSet/>
      <dgm:spPr/>
      <dgm:t>
        <a:bodyPr/>
        <a:lstStyle/>
        <a:p>
          <a:endParaRPr lang="en-US"/>
        </a:p>
      </dgm:t>
    </dgm:pt>
    <dgm:pt modelId="{5312A0D7-C70C-429C-BB1B-834D6E034F0E}" type="sibTrans" cxnId="{4F86D0C8-F131-44BE-904D-A0F56E402235}">
      <dgm:prSet/>
      <dgm:spPr/>
      <dgm:t>
        <a:bodyPr/>
        <a:lstStyle/>
        <a:p>
          <a:endParaRPr lang="en-US"/>
        </a:p>
      </dgm:t>
    </dgm:pt>
    <dgm:pt modelId="{AC82589B-382B-4BEE-B0E0-5FE4C5D5AE60}">
      <dgm:prSet/>
      <dgm:spPr/>
      <dgm:t>
        <a:bodyPr/>
        <a:lstStyle/>
        <a:p>
          <a:r>
            <a:rPr lang="en-US"/>
            <a:t>Finance</a:t>
          </a:r>
        </a:p>
      </dgm:t>
    </dgm:pt>
    <dgm:pt modelId="{D9FCFC24-4A9C-49EC-9DBF-D2B9FF8FFE45}" type="parTrans" cxnId="{239CA411-5927-46AB-A2D0-9D62125AD2AF}">
      <dgm:prSet/>
      <dgm:spPr/>
      <dgm:t>
        <a:bodyPr/>
        <a:lstStyle/>
        <a:p>
          <a:endParaRPr lang="en-US"/>
        </a:p>
      </dgm:t>
    </dgm:pt>
    <dgm:pt modelId="{8A7A374D-2058-4E50-A79C-E6EBFE021CA8}" type="sibTrans" cxnId="{239CA411-5927-46AB-A2D0-9D62125AD2AF}">
      <dgm:prSet/>
      <dgm:spPr/>
      <dgm:t>
        <a:bodyPr/>
        <a:lstStyle/>
        <a:p>
          <a:endParaRPr lang="en-US"/>
        </a:p>
      </dgm:t>
    </dgm:pt>
    <dgm:pt modelId="{B34FE8F6-3576-45CB-B99A-3DF7DC19441A}">
      <dgm:prSet/>
      <dgm:spPr/>
      <dgm:t>
        <a:bodyPr/>
        <a:lstStyle/>
        <a:p>
          <a:r>
            <a:rPr lang="en-US"/>
            <a:t>Group similar plants into species</a:t>
          </a:r>
        </a:p>
      </dgm:t>
    </dgm:pt>
    <dgm:pt modelId="{3959C49B-1C15-4C45-AC4A-FC0F9F344F80}" type="parTrans" cxnId="{F5CCF4B9-5EFB-4C41-8116-EDD99B666103}">
      <dgm:prSet/>
      <dgm:spPr/>
      <dgm:t>
        <a:bodyPr/>
        <a:lstStyle/>
        <a:p>
          <a:endParaRPr lang="en-US"/>
        </a:p>
      </dgm:t>
    </dgm:pt>
    <dgm:pt modelId="{67C99B37-84E3-490C-AF0B-46DCA8AF4772}" type="sibTrans" cxnId="{F5CCF4B9-5EFB-4C41-8116-EDD99B666103}">
      <dgm:prSet/>
      <dgm:spPr/>
      <dgm:t>
        <a:bodyPr/>
        <a:lstStyle/>
        <a:p>
          <a:endParaRPr lang="en-US"/>
        </a:p>
      </dgm:t>
    </dgm:pt>
    <dgm:pt modelId="{B7A87D4D-AFC2-4AA4-9D32-8AF79AB00664}">
      <dgm:prSet/>
      <dgm:spPr/>
      <dgm:t>
        <a:bodyPr/>
        <a:lstStyle/>
        <a:p>
          <a:r>
            <a:rPr lang="en-US"/>
            <a:t>Define groups of similar stocks based on financial characteristics, and select stocks from different groups to create balanced portfolios </a:t>
          </a:r>
        </a:p>
      </dgm:t>
    </dgm:pt>
    <dgm:pt modelId="{4280565B-2BAE-4D00-919B-FA574F0C2758}" type="parTrans" cxnId="{233D68F4-F9B5-47AC-86DC-74E21A2A38A9}">
      <dgm:prSet/>
      <dgm:spPr/>
      <dgm:t>
        <a:bodyPr/>
        <a:lstStyle/>
        <a:p>
          <a:endParaRPr lang="en-US"/>
        </a:p>
      </dgm:t>
    </dgm:pt>
    <dgm:pt modelId="{A9B69E5F-E488-4614-A835-A7FF57AB20A4}" type="sibTrans" cxnId="{233D68F4-F9B5-47AC-86DC-74E21A2A38A9}">
      <dgm:prSet/>
      <dgm:spPr/>
      <dgm:t>
        <a:bodyPr/>
        <a:lstStyle/>
        <a:p>
          <a:endParaRPr lang="en-US"/>
        </a:p>
      </dgm:t>
    </dgm:pt>
    <dgm:pt modelId="{9B9D824B-10B3-4608-A9B5-33B17E7030AC}" type="pres">
      <dgm:prSet presAssocID="{6C73FD4B-24C6-4BB8-AD81-52AD76726244}" presName="linear" presStyleCnt="0">
        <dgm:presLayoutVars>
          <dgm:animLvl val="lvl"/>
          <dgm:resizeHandles val="exact"/>
        </dgm:presLayoutVars>
      </dgm:prSet>
      <dgm:spPr/>
    </dgm:pt>
    <dgm:pt modelId="{F055EC0B-DE17-4926-9587-EE972A97B281}" type="pres">
      <dgm:prSet presAssocID="{4BB4B1BE-6054-48C9-ACAE-BDAABB6F010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15862C6-E246-4C66-830D-64169A0E8A3B}" type="pres">
      <dgm:prSet presAssocID="{4BB4B1BE-6054-48C9-ACAE-BDAABB6F010C}" presName="childText" presStyleLbl="revTx" presStyleIdx="0" presStyleCnt="5">
        <dgm:presLayoutVars>
          <dgm:bulletEnabled val="1"/>
        </dgm:presLayoutVars>
      </dgm:prSet>
      <dgm:spPr/>
    </dgm:pt>
    <dgm:pt modelId="{8C2BEF87-7D9B-49D9-AB13-430E3E29EA0E}" type="pres">
      <dgm:prSet presAssocID="{8C857017-FAEC-47EB-A864-540FEBAFC40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24EA1E3-4048-4B26-8E93-7BF273CEACCC}" type="pres">
      <dgm:prSet presAssocID="{8C857017-FAEC-47EB-A864-540FEBAFC405}" presName="childText" presStyleLbl="revTx" presStyleIdx="1" presStyleCnt="5">
        <dgm:presLayoutVars>
          <dgm:bulletEnabled val="1"/>
        </dgm:presLayoutVars>
      </dgm:prSet>
      <dgm:spPr/>
    </dgm:pt>
    <dgm:pt modelId="{C5E6C4A0-BBE0-4361-ABBF-E7A72A58E4DF}" type="pres">
      <dgm:prSet presAssocID="{93132498-92E5-4BD7-A0E4-3C57F9BC7FC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766C437-C2A4-48D2-B250-12ABA168E9FA}" type="pres">
      <dgm:prSet presAssocID="{93132498-92E5-4BD7-A0E4-3C57F9BC7FC9}" presName="childText" presStyleLbl="revTx" presStyleIdx="2" presStyleCnt="5">
        <dgm:presLayoutVars>
          <dgm:bulletEnabled val="1"/>
        </dgm:presLayoutVars>
      </dgm:prSet>
      <dgm:spPr/>
    </dgm:pt>
    <dgm:pt modelId="{652684B1-779F-4084-8691-A04450CE2D07}" type="pres">
      <dgm:prSet presAssocID="{19EECB4F-A5A0-4EF4-AF13-C03BFBDD675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D2FC260-AEE7-46F3-ACF9-F136453E642F}" type="pres">
      <dgm:prSet presAssocID="{19EECB4F-A5A0-4EF4-AF13-C03BFBDD6751}" presName="childText" presStyleLbl="revTx" presStyleIdx="3" presStyleCnt="5">
        <dgm:presLayoutVars>
          <dgm:bulletEnabled val="1"/>
        </dgm:presLayoutVars>
      </dgm:prSet>
      <dgm:spPr/>
    </dgm:pt>
    <dgm:pt modelId="{992AD579-E95B-4034-8AC7-8A9CB0A2A49E}" type="pres">
      <dgm:prSet presAssocID="{AC82589B-382B-4BEE-B0E0-5FE4C5D5AE60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EFA9AC47-C3C8-4E72-9E91-2D96CB7EBE49}" type="pres">
      <dgm:prSet presAssocID="{AC82589B-382B-4BEE-B0E0-5FE4C5D5AE60}" presName="childText" presStyleLbl="revTx" presStyleIdx="4" presStyleCnt="5">
        <dgm:presLayoutVars>
          <dgm:bulletEnabled val="1"/>
        </dgm:presLayoutVars>
      </dgm:prSet>
      <dgm:spPr/>
    </dgm:pt>
  </dgm:ptLst>
  <dgm:cxnLst>
    <dgm:cxn modelId="{2924E710-66B7-4558-BF59-D20CA5CF3265}" srcId="{93132498-92E5-4BD7-A0E4-3C57F9BC7FC9}" destId="{8448E6A3-E23D-48C3-912A-FF4BCAAADB9A}" srcOrd="0" destOrd="0" parTransId="{375BAE0F-2551-42A2-A4C1-466EEB5B051C}" sibTransId="{3FB598DF-0E59-4757-8156-E47DC21C2E1E}"/>
    <dgm:cxn modelId="{239CA411-5927-46AB-A2D0-9D62125AD2AF}" srcId="{6C73FD4B-24C6-4BB8-AD81-52AD76726244}" destId="{AC82589B-382B-4BEE-B0E0-5FE4C5D5AE60}" srcOrd="4" destOrd="0" parTransId="{D9FCFC24-4A9C-49EC-9DBF-D2B9FF8FFE45}" sibTransId="{8A7A374D-2058-4E50-A79C-E6EBFE021CA8}"/>
    <dgm:cxn modelId="{0E39501F-3CD4-4FA0-AD38-275884F6BCF9}" type="presOf" srcId="{19EECB4F-A5A0-4EF4-AF13-C03BFBDD6751}" destId="{652684B1-779F-4084-8691-A04450CE2D07}" srcOrd="0" destOrd="0" presId="urn:microsoft.com/office/officeart/2005/8/layout/vList2"/>
    <dgm:cxn modelId="{D8DE931F-7183-4621-B686-8B68A46E8A35}" type="presOf" srcId="{4F3EA61E-B41A-4FA7-900F-C90D9EBE2154}" destId="{D15862C6-E246-4C66-830D-64169A0E8A3B}" srcOrd="0" destOrd="0" presId="urn:microsoft.com/office/officeart/2005/8/layout/vList2"/>
    <dgm:cxn modelId="{2AC9A12D-FF39-4210-A181-E92E0D48C2EA}" type="presOf" srcId="{B34FE8F6-3576-45CB-B99A-3DF7DC19441A}" destId="{7D2FC260-AEE7-46F3-ACF9-F136453E642F}" srcOrd="0" destOrd="0" presId="urn:microsoft.com/office/officeart/2005/8/layout/vList2"/>
    <dgm:cxn modelId="{C7E63952-3A1B-4CF4-B31F-5B8951FA606B}" type="presOf" srcId="{8448E6A3-E23D-48C3-912A-FF4BCAAADB9A}" destId="{7766C437-C2A4-48D2-B250-12ABA168E9FA}" srcOrd="0" destOrd="0" presId="urn:microsoft.com/office/officeart/2005/8/layout/vList2"/>
    <dgm:cxn modelId="{421F8255-5327-447D-81CC-BCC073FC3396}" type="presOf" srcId="{8C857017-FAEC-47EB-A864-540FEBAFC405}" destId="{8C2BEF87-7D9B-49D9-AB13-430E3E29EA0E}" srcOrd="0" destOrd="0" presId="urn:microsoft.com/office/officeart/2005/8/layout/vList2"/>
    <dgm:cxn modelId="{B1262895-D2CA-4054-9144-34A54464CA76}" type="presOf" srcId="{93132498-92E5-4BD7-A0E4-3C57F9BC7FC9}" destId="{C5E6C4A0-BBE0-4361-ABBF-E7A72A58E4DF}" srcOrd="0" destOrd="0" presId="urn:microsoft.com/office/officeart/2005/8/layout/vList2"/>
    <dgm:cxn modelId="{2CE30D9F-A9FF-4549-8104-D59959660462}" srcId="{4BB4B1BE-6054-48C9-ACAE-BDAABB6F010C}" destId="{4F3EA61E-B41A-4FA7-900F-C90D9EBE2154}" srcOrd="0" destOrd="0" parTransId="{E6D41D73-A3A1-45C3-9E30-C85F7BB5DC43}" sibTransId="{77C92D19-2DE3-4118-92E6-D3BEFF1A2E88}"/>
    <dgm:cxn modelId="{FDB4AAA2-B95A-4F8C-AA68-F228991AFA7F}" type="presOf" srcId="{4BB4B1BE-6054-48C9-ACAE-BDAABB6F010C}" destId="{F055EC0B-DE17-4926-9587-EE972A97B281}" srcOrd="0" destOrd="0" presId="urn:microsoft.com/office/officeart/2005/8/layout/vList2"/>
    <dgm:cxn modelId="{FD22B9A6-7AE1-408F-B1B8-F85D3682D889}" srcId="{6C73FD4B-24C6-4BB8-AD81-52AD76726244}" destId="{93132498-92E5-4BD7-A0E4-3C57F9BC7FC9}" srcOrd="2" destOrd="0" parTransId="{9560DA8E-63A6-4C96-93EC-22D1FEFD86E0}" sibTransId="{F489E105-88E0-4FF0-9D40-FFDEB7279520}"/>
    <dgm:cxn modelId="{E69A35A8-904A-48AC-8A7B-BC8F00526003}" type="presOf" srcId="{B7A87D4D-AFC2-4AA4-9D32-8AF79AB00664}" destId="{EFA9AC47-C3C8-4E72-9E91-2D96CB7EBE49}" srcOrd="0" destOrd="0" presId="urn:microsoft.com/office/officeart/2005/8/layout/vList2"/>
    <dgm:cxn modelId="{9ABA4DAB-B10F-4B9E-938E-5A3C306EB9F1}" type="presOf" srcId="{5D6E8B9E-FA32-4D4E-876E-15CD91E1FA3E}" destId="{D24EA1E3-4048-4B26-8E93-7BF273CEACCC}" srcOrd="0" destOrd="0" presId="urn:microsoft.com/office/officeart/2005/8/layout/vList2"/>
    <dgm:cxn modelId="{B9C9BCAB-0764-46FC-844D-EC214C05CF30}" type="presOf" srcId="{AC82589B-382B-4BEE-B0E0-5FE4C5D5AE60}" destId="{992AD579-E95B-4034-8AC7-8A9CB0A2A49E}" srcOrd="0" destOrd="0" presId="urn:microsoft.com/office/officeart/2005/8/layout/vList2"/>
    <dgm:cxn modelId="{F5CCF4B9-5EFB-4C41-8116-EDD99B666103}" srcId="{19EECB4F-A5A0-4EF4-AF13-C03BFBDD6751}" destId="{B34FE8F6-3576-45CB-B99A-3DF7DC19441A}" srcOrd="0" destOrd="0" parTransId="{3959C49B-1C15-4C45-AC4A-FC0F9F344F80}" sibTransId="{67C99B37-84E3-490C-AF0B-46DCA8AF4772}"/>
    <dgm:cxn modelId="{4F86D0C8-F131-44BE-904D-A0F56E402235}" srcId="{6C73FD4B-24C6-4BB8-AD81-52AD76726244}" destId="{19EECB4F-A5A0-4EF4-AF13-C03BFBDD6751}" srcOrd="3" destOrd="0" parTransId="{0880DEDD-47E4-4D70-AFB0-EF2299902DAB}" sibTransId="{5312A0D7-C70C-429C-BB1B-834D6E034F0E}"/>
    <dgm:cxn modelId="{CB92F1CE-B6D7-45CF-91E9-3639B2D4EF59}" srcId="{8C857017-FAEC-47EB-A864-540FEBAFC405}" destId="{5D6E8B9E-FA32-4D4E-876E-15CD91E1FA3E}" srcOrd="0" destOrd="0" parTransId="{1FBBD5BD-3EC2-406A-BE76-7AF06EB4E049}" sibTransId="{5B8592F4-1AE2-4DD8-A74D-B17755B75B99}"/>
    <dgm:cxn modelId="{13D41FDA-7DA2-46D6-98E4-9A8AC2C430F6}" type="presOf" srcId="{6C73FD4B-24C6-4BB8-AD81-52AD76726244}" destId="{9B9D824B-10B3-4608-A9B5-33B17E7030AC}" srcOrd="0" destOrd="0" presId="urn:microsoft.com/office/officeart/2005/8/layout/vList2"/>
    <dgm:cxn modelId="{2AE77FE9-CC04-4234-BA84-ED8C2A372E5C}" srcId="{6C73FD4B-24C6-4BB8-AD81-52AD76726244}" destId="{4BB4B1BE-6054-48C9-ACAE-BDAABB6F010C}" srcOrd="0" destOrd="0" parTransId="{D749E9E8-5FA7-4F4B-BD84-B88D46AA1388}" sibTransId="{CC1C81FE-5BE9-435C-BE9A-6B65BAC7256C}"/>
    <dgm:cxn modelId="{233D68F4-F9B5-47AC-86DC-74E21A2A38A9}" srcId="{AC82589B-382B-4BEE-B0E0-5FE4C5D5AE60}" destId="{B7A87D4D-AFC2-4AA4-9D32-8AF79AB00664}" srcOrd="0" destOrd="0" parTransId="{4280565B-2BAE-4D00-919B-FA574F0C2758}" sibTransId="{A9B69E5F-E488-4614-A835-A7FF57AB20A4}"/>
    <dgm:cxn modelId="{C2EBC7FA-D511-4093-AEA3-BBA8DD6928DC}" srcId="{6C73FD4B-24C6-4BB8-AD81-52AD76726244}" destId="{8C857017-FAEC-47EB-A864-540FEBAFC405}" srcOrd="1" destOrd="0" parTransId="{90EA4BB2-49C2-47C7-B8C0-04F8DBE13309}" sibTransId="{1AFF1C3F-4FF0-42E2-BAD1-F00BFE80CB4D}"/>
    <dgm:cxn modelId="{487F110E-CFA6-4062-87D6-E40DFA624B5A}" type="presParOf" srcId="{9B9D824B-10B3-4608-A9B5-33B17E7030AC}" destId="{F055EC0B-DE17-4926-9587-EE972A97B281}" srcOrd="0" destOrd="0" presId="urn:microsoft.com/office/officeart/2005/8/layout/vList2"/>
    <dgm:cxn modelId="{7CD20850-079B-4941-A331-60B898161BE3}" type="presParOf" srcId="{9B9D824B-10B3-4608-A9B5-33B17E7030AC}" destId="{D15862C6-E246-4C66-830D-64169A0E8A3B}" srcOrd="1" destOrd="0" presId="urn:microsoft.com/office/officeart/2005/8/layout/vList2"/>
    <dgm:cxn modelId="{2E2EA66E-0B31-46E1-91F2-9782D044223F}" type="presParOf" srcId="{9B9D824B-10B3-4608-A9B5-33B17E7030AC}" destId="{8C2BEF87-7D9B-49D9-AB13-430E3E29EA0E}" srcOrd="2" destOrd="0" presId="urn:microsoft.com/office/officeart/2005/8/layout/vList2"/>
    <dgm:cxn modelId="{2A419FB0-E87F-48F3-9F68-B21C1F08588F}" type="presParOf" srcId="{9B9D824B-10B3-4608-A9B5-33B17E7030AC}" destId="{D24EA1E3-4048-4B26-8E93-7BF273CEACCC}" srcOrd="3" destOrd="0" presId="urn:microsoft.com/office/officeart/2005/8/layout/vList2"/>
    <dgm:cxn modelId="{BC163950-85A3-4501-A7F0-703FED0C37E4}" type="presParOf" srcId="{9B9D824B-10B3-4608-A9B5-33B17E7030AC}" destId="{C5E6C4A0-BBE0-4361-ABBF-E7A72A58E4DF}" srcOrd="4" destOrd="0" presId="urn:microsoft.com/office/officeart/2005/8/layout/vList2"/>
    <dgm:cxn modelId="{5AF0F7B1-F712-480E-9272-005614E6A002}" type="presParOf" srcId="{9B9D824B-10B3-4608-A9B5-33B17E7030AC}" destId="{7766C437-C2A4-48D2-B250-12ABA168E9FA}" srcOrd="5" destOrd="0" presId="urn:microsoft.com/office/officeart/2005/8/layout/vList2"/>
    <dgm:cxn modelId="{4AFC653F-EE92-4D7B-AC74-5753370D4162}" type="presParOf" srcId="{9B9D824B-10B3-4608-A9B5-33B17E7030AC}" destId="{652684B1-779F-4084-8691-A04450CE2D07}" srcOrd="6" destOrd="0" presId="urn:microsoft.com/office/officeart/2005/8/layout/vList2"/>
    <dgm:cxn modelId="{1FED854F-03EC-42D8-B54B-2DDDA0C1A2D4}" type="presParOf" srcId="{9B9D824B-10B3-4608-A9B5-33B17E7030AC}" destId="{7D2FC260-AEE7-46F3-ACF9-F136453E642F}" srcOrd="7" destOrd="0" presId="urn:microsoft.com/office/officeart/2005/8/layout/vList2"/>
    <dgm:cxn modelId="{81574231-2DD1-4120-86EF-6518E67B0D76}" type="presParOf" srcId="{9B9D824B-10B3-4608-A9B5-33B17E7030AC}" destId="{992AD579-E95B-4034-8AC7-8A9CB0A2A49E}" srcOrd="8" destOrd="0" presId="urn:microsoft.com/office/officeart/2005/8/layout/vList2"/>
    <dgm:cxn modelId="{4AE3831A-5341-49F9-A750-FED782369A54}" type="presParOf" srcId="{9B9D824B-10B3-4608-A9B5-33B17E7030AC}" destId="{EFA9AC47-C3C8-4E72-9E91-2D96CB7EBE49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010730-F0C4-44EA-BDCF-298950062959}" type="doc">
      <dgm:prSet loTypeId="urn:microsoft.com/office/officeart/2005/8/layout/hList9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A5C3578-B3AB-4CFE-8793-77C12FE30AD3}">
      <dgm:prSet custT="1"/>
      <dgm:spPr/>
      <dgm:t>
        <a:bodyPr/>
        <a:lstStyle/>
        <a:p>
          <a:pPr rtl="0"/>
          <a:r>
            <a:rPr lang="en-US" sz="1700"/>
            <a:t>Classification</a:t>
          </a:r>
        </a:p>
        <a:p>
          <a:pPr rtl="0"/>
          <a:r>
            <a:rPr lang="en-US" sz="1700"/>
            <a:t>(like Decision Trees)</a:t>
          </a:r>
        </a:p>
      </dgm:t>
    </dgm:pt>
    <dgm:pt modelId="{AFA3A85C-E305-4282-AC89-3EBB7A434FFD}" type="parTrans" cxnId="{0915CAF8-C28F-45EA-A354-45E17B872E5C}">
      <dgm:prSet/>
      <dgm:spPr/>
      <dgm:t>
        <a:bodyPr/>
        <a:lstStyle/>
        <a:p>
          <a:endParaRPr lang="en-US"/>
        </a:p>
      </dgm:t>
    </dgm:pt>
    <dgm:pt modelId="{F7358B2F-2ABA-48FE-ADB8-27292D6681B1}" type="sibTrans" cxnId="{0915CAF8-C28F-45EA-A354-45E17B872E5C}">
      <dgm:prSet/>
      <dgm:spPr/>
      <dgm:t>
        <a:bodyPr/>
        <a:lstStyle/>
        <a:p>
          <a:endParaRPr lang="en-US"/>
        </a:p>
      </dgm:t>
    </dgm:pt>
    <dgm:pt modelId="{3B5AA315-15BF-42EF-810C-04D568988149}">
      <dgm:prSet/>
      <dgm:spPr/>
      <dgm:t>
        <a:bodyPr/>
        <a:lstStyle/>
        <a:p>
          <a:pPr rtl="0"/>
          <a:r>
            <a:rPr lang="en-US" dirty="0"/>
            <a:t>People simply place items into categories</a:t>
          </a:r>
        </a:p>
      </dgm:t>
    </dgm:pt>
    <dgm:pt modelId="{FDBC7BF4-512D-4A54-B54C-A289C52933D4}" type="parTrans" cxnId="{43C08ADA-7FE7-40B9-AD68-620416461853}">
      <dgm:prSet/>
      <dgm:spPr/>
      <dgm:t>
        <a:bodyPr/>
        <a:lstStyle/>
        <a:p>
          <a:endParaRPr lang="en-US"/>
        </a:p>
      </dgm:t>
    </dgm:pt>
    <dgm:pt modelId="{E6569E5B-F7DB-43C1-9C8D-59D3A8E40269}" type="sibTrans" cxnId="{43C08ADA-7FE7-40B9-AD68-620416461853}">
      <dgm:prSet/>
      <dgm:spPr/>
      <dgm:t>
        <a:bodyPr/>
        <a:lstStyle/>
        <a:p>
          <a:endParaRPr lang="en-US"/>
        </a:p>
      </dgm:t>
    </dgm:pt>
    <dgm:pt modelId="{24169A92-93AD-425E-810D-5A2758ED27A5}">
      <dgm:prSet custT="1"/>
      <dgm:spPr/>
      <dgm:t>
        <a:bodyPr/>
        <a:lstStyle/>
        <a:p>
          <a:pPr rtl="0"/>
          <a:r>
            <a:rPr lang="en-US" sz="1700" dirty="0"/>
            <a:t>Simple categorization by attributes</a:t>
          </a:r>
        </a:p>
      </dgm:t>
    </dgm:pt>
    <dgm:pt modelId="{922EE465-6CBC-4887-BBD9-D36ED3C6F060}" type="parTrans" cxnId="{C8F71D3B-94A4-44C6-BB61-53D729EB4926}">
      <dgm:prSet/>
      <dgm:spPr/>
      <dgm:t>
        <a:bodyPr/>
        <a:lstStyle/>
        <a:p>
          <a:endParaRPr lang="en-US"/>
        </a:p>
      </dgm:t>
    </dgm:pt>
    <dgm:pt modelId="{58180E13-965C-4772-9D6D-F2A0ED47CD5B}" type="sibTrans" cxnId="{C8F71D3B-94A4-44C6-BB61-53D729EB4926}">
      <dgm:prSet/>
      <dgm:spPr/>
      <dgm:t>
        <a:bodyPr/>
        <a:lstStyle/>
        <a:p>
          <a:endParaRPr lang="en-US"/>
        </a:p>
      </dgm:t>
    </dgm:pt>
    <dgm:pt modelId="{35FB27DC-E682-48B6-83A5-8118719F853C}">
      <dgm:prSet/>
      <dgm:spPr/>
      <dgm:t>
        <a:bodyPr/>
        <a:lstStyle/>
        <a:p>
          <a:pPr rtl="0"/>
          <a:r>
            <a:rPr lang="en-US" dirty="0"/>
            <a:t>Dividing students into groups by last name</a:t>
          </a:r>
        </a:p>
      </dgm:t>
    </dgm:pt>
    <dgm:pt modelId="{C7792D0E-1B83-4833-A028-1C6A57195278}" type="parTrans" cxnId="{B91F2E75-3A11-48A6-8F5F-261B34039F7B}">
      <dgm:prSet/>
      <dgm:spPr/>
      <dgm:t>
        <a:bodyPr/>
        <a:lstStyle/>
        <a:p>
          <a:endParaRPr lang="en-US"/>
        </a:p>
      </dgm:t>
    </dgm:pt>
    <dgm:pt modelId="{50579270-F447-4D5C-8652-9AA153B950C9}" type="sibTrans" cxnId="{B91F2E75-3A11-48A6-8F5F-261B34039F7B}">
      <dgm:prSet/>
      <dgm:spPr/>
      <dgm:t>
        <a:bodyPr/>
        <a:lstStyle/>
        <a:p>
          <a:endParaRPr lang="en-US"/>
        </a:p>
      </dgm:t>
    </dgm:pt>
    <dgm:pt modelId="{8937E578-6750-4699-8407-3D26F31DBD72}" type="pres">
      <dgm:prSet presAssocID="{E5010730-F0C4-44EA-BDCF-298950062959}" presName="list" presStyleCnt="0">
        <dgm:presLayoutVars>
          <dgm:dir/>
          <dgm:animLvl val="lvl"/>
        </dgm:presLayoutVars>
      </dgm:prSet>
      <dgm:spPr/>
    </dgm:pt>
    <dgm:pt modelId="{FB9941C2-C1A0-4D9B-9F7F-27262D66C697}" type="pres">
      <dgm:prSet presAssocID="{BA5C3578-B3AB-4CFE-8793-77C12FE30AD3}" presName="posSpace" presStyleCnt="0"/>
      <dgm:spPr/>
    </dgm:pt>
    <dgm:pt modelId="{DB60E39E-D273-46B1-B21F-5DA258FA850B}" type="pres">
      <dgm:prSet presAssocID="{BA5C3578-B3AB-4CFE-8793-77C12FE30AD3}" presName="vertFlow" presStyleCnt="0"/>
      <dgm:spPr/>
    </dgm:pt>
    <dgm:pt modelId="{747AA3D2-495C-4BAC-9182-5DC5869B537A}" type="pres">
      <dgm:prSet presAssocID="{BA5C3578-B3AB-4CFE-8793-77C12FE30AD3}" presName="topSpace" presStyleCnt="0"/>
      <dgm:spPr/>
    </dgm:pt>
    <dgm:pt modelId="{EBFB1471-27F4-49B3-AC85-BFD50860E900}" type="pres">
      <dgm:prSet presAssocID="{BA5C3578-B3AB-4CFE-8793-77C12FE30AD3}" presName="firstComp" presStyleCnt="0"/>
      <dgm:spPr/>
    </dgm:pt>
    <dgm:pt modelId="{FBB6BEF8-511A-4305-BCE5-3013836AB018}" type="pres">
      <dgm:prSet presAssocID="{BA5C3578-B3AB-4CFE-8793-77C12FE30AD3}" presName="firstChild" presStyleLbl="bgAccFollowNode1" presStyleIdx="0" presStyleCnt="2" custScaleX="91332" custLinFactNeighborX="2364" custLinFactNeighborY="955"/>
      <dgm:spPr/>
    </dgm:pt>
    <dgm:pt modelId="{5CDAAD48-14A7-43A8-AC22-2EBCBE39C2CB}" type="pres">
      <dgm:prSet presAssocID="{BA5C3578-B3AB-4CFE-8793-77C12FE30AD3}" presName="firstChildTx" presStyleLbl="bgAccFollowNode1" presStyleIdx="0" presStyleCnt="2">
        <dgm:presLayoutVars>
          <dgm:bulletEnabled val="1"/>
        </dgm:presLayoutVars>
      </dgm:prSet>
      <dgm:spPr/>
    </dgm:pt>
    <dgm:pt modelId="{2B329DCA-084A-47FF-8651-E07F25856814}" type="pres">
      <dgm:prSet presAssocID="{BA5C3578-B3AB-4CFE-8793-77C12FE30AD3}" presName="negSpace" presStyleCnt="0"/>
      <dgm:spPr/>
    </dgm:pt>
    <dgm:pt modelId="{F1ABFFC1-E94B-4C03-A434-146358BD4466}" type="pres">
      <dgm:prSet presAssocID="{BA5C3578-B3AB-4CFE-8793-77C12FE30AD3}" presName="circle" presStyleLbl="node1" presStyleIdx="0" presStyleCnt="2" custScaleX="118685" custScaleY="116244"/>
      <dgm:spPr/>
    </dgm:pt>
    <dgm:pt modelId="{615E2830-DA8C-4D9E-9661-233F61A1E432}" type="pres">
      <dgm:prSet presAssocID="{F7358B2F-2ABA-48FE-ADB8-27292D6681B1}" presName="transSpace" presStyleCnt="0"/>
      <dgm:spPr/>
    </dgm:pt>
    <dgm:pt modelId="{2C62DD58-722D-4C2F-866E-8920E7579C04}" type="pres">
      <dgm:prSet presAssocID="{24169A92-93AD-425E-810D-5A2758ED27A5}" presName="posSpace" presStyleCnt="0"/>
      <dgm:spPr/>
    </dgm:pt>
    <dgm:pt modelId="{58C89965-C11E-4AC9-972C-35B41AD43C40}" type="pres">
      <dgm:prSet presAssocID="{24169A92-93AD-425E-810D-5A2758ED27A5}" presName="vertFlow" presStyleCnt="0"/>
      <dgm:spPr/>
    </dgm:pt>
    <dgm:pt modelId="{240B88B2-28D7-4FE6-967A-A31D5DC1FCD4}" type="pres">
      <dgm:prSet presAssocID="{24169A92-93AD-425E-810D-5A2758ED27A5}" presName="topSpace" presStyleCnt="0"/>
      <dgm:spPr/>
    </dgm:pt>
    <dgm:pt modelId="{341C45C7-D826-4DA5-8559-5E27B1BAA473}" type="pres">
      <dgm:prSet presAssocID="{24169A92-93AD-425E-810D-5A2758ED27A5}" presName="firstComp" presStyleCnt="0"/>
      <dgm:spPr/>
    </dgm:pt>
    <dgm:pt modelId="{870B6A89-FEAD-4814-A8FF-29FA619DCA77}" type="pres">
      <dgm:prSet presAssocID="{24169A92-93AD-425E-810D-5A2758ED27A5}" presName="firstChild" presStyleLbl="bgAccFollowNode1" presStyleIdx="1" presStyleCnt="2" custScaleX="100394" custLinFactNeighborX="20456" custLinFactNeighborY="-4541"/>
      <dgm:spPr/>
    </dgm:pt>
    <dgm:pt modelId="{670B4825-4408-425C-A364-0C70555CA0E1}" type="pres">
      <dgm:prSet presAssocID="{24169A92-93AD-425E-810D-5A2758ED27A5}" presName="firstChildTx" presStyleLbl="bgAccFollowNode1" presStyleIdx="1" presStyleCnt="2">
        <dgm:presLayoutVars>
          <dgm:bulletEnabled val="1"/>
        </dgm:presLayoutVars>
      </dgm:prSet>
      <dgm:spPr/>
    </dgm:pt>
    <dgm:pt modelId="{10361599-D2CF-41E3-8E9E-87AB4081BDAA}" type="pres">
      <dgm:prSet presAssocID="{24169A92-93AD-425E-810D-5A2758ED27A5}" presName="negSpace" presStyleCnt="0"/>
      <dgm:spPr/>
    </dgm:pt>
    <dgm:pt modelId="{D8248BE1-BD65-454D-A181-AB131DD77B82}" type="pres">
      <dgm:prSet presAssocID="{24169A92-93AD-425E-810D-5A2758ED27A5}" presName="circle" presStyleLbl="node1" presStyleIdx="1" presStyleCnt="2" custScaleX="121367" custScaleY="117059" custLinFactNeighborX="-9177" custLinFactNeighborY="-5478"/>
      <dgm:spPr/>
    </dgm:pt>
  </dgm:ptLst>
  <dgm:cxnLst>
    <dgm:cxn modelId="{11F13A03-383E-4F3F-B8BD-F1BD525C30D3}" type="presOf" srcId="{3B5AA315-15BF-42EF-810C-04D568988149}" destId="{FBB6BEF8-511A-4305-BCE5-3013836AB018}" srcOrd="0" destOrd="0" presId="urn:microsoft.com/office/officeart/2005/8/layout/hList9"/>
    <dgm:cxn modelId="{E101F10A-88C7-49B9-9F44-09029464752E}" type="presOf" srcId="{E5010730-F0C4-44EA-BDCF-298950062959}" destId="{8937E578-6750-4699-8407-3D26F31DBD72}" srcOrd="0" destOrd="0" presId="urn:microsoft.com/office/officeart/2005/8/layout/hList9"/>
    <dgm:cxn modelId="{3CA44922-5DDB-4CF3-A23E-A6B7F28F4828}" type="presOf" srcId="{35FB27DC-E682-48B6-83A5-8118719F853C}" destId="{670B4825-4408-425C-A364-0C70555CA0E1}" srcOrd="1" destOrd="0" presId="urn:microsoft.com/office/officeart/2005/8/layout/hList9"/>
    <dgm:cxn modelId="{96913529-A5F2-4296-8220-306316F581BD}" type="presOf" srcId="{3B5AA315-15BF-42EF-810C-04D568988149}" destId="{5CDAAD48-14A7-43A8-AC22-2EBCBE39C2CB}" srcOrd="1" destOrd="0" presId="urn:microsoft.com/office/officeart/2005/8/layout/hList9"/>
    <dgm:cxn modelId="{42359437-F003-4DC7-B43E-0EAE55F83AC3}" type="presOf" srcId="{24169A92-93AD-425E-810D-5A2758ED27A5}" destId="{D8248BE1-BD65-454D-A181-AB131DD77B82}" srcOrd="0" destOrd="0" presId="urn:microsoft.com/office/officeart/2005/8/layout/hList9"/>
    <dgm:cxn modelId="{C8F71D3B-94A4-44C6-BB61-53D729EB4926}" srcId="{E5010730-F0C4-44EA-BDCF-298950062959}" destId="{24169A92-93AD-425E-810D-5A2758ED27A5}" srcOrd="1" destOrd="0" parTransId="{922EE465-6CBC-4887-BBD9-D36ED3C6F060}" sibTransId="{58180E13-965C-4772-9D6D-F2A0ED47CD5B}"/>
    <dgm:cxn modelId="{B91F2E75-3A11-48A6-8F5F-261B34039F7B}" srcId="{24169A92-93AD-425E-810D-5A2758ED27A5}" destId="{35FB27DC-E682-48B6-83A5-8118719F853C}" srcOrd="0" destOrd="0" parTransId="{C7792D0E-1B83-4833-A028-1C6A57195278}" sibTransId="{50579270-F447-4D5C-8652-9AA153B950C9}"/>
    <dgm:cxn modelId="{84EDA596-52A1-4D79-B46B-78023E3BFE48}" type="presOf" srcId="{35FB27DC-E682-48B6-83A5-8118719F853C}" destId="{870B6A89-FEAD-4814-A8FF-29FA619DCA77}" srcOrd="0" destOrd="0" presId="urn:microsoft.com/office/officeart/2005/8/layout/hList9"/>
    <dgm:cxn modelId="{43C08ADA-7FE7-40B9-AD68-620416461853}" srcId="{BA5C3578-B3AB-4CFE-8793-77C12FE30AD3}" destId="{3B5AA315-15BF-42EF-810C-04D568988149}" srcOrd="0" destOrd="0" parTransId="{FDBC7BF4-512D-4A54-B54C-A289C52933D4}" sibTransId="{E6569E5B-F7DB-43C1-9C8D-59D3A8E40269}"/>
    <dgm:cxn modelId="{0CE26EE9-DDB0-47BE-8B29-5E21B03ED4DF}" type="presOf" srcId="{BA5C3578-B3AB-4CFE-8793-77C12FE30AD3}" destId="{F1ABFFC1-E94B-4C03-A434-146358BD4466}" srcOrd="0" destOrd="0" presId="urn:microsoft.com/office/officeart/2005/8/layout/hList9"/>
    <dgm:cxn modelId="{0915CAF8-C28F-45EA-A354-45E17B872E5C}" srcId="{E5010730-F0C4-44EA-BDCF-298950062959}" destId="{BA5C3578-B3AB-4CFE-8793-77C12FE30AD3}" srcOrd="0" destOrd="0" parTransId="{AFA3A85C-E305-4282-AC89-3EBB7A434FFD}" sibTransId="{F7358B2F-2ABA-48FE-ADB8-27292D6681B1}"/>
    <dgm:cxn modelId="{F1566679-67A4-4E5C-9A90-69D679400963}" type="presParOf" srcId="{8937E578-6750-4699-8407-3D26F31DBD72}" destId="{FB9941C2-C1A0-4D9B-9F7F-27262D66C697}" srcOrd="0" destOrd="0" presId="urn:microsoft.com/office/officeart/2005/8/layout/hList9"/>
    <dgm:cxn modelId="{C62E20C0-8AA7-40E7-8EF7-C7C5FB7AE1BC}" type="presParOf" srcId="{8937E578-6750-4699-8407-3D26F31DBD72}" destId="{DB60E39E-D273-46B1-B21F-5DA258FA850B}" srcOrd="1" destOrd="0" presId="urn:microsoft.com/office/officeart/2005/8/layout/hList9"/>
    <dgm:cxn modelId="{1A5A73AA-4AF8-4F79-87F4-4224341F1BEE}" type="presParOf" srcId="{DB60E39E-D273-46B1-B21F-5DA258FA850B}" destId="{747AA3D2-495C-4BAC-9182-5DC5869B537A}" srcOrd="0" destOrd="0" presId="urn:microsoft.com/office/officeart/2005/8/layout/hList9"/>
    <dgm:cxn modelId="{B3E48DCB-18CE-4DE0-AAA3-46577646C6FE}" type="presParOf" srcId="{DB60E39E-D273-46B1-B21F-5DA258FA850B}" destId="{EBFB1471-27F4-49B3-AC85-BFD50860E900}" srcOrd="1" destOrd="0" presId="urn:microsoft.com/office/officeart/2005/8/layout/hList9"/>
    <dgm:cxn modelId="{1C742954-EDFF-48C2-9ED6-52D255A79810}" type="presParOf" srcId="{EBFB1471-27F4-49B3-AC85-BFD50860E900}" destId="{FBB6BEF8-511A-4305-BCE5-3013836AB018}" srcOrd="0" destOrd="0" presId="urn:microsoft.com/office/officeart/2005/8/layout/hList9"/>
    <dgm:cxn modelId="{C1846D4B-CAEB-44AE-83CC-402E84EE702B}" type="presParOf" srcId="{EBFB1471-27F4-49B3-AC85-BFD50860E900}" destId="{5CDAAD48-14A7-43A8-AC22-2EBCBE39C2CB}" srcOrd="1" destOrd="0" presId="urn:microsoft.com/office/officeart/2005/8/layout/hList9"/>
    <dgm:cxn modelId="{9D2053C9-452D-4717-B7D8-69580944F396}" type="presParOf" srcId="{8937E578-6750-4699-8407-3D26F31DBD72}" destId="{2B329DCA-084A-47FF-8651-E07F25856814}" srcOrd="2" destOrd="0" presId="urn:microsoft.com/office/officeart/2005/8/layout/hList9"/>
    <dgm:cxn modelId="{F6989FA7-8FC2-4091-9894-717768E6B25B}" type="presParOf" srcId="{8937E578-6750-4699-8407-3D26F31DBD72}" destId="{F1ABFFC1-E94B-4C03-A434-146358BD4466}" srcOrd="3" destOrd="0" presId="urn:microsoft.com/office/officeart/2005/8/layout/hList9"/>
    <dgm:cxn modelId="{F68043A2-6327-45DA-B401-116184E31FDA}" type="presParOf" srcId="{8937E578-6750-4699-8407-3D26F31DBD72}" destId="{615E2830-DA8C-4D9E-9661-233F61A1E432}" srcOrd="4" destOrd="0" presId="urn:microsoft.com/office/officeart/2005/8/layout/hList9"/>
    <dgm:cxn modelId="{273098A6-57EB-424A-B240-D0B1A3773B76}" type="presParOf" srcId="{8937E578-6750-4699-8407-3D26F31DBD72}" destId="{2C62DD58-722D-4C2F-866E-8920E7579C04}" srcOrd="5" destOrd="0" presId="urn:microsoft.com/office/officeart/2005/8/layout/hList9"/>
    <dgm:cxn modelId="{4383D261-4707-438A-B69C-0175AC2395EA}" type="presParOf" srcId="{8937E578-6750-4699-8407-3D26F31DBD72}" destId="{58C89965-C11E-4AC9-972C-35B41AD43C40}" srcOrd="6" destOrd="0" presId="urn:microsoft.com/office/officeart/2005/8/layout/hList9"/>
    <dgm:cxn modelId="{4CDA8A16-0DB0-4522-A4F4-DCC77CBB8283}" type="presParOf" srcId="{58C89965-C11E-4AC9-972C-35B41AD43C40}" destId="{240B88B2-28D7-4FE6-967A-A31D5DC1FCD4}" srcOrd="0" destOrd="0" presId="urn:microsoft.com/office/officeart/2005/8/layout/hList9"/>
    <dgm:cxn modelId="{E0BCAFDE-166E-48EE-8237-E086455BE1D6}" type="presParOf" srcId="{58C89965-C11E-4AC9-972C-35B41AD43C40}" destId="{341C45C7-D826-4DA5-8559-5E27B1BAA473}" srcOrd="1" destOrd="0" presId="urn:microsoft.com/office/officeart/2005/8/layout/hList9"/>
    <dgm:cxn modelId="{C7C34441-270E-4CA3-B19F-86342A620EAF}" type="presParOf" srcId="{341C45C7-D826-4DA5-8559-5E27B1BAA473}" destId="{870B6A89-FEAD-4814-A8FF-29FA619DCA77}" srcOrd="0" destOrd="0" presId="urn:microsoft.com/office/officeart/2005/8/layout/hList9"/>
    <dgm:cxn modelId="{B4E3979A-0FC4-40FF-88EF-8DA106BFCECF}" type="presParOf" srcId="{341C45C7-D826-4DA5-8559-5E27B1BAA473}" destId="{670B4825-4408-425C-A364-0C70555CA0E1}" srcOrd="1" destOrd="0" presId="urn:microsoft.com/office/officeart/2005/8/layout/hList9"/>
    <dgm:cxn modelId="{091F8778-B435-4A01-ACA7-9C7978C3D7C4}" type="presParOf" srcId="{8937E578-6750-4699-8407-3D26F31DBD72}" destId="{10361599-D2CF-41E3-8E9E-87AB4081BDAA}" srcOrd="7" destOrd="0" presId="urn:microsoft.com/office/officeart/2005/8/layout/hList9"/>
    <dgm:cxn modelId="{42C44E16-CF52-4E6B-B0EE-AFCB46C4D2F8}" type="presParOf" srcId="{8937E578-6750-4699-8407-3D26F31DBD72}" destId="{D8248BE1-BD65-454D-A181-AB131DD77B82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6E0CB6-9900-4CAE-B568-81BAD14FBE7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4E49C3-CFBC-4941-BD16-B7CAE2815F59}">
      <dgm:prSet/>
      <dgm:spPr/>
      <dgm:t>
        <a:bodyPr/>
        <a:lstStyle/>
        <a:p>
          <a:pPr rtl="0"/>
          <a:r>
            <a:rPr lang="en-US" dirty="0"/>
            <a:t>The clusters must be learned from the data, not from external specifications.</a:t>
          </a:r>
        </a:p>
      </dgm:t>
    </dgm:pt>
    <dgm:pt modelId="{8A3EE400-A7C9-49A4-A7D7-E9B78694CBF0}" type="parTrans" cxnId="{DCC86B98-FBBB-4A67-8B48-ED4D1726CD2D}">
      <dgm:prSet/>
      <dgm:spPr/>
      <dgm:t>
        <a:bodyPr/>
        <a:lstStyle/>
        <a:p>
          <a:endParaRPr lang="en-US"/>
        </a:p>
      </dgm:t>
    </dgm:pt>
    <dgm:pt modelId="{5373A55D-2526-4D30-B5FC-5753E765B1F1}" type="sibTrans" cxnId="{DCC86B98-FBBB-4A67-8B48-ED4D1726CD2D}">
      <dgm:prSet/>
      <dgm:spPr/>
      <dgm:t>
        <a:bodyPr/>
        <a:lstStyle/>
        <a:p>
          <a:endParaRPr lang="en-US"/>
        </a:p>
      </dgm:t>
    </dgm:pt>
    <dgm:pt modelId="{587245E4-32DA-41B2-8C5B-14CA80AB5B47}" type="pres">
      <dgm:prSet presAssocID="{596E0CB6-9900-4CAE-B568-81BAD14FBE74}" presName="diagram" presStyleCnt="0">
        <dgm:presLayoutVars>
          <dgm:dir/>
          <dgm:resizeHandles val="exact"/>
        </dgm:presLayoutVars>
      </dgm:prSet>
      <dgm:spPr/>
    </dgm:pt>
    <dgm:pt modelId="{9FDB8E14-171D-4F74-8500-3A524C8F9E25}" type="pres">
      <dgm:prSet presAssocID="{5D4E49C3-CFBC-4941-BD16-B7CAE2815F59}" presName="node" presStyleLbl="node1" presStyleIdx="0" presStyleCnt="1" custLinFactNeighborX="95215" custLinFactNeighborY="-12101">
        <dgm:presLayoutVars>
          <dgm:bulletEnabled val="1"/>
        </dgm:presLayoutVars>
      </dgm:prSet>
      <dgm:spPr/>
    </dgm:pt>
  </dgm:ptLst>
  <dgm:cxnLst>
    <dgm:cxn modelId="{58574283-BD63-48D8-83A0-B264B20BAEB3}" type="presOf" srcId="{5D4E49C3-CFBC-4941-BD16-B7CAE2815F59}" destId="{9FDB8E14-171D-4F74-8500-3A524C8F9E25}" srcOrd="0" destOrd="0" presId="urn:microsoft.com/office/officeart/2005/8/layout/default"/>
    <dgm:cxn modelId="{DCC86B98-FBBB-4A67-8B48-ED4D1726CD2D}" srcId="{596E0CB6-9900-4CAE-B568-81BAD14FBE74}" destId="{5D4E49C3-CFBC-4941-BD16-B7CAE2815F59}" srcOrd="0" destOrd="0" parTransId="{8A3EE400-A7C9-49A4-A7D7-E9B78694CBF0}" sibTransId="{5373A55D-2526-4D30-B5FC-5753E765B1F1}"/>
    <dgm:cxn modelId="{1F6651F4-B663-467E-B114-75433C87C005}" type="presOf" srcId="{596E0CB6-9900-4CAE-B568-81BAD14FBE74}" destId="{587245E4-32DA-41B2-8C5B-14CA80AB5B47}" srcOrd="0" destOrd="0" presId="urn:microsoft.com/office/officeart/2005/8/layout/default"/>
    <dgm:cxn modelId="{C04A2DC4-0BE3-4E22-AF9D-5AEC04A7653A}" type="presParOf" srcId="{587245E4-32DA-41B2-8C5B-14CA80AB5B47}" destId="{9FDB8E14-171D-4F74-8500-3A524C8F9E25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6E0CB6-9900-4CAE-B568-81BAD14FBE7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A25CB6-E4BB-4E2C-B0D6-753B7FDF0287}">
      <dgm:prSet/>
      <dgm:spPr/>
      <dgm:t>
        <a:bodyPr/>
        <a:lstStyle/>
        <a:p>
          <a:pPr rtl="0"/>
          <a:r>
            <a:rPr lang="en-US" dirty="0"/>
            <a:t>Creating the “buckets” beforehand is categorization, but not clustering.</a:t>
          </a:r>
        </a:p>
      </dgm:t>
    </dgm:pt>
    <dgm:pt modelId="{077994D5-EB21-4574-8A18-B2860C791235}" type="parTrans" cxnId="{956D3A47-52EF-4877-97EA-2E1B7DCA4C5A}">
      <dgm:prSet/>
      <dgm:spPr/>
      <dgm:t>
        <a:bodyPr/>
        <a:lstStyle/>
        <a:p>
          <a:endParaRPr lang="en-US"/>
        </a:p>
      </dgm:t>
    </dgm:pt>
    <dgm:pt modelId="{3464E0EA-8CC7-4B0F-85AE-99110237C702}" type="sibTrans" cxnId="{956D3A47-52EF-4877-97EA-2E1B7DCA4C5A}">
      <dgm:prSet/>
      <dgm:spPr/>
      <dgm:t>
        <a:bodyPr/>
        <a:lstStyle/>
        <a:p>
          <a:endParaRPr lang="en-US"/>
        </a:p>
      </dgm:t>
    </dgm:pt>
    <dgm:pt modelId="{587245E4-32DA-41B2-8C5B-14CA80AB5B47}" type="pres">
      <dgm:prSet presAssocID="{596E0CB6-9900-4CAE-B568-81BAD14FBE74}" presName="diagram" presStyleCnt="0">
        <dgm:presLayoutVars>
          <dgm:dir/>
          <dgm:resizeHandles val="exact"/>
        </dgm:presLayoutVars>
      </dgm:prSet>
      <dgm:spPr/>
    </dgm:pt>
    <dgm:pt modelId="{8DB5AA51-2C1D-4BCE-97BD-2B7662D15A37}" type="pres">
      <dgm:prSet presAssocID="{12A25CB6-E4BB-4E2C-B0D6-753B7FDF0287}" presName="node" presStyleLbl="node1" presStyleIdx="0" presStyleCnt="1" custLinFactX="57444" custLinFactNeighborX="100000" custLinFactNeighborY="-11479">
        <dgm:presLayoutVars>
          <dgm:bulletEnabled val="1"/>
        </dgm:presLayoutVars>
      </dgm:prSet>
      <dgm:spPr/>
    </dgm:pt>
  </dgm:ptLst>
  <dgm:cxnLst>
    <dgm:cxn modelId="{0E2F5634-F0E5-427F-A6A6-A709465BED58}" type="presOf" srcId="{12A25CB6-E4BB-4E2C-B0D6-753B7FDF0287}" destId="{8DB5AA51-2C1D-4BCE-97BD-2B7662D15A37}" srcOrd="0" destOrd="0" presId="urn:microsoft.com/office/officeart/2005/8/layout/default"/>
    <dgm:cxn modelId="{956D3A47-52EF-4877-97EA-2E1B7DCA4C5A}" srcId="{596E0CB6-9900-4CAE-B568-81BAD14FBE74}" destId="{12A25CB6-E4BB-4E2C-B0D6-753B7FDF0287}" srcOrd="0" destOrd="0" parTransId="{077994D5-EB21-4574-8A18-B2860C791235}" sibTransId="{3464E0EA-8CC7-4B0F-85AE-99110237C702}"/>
    <dgm:cxn modelId="{1F6651F4-B663-467E-B114-75433C87C005}" type="presOf" srcId="{596E0CB6-9900-4CAE-B568-81BAD14FBE74}" destId="{587245E4-32DA-41B2-8C5B-14CA80AB5B47}" srcOrd="0" destOrd="0" presId="urn:microsoft.com/office/officeart/2005/8/layout/default"/>
    <dgm:cxn modelId="{E480E3B0-E32A-44EE-9A0C-E5AB5C917E77}" type="presParOf" srcId="{587245E4-32DA-41B2-8C5B-14CA80AB5B47}" destId="{8DB5AA51-2C1D-4BCE-97BD-2B7662D15A3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AE6000-BFB4-4C25-B7DC-28C9BEBBC33E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81DD6BE-7F57-4E3C-8D38-422F4A431C59}">
      <dgm:prSet custT="1"/>
      <dgm:spPr/>
      <dgm:t>
        <a:bodyPr/>
        <a:lstStyle/>
        <a:p>
          <a:pPr rtl="0"/>
          <a:r>
            <a:rPr lang="en-US" sz="2800"/>
            <a:t>It matters</a:t>
          </a:r>
        </a:p>
      </dgm:t>
    </dgm:pt>
    <dgm:pt modelId="{064F1752-170A-466A-839E-DE5E7505F268}" type="parTrans" cxnId="{AC36FBE6-91DA-43F5-82D6-328532548F34}">
      <dgm:prSet/>
      <dgm:spPr/>
      <dgm:t>
        <a:bodyPr/>
        <a:lstStyle/>
        <a:p>
          <a:endParaRPr lang="en-US"/>
        </a:p>
      </dgm:t>
    </dgm:pt>
    <dgm:pt modelId="{5D7504F8-9417-4BF6-9BFD-F2B49784A1F3}" type="sibTrans" cxnId="{AC36FBE6-91DA-43F5-82D6-328532548F34}">
      <dgm:prSet/>
      <dgm:spPr/>
      <dgm:t>
        <a:bodyPr/>
        <a:lstStyle/>
        <a:p>
          <a:endParaRPr lang="en-US"/>
        </a:p>
      </dgm:t>
    </dgm:pt>
    <dgm:pt modelId="{9DAA5B43-DB91-4305-BD06-89BBA72CB713}">
      <dgm:prSet custT="1"/>
      <dgm:spPr/>
      <dgm:t>
        <a:bodyPr/>
        <a:lstStyle/>
        <a:p>
          <a:pPr rtl="0"/>
          <a:r>
            <a:rPr lang="en-US" sz="2400"/>
            <a:t>Choosing the right number “K”</a:t>
          </a:r>
        </a:p>
      </dgm:t>
    </dgm:pt>
    <dgm:pt modelId="{CDB592CA-3E8F-43A7-84D9-F9B04258C41A}" type="parTrans" cxnId="{6C33CA6C-FF9A-4B16-833D-4859C0694E7E}">
      <dgm:prSet/>
      <dgm:spPr/>
      <dgm:t>
        <a:bodyPr/>
        <a:lstStyle/>
        <a:p>
          <a:endParaRPr lang="en-US"/>
        </a:p>
      </dgm:t>
    </dgm:pt>
    <dgm:pt modelId="{5A82D405-BCFF-4066-A83D-BAAA83D85070}" type="sibTrans" cxnId="{6C33CA6C-FF9A-4B16-833D-4859C0694E7E}">
      <dgm:prSet/>
      <dgm:spPr/>
      <dgm:t>
        <a:bodyPr/>
        <a:lstStyle/>
        <a:p>
          <a:endParaRPr lang="en-US"/>
        </a:p>
      </dgm:t>
    </dgm:pt>
    <dgm:pt modelId="{8C9ADFB2-8A93-4C92-A4DD-5FDF08E44D43}">
      <dgm:prSet custT="1"/>
      <dgm:spPr/>
      <dgm:t>
        <a:bodyPr/>
        <a:lstStyle/>
        <a:p>
          <a:pPr rtl="0"/>
          <a:r>
            <a:rPr lang="en-US" sz="2400"/>
            <a:t>Choosing the right initial location</a:t>
          </a:r>
        </a:p>
      </dgm:t>
    </dgm:pt>
    <dgm:pt modelId="{EFDE55E5-AABD-4B19-B08A-976EF5F149FD}" type="parTrans" cxnId="{CAFC6771-66CD-483E-A3A9-63D213D03497}">
      <dgm:prSet/>
      <dgm:spPr/>
      <dgm:t>
        <a:bodyPr/>
        <a:lstStyle/>
        <a:p>
          <a:endParaRPr lang="en-US"/>
        </a:p>
      </dgm:t>
    </dgm:pt>
    <dgm:pt modelId="{DF42BBA1-6F5A-4BB9-B15B-5473F10A59E2}" type="sibTrans" cxnId="{CAFC6771-66CD-483E-A3A9-63D213D03497}">
      <dgm:prSet/>
      <dgm:spPr/>
      <dgm:t>
        <a:bodyPr/>
        <a:lstStyle/>
        <a:p>
          <a:endParaRPr lang="en-US"/>
        </a:p>
      </dgm:t>
    </dgm:pt>
    <dgm:pt modelId="{25F33480-171A-4AD3-8C93-3257BFEA94E6}">
      <dgm:prSet custT="1"/>
      <dgm:spPr/>
      <dgm:t>
        <a:bodyPr/>
        <a:lstStyle/>
        <a:p>
          <a:pPr rtl="0"/>
          <a:r>
            <a:rPr lang="en-US" sz="2800"/>
            <a:t>Bad choices create bad groupings</a:t>
          </a:r>
        </a:p>
      </dgm:t>
    </dgm:pt>
    <dgm:pt modelId="{A7C42758-111F-4FC3-A70D-DF3BC90C34BB}" type="parTrans" cxnId="{27CE6706-6B4B-4D4C-83CB-7B3695612ADD}">
      <dgm:prSet/>
      <dgm:spPr/>
      <dgm:t>
        <a:bodyPr/>
        <a:lstStyle/>
        <a:p>
          <a:endParaRPr lang="en-US"/>
        </a:p>
      </dgm:t>
    </dgm:pt>
    <dgm:pt modelId="{4324DD34-3D4E-4FB0-A204-CB43F19E9F28}" type="sibTrans" cxnId="{27CE6706-6B4B-4D4C-83CB-7B3695612ADD}">
      <dgm:prSet/>
      <dgm:spPr/>
      <dgm:t>
        <a:bodyPr/>
        <a:lstStyle/>
        <a:p>
          <a:endParaRPr lang="en-US"/>
        </a:p>
      </dgm:t>
    </dgm:pt>
    <dgm:pt modelId="{A40154C8-C215-4023-AE3E-5BFDB80A0AE4}">
      <dgm:prSet custT="1"/>
      <dgm:spPr/>
      <dgm:t>
        <a:bodyPr/>
        <a:lstStyle/>
        <a:p>
          <a:pPr rtl="0"/>
          <a:r>
            <a:rPr lang="en-US" sz="2400"/>
            <a:t>They won’t make sense within the context of the problem</a:t>
          </a:r>
        </a:p>
      </dgm:t>
    </dgm:pt>
    <dgm:pt modelId="{EE0BBC8B-0C0E-46A1-8E96-411B0169C3F5}" type="parTrans" cxnId="{F288DBAA-0500-49C7-AB7D-EB4E37B60939}">
      <dgm:prSet/>
      <dgm:spPr/>
      <dgm:t>
        <a:bodyPr/>
        <a:lstStyle/>
        <a:p>
          <a:endParaRPr lang="en-US"/>
        </a:p>
      </dgm:t>
    </dgm:pt>
    <dgm:pt modelId="{C649C3E7-0A79-4910-B7C7-38A24534B135}" type="sibTrans" cxnId="{F288DBAA-0500-49C7-AB7D-EB4E37B60939}">
      <dgm:prSet/>
      <dgm:spPr/>
      <dgm:t>
        <a:bodyPr/>
        <a:lstStyle/>
        <a:p>
          <a:endParaRPr lang="en-US"/>
        </a:p>
      </dgm:t>
    </dgm:pt>
    <dgm:pt modelId="{6BD5E9C3-078E-4C72-A51F-9283947D567B}">
      <dgm:prSet custT="1"/>
      <dgm:spPr/>
      <dgm:t>
        <a:bodyPr/>
        <a:lstStyle/>
        <a:p>
          <a:pPr rtl="0"/>
          <a:r>
            <a:rPr lang="en-US" sz="2400"/>
            <a:t>Unrelated data points will be included in the same group</a:t>
          </a:r>
        </a:p>
      </dgm:t>
    </dgm:pt>
    <dgm:pt modelId="{D656C40E-BB6A-4F3E-A4A5-6879D6A8EF64}" type="parTrans" cxnId="{60CEB685-314A-4C7F-89C9-EA7A78A80B66}">
      <dgm:prSet/>
      <dgm:spPr/>
      <dgm:t>
        <a:bodyPr/>
        <a:lstStyle/>
        <a:p>
          <a:endParaRPr lang="en-US"/>
        </a:p>
      </dgm:t>
    </dgm:pt>
    <dgm:pt modelId="{3BEAEF41-53FA-487D-9B7C-BDFB8E4B2AD2}" type="sibTrans" cxnId="{60CEB685-314A-4C7F-89C9-EA7A78A80B66}">
      <dgm:prSet/>
      <dgm:spPr/>
      <dgm:t>
        <a:bodyPr/>
        <a:lstStyle/>
        <a:p>
          <a:endParaRPr lang="en-US"/>
        </a:p>
      </dgm:t>
    </dgm:pt>
    <dgm:pt modelId="{F9B83572-0560-4824-8F61-1FED72B66F0A}" type="pres">
      <dgm:prSet presAssocID="{DDAE6000-BFB4-4C25-B7DC-28C9BEBBC33E}" presName="linear" presStyleCnt="0">
        <dgm:presLayoutVars>
          <dgm:dir/>
          <dgm:animLvl val="lvl"/>
          <dgm:resizeHandles val="exact"/>
        </dgm:presLayoutVars>
      </dgm:prSet>
      <dgm:spPr/>
    </dgm:pt>
    <dgm:pt modelId="{18375CD2-6966-4EA5-9D82-00C53CE36412}" type="pres">
      <dgm:prSet presAssocID="{481DD6BE-7F57-4E3C-8D38-422F4A431C59}" presName="parentLin" presStyleCnt="0"/>
      <dgm:spPr/>
    </dgm:pt>
    <dgm:pt modelId="{A76B9930-D02D-49C2-9F63-7C25C1CF4D6E}" type="pres">
      <dgm:prSet presAssocID="{481DD6BE-7F57-4E3C-8D38-422F4A431C59}" presName="parentLeftMargin" presStyleLbl="node1" presStyleIdx="0" presStyleCnt="2"/>
      <dgm:spPr/>
    </dgm:pt>
    <dgm:pt modelId="{4AED997D-58BF-4662-8FD8-492FDAC3048B}" type="pres">
      <dgm:prSet presAssocID="{481DD6BE-7F57-4E3C-8D38-422F4A431C59}" presName="parentText" presStyleLbl="node1" presStyleIdx="0" presStyleCnt="2" custScaleX="142857" custScaleY="52720" custLinFactNeighborX="-42452" custLinFactNeighborY="1701">
        <dgm:presLayoutVars>
          <dgm:chMax val="0"/>
          <dgm:bulletEnabled val="1"/>
        </dgm:presLayoutVars>
      </dgm:prSet>
      <dgm:spPr/>
    </dgm:pt>
    <dgm:pt modelId="{38BF8BA4-D19F-4EC4-B45C-69841D246F2A}" type="pres">
      <dgm:prSet presAssocID="{481DD6BE-7F57-4E3C-8D38-422F4A431C59}" presName="negativeSpace" presStyleCnt="0"/>
      <dgm:spPr/>
    </dgm:pt>
    <dgm:pt modelId="{DD3D8095-2A8D-4C30-A2F7-CD42AEB8D7A9}" type="pres">
      <dgm:prSet presAssocID="{481DD6BE-7F57-4E3C-8D38-422F4A431C59}" presName="childText" presStyleLbl="conFgAcc1" presStyleIdx="0" presStyleCnt="2" custScaleY="83120" custLinFactNeighborY="67888">
        <dgm:presLayoutVars>
          <dgm:bulletEnabled val="1"/>
        </dgm:presLayoutVars>
      </dgm:prSet>
      <dgm:spPr/>
    </dgm:pt>
    <dgm:pt modelId="{8F5C93A1-3A96-4CEB-B879-6DF3C5C3B977}" type="pres">
      <dgm:prSet presAssocID="{5D7504F8-9417-4BF6-9BFD-F2B49784A1F3}" presName="spaceBetweenRectangles" presStyleCnt="0"/>
      <dgm:spPr/>
    </dgm:pt>
    <dgm:pt modelId="{6B1F7E02-7AFD-4537-AF85-43B3CBE20EA3}" type="pres">
      <dgm:prSet presAssocID="{25F33480-171A-4AD3-8C93-3257BFEA94E6}" presName="parentLin" presStyleCnt="0"/>
      <dgm:spPr/>
    </dgm:pt>
    <dgm:pt modelId="{487F930A-C137-4279-B885-15845BBF7F52}" type="pres">
      <dgm:prSet presAssocID="{25F33480-171A-4AD3-8C93-3257BFEA94E6}" presName="parentLeftMargin" presStyleLbl="node1" presStyleIdx="0" presStyleCnt="2"/>
      <dgm:spPr/>
    </dgm:pt>
    <dgm:pt modelId="{D358BB73-0AA3-48AA-8355-C401B38E27AD}" type="pres">
      <dgm:prSet presAssocID="{25F33480-171A-4AD3-8C93-3257BFEA94E6}" presName="parentText" presStyleLbl="node1" presStyleIdx="1" presStyleCnt="2" custScaleX="142857" custScaleY="52720" custLinFactNeighborX="-42451" custLinFactNeighborY="-1841">
        <dgm:presLayoutVars>
          <dgm:chMax val="0"/>
          <dgm:bulletEnabled val="1"/>
        </dgm:presLayoutVars>
      </dgm:prSet>
      <dgm:spPr/>
    </dgm:pt>
    <dgm:pt modelId="{12B80E78-4744-4007-9960-8E14486FFA73}" type="pres">
      <dgm:prSet presAssocID="{25F33480-171A-4AD3-8C93-3257BFEA94E6}" presName="negativeSpace" presStyleCnt="0"/>
      <dgm:spPr/>
    </dgm:pt>
    <dgm:pt modelId="{8C48373C-F905-4794-A80B-5437B4770771}" type="pres">
      <dgm:prSet presAssocID="{25F33480-171A-4AD3-8C93-3257BFEA94E6}" presName="childText" presStyleLbl="conFgAcc1" presStyleIdx="1" presStyleCnt="2" custLinFactNeighborY="28289">
        <dgm:presLayoutVars>
          <dgm:bulletEnabled val="1"/>
        </dgm:presLayoutVars>
      </dgm:prSet>
      <dgm:spPr/>
    </dgm:pt>
  </dgm:ptLst>
  <dgm:cxnLst>
    <dgm:cxn modelId="{27CE6706-6B4B-4D4C-83CB-7B3695612ADD}" srcId="{DDAE6000-BFB4-4C25-B7DC-28C9BEBBC33E}" destId="{25F33480-171A-4AD3-8C93-3257BFEA94E6}" srcOrd="1" destOrd="0" parTransId="{A7C42758-111F-4FC3-A70D-DF3BC90C34BB}" sibTransId="{4324DD34-3D4E-4FB0-A204-CB43F19E9F28}"/>
    <dgm:cxn modelId="{16C83D1E-C69E-4800-B75B-799C71A13C75}" type="presOf" srcId="{25F33480-171A-4AD3-8C93-3257BFEA94E6}" destId="{D358BB73-0AA3-48AA-8355-C401B38E27AD}" srcOrd="1" destOrd="0" presId="urn:microsoft.com/office/officeart/2005/8/layout/list1"/>
    <dgm:cxn modelId="{ED3E9F25-3D7D-4063-ABC8-7F0EF1749C92}" type="presOf" srcId="{A40154C8-C215-4023-AE3E-5BFDB80A0AE4}" destId="{8C48373C-F905-4794-A80B-5437B4770771}" srcOrd="0" destOrd="0" presId="urn:microsoft.com/office/officeart/2005/8/layout/list1"/>
    <dgm:cxn modelId="{D6770630-3770-403B-8071-05EDCC24AC70}" type="presOf" srcId="{9DAA5B43-DB91-4305-BD06-89BBA72CB713}" destId="{DD3D8095-2A8D-4C30-A2F7-CD42AEB8D7A9}" srcOrd="0" destOrd="0" presId="urn:microsoft.com/office/officeart/2005/8/layout/list1"/>
    <dgm:cxn modelId="{A9D2A15D-6B12-49A1-B2D2-46C8DCD4F595}" type="presOf" srcId="{25F33480-171A-4AD3-8C93-3257BFEA94E6}" destId="{487F930A-C137-4279-B885-15845BBF7F52}" srcOrd="0" destOrd="0" presId="urn:microsoft.com/office/officeart/2005/8/layout/list1"/>
    <dgm:cxn modelId="{EB3ED344-ABCA-428A-94A1-F0B844CFC83B}" type="presOf" srcId="{6BD5E9C3-078E-4C72-A51F-9283947D567B}" destId="{8C48373C-F905-4794-A80B-5437B4770771}" srcOrd="0" destOrd="1" presId="urn:microsoft.com/office/officeart/2005/8/layout/list1"/>
    <dgm:cxn modelId="{5627F149-C6A0-4D8B-97C9-2949B779A33F}" type="presOf" srcId="{DDAE6000-BFB4-4C25-B7DC-28C9BEBBC33E}" destId="{F9B83572-0560-4824-8F61-1FED72B66F0A}" srcOrd="0" destOrd="0" presId="urn:microsoft.com/office/officeart/2005/8/layout/list1"/>
    <dgm:cxn modelId="{6C33CA6C-FF9A-4B16-833D-4859C0694E7E}" srcId="{481DD6BE-7F57-4E3C-8D38-422F4A431C59}" destId="{9DAA5B43-DB91-4305-BD06-89BBA72CB713}" srcOrd="0" destOrd="0" parTransId="{CDB592CA-3E8F-43A7-84D9-F9B04258C41A}" sibTransId="{5A82D405-BCFF-4066-A83D-BAAA83D85070}"/>
    <dgm:cxn modelId="{CAFC6771-66CD-483E-A3A9-63D213D03497}" srcId="{481DD6BE-7F57-4E3C-8D38-422F4A431C59}" destId="{8C9ADFB2-8A93-4C92-A4DD-5FDF08E44D43}" srcOrd="1" destOrd="0" parTransId="{EFDE55E5-AABD-4B19-B08A-976EF5F149FD}" sibTransId="{DF42BBA1-6F5A-4BB9-B15B-5473F10A59E2}"/>
    <dgm:cxn modelId="{60CEB685-314A-4C7F-89C9-EA7A78A80B66}" srcId="{25F33480-171A-4AD3-8C93-3257BFEA94E6}" destId="{6BD5E9C3-078E-4C72-A51F-9283947D567B}" srcOrd="1" destOrd="0" parTransId="{D656C40E-BB6A-4F3E-A4A5-6879D6A8EF64}" sibTransId="{3BEAEF41-53FA-487D-9B7C-BDFB8E4B2AD2}"/>
    <dgm:cxn modelId="{F288DBAA-0500-49C7-AB7D-EB4E37B60939}" srcId="{25F33480-171A-4AD3-8C93-3257BFEA94E6}" destId="{A40154C8-C215-4023-AE3E-5BFDB80A0AE4}" srcOrd="0" destOrd="0" parTransId="{EE0BBC8B-0C0E-46A1-8E96-411B0169C3F5}" sibTransId="{C649C3E7-0A79-4910-B7C7-38A24534B135}"/>
    <dgm:cxn modelId="{CC9BB5B4-5C50-4675-86BA-DC316C967B46}" type="presOf" srcId="{481DD6BE-7F57-4E3C-8D38-422F4A431C59}" destId="{4AED997D-58BF-4662-8FD8-492FDAC3048B}" srcOrd="1" destOrd="0" presId="urn:microsoft.com/office/officeart/2005/8/layout/list1"/>
    <dgm:cxn modelId="{AD2086CC-8E4C-4684-ACA4-C2A04BEF4600}" type="presOf" srcId="{481DD6BE-7F57-4E3C-8D38-422F4A431C59}" destId="{A76B9930-D02D-49C2-9F63-7C25C1CF4D6E}" srcOrd="0" destOrd="0" presId="urn:microsoft.com/office/officeart/2005/8/layout/list1"/>
    <dgm:cxn modelId="{5979DBE1-707F-4DAA-ABC6-7BB0D1A197AB}" type="presOf" srcId="{8C9ADFB2-8A93-4C92-A4DD-5FDF08E44D43}" destId="{DD3D8095-2A8D-4C30-A2F7-CD42AEB8D7A9}" srcOrd="0" destOrd="1" presId="urn:microsoft.com/office/officeart/2005/8/layout/list1"/>
    <dgm:cxn modelId="{AC36FBE6-91DA-43F5-82D6-328532548F34}" srcId="{DDAE6000-BFB4-4C25-B7DC-28C9BEBBC33E}" destId="{481DD6BE-7F57-4E3C-8D38-422F4A431C59}" srcOrd="0" destOrd="0" parTransId="{064F1752-170A-466A-839E-DE5E7505F268}" sibTransId="{5D7504F8-9417-4BF6-9BFD-F2B49784A1F3}"/>
    <dgm:cxn modelId="{5F3ECC3E-BC7C-40D1-A9A7-10FCADCECE63}" type="presParOf" srcId="{F9B83572-0560-4824-8F61-1FED72B66F0A}" destId="{18375CD2-6966-4EA5-9D82-00C53CE36412}" srcOrd="0" destOrd="0" presId="urn:microsoft.com/office/officeart/2005/8/layout/list1"/>
    <dgm:cxn modelId="{C6AB3291-A24C-48E2-B6C4-74B210D5E42C}" type="presParOf" srcId="{18375CD2-6966-4EA5-9D82-00C53CE36412}" destId="{A76B9930-D02D-49C2-9F63-7C25C1CF4D6E}" srcOrd="0" destOrd="0" presId="urn:microsoft.com/office/officeart/2005/8/layout/list1"/>
    <dgm:cxn modelId="{BCCAE90B-D10E-4BFF-81B5-20E7B6C1526C}" type="presParOf" srcId="{18375CD2-6966-4EA5-9D82-00C53CE36412}" destId="{4AED997D-58BF-4662-8FD8-492FDAC3048B}" srcOrd="1" destOrd="0" presId="urn:microsoft.com/office/officeart/2005/8/layout/list1"/>
    <dgm:cxn modelId="{D5485C5D-76A6-441D-A6B4-FA276DB882D9}" type="presParOf" srcId="{F9B83572-0560-4824-8F61-1FED72B66F0A}" destId="{38BF8BA4-D19F-4EC4-B45C-69841D246F2A}" srcOrd="1" destOrd="0" presId="urn:microsoft.com/office/officeart/2005/8/layout/list1"/>
    <dgm:cxn modelId="{095F49DE-ED49-4C7A-9EDD-EA1A5815FDAD}" type="presParOf" srcId="{F9B83572-0560-4824-8F61-1FED72B66F0A}" destId="{DD3D8095-2A8D-4C30-A2F7-CD42AEB8D7A9}" srcOrd="2" destOrd="0" presId="urn:microsoft.com/office/officeart/2005/8/layout/list1"/>
    <dgm:cxn modelId="{D0A41694-4E59-41CA-B04E-5B17861F658F}" type="presParOf" srcId="{F9B83572-0560-4824-8F61-1FED72B66F0A}" destId="{8F5C93A1-3A96-4CEB-B879-6DF3C5C3B977}" srcOrd="3" destOrd="0" presId="urn:microsoft.com/office/officeart/2005/8/layout/list1"/>
    <dgm:cxn modelId="{90544671-69F2-48CF-B070-9E45D6196FFB}" type="presParOf" srcId="{F9B83572-0560-4824-8F61-1FED72B66F0A}" destId="{6B1F7E02-7AFD-4537-AF85-43B3CBE20EA3}" srcOrd="4" destOrd="0" presId="urn:microsoft.com/office/officeart/2005/8/layout/list1"/>
    <dgm:cxn modelId="{EC182163-D3A3-4FDF-9BDE-EF819DB16FF1}" type="presParOf" srcId="{6B1F7E02-7AFD-4537-AF85-43B3CBE20EA3}" destId="{487F930A-C137-4279-B885-15845BBF7F52}" srcOrd="0" destOrd="0" presId="urn:microsoft.com/office/officeart/2005/8/layout/list1"/>
    <dgm:cxn modelId="{072C6866-8305-41F5-8E7D-224A87D23D42}" type="presParOf" srcId="{6B1F7E02-7AFD-4537-AF85-43B3CBE20EA3}" destId="{D358BB73-0AA3-48AA-8355-C401B38E27AD}" srcOrd="1" destOrd="0" presId="urn:microsoft.com/office/officeart/2005/8/layout/list1"/>
    <dgm:cxn modelId="{1D71E83C-235A-4CA2-8FDC-7B826B57E620}" type="presParOf" srcId="{F9B83572-0560-4824-8F61-1FED72B66F0A}" destId="{12B80E78-4744-4007-9960-8E14486FFA73}" srcOrd="5" destOrd="0" presId="urn:microsoft.com/office/officeart/2005/8/layout/list1"/>
    <dgm:cxn modelId="{68FE1857-CC95-4660-AA70-BE1AE4BC419B}" type="presParOf" srcId="{F9B83572-0560-4824-8F61-1FED72B66F0A}" destId="{8C48373C-F905-4794-A80B-5437B477077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515606-D295-43C7-B133-B3491BF6F625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B46626B-D494-4F4A-9A5F-754F6930E615}">
      <dgm:prSet phldrT="[Text]" custT="1"/>
      <dgm:spPr/>
      <dgm:t>
        <a:bodyPr/>
        <a:lstStyle/>
        <a:p>
          <a:r>
            <a:rPr lang="en-US" sz="2800"/>
            <a:t>Considerations</a:t>
          </a:r>
        </a:p>
      </dgm:t>
    </dgm:pt>
    <dgm:pt modelId="{88706E9F-DACC-4F7E-B61D-578C5B92BADE}" type="parTrans" cxnId="{6F35E51A-2FFA-40CF-BD2C-7809F53936BA}">
      <dgm:prSet/>
      <dgm:spPr/>
      <dgm:t>
        <a:bodyPr/>
        <a:lstStyle/>
        <a:p>
          <a:endParaRPr lang="en-US" sz="1800"/>
        </a:p>
      </dgm:t>
    </dgm:pt>
    <dgm:pt modelId="{AEA0FA52-97D0-4E04-908A-D3BFBAE7BD74}" type="sibTrans" cxnId="{6F35E51A-2FFA-40CF-BD2C-7809F53936BA}">
      <dgm:prSet/>
      <dgm:spPr/>
      <dgm:t>
        <a:bodyPr/>
        <a:lstStyle/>
        <a:p>
          <a:endParaRPr lang="en-US" sz="1800"/>
        </a:p>
      </dgm:t>
    </dgm:pt>
    <dgm:pt modelId="{CB13B65E-2B81-45BE-A01D-CBB758149861}">
      <dgm:prSet phldrT="[Text]" custT="1"/>
      <dgm:spPr/>
      <dgm:t>
        <a:bodyPr/>
        <a:lstStyle/>
        <a:p>
          <a:r>
            <a:rPr lang="en-US" sz="2400"/>
            <a:t>Lower individual within cluster SSE = a better cluster</a:t>
          </a:r>
        </a:p>
      </dgm:t>
    </dgm:pt>
    <dgm:pt modelId="{BF1FC8FA-8F9F-40E1-9BDD-245D52A9CAC4}" type="parTrans" cxnId="{256A3798-0AF5-469C-A1A0-14629F39C7D3}">
      <dgm:prSet/>
      <dgm:spPr/>
      <dgm:t>
        <a:bodyPr/>
        <a:lstStyle/>
        <a:p>
          <a:endParaRPr lang="en-US" sz="1800"/>
        </a:p>
      </dgm:t>
    </dgm:pt>
    <dgm:pt modelId="{8C971C04-A49B-4FA7-A279-66E6A855CD51}" type="sibTrans" cxnId="{256A3798-0AF5-469C-A1A0-14629F39C7D3}">
      <dgm:prSet/>
      <dgm:spPr/>
      <dgm:t>
        <a:bodyPr/>
        <a:lstStyle/>
        <a:p>
          <a:endParaRPr lang="en-US" sz="1800"/>
        </a:p>
      </dgm:t>
    </dgm:pt>
    <dgm:pt modelId="{C8531F03-0CE5-453A-98E8-EC1E7DD0591A}">
      <dgm:prSet phldrT="[Text]" custT="1"/>
      <dgm:spPr/>
      <dgm:t>
        <a:bodyPr/>
        <a:lstStyle/>
        <a:p>
          <a:r>
            <a:rPr lang="en-US" sz="2400"/>
            <a:t>Lower total SSE = a better set of clusters</a:t>
          </a:r>
        </a:p>
      </dgm:t>
    </dgm:pt>
    <dgm:pt modelId="{8C8A2982-66C2-4A18-9BB6-F59467FA6471}" type="parTrans" cxnId="{70BCFEFC-4C98-4C97-9B0C-7A2438DDF0DE}">
      <dgm:prSet/>
      <dgm:spPr/>
      <dgm:t>
        <a:bodyPr/>
        <a:lstStyle/>
        <a:p>
          <a:endParaRPr lang="en-US" sz="1800"/>
        </a:p>
      </dgm:t>
    </dgm:pt>
    <dgm:pt modelId="{A1CEA3A4-08E7-41F9-8C79-D668ED0004C0}" type="sibTrans" cxnId="{70BCFEFC-4C98-4C97-9B0C-7A2438DDF0DE}">
      <dgm:prSet/>
      <dgm:spPr/>
      <dgm:t>
        <a:bodyPr/>
        <a:lstStyle/>
        <a:p>
          <a:endParaRPr lang="en-US" sz="1800"/>
        </a:p>
      </dgm:t>
    </dgm:pt>
    <dgm:pt modelId="{74F5794F-6294-4FF6-BF78-86C816904B97}">
      <dgm:prSet phldrT="[Text]" custT="1"/>
      <dgm:spPr/>
      <dgm:t>
        <a:bodyPr/>
        <a:lstStyle/>
        <a:p>
          <a:r>
            <a:rPr lang="en-US" sz="2400" b="1"/>
            <a:t>More clusters will reduce within-cluster SSE</a:t>
          </a:r>
        </a:p>
      </dgm:t>
    </dgm:pt>
    <dgm:pt modelId="{B389CD75-9B09-4352-AAEE-899EC58B3185}" type="parTrans" cxnId="{6240514B-FB1F-4442-845D-70ADF794B1C3}">
      <dgm:prSet/>
      <dgm:spPr/>
      <dgm:t>
        <a:bodyPr/>
        <a:lstStyle/>
        <a:p>
          <a:endParaRPr lang="en-US" sz="1800"/>
        </a:p>
      </dgm:t>
    </dgm:pt>
    <dgm:pt modelId="{CFE39598-880F-4811-99AD-7B1A78CD8779}" type="sibTrans" cxnId="{6240514B-FB1F-4442-845D-70ADF794B1C3}">
      <dgm:prSet/>
      <dgm:spPr/>
      <dgm:t>
        <a:bodyPr/>
        <a:lstStyle/>
        <a:p>
          <a:endParaRPr lang="en-US" sz="1800"/>
        </a:p>
      </dgm:t>
    </dgm:pt>
    <dgm:pt modelId="{D28A9D65-0FB5-4AB2-B2C0-83EADFFBEFDC}" type="pres">
      <dgm:prSet presAssocID="{9E515606-D295-43C7-B133-B3491BF6F625}" presName="linear" presStyleCnt="0">
        <dgm:presLayoutVars>
          <dgm:dir/>
          <dgm:animLvl val="lvl"/>
          <dgm:resizeHandles val="exact"/>
        </dgm:presLayoutVars>
      </dgm:prSet>
      <dgm:spPr/>
    </dgm:pt>
    <dgm:pt modelId="{E22C248F-10FF-4D98-8461-7DE3E0735736}" type="pres">
      <dgm:prSet presAssocID="{CB46626B-D494-4F4A-9A5F-754F6930E615}" presName="parentLin" presStyleCnt="0"/>
      <dgm:spPr/>
    </dgm:pt>
    <dgm:pt modelId="{9E6324B6-049E-4265-884E-426420E25857}" type="pres">
      <dgm:prSet presAssocID="{CB46626B-D494-4F4A-9A5F-754F6930E615}" presName="parentLeftMargin" presStyleLbl="node1" presStyleIdx="0" presStyleCnt="1"/>
      <dgm:spPr/>
    </dgm:pt>
    <dgm:pt modelId="{8133A02E-2E07-440D-B82D-5CA552FB3F11}" type="pres">
      <dgm:prSet presAssocID="{CB46626B-D494-4F4A-9A5F-754F6930E615}" presName="parentText" presStyleLbl="node1" presStyleIdx="0" presStyleCnt="1" custLinFactNeighborX="-33333" custLinFactNeighborY="-34471">
        <dgm:presLayoutVars>
          <dgm:chMax val="0"/>
          <dgm:bulletEnabled val="1"/>
        </dgm:presLayoutVars>
      </dgm:prSet>
      <dgm:spPr/>
    </dgm:pt>
    <dgm:pt modelId="{BA6C41ED-DDB8-404E-8E60-A622D3E17D93}" type="pres">
      <dgm:prSet presAssocID="{CB46626B-D494-4F4A-9A5F-754F6930E615}" presName="negativeSpace" presStyleCnt="0"/>
      <dgm:spPr/>
    </dgm:pt>
    <dgm:pt modelId="{1ED920F6-1EF6-46CD-95DE-7F6F1E9B93E1}" type="pres">
      <dgm:prSet presAssocID="{CB46626B-D494-4F4A-9A5F-754F6930E615}" presName="childText" presStyleLbl="conFgAcc1" presStyleIdx="0" presStyleCnt="1" custLinFactNeighborX="-1765" custLinFactNeighborY="12655">
        <dgm:presLayoutVars>
          <dgm:bulletEnabled val="1"/>
        </dgm:presLayoutVars>
      </dgm:prSet>
      <dgm:spPr/>
    </dgm:pt>
  </dgm:ptLst>
  <dgm:cxnLst>
    <dgm:cxn modelId="{6F35E51A-2FFA-40CF-BD2C-7809F53936BA}" srcId="{9E515606-D295-43C7-B133-B3491BF6F625}" destId="{CB46626B-D494-4F4A-9A5F-754F6930E615}" srcOrd="0" destOrd="0" parTransId="{88706E9F-DACC-4F7E-B61D-578C5B92BADE}" sibTransId="{AEA0FA52-97D0-4E04-908A-D3BFBAE7BD74}"/>
    <dgm:cxn modelId="{4D17BE47-3560-4791-B4B3-60C8F1E5C67B}" type="presOf" srcId="{CB13B65E-2B81-45BE-A01D-CBB758149861}" destId="{1ED920F6-1EF6-46CD-95DE-7F6F1E9B93E1}" srcOrd="0" destOrd="0" presId="urn:microsoft.com/office/officeart/2005/8/layout/list1"/>
    <dgm:cxn modelId="{6240514B-FB1F-4442-845D-70ADF794B1C3}" srcId="{CB46626B-D494-4F4A-9A5F-754F6930E615}" destId="{74F5794F-6294-4FF6-BF78-86C816904B97}" srcOrd="2" destOrd="0" parTransId="{B389CD75-9B09-4352-AAEE-899EC58B3185}" sibTransId="{CFE39598-880F-4811-99AD-7B1A78CD8779}"/>
    <dgm:cxn modelId="{FB665988-85B4-4298-9A8F-9B7367EF3B9A}" type="presOf" srcId="{CB46626B-D494-4F4A-9A5F-754F6930E615}" destId="{8133A02E-2E07-440D-B82D-5CA552FB3F11}" srcOrd="1" destOrd="0" presId="urn:microsoft.com/office/officeart/2005/8/layout/list1"/>
    <dgm:cxn modelId="{256A3798-0AF5-469C-A1A0-14629F39C7D3}" srcId="{CB46626B-D494-4F4A-9A5F-754F6930E615}" destId="{CB13B65E-2B81-45BE-A01D-CBB758149861}" srcOrd="0" destOrd="0" parTransId="{BF1FC8FA-8F9F-40E1-9BDD-245D52A9CAC4}" sibTransId="{8C971C04-A49B-4FA7-A279-66E6A855CD51}"/>
    <dgm:cxn modelId="{F52496B1-74A4-42CF-B0BD-B116786232D2}" type="presOf" srcId="{CB46626B-D494-4F4A-9A5F-754F6930E615}" destId="{9E6324B6-049E-4265-884E-426420E25857}" srcOrd="0" destOrd="0" presId="urn:microsoft.com/office/officeart/2005/8/layout/list1"/>
    <dgm:cxn modelId="{2E4B10B2-5A11-457A-8C20-8BEC009C9FFF}" type="presOf" srcId="{C8531F03-0CE5-453A-98E8-EC1E7DD0591A}" destId="{1ED920F6-1EF6-46CD-95DE-7F6F1E9B93E1}" srcOrd="0" destOrd="1" presId="urn:microsoft.com/office/officeart/2005/8/layout/list1"/>
    <dgm:cxn modelId="{EF317FE2-E99D-474B-9B96-E24A0E6E33B1}" type="presOf" srcId="{9E515606-D295-43C7-B133-B3491BF6F625}" destId="{D28A9D65-0FB5-4AB2-B2C0-83EADFFBEFDC}" srcOrd="0" destOrd="0" presId="urn:microsoft.com/office/officeart/2005/8/layout/list1"/>
    <dgm:cxn modelId="{5E109CE5-14C2-4279-9FC1-8FB95C6B0185}" type="presOf" srcId="{74F5794F-6294-4FF6-BF78-86C816904B97}" destId="{1ED920F6-1EF6-46CD-95DE-7F6F1E9B93E1}" srcOrd="0" destOrd="2" presId="urn:microsoft.com/office/officeart/2005/8/layout/list1"/>
    <dgm:cxn modelId="{70BCFEFC-4C98-4C97-9B0C-7A2438DDF0DE}" srcId="{CB46626B-D494-4F4A-9A5F-754F6930E615}" destId="{C8531F03-0CE5-453A-98E8-EC1E7DD0591A}" srcOrd="1" destOrd="0" parTransId="{8C8A2982-66C2-4A18-9BB6-F59467FA6471}" sibTransId="{A1CEA3A4-08E7-41F9-8C79-D668ED0004C0}"/>
    <dgm:cxn modelId="{EB6D35FC-E2C1-4323-85D5-6B567A51C63B}" type="presParOf" srcId="{D28A9D65-0FB5-4AB2-B2C0-83EADFFBEFDC}" destId="{E22C248F-10FF-4D98-8461-7DE3E0735736}" srcOrd="0" destOrd="0" presId="urn:microsoft.com/office/officeart/2005/8/layout/list1"/>
    <dgm:cxn modelId="{71AA2C33-A791-4695-A256-D1365ADAD10B}" type="presParOf" srcId="{E22C248F-10FF-4D98-8461-7DE3E0735736}" destId="{9E6324B6-049E-4265-884E-426420E25857}" srcOrd="0" destOrd="0" presId="urn:microsoft.com/office/officeart/2005/8/layout/list1"/>
    <dgm:cxn modelId="{2F81D680-6F25-4AD7-913F-C65F5A014EC4}" type="presParOf" srcId="{E22C248F-10FF-4D98-8461-7DE3E0735736}" destId="{8133A02E-2E07-440D-B82D-5CA552FB3F11}" srcOrd="1" destOrd="0" presId="urn:microsoft.com/office/officeart/2005/8/layout/list1"/>
    <dgm:cxn modelId="{BA450CB7-FE00-4D63-ADA1-5CF1791A891A}" type="presParOf" srcId="{D28A9D65-0FB5-4AB2-B2C0-83EADFFBEFDC}" destId="{BA6C41ED-DDB8-404E-8E60-A622D3E17D93}" srcOrd="1" destOrd="0" presId="urn:microsoft.com/office/officeart/2005/8/layout/list1"/>
    <dgm:cxn modelId="{DBE77403-3A81-4C51-8912-516A7D0CAC57}" type="presParOf" srcId="{D28A9D65-0FB5-4AB2-B2C0-83EADFFBEFDC}" destId="{1ED920F6-1EF6-46CD-95DE-7F6F1E9B93E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DCA2362-7444-4530-9B05-526D4CB0960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23B330-713F-4D6F-A0AB-B781BED80FA7}">
      <dgm:prSet/>
      <dgm:spPr/>
      <dgm:t>
        <a:bodyPr/>
        <a:lstStyle/>
        <a:p>
          <a:pPr rtl="0"/>
          <a:r>
            <a:rPr lang="en-US"/>
            <a:t>K-Means gives unreliable results when</a:t>
          </a:r>
        </a:p>
      </dgm:t>
    </dgm:pt>
    <dgm:pt modelId="{3FA98275-CD51-433C-8F34-6C963310BF66}" type="parTrans" cxnId="{9DE61C8F-5851-4E21-80ED-BDFCB5246519}">
      <dgm:prSet/>
      <dgm:spPr/>
      <dgm:t>
        <a:bodyPr/>
        <a:lstStyle/>
        <a:p>
          <a:endParaRPr lang="en-US"/>
        </a:p>
      </dgm:t>
    </dgm:pt>
    <dgm:pt modelId="{4515EA42-09D0-447A-A9D1-E34049833B7C}" type="sibTrans" cxnId="{9DE61C8F-5851-4E21-80ED-BDFCB5246519}">
      <dgm:prSet/>
      <dgm:spPr/>
      <dgm:t>
        <a:bodyPr/>
        <a:lstStyle/>
        <a:p>
          <a:endParaRPr lang="en-US"/>
        </a:p>
      </dgm:t>
    </dgm:pt>
    <dgm:pt modelId="{CDB483ED-D9CB-41FA-9491-C196AD25418D}">
      <dgm:prSet/>
      <dgm:spPr/>
      <dgm:t>
        <a:bodyPr/>
        <a:lstStyle/>
        <a:p>
          <a:pPr rtl="0">
            <a:lnSpc>
              <a:spcPct val="100000"/>
            </a:lnSpc>
            <a:spcAft>
              <a:spcPts val="600"/>
            </a:spcAft>
          </a:pPr>
          <a:r>
            <a:rPr lang="en-US"/>
            <a:t>Clusters vary widely in size</a:t>
          </a:r>
        </a:p>
      </dgm:t>
    </dgm:pt>
    <dgm:pt modelId="{E981E2F3-BF4C-4E5C-8717-3791D1755E9D}" type="parTrans" cxnId="{99D59755-C6A0-4A3D-82CC-4591E701C15C}">
      <dgm:prSet/>
      <dgm:spPr/>
      <dgm:t>
        <a:bodyPr/>
        <a:lstStyle/>
        <a:p>
          <a:endParaRPr lang="en-US"/>
        </a:p>
      </dgm:t>
    </dgm:pt>
    <dgm:pt modelId="{14817015-D8C4-4A51-9808-6D068CA5FE74}" type="sibTrans" cxnId="{99D59755-C6A0-4A3D-82CC-4591E701C15C}">
      <dgm:prSet/>
      <dgm:spPr/>
      <dgm:t>
        <a:bodyPr/>
        <a:lstStyle/>
        <a:p>
          <a:endParaRPr lang="en-US"/>
        </a:p>
      </dgm:t>
    </dgm:pt>
    <dgm:pt modelId="{507E74FA-9287-4F9C-8950-FD84477DCD7F}">
      <dgm:prSet/>
      <dgm:spPr/>
      <dgm:t>
        <a:bodyPr/>
        <a:lstStyle/>
        <a:p>
          <a:pPr rtl="0">
            <a:lnSpc>
              <a:spcPct val="100000"/>
            </a:lnSpc>
            <a:spcAft>
              <a:spcPts val="600"/>
            </a:spcAft>
          </a:pPr>
          <a:r>
            <a:rPr lang="en-US"/>
            <a:t>Clusters vary widely in density</a:t>
          </a:r>
        </a:p>
      </dgm:t>
    </dgm:pt>
    <dgm:pt modelId="{B4F44E08-305B-4AC0-BEF6-C8BFFCD46197}" type="parTrans" cxnId="{B71F9045-2369-4FFE-9173-7D6DCFE1F9B2}">
      <dgm:prSet/>
      <dgm:spPr/>
      <dgm:t>
        <a:bodyPr/>
        <a:lstStyle/>
        <a:p>
          <a:endParaRPr lang="en-US"/>
        </a:p>
      </dgm:t>
    </dgm:pt>
    <dgm:pt modelId="{4F3224DB-6CAE-4B82-A60C-527F82B5FAF3}" type="sibTrans" cxnId="{B71F9045-2369-4FFE-9173-7D6DCFE1F9B2}">
      <dgm:prSet/>
      <dgm:spPr/>
      <dgm:t>
        <a:bodyPr/>
        <a:lstStyle/>
        <a:p>
          <a:endParaRPr lang="en-US"/>
        </a:p>
      </dgm:t>
    </dgm:pt>
    <dgm:pt modelId="{63525A19-801B-413D-ABBA-899EDA52F94E}">
      <dgm:prSet/>
      <dgm:spPr/>
      <dgm:t>
        <a:bodyPr/>
        <a:lstStyle/>
        <a:p>
          <a:pPr rtl="0">
            <a:lnSpc>
              <a:spcPct val="100000"/>
            </a:lnSpc>
            <a:spcAft>
              <a:spcPts val="600"/>
            </a:spcAft>
          </a:pPr>
          <a:r>
            <a:rPr lang="en-US"/>
            <a:t>The data set has a lot of outliers</a:t>
          </a:r>
        </a:p>
      </dgm:t>
    </dgm:pt>
    <dgm:pt modelId="{BB019A62-1101-408E-882E-DB38F1012373}" type="parTrans" cxnId="{74F5B12C-2B2C-425B-A3CC-9EBCFE791BC2}">
      <dgm:prSet/>
      <dgm:spPr/>
      <dgm:t>
        <a:bodyPr/>
        <a:lstStyle/>
        <a:p>
          <a:endParaRPr lang="en-US"/>
        </a:p>
      </dgm:t>
    </dgm:pt>
    <dgm:pt modelId="{0005A9E3-125D-4342-BCC3-75732439A689}" type="sibTrans" cxnId="{74F5B12C-2B2C-425B-A3CC-9EBCFE791BC2}">
      <dgm:prSet/>
      <dgm:spPr/>
      <dgm:t>
        <a:bodyPr/>
        <a:lstStyle/>
        <a:p>
          <a:endParaRPr lang="en-US"/>
        </a:p>
      </dgm:t>
    </dgm:pt>
    <dgm:pt modelId="{70D599F8-5589-4B52-AADC-D8C90E34404B}">
      <dgm:prSet/>
      <dgm:spPr/>
      <dgm:t>
        <a:bodyPr/>
        <a:lstStyle/>
        <a:p>
          <a:pPr rtl="0">
            <a:lnSpc>
              <a:spcPct val="100000"/>
            </a:lnSpc>
            <a:spcAft>
              <a:spcPts val="600"/>
            </a:spcAft>
          </a:pPr>
          <a:r>
            <a:rPr lang="en-US"/>
            <a:t>Clusters are not in rounded shapes</a:t>
          </a:r>
        </a:p>
      </dgm:t>
    </dgm:pt>
    <dgm:pt modelId="{C5594591-E8C2-444D-AD71-71F03ABA9B45}" type="parTrans" cxnId="{5315ABB4-A097-45EC-A133-5D99C599A5E7}">
      <dgm:prSet/>
      <dgm:spPr/>
      <dgm:t>
        <a:bodyPr/>
        <a:lstStyle/>
        <a:p>
          <a:endParaRPr lang="en-US"/>
        </a:p>
      </dgm:t>
    </dgm:pt>
    <dgm:pt modelId="{4AC302B9-28C4-46AE-926E-1CFA29B12A44}" type="sibTrans" cxnId="{5315ABB4-A097-45EC-A133-5D99C599A5E7}">
      <dgm:prSet/>
      <dgm:spPr/>
      <dgm:t>
        <a:bodyPr/>
        <a:lstStyle/>
        <a:p>
          <a:endParaRPr lang="en-US"/>
        </a:p>
      </dgm:t>
    </dgm:pt>
    <dgm:pt modelId="{C9C4784C-FE1B-44AE-8628-DBA8F5DD9CC0}" type="pres">
      <dgm:prSet presAssocID="{DDCA2362-7444-4530-9B05-526D4CB09607}" presName="Name0" presStyleCnt="0">
        <dgm:presLayoutVars>
          <dgm:dir/>
          <dgm:animLvl val="lvl"/>
          <dgm:resizeHandles val="exact"/>
        </dgm:presLayoutVars>
      </dgm:prSet>
      <dgm:spPr/>
    </dgm:pt>
    <dgm:pt modelId="{3C6D0CCE-EA6A-430D-8CF4-B7DB071C2EDC}" type="pres">
      <dgm:prSet presAssocID="{CB23B330-713F-4D6F-A0AB-B781BED80FA7}" presName="linNode" presStyleCnt="0"/>
      <dgm:spPr/>
    </dgm:pt>
    <dgm:pt modelId="{843515E7-6220-4C8D-B6B9-F7585DB4A33C}" type="pres">
      <dgm:prSet presAssocID="{CB23B330-713F-4D6F-A0AB-B781BED80FA7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CCFC78AE-499C-432E-92C6-4636FCF016C6}" type="pres">
      <dgm:prSet presAssocID="{CB23B330-713F-4D6F-A0AB-B781BED80FA7}" presName="descendantText" presStyleLbl="alignAccFollowNode1" presStyleIdx="0" presStyleCnt="1" custLinFactNeighborY="1339">
        <dgm:presLayoutVars>
          <dgm:bulletEnabled val="1"/>
        </dgm:presLayoutVars>
      </dgm:prSet>
      <dgm:spPr/>
    </dgm:pt>
  </dgm:ptLst>
  <dgm:cxnLst>
    <dgm:cxn modelId="{74F5B12C-2B2C-425B-A3CC-9EBCFE791BC2}" srcId="{CB23B330-713F-4D6F-A0AB-B781BED80FA7}" destId="{63525A19-801B-413D-ABBA-899EDA52F94E}" srcOrd="3" destOrd="0" parTransId="{BB019A62-1101-408E-882E-DB38F1012373}" sibTransId="{0005A9E3-125D-4342-BCC3-75732439A689}"/>
    <dgm:cxn modelId="{73F49C3E-5B9C-4A43-A8D0-E1FC170E1327}" type="presOf" srcId="{63525A19-801B-413D-ABBA-899EDA52F94E}" destId="{CCFC78AE-499C-432E-92C6-4636FCF016C6}" srcOrd="0" destOrd="3" presId="urn:microsoft.com/office/officeart/2005/8/layout/vList5"/>
    <dgm:cxn modelId="{9A8D8440-0136-4BA7-B2D8-26A09F16F8AD}" type="presOf" srcId="{70D599F8-5589-4B52-AADC-D8C90E34404B}" destId="{CCFC78AE-499C-432E-92C6-4636FCF016C6}" srcOrd="0" destOrd="2" presId="urn:microsoft.com/office/officeart/2005/8/layout/vList5"/>
    <dgm:cxn modelId="{B71F9045-2369-4FFE-9173-7D6DCFE1F9B2}" srcId="{CB23B330-713F-4D6F-A0AB-B781BED80FA7}" destId="{507E74FA-9287-4F9C-8950-FD84477DCD7F}" srcOrd="1" destOrd="0" parTransId="{B4F44E08-305B-4AC0-BEF6-C8BFFCD46197}" sibTransId="{4F3224DB-6CAE-4B82-A60C-527F82B5FAF3}"/>
    <dgm:cxn modelId="{99D59755-C6A0-4A3D-82CC-4591E701C15C}" srcId="{CB23B330-713F-4D6F-A0AB-B781BED80FA7}" destId="{CDB483ED-D9CB-41FA-9491-C196AD25418D}" srcOrd="0" destOrd="0" parTransId="{E981E2F3-BF4C-4E5C-8717-3791D1755E9D}" sibTransId="{14817015-D8C4-4A51-9808-6D068CA5FE74}"/>
    <dgm:cxn modelId="{9DE61C8F-5851-4E21-80ED-BDFCB5246519}" srcId="{DDCA2362-7444-4530-9B05-526D4CB09607}" destId="{CB23B330-713F-4D6F-A0AB-B781BED80FA7}" srcOrd="0" destOrd="0" parTransId="{3FA98275-CD51-433C-8F34-6C963310BF66}" sibTransId="{4515EA42-09D0-447A-A9D1-E34049833B7C}"/>
    <dgm:cxn modelId="{69793D92-262D-49A9-B2D0-835411F93E04}" type="presOf" srcId="{CDB483ED-D9CB-41FA-9491-C196AD25418D}" destId="{CCFC78AE-499C-432E-92C6-4636FCF016C6}" srcOrd="0" destOrd="0" presId="urn:microsoft.com/office/officeart/2005/8/layout/vList5"/>
    <dgm:cxn modelId="{87BE8BA0-F4C6-4DC9-9872-8B2503ACD075}" type="presOf" srcId="{DDCA2362-7444-4530-9B05-526D4CB09607}" destId="{C9C4784C-FE1B-44AE-8628-DBA8F5DD9CC0}" srcOrd="0" destOrd="0" presId="urn:microsoft.com/office/officeart/2005/8/layout/vList5"/>
    <dgm:cxn modelId="{5315ABB4-A097-45EC-A133-5D99C599A5E7}" srcId="{CB23B330-713F-4D6F-A0AB-B781BED80FA7}" destId="{70D599F8-5589-4B52-AADC-D8C90E34404B}" srcOrd="2" destOrd="0" parTransId="{C5594591-E8C2-444D-AD71-71F03ABA9B45}" sibTransId="{4AC302B9-28C4-46AE-926E-1CFA29B12A44}"/>
    <dgm:cxn modelId="{270701D9-4B7E-4062-8A8D-FDAACD82749E}" type="presOf" srcId="{507E74FA-9287-4F9C-8950-FD84477DCD7F}" destId="{CCFC78AE-499C-432E-92C6-4636FCF016C6}" srcOrd="0" destOrd="1" presId="urn:microsoft.com/office/officeart/2005/8/layout/vList5"/>
    <dgm:cxn modelId="{D97E6AFF-F315-4997-9F85-C50C774CA3E3}" type="presOf" srcId="{CB23B330-713F-4D6F-A0AB-B781BED80FA7}" destId="{843515E7-6220-4C8D-B6B9-F7585DB4A33C}" srcOrd="0" destOrd="0" presId="urn:microsoft.com/office/officeart/2005/8/layout/vList5"/>
    <dgm:cxn modelId="{B75A8BB0-8BBB-4531-9996-F2EA1C8F1B85}" type="presParOf" srcId="{C9C4784C-FE1B-44AE-8628-DBA8F5DD9CC0}" destId="{3C6D0CCE-EA6A-430D-8CF4-B7DB071C2EDC}" srcOrd="0" destOrd="0" presId="urn:microsoft.com/office/officeart/2005/8/layout/vList5"/>
    <dgm:cxn modelId="{2C05C6DC-04AF-4894-80EC-8D6222DCFFDE}" type="presParOf" srcId="{3C6D0CCE-EA6A-430D-8CF4-B7DB071C2EDC}" destId="{843515E7-6220-4C8D-B6B9-F7585DB4A33C}" srcOrd="0" destOrd="0" presId="urn:microsoft.com/office/officeart/2005/8/layout/vList5"/>
    <dgm:cxn modelId="{152F9C67-DEAA-4156-BC72-FDB1DA9EABA0}" type="presParOf" srcId="{3C6D0CCE-EA6A-430D-8CF4-B7DB071C2EDC}" destId="{CCFC78AE-499C-432E-92C6-4636FCF016C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B739D44-11A2-4D78-A23F-EBFE4E13527C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E1F94CF-2C59-48D4-88BD-286BD32CC421}">
      <dgm:prSet phldrT="[Text]"/>
      <dgm:spPr/>
      <dgm:t>
        <a:bodyPr/>
        <a:lstStyle/>
        <a:p>
          <a:r>
            <a:rPr lang="en-US"/>
            <a:t>High </a:t>
          </a:r>
          <a:r>
            <a:rPr lang="en-US" b="1"/>
            <a:t>cohesion</a:t>
          </a:r>
          <a:endParaRPr lang="en-US"/>
        </a:p>
      </dgm:t>
    </dgm:pt>
    <dgm:pt modelId="{29B590B8-6C5B-42F6-99AF-4B8CE2176DD4}" type="parTrans" cxnId="{A116A11D-00B5-41A8-9AB3-A837956ED00B}">
      <dgm:prSet/>
      <dgm:spPr/>
      <dgm:t>
        <a:bodyPr/>
        <a:lstStyle/>
        <a:p>
          <a:endParaRPr lang="en-US"/>
        </a:p>
      </dgm:t>
    </dgm:pt>
    <dgm:pt modelId="{7B6AC76A-2DC6-4604-802C-2372240325F3}" type="sibTrans" cxnId="{A116A11D-00B5-41A8-9AB3-A837956ED00B}">
      <dgm:prSet/>
      <dgm:spPr/>
      <dgm:t>
        <a:bodyPr/>
        <a:lstStyle/>
        <a:p>
          <a:endParaRPr lang="en-US"/>
        </a:p>
      </dgm:t>
    </dgm:pt>
    <dgm:pt modelId="{FB1C034E-FC0F-4789-806C-2F0D42D386FD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/>
            <a:t>Low within-cluster SSE</a:t>
          </a:r>
        </a:p>
      </dgm:t>
    </dgm:pt>
    <dgm:pt modelId="{20077A90-ADF4-48FB-91F7-9B86A4434FD5}" type="parTrans" cxnId="{E00FED69-1978-45CE-B80A-634CF7901F95}">
      <dgm:prSet/>
      <dgm:spPr/>
      <dgm:t>
        <a:bodyPr/>
        <a:lstStyle/>
        <a:p>
          <a:endParaRPr lang="en-US"/>
        </a:p>
      </dgm:t>
    </dgm:pt>
    <dgm:pt modelId="{C98A09E9-CB5F-4400-9F21-147A535231B7}" type="sibTrans" cxnId="{E00FED69-1978-45CE-B80A-634CF7901F95}">
      <dgm:prSet/>
      <dgm:spPr/>
      <dgm:t>
        <a:bodyPr/>
        <a:lstStyle/>
        <a:p>
          <a:endParaRPr lang="en-US"/>
        </a:p>
      </dgm:t>
    </dgm:pt>
    <dgm:pt modelId="{D4BDE8A5-58AE-4FB0-B898-63DE03133EA5}">
      <dgm:prSet phldrT="[Text]"/>
      <dgm:spPr/>
      <dgm:t>
        <a:bodyPr/>
        <a:lstStyle/>
        <a:p>
          <a:r>
            <a:rPr lang="en-US"/>
            <a:t>High </a:t>
          </a:r>
          <a:r>
            <a:rPr lang="en-US" b="1"/>
            <a:t>separation</a:t>
          </a:r>
          <a:endParaRPr lang="en-US"/>
        </a:p>
      </dgm:t>
    </dgm:pt>
    <dgm:pt modelId="{E0CA4C53-0B9E-4757-B9EE-9415FB5ACEBA}" type="parTrans" cxnId="{9C582A0B-74E8-44B0-8B00-C94D6B5126C2}">
      <dgm:prSet/>
      <dgm:spPr/>
      <dgm:t>
        <a:bodyPr/>
        <a:lstStyle/>
        <a:p>
          <a:endParaRPr lang="en-US"/>
        </a:p>
      </dgm:t>
    </dgm:pt>
    <dgm:pt modelId="{7A156545-CB1A-4DC5-BCE4-1CB9A79B9DBE}" type="sibTrans" cxnId="{9C582A0B-74E8-44B0-8B00-C94D6B5126C2}">
      <dgm:prSet/>
      <dgm:spPr/>
      <dgm:t>
        <a:bodyPr/>
        <a:lstStyle/>
        <a:p>
          <a:endParaRPr lang="en-US"/>
        </a:p>
      </dgm:t>
    </dgm:pt>
    <dgm:pt modelId="{9810B70D-EAB3-4026-86E1-C99DE9906D4F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/>
            <a:t>High between-cluster SSE</a:t>
          </a:r>
        </a:p>
      </dgm:t>
    </dgm:pt>
    <dgm:pt modelId="{89F6A3C1-14F8-4D74-9AE0-881B105B5A8A}" type="parTrans" cxnId="{731442F8-CCFD-4762-9074-4C1C219BD090}">
      <dgm:prSet/>
      <dgm:spPr/>
      <dgm:t>
        <a:bodyPr/>
        <a:lstStyle/>
        <a:p>
          <a:endParaRPr lang="en-US"/>
        </a:p>
      </dgm:t>
    </dgm:pt>
    <dgm:pt modelId="{219EBBED-B2A1-4D01-840B-F0F8C20E145F}" type="sibTrans" cxnId="{731442F8-CCFD-4762-9074-4C1C219BD090}">
      <dgm:prSet/>
      <dgm:spPr/>
      <dgm:t>
        <a:bodyPr/>
        <a:lstStyle/>
        <a:p>
          <a:endParaRPr lang="en-US"/>
        </a:p>
      </dgm:t>
    </dgm:pt>
    <dgm:pt modelId="{076310D2-FE48-431C-9EBE-85901F393370}" type="pres">
      <dgm:prSet presAssocID="{AB739D44-11A2-4D78-A23F-EBFE4E13527C}" presName="linear" presStyleCnt="0">
        <dgm:presLayoutVars>
          <dgm:animLvl val="lvl"/>
          <dgm:resizeHandles val="exact"/>
        </dgm:presLayoutVars>
      </dgm:prSet>
      <dgm:spPr/>
    </dgm:pt>
    <dgm:pt modelId="{2DFDFC35-A428-486C-BF98-D88B87597E3F}" type="pres">
      <dgm:prSet presAssocID="{EE1F94CF-2C59-48D4-88BD-286BD32CC42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548A5B9-C6FA-4170-B7A2-CAB30C508EA2}" type="pres">
      <dgm:prSet presAssocID="{EE1F94CF-2C59-48D4-88BD-286BD32CC421}" presName="childText" presStyleLbl="revTx" presStyleIdx="0" presStyleCnt="2">
        <dgm:presLayoutVars>
          <dgm:bulletEnabled val="1"/>
        </dgm:presLayoutVars>
      </dgm:prSet>
      <dgm:spPr/>
    </dgm:pt>
    <dgm:pt modelId="{D0EE2E48-838A-42D3-8C5C-5B936FC6038A}" type="pres">
      <dgm:prSet presAssocID="{D4BDE8A5-58AE-4FB0-B898-63DE03133EA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F2E34C8-7F15-467C-BCF5-061A1693F7FD}" type="pres">
      <dgm:prSet presAssocID="{D4BDE8A5-58AE-4FB0-B898-63DE03133EA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7FB8CA0A-DD30-4E56-904E-23719CB260B2}" type="presOf" srcId="{9810B70D-EAB3-4026-86E1-C99DE9906D4F}" destId="{0F2E34C8-7F15-467C-BCF5-061A1693F7FD}" srcOrd="0" destOrd="0" presId="urn:microsoft.com/office/officeart/2005/8/layout/vList2"/>
    <dgm:cxn modelId="{9C582A0B-74E8-44B0-8B00-C94D6B5126C2}" srcId="{AB739D44-11A2-4D78-A23F-EBFE4E13527C}" destId="{D4BDE8A5-58AE-4FB0-B898-63DE03133EA5}" srcOrd="1" destOrd="0" parTransId="{E0CA4C53-0B9E-4757-B9EE-9415FB5ACEBA}" sibTransId="{7A156545-CB1A-4DC5-BCE4-1CB9A79B9DBE}"/>
    <dgm:cxn modelId="{A116A11D-00B5-41A8-9AB3-A837956ED00B}" srcId="{AB739D44-11A2-4D78-A23F-EBFE4E13527C}" destId="{EE1F94CF-2C59-48D4-88BD-286BD32CC421}" srcOrd="0" destOrd="0" parTransId="{29B590B8-6C5B-42F6-99AF-4B8CE2176DD4}" sibTransId="{7B6AC76A-2DC6-4604-802C-2372240325F3}"/>
    <dgm:cxn modelId="{E00FED69-1978-45CE-B80A-634CF7901F95}" srcId="{EE1F94CF-2C59-48D4-88BD-286BD32CC421}" destId="{FB1C034E-FC0F-4789-806C-2F0D42D386FD}" srcOrd="0" destOrd="0" parTransId="{20077A90-ADF4-48FB-91F7-9B86A4434FD5}" sibTransId="{C98A09E9-CB5F-4400-9F21-147A535231B7}"/>
    <dgm:cxn modelId="{10B25074-77CB-48D8-9B62-5BABAB165613}" type="presOf" srcId="{FB1C034E-FC0F-4789-806C-2F0D42D386FD}" destId="{0548A5B9-C6FA-4170-B7A2-CAB30C508EA2}" srcOrd="0" destOrd="0" presId="urn:microsoft.com/office/officeart/2005/8/layout/vList2"/>
    <dgm:cxn modelId="{D6B4BA79-A2C7-4019-B000-407067992347}" type="presOf" srcId="{EE1F94CF-2C59-48D4-88BD-286BD32CC421}" destId="{2DFDFC35-A428-486C-BF98-D88B87597E3F}" srcOrd="0" destOrd="0" presId="urn:microsoft.com/office/officeart/2005/8/layout/vList2"/>
    <dgm:cxn modelId="{3FCF39F4-E4B3-4101-9515-23651643D770}" type="presOf" srcId="{D4BDE8A5-58AE-4FB0-B898-63DE03133EA5}" destId="{D0EE2E48-838A-42D3-8C5C-5B936FC6038A}" srcOrd="0" destOrd="0" presId="urn:microsoft.com/office/officeart/2005/8/layout/vList2"/>
    <dgm:cxn modelId="{731442F8-CCFD-4762-9074-4C1C219BD090}" srcId="{D4BDE8A5-58AE-4FB0-B898-63DE03133EA5}" destId="{9810B70D-EAB3-4026-86E1-C99DE9906D4F}" srcOrd="0" destOrd="0" parTransId="{89F6A3C1-14F8-4D74-9AE0-881B105B5A8A}" sibTransId="{219EBBED-B2A1-4D01-840B-F0F8C20E145F}"/>
    <dgm:cxn modelId="{629455FA-BF4D-4804-8C15-40B5FD85475E}" type="presOf" srcId="{AB739D44-11A2-4D78-A23F-EBFE4E13527C}" destId="{076310D2-FE48-431C-9EBE-85901F393370}" srcOrd="0" destOrd="0" presId="urn:microsoft.com/office/officeart/2005/8/layout/vList2"/>
    <dgm:cxn modelId="{D0638B0A-4B02-496B-A4CC-7B2B3C84AB44}" type="presParOf" srcId="{076310D2-FE48-431C-9EBE-85901F393370}" destId="{2DFDFC35-A428-486C-BF98-D88B87597E3F}" srcOrd="0" destOrd="0" presId="urn:microsoft.com/office/officeart/2005/8/layout/vList2"/>
    <dgm:cxn modelId="{1FDF13AF-DBC2-40A6-962F-4D5E3720C441}" type="presParOf" srcId="{076310D2-FE48-431C-9EBE-85901F393370}" destId="{0548A5B9-C6FA-4170-B7A2-CAB30C508EA2}" srcOrd="1" destOrd="0" presId="urn:microsoft.com/office/officeart/2005/8/layout/vList2"/>
    <dgm:cxn modelId="{6C42715D-ED43-44CB-AFC0-CD87CB28756F}" type="presParOf" srcId="{076310D2-FE48-431C-9EBE-85901F393370}" destId="{D0EE2E48-838A-42D3-8C5C-5B936FC6038A}" srcOrd="2" destOrd="0" presId="urn:microsoft.com/office/officeart/2005/8/layout/vList2"/>
    <dgm:cxn modelId="{3B77A00E-7557-4260-BE6F-424165FAFC92}" type="presParOf" srcId="{076310D2-FE48-431C-9EBE-85901F393370}" destId="{0F2E34C8-7F15-467C-BCF5-061A1693F7F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55EC0B-DE17-4926-9587-EE972A97B281}">
      <dsp:nvSpPr>
        <dsp:cNvPr id="0" name=""/>
        <dsp:cNvSpPr/>
      </dsp:nvSpPr>
      <dsp:spPr>
        <a:xfrm>
          <a:off x="0" y="73680"/>
          <a:ext cx="7620000" cy="57563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Marketing (Market Segmentation)</a:t>
          </a:r>
        </a:p>
      </dsp:txBody>
      <dsp:txXfrm>
        <a:off x="28100" y="101780"/>
        <a:ext cx="7563800" cy="519439"/>
      </dsp:txXfrm>
    </dsp:sp>
    <dsp:sp modelId="{D15862C6-E246-4C66-830D-64169A0E8A3B}">
      <dsp:nvSpPr>
        <dsp:cNvPr id="0" name=""/>
        <dsp:cNvSpPr/>
      </dsp:nvSpPr>
      <dsp:spPr>
        <a:xfrm>
          <a:off x="0" y="649319"/>
          <a:ext cx="762000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Discover distinct customer groups for targeted promotions</a:t>
          </a:r>
        </a:p>
      </dsp:txBody>
      <dsp:txXfrm>
        <a:off x="0" y="649319"/>
        <a:ext cx="7620000" cy="397440"/>
      </dsp:txXfrm>
    </dsp:sp>
    <dsp:sp modelId="{8C2BEF87-7D9B-49D9-AB13-430E3E29EA0E}">
      <dsp:nvSpPr>
        <dsp:cNvPr id="0" name=""/>
        <dsp:cNvSpPr/>
      </dsp:nvSpPr>
      <dsp:spPr>
        <a:xfrm>
          <a:off x="0" y="1046759"/>
          <a:ext cx="7620000" cy="575639"/>
        </a:xfrm>
        <a:prstGeom prst="roundRect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Industry analysis</a:t>
          </a:r>
        </a:p>
      </dsp:txBody>
      <dsp:txXfrm>
        <a:off x="28100" y="1074859"/>
        <a:ext cx="7563800" cy="519439"/>
      </dsp:txXfrm>
    </dsp:sp>
    <dsp:sp modelId="{D24EA1E3-4048-4B26-8E93-7BF273CEACCC}">
      <dsp:nvSpPr>
        <dsp:cNvPr id="0" name=""/>
        <dsp:cNvSpPr/>
      </dsp:nvSpPr>
      <dsp:spPr>
        <a:xfrm>
          <a:off x="0" y="1622399"/>
          <a:ext cx="762000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Finding groups of similar firms based on profitability, growth rate, market size, products, etc. </a:t>
          </a:r>
        </a:p>
      </dsp:txBody>
      <dsp:txXfrm>
        <a:off x="0" y="1622399"/>
        <a:ext cx="7620000" cy="596160"/>
      </dsp:txXfrm>
    </dsp:sp>
    <dsp:sp modelId="{C5E6C4A0-BBE0-4361-ABBF-E7A72A58E4DF}">
      <dsp:nvSpPr>
        <dsp:cNvPr id="0" name=""/>
        <dsp:cNvSpPr/>
      </dsp:nvSpPr>
      <dsp:spPr>
        <a:xfrm>
          <a:off x="0" y="2218559"/>
          <a:ext cx="7620000" cy="575639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Political forecasting</a:t>
          </a:r>
        </a:p>
      </dsp:txBody>
      <dsp:txXfrm>
        <a:off x="28100" y="2246659"/>
        <a:ext cx="7563800" cy="519439"/>
      </dsp:txXfrm>
    </dsp:sp>
    <dsp:sp modelId="{7766C437-C2A4-48D2-B250-12ABA168E9FA}">
      <dsp:nvSpPr>
        <dsp:cNvPr id="0" name=""/>
        <dsp:cNvSpPr/>
      </dsp:nvSpPr>
      <dsp:spPr>
        <a:xfrm>
          <a:off x="0" y="2794199"/>
          <a:ext cx="762000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Group neighborhoods by demographics, lifestyles and political view</a:t>
          </a:r>
        </a:p>
      </dsp:txBody>
      <dsp:txXfrm>
        <a:off x="0" y="2794199"/>
        <a:ext cx="7620000" cy="397440"/>
      </dsp:txXfrm>
    </dsp:sp>
    <dsp:sp modelId="{652684B1-779F-4084-8691-A04450CE2D07}">
      <dsp:nvSpPr>
        <dsp:cNvPr id="0" name=""/>
        <dsp:cNvSpPr/>
      </dsp:nvSpPr>
      <dsp:spPr>
        <a:xfrm>
          <a:off x="0" y="3191640"/>
          <a:ext cx="7620000" cy="575639"/>
        </a:xfrm>
        <a:prstGeom prst="roundRect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Biology</a:t>
          </a:r>
        </a:p>
      </dsp:txBody>
      <dsp:txXfrm>
        <a:off x="28100" y="3219740"/>
        <a:ext cx="7563800" cy="519439"/>
      </dsp:txXfrm>
    </dsp:sp>
    <dsp:sp modelId="{7D2FC260-AEE7-46F3-ACF9-F136453E642F}">
      <dsp:nvSpPr>
        <dsp:cNvPr id="0" name=""/>
        <dsp:cNvSpPr/>
      </dsp:nvSpPr>
      <dsp:spPr>
        <a:xfrm>
          <a:off x="0" y="3767280"/>
          <a:ext cx="762000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Group similar plants into species</a:t>
          </a:r>
        </a:p>
      </dsp:txBody>
      <dsp:txXfrm>
        <a:off x="0" y="3767280"/>
        <a:ext cx="7620000" cy="397440"/>
      </dsp:txXfrm>
    </dsp:sp>
    <dsp:sp modelId="{992AD579-E95B-4034-8AC7-8A9CB0A2A49E}">
      <dsp:nvSpPr>
        <dsp:cNvPr id="0" name=""/>
        <dsp:cNvSpPr/>
      </dsp:nvSpPr>
      <dsp:spPr>
        <a:xfrm>
          <a:off x="0" y="4164720"/>
          <a:ext cx="7620000" cy="575639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Finance</a:t>
          </a:r>
        </a:p>
      </dsp:txBody>
      <dsp:txXfrm>
        <a:off x="28100" y="4192820"/>
        <a:ext cx="7563800" cy="519439"/>
      </dsp:txXfrm>
    </dsp:sp>
    <dsp:sp modelId="{EFA9AC47-C3C8-4E72-9E91-2D96CB7EBE49}">
      <dsp:nvSpPr>
        <dsp:cNvPr id="0" name=""/>
        <dsp:cNvSpPr/>
      </dsp:nvSpPr>
      <dsp:spPr>
        <a:xfrm>
          <a:off x="0" y="4740360"/>
          <a:ext cx="762000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Define groups of similar stocks based on financial characteristics, and select stocks from different groups to create balanced portfolios </a:t>
          </a:r>
        </a:p>
      </dsp:txBody>
      <dsp:txXfrm>
        <a:off x="0" y="4740360"/>
        <a:ext cx="7620000" cy="596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B6BEF8-511A-4305-BCE5-3013836AB018}">
      <dsp:nvSpPr>
        <dsp:cNvPr id="0" name=""/>
        <dsp:cNvSpPr/>
      </dsp:nvSpPr>
      <dsp:spPr>
        <a:xfrm>
          <a:off x="1766266" y="819710"/>
          <a:ext cx="2047495" cy="163720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3576" rIns="163576" bIns="163576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People simply place items into categories</a:t>
          </a:r>
        </a:p>
      </dsp:txBody>
      <dsp:txXfrm>
        <a:off x="2093866" y="819710"/>
        <a:ext cx="1719896" cy="1637204"/>
      </dsp:txXfrm>
    </dsp:sp>
    <dsp:sp modelId="{F1ABFFC1-E94B-4C03-A434-146358BD4466}">
      <dsp:nvSpPr>
        <dsp:cNvPr id="0" name=""/>
        <dsp:cNvSpPr/>
      </dsp:nvSpPr>
      <dsp:spPr>
        <a:xfrm>
          <a:off x="-2922" y="149520"/>
          <a:ext cx="1942144" cy="190220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Classification</a:t>
          </a:r>
        </a:p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(like Decision Trees)</a:t>
          </a:r>
        </a:p>
      </dsp:txBody>
      <dsp:txXfrm>
        <a:off x="281498" y="428091"/>
        <a:ext cx="1373304" cy="1345058"/>
      </dsp:txXfrm>
    </dsp:sp>
    <dsp:sp modelId="{870B6A89-FEAD-4814-A8FF-29FA619DCA77}">
      <dsp:nvSpPr>
        <dsp:cNvPr id="0" name=""/>
        <dsp:cNvSpPr/>
      </dsp:nvSpPr>
      <dsp:spPr>
        <a:xfrm>
          <a:off x="5702910" y="729729"/>
          <a:ext cx="2473959" cy="163720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3576" rIns="163576" bIns="163576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Dividing students into groups by last name</a:t>
          </a:r>
        </a:p>
      </dsp:txBody>
      <dsp:txXfrm>
        <a:off x="6098744" y="729729"/>
        <a:ext cx="2078125" cy="1637204"/>
      </dsp:txXfrm>
    </dsp:sp>
    <dsp:sp modelId="{D8248BE1-BD65-454D-A181-AB131DD77B82}">
      <dsp:nvSpPr>
        <dsp:cNvPr id="0" name=""/>
        <dsp:cNvSpPr/>
      </dsp:nvSpPr>
      <dsp:spPr>
        <a:xfrm>
          <a:off x="4067788" y="59879"/>
          <a:ext cx="1986032" cy="191553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Simple categorization by attributes</a:t>
          </a:r>
        </a:p>
      </dsp:txBody>
      <dsp:txXfrm>
        <a:off x="4358636" y="340403"/>
        <a:ext cx="1404336" cy="13544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B8E14-171D-4F74-8500-3A524C8F9E25}">
      <dsp:nvSpPr>
        <dsp:cNvPr id="0" name=""/>
        <dsp:cNvSpPr/>
      </dsp:nvSpPr>
      <dsp:spPr>
        <a:xfrm>
          <a:off x="30044" y="0"/>
          <a:ext cx="3046529" cy="1827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The clusters must be learned from the data, not from external specifications.</a:t>
          </a:r>
        </a:p>
      </dsp:txBody>
      <dsp:txXfrm>
        <a:off x="30044" y="0"/>
        <a:ext cx="3046529" cy="18279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5AA51-2C1D-4BCE-97BD-2B7662D15A37}">
      <dsp:nvSpPr>
        <dsp:cNvPr id="0" name=""/>
        <dsp:cNvSpPr/>
      </dsp:nvSpPr>
      <dsp:spPr>
        <a:xfrm>
          <a:off x="30044" y="0"/>
          <a:ext cx="3046530" cy="1827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Creating the “buckets” beforehand is categorization, but not clustering.</a:t>
          </a:r>
        </a:p>
      </dsp:txBody>
      <dsp:txXfrm>
        <a:off x="30044" y="0"/>
        <a:ext cx="3046530" cy="18279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3D8095-2A8D-4C30-A2F7-CD42AEB8D7A9}">
      <dsp:nvSpPr>
        <dsp:cNvPr id="0" name=""/>
        <dsp:cNvSpPr/>
      </dsp:nvSpPr>
      <dsp:spPr>
        <a:xfrm>
          <a:off x="0" y="553240"/>
          <a:ext cx="5562600" cy="18851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720" tIns="978916" rIns="431720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Choosing the right number “K”</a:t>
          </a: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Choosing the right initial location</a:t>
          </a:r>
        </a:p>
      </dsp:txBody>
      <dsp:txXfrm>
        <a:off x="0" y="553240"/>
        <a:ext cx="5562600" cy="1885161"/>
      </dsp:txXfrm>
    </dsp:sp>
    <dsp:sp modelId="{4AED997D-58BF-4662-8FD8-492FDAC3048B}">
      <dsp:nvSpPr>
        <dsp:cNvPr id="0" name=""/>
        <dsp:cNvSpPr/>
      </dsp:nvSpPr>
      <dsp:spPr>
        <a:xfrm>
          <a:off x="152399" y="299367"/>
          <a:ext cx="5296415" cy="99602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7177" tIns="0" rIns="147177" bIns="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It matters</a:t>
          </a:r>
        </a:p>
      </dsp:txBody>
      <dsp:txXfrm>
        <a:off x="201021" y="347989"/>
        <a:ext cx="5199171" cy="898784"/>
      </dsp:txXfrm>
    </dsp:sp>
    <dsp:sp modelId="{8C48373C-F905-4794-A80B-5437B4770771}">
      <dsp:nvSpPr>
        <dsp:cNvPr id="0" name=""/>
        <dsp:cNvSpPr/>
      </dsp:nvSpPr>
      <dsp:spPr>
        <a:xfrm>
          <a:off x="0" y="2867998"/>
          <a:ext cx="5562600" cy="292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720" tIns="978916" rIns="431720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They won’t make sense within the context of the problem</a:t>
          </a: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Unrelated data points will be included in the same group</a:t>
          </a:r>
        </a:p>
      </dsp:txBody>
      <dsp:txXfrm>
        <a:off x="0" y="2867998"/>
        <a:ext cx="5562600" cy="2923200"/>
      </dsp:txXfrm>
    </dsp:sp>
    <dsp:sp modelId="{D358BB73-0AA3-48AA-8355-C401B38E27AD}">
      <dsp:nvSpPr>
        <dsp:cNvPr id="0" name=""/>
        <dsp:cNvSpPr/>
      </dsp:nvSpPr>
      <dsp:spPr>
        <a:xfrm>
          <a:off x="152401" y="2514599"/>
          <a:ext cx="5296415" cy="996028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7177" tIns="0" rIns="147177" bIns="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Bad choices create bad groupings</a:t>
          </a:r>
        </a:p>
      </dsp:txBody>
      <dsp:txXfrm>
        <a:off x="201023" y="2563221"/>
        <a:ext cx="5199171" cy="8987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D920F6-1EF6-46CD-95DE-7F6F1E9B93E1}">
      <dsp:nvSpPr>
        <dsp:cNvPr id="0" name=""/>
        <dsp:cNvSpPr/>
      </dsp:nvSpPr>
      <dsp:spPr>
        <a:xfrm>
          <a:off x="0" y="572249"/>
          <a:ext cx="8001000" cy="20947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967" tIns="791464" rIns="620967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Lower individual within cluster SSE = a better cluster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Lower total SSE = a better set of clusters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kern="1200"/>
            <a:t>More clusters will reduce within-cluster SSE</a:t>
          </a:r>
        </a:p>
      </dsp:txBody>
      <dsp:txXfrm>
        <a:off x="0" y="572249"/>
        <a:ext cx="8001000" cy="2094750"/>
      </dsp:txXfrm>
    </dsp:sp>
    <dsp:sp modelId="{8133A02E-2E07-440D-B82D-5CA552FB3F11}">
      <dsp:nvSpPr>
        <dsp:cNvPr id="0" name=""/>
        <dsp:cNvSpPr/>
      </dsp:nvSpPr>
      <dsp:spPr>
        <a:xfrm>
          <a:off x="266701" y="0"/>
          <a:ext cx="5600700" cy="1121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Considerations</a:t>
          </a:r>
        </a:p>
      </dsp:txBody>
      <dsp:txXfrm>
        <a:off x="321461" y="54760"/>
        <a:ext cx="5491180" cy="10122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FC78AE-499C-432E-92C6-4636FCF016C6}">
      <dsp:nvSpPr>
        <dsp:cNvPr id="0" name=""/>
        <dsp:cNvSpPr/>
      </dsp:nvSpPr>
      <dsp:spPr>
        <a:xfrm rot="5400000">
          <a:off x="4407408" y="-1115738"/>
          <a:ext cx="237744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 rtl="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2600" kern="1200"/>
            <a:t>Clusters vary widely in size</a:t>
          </a:r>
        </a:p>
        <a:p>
          <a:pPr marL="228600" lvl="1" indent="-228600" algn="l" defTabSz="1155700" rtl="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2600" kern="1200"/>
            <a:t>Clusters vary widely in density</a:t>
          </a:r>
        </a:p>
        <a:p>
          <a:pPr marL="228600" lvl="1" indent="-228600" algn="l" defTabSz="1155700" rtl="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2600" kern="1200"/>
            <a:t>Clusters are not in rounded shapes</a:t>
          </a:r>
        </a:p>
        <a:p>
          <a:pPr marL="228600" lvl="1" indent="-228600" algn="l" defTabSz="1155700" rtl="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2600" kern="1200"/>
            <a:t>The data set has a lot of outliers</a:t>
          </a:r>
        </a:p>
      </dsp:txBody>
      <dsp:txXfrm rot="-5400000">
        <a:off x="2962657" y="445070"/>
        <a:ext cx="5150887" cy="2145326"/>
      </dsp:txXfrm>
    </dsp:sp>
    <dsp:sp modelId="{843515E7-6220-4C8D-B6B9-F7585DB4A33C}">
      <dsp:nvSpPr>
        <dsp:cNvPr id="0" name=""/>
        <dsp:cNvSpPr/>
      </dsp:nvSpPr>
      <dsp:spPr>
        <a:xfrm>
          <a:off x="0" y="0"/>
          <a:ext cx="2962656" cy="297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K-Means gives unreliable results when</a:t>
          </a:r>
        </a:p>
      </dsp:txBody>
      <dsp:txXfrm>
        <a:off x="144625" y="144625"/>
        <a:ext cx="2673406" cy="26825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FDFC35-A428-486C-BF98-D88B87597E3F}">
      <dsp:nvSpPr>
        <dsp:cNvPr id="0" name=""/>
        <dsp:cNvSpPr/>
      </dsp:nvSpPr>
      <dsp:spPr>
        <a:xfrm>
          <a:off x="0" y="9096"/>
          <a:ext cx="4267200" cy="647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High </a:t>
          </a:r>
          <a:r>
            <a:rPr lang="en-US" sz="2700" b="1" kern="1200"/>
            <a:t>cohesion</a:t>
          </a:r>
          <a:endParaRPr lang="en-US" sz="2700" kern="1200"/>
        </a:p>
      </dsp:txBody>
      <dsp:txXfrm>
        <a:off x="31613" y="40709"/>
        <a:ext cx="4203974" cy="584369"/>
      </dsp:txXfrm>
    </dsp:sp>
    <dsp:sp modelId="{0548A5B9-C6FA-4170-B7A2-CAB30C508EA2}">
      <dsp:nvSpPr>
        <dsp:cNvPr id="0" name=""/>
        <dsp:cNvSpPr/>
      </dsp:nvSpPr>
      <dsp:spPr>
        <a:xfrm>
          <a:off x="0" y="656691"/>
          <a:ext cx="42672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48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100" kern="1200"/>
            <a:t>Low within-cluster SSE</a:t>
          </a:r>
        </a:p>
      </dsp:txBody>
      <dsp:txXfrm>
        <a:off x="0" y="656691"/>
        <a:ext cx="4267200" cy="447120"/>
      </dsp:txXfrm>
    </dsp:sp>
    <dsp:sp modelId="{D0EE2E48-838A-42D3-8C5C-5B936FC6038A}">
      <dsp:nvSpPr>
        <dsp:cNvPr id="0" name=""/>
        <dsp:cNvSpPr/>
      </dsp:nvSpPr>
      <dsp:spPr>
        <a:xfrm>
          <a:off x="0" y="1103811"/>
          <a:ext cx="4267200" cy="64759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High </a:t>
          </a:r>
          <a:r>
            <a:rPr lang="en-US" sz="2700" b="1" kern="1200"/>
            <a:t>separation</a:t>
          </a:r>
          <a:endParaRPr lang="en-US" sz="2700" kern="1200"/>
        </a:p>
      </dsp:txBody>
      <dsp:txXfrm>
        <a:off x="31613" y="1135424"/>
        <a:ext cx="4203974" cy="584369"/>
      </dsp:txXfrm>
    </dsp:sp>
    <dsp:sp modelId="{0F2E34C8-7F15-467C-BCF5-061A1693F7FD}">
      <dsp:nvSpPr>
        <dsp:cNvPr id="0" name=""/>
        <dsp:cNvSpPr/>
      </dsp:nvSpPr>
      <dsp:spPr>
        <a:xfrm>
          <a:off x="0" y="1751406"/>
          <a:ext cx="42672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48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100" kern="1200"/>
            <a:t>High between-cluster SSE</a:t>
          </a:r>
        </a:p>
      </dsp:txBody>
      <dsp:txXfrm>
        <a:off x="0" y="1751406"/>
        <a:ext cx="4267200" cy="447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BD225-D21E-4808-AF42-52B9630CFCB6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2F67B-464A-4F5E-B46F-26A14CEC9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52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318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978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983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485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9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292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21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78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32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32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49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66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91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83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55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41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F67B-464A-4F5E-B46F-26A14CEC94B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74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5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1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4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2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3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2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9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7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1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F712-DEC1-4D11-BB75-1B8BB562B3B6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0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ford.edu/class/ee103/visualizations/kmeans/kmeans.html" TargetMode="External"/><Relationship Id="rId2" Type="http://schemas.openxmlformats.org/officeDocument/2006/relationships/hyperlink" Target="https://www.naftaliharris.com/blog/visualizing-k-means-clusterin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ser.ceng.metu.edu.tr/~akifakkus/courses/ceng574/k-means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digest.com/assets/newsViews/07-03-27-2.php?cid=97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077200" cy="2384425"/>
          </a:xfrm>
        </p:spPr>
        <p:txBody>
          <a:bodyPr>
            <a:normAutofit/>
          </a:bodyPr>
          <a:lstStyle/>
          <a:p>
            <a:pPr algn="l"/>
            <a:r>
              <a:rPr lang="en-US" i="1"/>
              <a:t>Clustering and Segmentation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>
                <a:latin typeface="+mj-lt"/>
                <a:cs typeface="Myriad Arabic" panose="01010101010101010101" pitchFamily="50" charset="-78"/>
              </a:rPr>
              <a:t>MIS2502: Data and Analytics</a:t>
            </a:r>
            <a:endParaRPr lang="en-US" sz="4000">
              <a:latin typeface="+mj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1290EA-7BD8-1BD9-081A-A704A1AD79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7150" y="4953000"/>
            <a:ext cx="6489700" cy="990600"/>
          </a:xfrm>
        </p:spPr>
        <p:txBody>
          <a:bodyPr>
            <a:noAutofit/>
          </a:bodyPr>
          <a:lstStyle/>
          <a:p>
            <a:r>
              <a:rPr lang="en-US" b="1">
                <a:solidFill>
                  <a:schemeClr val="tx1"/>
                </a:solidFill>
              </a:rPr>
              <a:t>Jeremy Shafer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245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K-Means Demonstration</a:t>
            </a:r>
          </a:p>
        </p:txBody>
      </p:sp>
      <p:sp>
        <p:nvSpPr>
          <p:cNvPr id="4" name="Oval 3"/>
          <p:cNvSpPr/>
          <p:nvPr/>
        </p:nvSpPr>
        <p:spPr>
          <a:xfrm>
            <a:off x="2404071" y="3720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6471" y="3873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08871" y="4025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1271" y="4178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13671" y="4330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6071" y="4482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8471" y="4635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70871" y="4787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165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7689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13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8000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71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124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194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718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62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14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0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49991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02391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454791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556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7084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60800" y="3886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505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810000" y="3548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276600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429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581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061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13491" y="3853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5891" y="4005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21391" y="394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73791" y="409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26191" y="424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13671" y="4515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66071" y="4668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18471" y="4820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5600" y="4483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971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997591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149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02391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66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290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1400" y="4452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57600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403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56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84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3528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05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657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24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27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429000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908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0610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2134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921391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073791" y="427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632671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785071" y="4602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37471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14600" y="4417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908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7432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616591" y="4036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768991" y="4188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921391" y="4341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956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200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9718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1242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2766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22600" y="3548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75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274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971800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124200" y="3363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276600" y="3515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743200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95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048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527691" y="3667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80091" y="3820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832491" y="3972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40391" y="406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92791" y="421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379062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531462" y="4439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683862" y="4592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337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489591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2362982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515382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667782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6419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27943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9467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7181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870591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0229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7689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921391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073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2718191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705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30229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489591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6419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7943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2740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426482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578882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86782" y="389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439182" y="405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85071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937471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089871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6670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743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895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7689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921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073791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3048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200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1242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76600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429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175000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327400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479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124200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2766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429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895600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48000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2004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6800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324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84891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692791" y="359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845191" y="374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191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343480" y="3830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495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073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149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01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1750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327400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3479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454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3606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3758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30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682609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3835009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581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733409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885809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530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682609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835009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301609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454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3606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861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32385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390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98800" y="328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251200" y="344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6489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4801382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598182" y="29387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750582" y="30911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902982" y="32435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369582" y="31546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521982" y="33070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674382" y="34594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154073" y="33959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44965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46489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4445782" y="2971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4598182" y="3124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7505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4217182" y="3187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69582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001673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4115582" y="32437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267982" y="33961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4064782" y="29059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17182" y="30583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369582" y="32107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988582" y="32742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140982" y="34266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4014373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4166773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4115973" y="3048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4014373" y="3416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1409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42933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42171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369582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21982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267982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420382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727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217182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3695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5219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988582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140982" y="2806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2933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077873" y="3200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4284062" y="337295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4165991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4242191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394591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2679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420382" y="3111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572782" y="3263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546991" y="3004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699391" y="3157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851791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6231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775591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927991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673991" y="2471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826391" y="2623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9787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623191" y="2133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4775591" y="2286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927991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4394591" y="2349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546991" y="2501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699391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1790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3314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483882" y="2895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191782" y="2984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344182" y="3136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16510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1803400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1600200" y="32435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1752600" y="33959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905000" y="35483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1524000" y="36118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1676400" y="37642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1156091" y="37007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14986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6510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1600200" y="3429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7526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371600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003691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270000" y="370094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990600" y="35790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1143000" y="37314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1168791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016391" y="3721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11430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12954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1524000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1574800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1524000" y="3048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1286080" y="367775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1168009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1396609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574800" y="3568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1549009" y="3309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1701409" y="3462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853809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16252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1777609" y="3233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30009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1676009" y="27762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1828409" y="2928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9808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1625209" y="2438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1777609" y="2590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930009" y="27432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1549009" y="2806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1701409" y="2959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1485900" y="3200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971880" y="47980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2124280" y="49504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2276680" y="51028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2429080" y="52552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2581480" y="54076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8538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2006209" y="4917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2158609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20824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2234809" y="49633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2387209" y="51157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17776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2413000" y="4841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2565400" y="4993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692009" y="4887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844409" y="50395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9206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2336800" y="4866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2124280" y="5135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2276680" y="5288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2429080" y="5440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2006209" y="51030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082409" y="4996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234809" y="5148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2260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2413000" y="5026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2387209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2539609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692009" y="5072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2768209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2032000" y="4747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2184400" y="4899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1743280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895680" y="5222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2048080" y="5374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1625209" y="50371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1701409" y="49304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853809" y="50828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879600" y="48085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2032000" y="4960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158609" y="48542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2311009" y="50066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2387209" y="47780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1803400" y="4833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1489671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1642071" y="5059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1794471" y="5212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1371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1447800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1600200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778391" y="4798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2057400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2048080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2200480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4385271" y="49834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4369191" y="4569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43434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4495800" y="44629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4648200" y="46153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4724400" y="4386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4343400" y="44959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4495800" y="4648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4419600" y="4267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4572000" y="44197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4369191" y="4907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4445391" y="4678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4292991" y="4711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767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Recalculate the centroids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10475" y="283844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>
            <a:off x="1591075" y="32632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>
            <a:off x="3060309" y="373633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>
            <a:off x="2251866" y="496967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3851871" y="47877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4004271" y="49401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3810000" y="4648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3835791" y="4373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988191" y="4526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962400" y="4267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4114800" y="4419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4267200" y="4572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40386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4191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4343400" y="4343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3942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3899291" y="41579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3851871" y="49731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3835791" y="4559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3810000" y="4300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3962400" y="4452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114800" y="4605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4038600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4191000" y="4376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42418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3962400" y="3949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38100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3860800" y="4005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3876880" y="39825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4029280" y="41349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Rounded Rectangle 409"/>
          <p:cNvSpPr/>
          <p:nvPr/>
        </p:nvSpPr>
        <p:spPr>
          <a:xfrm>
            <a:off x="4153291" y="4373881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96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K-Means Demonstration</a:t>
            </a:r>
          </a:p>
        </p:txBody>
      </p:sp>
      <p:sp>
        <p:nvSpPr>
          <p:cNvPr id="4" name="Oval 3"/>
          <p:cNvSpPr/>
          <p:nvPr/>
        </p:nvSpPr>
        <p:spPr>
          <a:xfrm>
            <a:off x="2404071" y="3720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6471" y="3873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08871" y="4025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1271" y="4178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13671" y="4330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6071" y="4482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8471" y="4635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70871" y="4787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165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7689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13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8000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71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124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194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718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62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14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0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49991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02391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454791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556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708400" y="3733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60800" y="3886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505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810000" y="35483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276600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429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581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061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13491" y="3853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5891" y="4005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21391" y="394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73791" y="409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26191" y="424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13671" y="45159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66071" y="46683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18471" y="4820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5600" y="44831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971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997591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149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02391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66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290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1400" y="4452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57600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403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56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8400" y="3919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3528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05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657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24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27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429000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908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0610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2134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921391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073791" y="427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632671" y="4450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785071" y="4602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37471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14600" y="4417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908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743200" y="4462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616591" y="4036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768991" y="4188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921391" y="4341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956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200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9718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1242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2766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22600" y="3548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75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274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971800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124200" y="3363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276600" y="3515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743200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95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048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527691" y="3667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80091" y="3820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832491" y="3972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40391" y="406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92791" y="421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379062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531462" y="4439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683862" y="4592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337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489591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2362982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515382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667782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6419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27943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9467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7181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870591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0229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7689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921391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073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2718191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705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30229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489591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6419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7943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2740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426482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578882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86782" y="389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439182" y="405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85071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937471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089871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6670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743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895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7689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921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073791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3048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200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1242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76600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429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175000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327400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479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124200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2766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429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895600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48000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2004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6800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324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84891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692791" y="359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845191" y="374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191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343480" y="3830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495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073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149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01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1750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327400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3479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454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3606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3758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30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682609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3835009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581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733409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885809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530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682609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835009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301609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454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3606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861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32385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390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98800" y="328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251200" y="344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6489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4801382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598182" y="29387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750582" y="30911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902982" y="32435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369582" y="31546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521982" y="33070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674382" y="34594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154073" y="33959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44965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46489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4445782" y="2971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4598182" y="3124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7505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4217182" y="3187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69582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001673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4115582" y="32437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267982" y="33961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4064782" y="29059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17182" y="30583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369582" y="32107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988582" y="32742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140982" y="34266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4014373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4166773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4115973" y="3048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4014373" y="3416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1409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42933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42171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369582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21982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267982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420382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727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217182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3695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5219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988582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140982" y="2806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2933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077873" y="3200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4284062" y="337295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4165991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4242191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394591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2679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420382" y="3111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572782" y="3263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546991" y="3004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699391" y="3157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851791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6231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775591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927991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673991" y="2471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826391" y="2623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9787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623191" y="2133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4775591" y="2286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927991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4394591" y="2349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546991" y="2501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699391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1790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3314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483882" y="2895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191782" y="2984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344182" y="3136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16510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1803400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1600200" y="32435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1752600" y="33959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905000" y="35483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1524000" y="36118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1676400" y="37642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1156091" y="37007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14986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6510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1600200" y="3429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7526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371600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003691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270000" y="370094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990600" y="35790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1143000" y="37314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1168791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016391" y="3721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11430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12954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1524000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1574800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1524000" y="3048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1286080" y="367775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1168009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1396609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574800" y="3568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1549009" y="3309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1701409" y="3462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853809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16252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1777609" y="3233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30009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1676009" y="27762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1828409" y="2928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9808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1625209" y="2438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1777609" y="2590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930009" y="27432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1549009" y="2806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1701409" y="2959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1485900" y="3200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971880" y="47980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2124280" y="49504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2276680" y="51028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2429080" y="52552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2581480" y="54076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8538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2006209" y="4917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2158609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20824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2234809" y="49633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2387209" y="51157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17776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2413000" y="4841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2565400" y="4993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692009" y="4887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844409" y="50395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9206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2336800" y="4866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2124280" y="5135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2276680" y="5288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2429080" y="5440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2006209" y="51030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082409" y="4996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234809" y="5148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2260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2413000" y="5026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2387209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2539609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692009" y="5072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2768209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2032000" y="4747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2184400" y="4899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1743280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895680" y="5222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2048080" y="5374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1625209" y="50371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1701409" y="49304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853809" y="50828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879600" y="48085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2032000" y="4960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158609" y="48542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2311009" y="50066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2387209" y="47780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1803400" y="4833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1489671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1642071" y="5059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1794471" y="5212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1371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1447800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1600200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778391" y="4798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2057400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2048080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2200480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4385271" y="49834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4369191" y="4569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43434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4495800" y="44629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4648200" y="46153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4724400" y="4386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4343400" y="44959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4495800" y="4648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4419600" y="4267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4572000" y="44197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4369191" y="4907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4445391" y="4678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4292991" y="4711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767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And re-assign the points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10475" y="283844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>
            <a:off x="1591075" y="32632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>
            <a:off x="3060309" y="373633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>
            <a:off x="2260991" y="496967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3851871" y="47877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4004271" y="49401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3810000" y="4648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3835791" y="4373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988191" y="4526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962400" y="4267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4114800" y="4419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4267200" y="4572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40386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4191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4343400" y="4343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3942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3899291" y="41579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3851871" y="49731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3835791" y="4559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3810000" y="4300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3962400" y="4452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114800" y="4605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4038600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4191000" y="4376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42418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3962400" y="3949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38100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3860800" y="4005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3876880" y="39825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4029280" y="41349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Rounded Rectangle 409"/>
          <p:cNvSpPr/>
          <p:nvPr/>
        </p:nvSpPr>
        <p:spPr>
          <a:xfrm>
            <a:off x="4153291" y="4373881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5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K-Means Demonstration</a:t>
            </a:r>
          </a:p>
        </p:txBody>
      </p:sp>
      <p:sp>
        <p:nvSpPr>
          <p:cNvPr id="4" name="Oval 3"/>
          <p:cNvSpPr/>
          <p:nvPr/>
        </p:nvSpPr>
        <p:spPr>
          <a:xfrm>
            <a:off x="2404071" y="3720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6471" y="3873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08871" y="4025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1271" y="4178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13671" y="4330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6071" y="4482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8471" y="46353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70871" y="47877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165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7689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13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8000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71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124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194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718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62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14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0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49991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02391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454791" y="4373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556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708400" y="3733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60800" y="3886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505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810000" y="35483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276600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429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581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061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13491" y="3853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5891" y="4005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21391" y="394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73791" y="409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26191" y="424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13671" y="45159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66071" y="46683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18471" y="4820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5600" y="44831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971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997591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149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02391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66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29000" y="4300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1400" y="4452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57600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403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56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8400" y="3919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3528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05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657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24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27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429000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908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0610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2134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921391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073791" y="427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632671" y="4450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785071" y="4602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37471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14600" y="4417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90800" y="4310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743200" y="4462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616591" y="4036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768991" y="4188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921391" y="4341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956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200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9718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1242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2766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22600" y="3548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75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274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971800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124200" y="3363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276600" y="3515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743200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95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048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527691" y="3667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80091" y="3820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832491" y="3972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40391" y="406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92791" y="421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401277" y="430736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531462" y="4439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683862" y="4592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991" y="42545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337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489591" y="43002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2362982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515382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667782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6419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27943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9467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7181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870591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0229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7689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921391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073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2718191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705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30229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489591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6419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7943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2740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426482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578882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86782" y="389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439182" y="405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85071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937471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089871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6670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743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895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7689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921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073791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3048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200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1242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76600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429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175000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327400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479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124200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2766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429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895600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48000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2004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6800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324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84891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692791" y="359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845191" y="374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191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343480" y="3830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495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073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149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01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1750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327400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3479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454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3606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3758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30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682609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3835009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581009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733409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885809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530209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682609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835009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301609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454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3606409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861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32385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390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98800" y="328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251200" y="344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6489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4801382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598182" y="29387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750582" y="30911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902982" y="32435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369582" y="31546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521982" y="33070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674382" y="34594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154073" y="33959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44965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46489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4445782" y="2971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4598182" y="3124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7505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4217182" y="3187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69582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001673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4115582" y="32437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267982" y="33961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4064782" y="29059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17182" y="30583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369582" y="32107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988582" y="32742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140982" y="34266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4014373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4166773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4115973" y="3048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4014373" y="3416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1409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42933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42171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369582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21982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267982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420382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727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217182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3695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5219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988582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140982" y="2806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2933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077873" y="3200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4284062" y="337295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4165991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4242191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394591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2679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420382" y="3111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572782" y="3263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546991" y="3004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699391" y="3157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851791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6231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775591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927991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673991" y="2471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826391" y="2623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9787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623191" y="2133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4775591" y="2286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927991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4394591" y="2349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546991" y="2501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699391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1790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3314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483882" y="2895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191782" y="2984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344182" y="3136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16510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1803400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1600200" y="32435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1752600" y="33959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905000" y="35483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1524000" y="36118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1676400" y="37642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1156091" y="37007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14986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6510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1600200" y="3429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7526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371600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003691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270000" y="370094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990600" y="35790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1143000" y="37314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1168791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016391" y="3721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11430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12954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1524000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1574800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1524000" y="3048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1286080" y="367775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1168009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1396609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574800" y="3568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1549009" y="3309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1701409" y="3462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853809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16252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1777609" y="3233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30009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1676009" y="27762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1828409" y="2928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9808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1625209" y="2438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1777609" y="2590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930009" y="27432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1549009" y="2806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1701409" y="2959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1485900" y="3200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971880" y="47980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2124280" y="49504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2276680" y="51028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2429080" y="52552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2581480" y="54076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8538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2006209" y="4917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2158609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20824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2234809" y="49633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2387209" y="51157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17776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2413000" y="4841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2565400" y="4993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692009" y="4887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844409" y="50395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9206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2336800" y="4866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2124280" y="5135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2276680" y="5288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2429080" y="5440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2006209" y="51030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082409" y="4996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234809" y="5148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2260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2413000" y="5026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2387209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2539609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692009" y="5072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2768209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2032000" y="4747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2184400" y="4899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1743280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895680" y="5222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2048080" y="5374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1625209" y="50371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1701409" y="49304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853809" y="50828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879600" y="48085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2032000" y="4960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158609" y="48542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2311009" y="50066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2387209" y="47780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1803400" y="4833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1489671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1642071" y="5059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1794471" y="5212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1371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1447800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1600200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778391" y="4798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2057400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2048080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2200480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4385271" y="49834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4369191" y="4569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43434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4495800" y="44629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4648200" y="46153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4724400" y="4386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4343400" y="44959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4495800" y="4648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4419600" y="4267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4572000" y="44197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4369191" y="4907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4445391" y="4678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4292991" y="4711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1"/>
            <a:ext cx="2616200" cy="29284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And keep doing that until you settle on a final set of clusters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267591" y="282955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>
            <a:off x="1591075" y="32632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>
            <a:off x="3060309" y="373633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>
            <a:off x="2260991" y="48629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3851871" y="47877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4004271" y="49401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3810000" y="4648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3835791" y="4373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988191" y="4526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962400" y="4267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4114800" y="4419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4267200" y="4572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40386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4191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4343400" y="4343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3942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3899291" y="41579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3851871" y="49731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3835791" y="4559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3810000" y="4300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3962400" y="4452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114800" y="4605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4038600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4191000" y="4376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42418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3962400" y="3949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38100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3860800" y="4005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3876880" y="39825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4029280" y="41349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Rounded Rectangle 409"/>
          <p:cNvSpPr/>
          <p:nvPr/>
        </p:nvSpPr>
        <p:spPr>
          <a:xfrm>
            <a:off x="4069470" y="438149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8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K-Means Algorithm</a:t>
            </a:r>
          </a:p>
        </p:txBody>
      </p:sp>
      <p:sp>
        <p:nvSpPr>
          <p:cNvPr id="4" name="Rectangle 3"/>
          <p:cNvSpPr/>
          <p:nvPr/>
        </p:nvSpPr>
        <p:spPr>
          <a:xfrm>
            <a:off x="2451100" y="1828800"/>
            <a:ext cx="35433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/>
              <a:t>Choose K clusters</a:t>
            </a:r>
          </a:p>
        </p:txBody>
      </p:sp>
      <p:sp>
        <p:nvSpPr>
          <p:cNvPr id="5" name="Rectangle 4"/>
          <p:cNvSpPr/>
          <p:nvPr/>
        </p:nvSpPr>
        <p:spPr>
          <a:xfrm>
            <a:off x="2438400" y="2800350"/>
            <a:ext cx="35433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/>
              <a:t>Select K points as initial </a:t>
            </a:r>
            <a:r>
              <a:rPr lang="en-US" sz="2000" b="1">
                <a:solidFill>
                  <a:srgbClr val="C00000"/>
                </a:solidFill>
              </a:rPr>
              <a:t>centroids</a:t>
            </a:r>
          </a:p>
        </p:txBody>
      </p:sp>
      <p:sp>
        <p:nvSpPr>
          <p:cNvPr id="6" name="Rectangle 5"/>
          <p:cNvSpPr/>
          <p:nvPr/>
        </p:nvSpPr>
        <p:spPr>
          <a:xfrm>
            <a:off x="2476500" y="3771900"/>
            <a:ext cx="35433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/>
              <a:t>Assign each point to the cluster with the closest centroid</a:t>
            </a:r>
          </a:p>
        </p:txBody>
      </p:sp>
      <p:sp>
        <p:nvSpPr>
          <p:cNvPr id="7" name="Rectangle 6"/>
          <p:cNvSpPr/>
          <p:nvPr/>
        </p:nvSpPr>
        <p:spPr>
          <a:xfrm>
            <a:off x="2438400" y="4743450"/>
            <a:ext cx="35433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err="1"/>
              <a:t>Recompute</a:t>
            </a:r>
            <a:r>
              <a:rPr lang="en-US" sz="2000"/>
              <a:t> the centroid of each cluster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2451100" y="5715000"/>
            <a:ext cx="35433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/>
              <a:t>Did the center change?</a:t>
            </a:r>
          </a:p>
        </p:txBody>
      </p:sp>
      <p:cxnSp>
        <p:nvCxnSpPr>
          <p:cNvPr id="13" name="Elbow Connector 12"/>
          <p:cNvCxnSpPr>
            <a:cxnSpLocks/>
            <a:stCxn id="8" idx="1"/>
            <a:endCxn id="6" idx="1"/>
          </p:cNvCxnSpPr>
          <p:nvPr/>
        </p:nvCxnSpPr>
        <p:spPr>
          <a:xfrm rot="10800000" flipH="1">
            <a:off x="2451100" y="4076700"/>
            <a:ext cx="25400" cy="1943100"/>
          </a:xfrm>
          <a:prstGeom prst="bentConnector3">
            <a:avLst>
              <a:gd name="adj1" fmla="val -900000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</p:cNvCxnSpPr>
          <p:nvPr/>
        </p:nvCxnSpPr>
        <p:spPr>
          <a:xfrm>
            <a:off x="5994400" y="6019800"/>
            <a:ext cx="8636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858000" y="5702300"/>
            <a:ext cx="167005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/>
              <a:t>DONE!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91549" y="4800600"/>
            <a:ext cx="665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/>
              <a:t>Yes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38461" y="5409762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/>
              <a:t>No</a:t>
            </a:r>
          </a:p>
        </p:txBody>
      </p:sp>
      <p:cxnSp>
        <p:nvCxnSpPr>
          <p:cNvPr id="27" name="Straight Arrow Connector 26"/>
          <p:cNvCxnSpPr>
            <a:cxnSpLocks/>
          </p:cNvCxnSpPr>
          <p:nvPr/>
        </p:nvCxnSpPr>
        <p:spPr>
          <a:xfrm flipH="1">
            <a:off x="4217955" y="2438400"/>
            <a:ext cx="1270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210050" y="34099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210050" y="438150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199294" y="53530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7470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Another Interaction Demonstration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https://www.naftaliharris.com/blog/visualizing-k-means-clustering/</a:t>
            </a:r>
            <a:endParaRPr lang="en-US" dirty="0"/>
          </a:p>
          <a:p>
            <a:pPr marL="0" indent="0">
              <a:buNone/>
            </a:pPr>
            <a:endParaRPr lang="en-US" dirty="0">
              <a:hlinkClick r:id="rId3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1181AC-A084-449E-A914-80E233806F90}"/>
              </a:ext>
            </a:extLst>
          </p:cNvPr>
          <p:cNvSpPr txBox="1"/>
          <p:nvPr/>
        </p:nvSpPr>
        <p:spPr>
          <a:xfrm>
            <a:off x="457200" y="1600200"/>
            <a:ext cx="81534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>
                <a:hlinkClick r:id="rId4"/>
              </a:rPr>
              <a:t>https://user.ceng.metu.edu.tr/~akifakkus/courses/ceng574/k-means/</a:t>
            </a:r>
            <a:endParaRPr lang="en-US" sz="3200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3365397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011"/>
            <a:ext cx="8229600" cy="1143000"/>
          </a:xfrm>
        </p:spPr>
        <p:txBody>
          <a:bodyPr/>
          <a:lstStyle/>
          <a:p>
            <a:r>
              <a:rPr lang="en-US"/>
              <a:t>Choosing the initial centroids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063695"/>
              </p:ext>
            </p:extLst>
          </p:nvPr>
        </p:nvGraphicFramePr>
        <p:xfrm>
          <a:off x="3124200" y="838200"/>
          <a:ext cx="5562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45" y="2971800"/>
            <a:ext cx="2333479" cy="35064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227045" y="1695271"/>
            <a:ext cx="259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/>
              <a:t>There’s no single, best way to choose initial centroids</a:t>
            </a:r>
          </a:p>
        </p:txBody>
      </p:sp>
    </p:spTree>
    <p:extLst>
      <p:ext uri="{BB962C8B-B14F-4D97-AF65-F5344CB8AC3E}">
        <p14:creationId xmlns:p14="http://schemas.microsoft.com/office/powerpoint/2010/main" val="1647803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289" y="45719"/>
            <a:ext cx="8229600" cy="1143000"/>
          </a:xfrm>
        </p:spPr>
        <p:txBody>
          <a:bodyPr/>
          <a:lstStyle/>
          <a:p>
            <a:r>
              <a:rPr lang="en-US"/>
              <a:t>Example of Poor Initialization</a:t>
            </a:r>
          </a:p>
        </p:txBody>
      </p:sp>
      <p:sp>
        <p:nvSpPr>
          <p:cNvPr id="4" name="Oval 3"/>
          <p:cNvSpPr/>
          <p:nvPr/>
        </p:nvSpPr>
        <p:spPr>
          <a:xfrm>
            <a:off x="1565871" y="3797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718271" y="3949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870671" y="4101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23071" y="4254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5471" y="4406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327871" y="4559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80271" y="4711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632671" y="4863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7783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9307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083191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905000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057400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209800" y="4526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1336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286000" y="4419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438400" y="4572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828800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981200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1336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7526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905000" y="3916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057400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524000" y="3916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676400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828800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311791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464191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616591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590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743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895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667000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8194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29718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717800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870200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022600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2667000" y="3319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819400" y="3472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2971800" y="3624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2438400" y="3535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222891" y="3776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75291" y="3929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2527691" y="4081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083191" y="4018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235591" y="4170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387991" y="4323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175471" y="4592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2327871" y="4744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480271" y="4896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057400" y="455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133600" y="4452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86000" y="4605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159391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311791" y="4330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2464191" y="4483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438400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590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743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514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670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28194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25654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27178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28702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2514600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2667000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2819400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22860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2438400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590800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0704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2228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23752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083191" y="4203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235591" y="4356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1794471" y="4526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946871" y="4678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099271" y="4831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1676400" y="4493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17526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1905000" y="4539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1778391" y="4112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1930791" y="4264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083191" y="4417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0574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22098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23622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133600" y="3929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22860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24384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2184400" y="3624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2336800" y="3777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2489200" y="3929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133600" y="3286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286000" y="3439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2438400" y="3591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1905000" y="3502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057400" y="3655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2209800" y="3807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1689491" y="3744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1841891" y="3896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1994291" y="4048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1702191" y="4137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1854591" y="4290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1540862" y="4363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1693262" y="4515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1845662" y="4668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1422791" y="4330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14989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1651391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1524782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1677182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1829582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18037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1956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108591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1879991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0323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21847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1930791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083191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2235591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1879991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032391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2184791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1651391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1803791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1956191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1435882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1588282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1740682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1448582" y="3975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1600982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1946871" y="4058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099271" y="4211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2251671" y="4363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1828800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19050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0574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1930791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083191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2235591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22098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2362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2514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2286000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24384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25908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2336800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2489200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2641600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2286000" y="2819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2438400" y="2971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2590800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057400" y="3035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2209800" y="3187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2362200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1841891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1994291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146691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1854591" y="3670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006991" y="3822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2352880" y="3753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2505280" y="3906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2657680" y="4058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2234809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23110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2463409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2336800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2489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2641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2615809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2768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2920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2692009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28444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29968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2742809" y="2852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2895209" y="3004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047609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2692009" y="2514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2844409" y="2667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2996809" y="2819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2463409" y="2730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2615809" y="2882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2768209" y="3035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2247900" y="2971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2400300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25527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2260600" y="3365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2413000" y="3517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3810782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39631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3759982" y="3014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3912382" y="3167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064782" y="3319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3531382" y="3230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3683782" y="3383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3836182" y="3535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3315873" y="3472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3658382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3810782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3607582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3759982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3912382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3378982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3531382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3163473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3277382" y="3319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3429782" y="3472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3226582" y="2982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3378982" y="3134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3531382" y="3286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150382" y="3350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3302782" y="3502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3176173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3328573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3277773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3176173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3302782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3455182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3378982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3531382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3683782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3429782" y="2852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3582182" y="3004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3734582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3378982" y="2514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3531382" y="2667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3683782" y="2819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150382" y="2730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3302782" y="2882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3455182" y="3035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3239673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3445862" y="3449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33277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3403991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3556391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3429782" y="3035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3582182" y="3187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3734582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3708791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3861191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0135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3784991" y="2852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3937391" y="3004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089791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3835791" y="2547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3988191" y="2700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140591" y="2852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3784991" y="2209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3937391" y="2362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089791" y="2514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3556391" y="2425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3708791" y="2578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3861191" y="2730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340882" y="2667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3493282" y="2819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3645682" y="2971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3353582" y="3060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3505982" y="3213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812800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965200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762000" y="3319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914400" y="3472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066800" y="3624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685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838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317891" y="3776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6604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8128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762000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914400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533400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654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431800" y="3777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152400" y="3655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304800" y="3807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330591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78191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3048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457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6858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736600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685800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447880" y="3753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329809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558409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73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710809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863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015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787009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9394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0918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837809" y="2852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990209" y="3004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142609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787009" y="2514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939409" y="2667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091809" y="2819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710809" y="2882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863209" y="3035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6477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133680" y="48742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1286080" y="50266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1438480" y="51790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1590880" y="53314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1743280" y="54838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015609" y="48414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1168009" y="4993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1320409" y="51462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1244209" y="4887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1396609" y="5039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1549009" y="5191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939409" y="48414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1574800" y="49176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1727200" y="5070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1853809" y="4963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006209" y="5115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082409" y="4887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1498600" y="4943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1286080" y="521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1438480" y="536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1590880" y="551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1168009" y="5179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1244209" y="5072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1396609" y="5224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1422400" y="4950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1574800" y="5103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1549009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1701409" y="4996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1853809" y="5148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1930009" y="4920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1193800" y="4823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1346200" y="4976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905080" y="51462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057480" y="52986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1209880" y="5451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787009" y="51133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863209" y="50066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015609" y="51590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041400" y="48847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1193800" y="50371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1320409" y="49304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1472809" y="50828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1549009" y="48542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965200" y="49101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651471" y="4983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803871" y="5135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956271" y="5288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533400" y="4950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609600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762000" y="4996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940191" y="4874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1219200" y="4920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1209880" y="4831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1362280" y="4983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3547071" y="5059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3530991" y="4645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35052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3657600" y="4539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3810000" y="4691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38862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3505200" y="45721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3657600" y="47245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3581400" y="43435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3733800" y="44959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3530991" y="4983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3607191" y="4754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3454791" y="4787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>
            <a:off x="1512082" y="287527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>
            <a:off x="3167244" y="448310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>
            <a:off x="3694333" y="2715257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Oval 409"/>
          <p:cNvSpPr/>
          <p:nvPr/>
        </p:nvSpPr>
        <p:spPr>
          <a:xfrm>
            <a:off x="6290271" y="37971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6442671" y="39495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6595071" y="41019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6747471" y="42543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6899871" y="44067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7052271" y="45591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7204671" y="47115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7357071" y="48639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6502791" y="3886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6655191" y="40386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6807591" y="41910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6629400" y="4221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6781800" y="4373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6934200" y="4526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6858000" y="42672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7010400" y="44196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7162800" y="45720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6553200" y="3810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6705600" y="39624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6858000" y="41148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6477000" y="3764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6629400" y="3916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6781800" y="4069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6248400" y="3916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6400800" y="4069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6553200" y="4221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7036191" y="4145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7188591" y="4297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7340991" y="4450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Oval 438"/>
          <p:cNvSpPr/>
          <p:nvPr/>
        </p:nvSpPr>
        <p:spPr>
          <a:xfrm>
            <a:off x="7315200" y="41910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Oval 439"/>
          <p:cNvSpPr/>
          <p:nvPr/>
        </p:nvSpPr>
        <p:spPr>
          <a:xfrm>
            <a:off x="7467600" y="43434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Oval 440"/>
          <p:cNvSpPr/>
          <p:nvPr/>
        </p:nvSpPr>
        <p:spPr>
          <a:xfrm>
            <a:off x="7620000" y="44958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Oval 441"/>
          <p:cNvSpPr/>
          <p:nvPr/>
        </p:nvSpPr>
        <p:spPr>
          <a:xfrm>
            <a:off x="7391400" y="39624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Oval 442"/>
          <p:cNvSpPr/>
          <p:nvPr/>
        </p:nvSpPr>
        <p:spPr>
          <a:xfrm>
            <a:off x="7543800" y="41148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Oval 443"/>
          <p:cNvSpPr/>
          <p:nvPr/>
        </p:nvSpPr>
        <p:spPr>
          <a:xfrm>
            <a:off x="7696200" y="42672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Oval 444"/>
          <p:cNvSpPr/>
          <p:nvPr/>
        </p:nvSpPr>
        <p:spPr>
          <a:xfrm>
            <a:off x="7442200" y="36576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Oval 445"/>
          <p:cNvSpPr/>
          <p:nvPr/>
        </p:nvSpPr>
        <p:spPr>
          <a:xfrm>
            <a:off x="7594600" y="38100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7" name="Oval 446"/>
          <p:cNvSpPr/>
          <p:nvPr/>
        </p:nvSpPr>
        <p:spPr>
          <a:xfrm>
            <a:off x="7747000" y="39624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Oval 447"/>
          <p:cNvSpPr/>
          <p:nvPr/>
        </p:nvSpPr>
        <p:spPr>
          <a:xfrm>
            <a:off x="7391400" y="33197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" name="Oval 448"/>
          <p:cNvSpPr/>
          <p:nvPr/>
        </p:nvSpPr>
        <p:spPr>
          <a:xfrm>
            <a:off x="7543800" y="34721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Oval 449"/>
          <p:cNvSpPr/>
          <p:nvPr/>
        </p:nvSpPr>
        <p:spPr>
          <a:xfrm>
            <a:off x="7696200" y="36245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Oval 450"/>
          <p:cNvSpPr/>
          <p:nvPr/>
        </p:nvSpPr>
        <p:spPr>
          <a:xfrm>
            <a:off x="7162800" y="3535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Oval 451"/>
          <p:cNvSpPr/>
          <p:nvPr/>
        </p:nvSpPr>
        <p:spPr>
          <a:xfrm>
            <a:off x="7315200" y="3688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Oval 452"/>
          <p:cNvSpPr/>
          <p:nvPr/>
        </p:nvSpPr>
        <p:spPr>
          <a:xfrm>
            <a:off x="7467600" y="3840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Oval 453"/>
          <p:cNvSpPr/>
          <p:nvPr/>
        </p:nvSpPr>
        <p:spPr>
          <a:xfrm>
            <a:off x="6947291" y="37769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Oval 454"/>
          <p:cNvSpPr/>
          <p:nvPr/>
        </p:nvSpPr>
        <p:spPr>
          <a:xfrm>
            <a:off x="7099691" y="39293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Oval 455"/>
          <p:cNvSpPr/>
          <p:nvPr/>
        </p:nvSpPr>
        <p:spPr>
          <a:xfrm>
            <a:off x="7252091" y="40817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Oval 456"/>
          <p:cNvSpPr/>
          <p:nvPr/>
        </p:nvSpPr>
        <p:spPr>
          <a:xfrm>
            <a:off x="6807591" y="4018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Oval 457"/>
          <p:cNvSpPr/>
          <p:nvPr/>
        </p:nvSpPr>
        <p:spPr>
          <a:xfrm>
            <a:off x="6959991" y="4170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Oval 458"/>
          <p:cNvSpPr/>
          <p:nvPr/>
        </p:nvSpPr>
        <p:spPr>
          <a:xfrm>
            <a:off x="7112391" y="4323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Oval 459"/>
          <p:cNvSpPr/>
          <p:nvPr/>
        </p:nvSpPr>
        <p:spPr>
          <a:xfrm>
            <a:off x="6899871" y="4592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Oval 460"/>
          <p:cNvSpPr/>
          <p:nvPr/>
        </p:nvSpPr>
        <p:spPr>
          <a:xfrm>
            <a:off x="7052271" y="47445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Oval 461"/>
          <p:cNvSpPr/>
          <p:nvPr/>
        </p:nvSpPr>
        <p:spPr>
          <a:xfrm>
            <a:off x="7204671" y="48969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Oval 462"/>
          <p:cNvSpPr/>
          <p:nvPr/>
        </p:nvSpPr>
        <p:spPr>
          <a:xfrm>
            <a:off x="6781800" y="45593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Oval 463"/>
          <p:cNvSpPr/>
          <p:nvPr/>
        </p:nvSpPr>
        <p:spPr>
          <a:xfrm>
            <a:off x="6858000" y="44526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Oval 464"/>
          <p:cNvSpPr/>
          <p:nvPr/>
        </p:nvSpPr>
        <p:spPr>
          <a:xfrm>
            <a:off x="7010400" y="46050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Oval 465"/>
          <p:cNvSpPr/>
          <p:nvPr/>
        </p:nvSpPr>
        <p:spPr>
          <a:xfrm>
            <a:off x="6883791" y="41783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Oval 466"/>
          <p:cNvSpPr/>
          <p:nvPr/>
        </p:nvSpPr>
        <p:spPr>
          <a:xfrm>
            <a:off x="7036191" y="43307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Oval 467"/>
          <p:cNvSpPr/>
          <p:nvPr/>
        </p:nvSpPr>
        <p:spPr>
          <a:xfrm>
            <a:off x="7188591" y="44831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Oval 468"/>
          <p:cNvSpPr/>
          <p:nvPr/>
        </p:nvSpPr>
        <p:spPr>
          <a:xfrm>
            <a:off x="7162800" y="42240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Oval 469"/>
          <p:cNvSpPr/>
          <p:nvPr/>
        </p:nvSpPr>
        <p:spPr>
          <a:xfrm>
            <a:off x="7315200" y="43764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Oval 470"/>
          <p:cNvSpPr/>
          <p:nvPr/>
        </p:nvSpPr>
        <p:spPr>
          <a:xfrm>
            <a:off x="7467600" y="45288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Oval 471"/>
          <p:cNvSpPr/>
          <p:nvPr/>
        </p:nvSpPr>
        <p:spPr>
          <a:xfrm>
            <a:off x="7239000" y="39954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Oval 472"/>
          <p:cNvSpPr/>
          <p:nvPr/>
        </p:nvSpPr>
        <p:spPr>
          <a:xfrm>
            <a:off x="7391400" y="41478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Oval 473"/>
          <p:cNvSpPr/>
          <p:nvPr/>
        </p:nvSpPr>
        <p:spPr>
          <a:xfrm>
            <a:off x="7543800" y="43002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Oval 474"/>
          <p:cNvSpPr/>
          <p:nvPr/>
        </p:nvSpPr>
        <p:spPr>
          <a:xfrm>
            <a:off x="7289800" y="36906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val 475"/>
          <p:cNvSpPr/>
          <p:nvPr/>
        </p:nvSpPr>
        <p:spPr>
          <a:xfrm>
            <a:off x="7442200" y="38430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Oval 476"/>
          <p:cNvSpPr/>
          <p:nvPr/>
        </p:nvSpPr>
        <p:spPr>
          <a:xfrm>
            <a:off x="7594600" y="39954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Oval 477"/>
          <p:cNvSpPr/>
          <p:nvPr/>
        </p:nvSpPr>
        <p:spPr>
          <a:xfrm>
            <a:off x="7239000" y="3352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val 478"/>
          <p:cNvSpPr/>
          <p:nvPr/>
        </p:nvSpPr>
        <p:spPr>
          <a:xfrm>
            <a:off x="7391400" y="35052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Oval 479"/>
          <p:cNvSpPr/>
          <p:nvPr/>
        </p:nvSpPr>
        <p:spPr>
          <a:xfrm>
            <a:off x="7543800" y="36576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Oval 480"/>
          <p:cNvSpPr/>
          <p:nvPr/>
        </p:nvSpPr>
        <p:spPr>
          <a:xfrm>
            <a:off x="7010400" y="3568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" name="Oval 481"/>
          <p:cNvSpPr/>
          <p:nvPr/>
        </p:nvSpPr>
        <p:spPr>
          <a:xfrm>
            <a:off x="7162800" y="37211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Oval 482"/>
          <p:cNvSpPr/>
          <p:nvPr/>
        </p:nvSpPr>
        <p:spPr>
          <a:xfrm>
            <a:off x="7315200" y="38735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Oval 483"/>
          <p:cNvSpPr/>
          <p:nvPr/>
        </p:nvSpPr>
        <p:spPr>
          <a:xfrm>
            <a:off x="6794891" y="3810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Oval 484"/>
          <p:cNvSpPr/>
          <p:nvPr/>
        </p:nvSpPr>
        <p:spPr>
          <a:xfrm>
            <a:off x="6947291" y="39624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Oval 485"/>
          <p:cNvSpPr/>
          <p:nvPr/>
        </p:nvSpPr>
        <p:spPr>
          <a:xfrm>
            <a:off x="7099691" y="41148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Oval 486"/>
          <p:cNvSpPr/>
          <p:nvPr/>
        </p:nvSpPr>
        <p:spPr>
          <a:xfrm>
            <a:off x="6807591" y="42037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Oval 487"/>
          <p:cNvSpPr/>
          <p:nvPr/>
        </p:nvSpPr>
        <p:spPr>
          <a:xfrm>
            <a:off x="6959991" y="43561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Oval 488"/>
          <p:cNvSpPr/>
          <p:nvPr/>
        </p:nvSpPr>
        <p:spPr>
          <a:xfrm>
            <a:off x="6518871" y="4526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Oval 489"/>
          <p:cNvSpPr/>
          <p:nvPr/>
        </p:nvSpPr>
        <p:spPr>
          <a:xfrm>
            <a:off x="6671271" y="4678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val 490"/>
          <p:cNvSpPr/>
          <p:nvPr/>
        </p:nvSpPr>
        <p:spPr>
          <a:xfrm>
            <a:off x="6823671" y="4831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Oval 491"/>
          <p:cNvSpPr/>
          <p:nvPr/>
        </p:nvSpPr>
        <p:spPr>
          <a:xfrm>
            <a:off x="6400800" y="4493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Oval 492"/>
          <p:cNvSpPr/>
          <p:nvPr/>
        </p:nvSpPr>
        <p:spPr>
          <a:xfrm>
            <a:off x="6477000" y="4386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Oval 493"/>
          <p:cNvSpPr/>
          <p:nvPr/>
        </p:nvSpPr>
        <p:spPr>
          <a:xfrm>
            <a:off x="6629400" y="4539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Oval 494"/>
          <p:cNvSpPr/>
          <p:nvPr/>
        </p:nvSpPr>
        <p:spPr>
          <a:xfrm>
            <a:off x="6502791" y="4112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Oval 495"/>
          <p:cNvSpPr/>
          <p:nvPr/>
        </p:nvSpPr>
        <p:spPr>
          <a:xfrm>
            <a:off x="6655191" y="4264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Oval 496"/>
          <p:cNvSpPr/>
          <p:nvPr/>
        </p:nvSpPr>
        <p:spPr>
          <a:xfrm>
            <a:off x="6807591" y="4417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Oval 497"/>
          <p:cNvSpPr/>
          <p:nvPr/>
        </p:nvSpPr>
        <p:spPr>
          <a:xfrm>
            <a:off x="6781800" y="4158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Oval 498"/>
          <p:cNvSpPr/>
          <p:nvPr/>
        </p:nvSpPr>
        <p:spPr>
          <a:xfrm>
            <a:off x="6934200" y="4310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Oval 499"/>
          <p:cNvSpPr/>
          <p:nvPr/>
        </p:nvSpPr>
        <p:spPr>
          <a:xfrm>
            <a:off x="7086600" y="4462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Oval 500"/>
          <p:cNvSpPr/>
          <p:nvPr/>
        </p:nvSpPr>
        <p:spPr>
          <a:xfrm>
            <a:off x="6858000" y="3929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2" name="Oval 501"/>
          <p:cNvSpPr/>
          <p:nvPr/>
        </p:nvSpPr>
        <p:spPr>
          <a:xfrm>
            <a:off x="7010400" y="4081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Oval 502"/>
          <p:cNvSpPr/>
          <p:nvPr/>
        </p:nvSpPr>
        <p:spPr>
          <a:xfrm>
            <a:off x="7162800" y="4234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" name="Oval 503"/>
          <p:cNvSpPr/>
          <p:nvPr/>
        </p:nvSpPr>
        <p:spPr>
          <a:xfrm>
            <a:off x="6908800" y="3624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Oval 504"/>
          <p:cNvSpPr/>
          <p:nvPr/>
        </p:nvSpPr>
        <p:spPr>
          <a:xfrm>
            <a:off x="7061200" y="3777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6" name="Oval 505"/>
          <p:cNvSpPr/>
          <p:nvPr/>
        </p:nvSpPr>
        <p:spPr>
          <a:xfrm>
            <a:off x="7213600" y="3929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7" name="Oval 506"/>
          <p:cNvSpPr/>
          <p:nvPr/>
        </p:nvSpPr>
        <p:spPr>
          <a:xfrm>
            <a:off x="6858000" y="32869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" name="Oval 507"/>
          <p:cNvSpPr/>
          <p:nvPr/>
        </p:nvSpPr>
        <p:spPr>
          <a:xfrm>
            <a:off x="7010400" y="34393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Oval 508"/>
          <p:cNvSpPr/>
          <p:nvPr/>
        </p:nvSpPr>
        <p:spPr>
          <a:xfrm>
            <a:off x="7162800" y="35917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" name="Oval 509"/>
          <p:cNvSpPr/>
          <p:nvPr/>
        </p:nvSpPr>
        <p:spPr>
          <a:xfrm>
            <a:off x="6629400" y="35028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Oval 510"/>
          <p:cNvSpPr/>
          <p:nvPr/>
        </p:nvSpPr>
        <p:spPr>
          <a:xfrm>
            <a:off x="6781800" y="36552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Oval 511"/>
          <p:cNvSpPr/>
          <p:nvPr/>
        </p:nvSpPr>
        <p:spPr>
          <a:xfrm>
            <a:off x="6934200" y="3807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" name="Oval 512"/>
          <p:cNvSpPr/>
          <p:nvPr/>
        </p:nvSpPr>
        <p:spPr>
          <a:xfrm>
            <a:off x="6413891" y="37441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" name="Oval 513"/>
          <p:cNvSpPr/>
          <p:nvPr/>
        </p:nvSpPr>
        <p:spPr>
          <a:xfrm>
            <a:off x="6566291" y="38965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Oval 514"/>
          <p:cNvSpPr/>
          <p:nvPr/>
        </p:nvSpPr>
        <p:spPr>
          <a:xfrm>
            <a:off x="6718691" y="4048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" name="Oval 515"/>
          <p:cNvSpPr/>
          <p:nvPr/>
        </p:nvSpPr>
        <p:spPr>
          <a:xfrm>
            <a:off x="6426591" y="4137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" name="Oval 516"/>
          <p:cNvSpPr/>
          <p:nvPr/>
        </p:nvSpPr>
        <p:spPr>
          <a:xfrm>
            <a:off x="6578991" y="4290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Oval 517"/>
          <p:cNvSpPr/>
          <p:nvPr/>
        </p:nvSpPr>
        <p:spPr>
          <a:xfrm>
            <a:off x="6265262" y="43635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9" name="Oval 518"/>
          <p:cNvSpPr/>
          <p:nvPr/>
        </p:nvSpPr>
        <p:spPr>
          <a:xfrm>
            <a:off x="6417662" y="45159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" name="Oval 519"/>
          <p:cNvSpPr/>
          <p:nvPr/>
        </p:nvSpPr>
        <p:spPr>
          <a:xfrm>
            <a:off x="6570062" y="46683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1" name="Oval 520"/>
          <p:cNvSpPr/>
          <p:nvPr/>
        </p:nvSpPr>
        <p:spPr>
          <a:xfrm>
            <a:off x="6147191" y="4330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2" name="Oval 521"/>
          <p:cNvSpPr/>
          <p:nvPr/>
        </p:nvSpPr>
        <p:spPr>
          <a:xfrm>
            <a:off x="6223391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3" name="Oval 522"/>
          <p:cNvSpPr/>
          <p:nvPr/>
        </p:nvSpPr>
        <p:spPr>
          <a:xfrm>
            <a:off x="6375791" y="43764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" name="Oval 523"/>
          <p:cNvSpPr/>
          <p:nvPr/>
        </p:nvSpPr>
        <p:spPr>
          <a:xfrm>
            <a:off x="6249182" y="3949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5" name="Oval 524"/>
          <p:cNvSpPr/>
          <p:nvPr/>
        </p:nvSpPr>
        <p:spPr>
          <a:xfrm>
            <a:off x="6401582" y="41021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6" name="Oval 525"/>
          <p:cNvSpPr/>
          <p:nvPr/>
        </p:nvSpPr>
        <p:spPr>
          <a:xfrm>
            <a:off x="6553982" y="42545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Oval 526"/>
          <p:cNvSpPr/>
          <p:nvPr/>
        </p:nvSpPr>
        <p:spPr>
          <a:xfrm>
            <a:off x="6528191" y="39954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Oval 527"/>
          <p:cNvSpPr/>
          <p:nvPr/>
        </p:nvSpPr>
        <p:spPr>
          <a:xfrm>
            <a:off x="6680591" y="41478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Oval 528"/>
          <p:cNvSpPr/>
          <p:nvPr/>
        </p:nvSpPr>
        <p:spPr>
          <a:xfrm>
            <a:off x="6832991" y="43002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" name="Oval 529"/>
          <p:cNvSpPr/>
          <p:nvPr/>
        </p:nvSpPr>
        <p:spPr>
          <a:xfrm>
            <a:off x="6604391" y="3766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Oval 530"/>
          <p:cNvSpPr/>
          <p:nvPr/>
        </p:nvSpPr>
        <p:spPr>
          <a:xfrm>
            <a:off x="6756791" y="39192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Oval 531"/>
          <p:cNvSpPr/>
          <p:nvPr/>
        </p:nvSpPr>
        <p:spPr>
          <a:xfrm>
            <a:off x="6909191" y="40716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3" name="Oval 532"/>
          <p:cNvSpPr/>
          <p:nvPr/>
        </p:nvSpPr>
        <p:spPr>
          <a:xfrm>
            <a:off x="6655191" y="3462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Oval 533"/>
          <p:cNvSpPr/>
          <p:nvPr/>
        </p:nvSpPr>
        <p:spPr>
          <a:xfrm>
            <a:off x="6807591" y="3614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Oval 534"/>
          <p:cNvSpPr/>
          <p:nvPr/>
        </p:nvSpPr>
        <p:spPr>
          <a:xfrm>
            <a:off x="6959991" y="3766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6" name="Oval 535"/>
          <p:cNvSpPr/>
          <p:nvPr/>
        </p:nvSpPr>
        <p:spPr>
          <a:xfrm>
            <a:off x="6604391" y="3124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Oval 536"/>
          <p:cNvSpPr/>
          <p:nvPr/>
        </p:nvSpPr>
        <p:spPr>
          <a:xfrm>
            <a:off x="6756791" y="3276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8" name="Oval 537"/>
          <p:cNvSpPr/>
          <p:nvPr/>
        </p:nvSpPr>
        <p:spPr>
          <a:xfrm>
            <a:off x="6909191" y="3429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Oval 538"/>
          <p:cNvSpPr/>
          <p:nvPr/>
        </p:nvSpPr>
        <p:spPr>
          <a:xfrm>
            <a:off x="6375791" y="3340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Oval 539"/>
          <p:cNvSpPr/>
          <p:nvPr/>
        </p:nvSpPr>
        <p:spPr>
          <a:xfrm>
            <a:off x="6528191" y="34925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Oval 540"/>
          <p:cNvSpPr/>
          <p:nvPr/>
        </p:nvSpPr>
        <p:spPr>
          <a:xfrm>
            <a:off x="6680591" y="36449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Oval 541"/>
          <p:cNvSpPr/>
          <p:nvPr/>
        </p:nvSpPr>
        <p:spPr>
          <a:xfrm>
            <a:off x="6160282" y="3581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Oval 542"/>
          <p:cNvSpPr/>
          <p:nvPr/>
        </p:nvSpPr>
        <p:spPr>
          <a:xfrm>
            <a:off x="6312682" y="3733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Oval 543"/>
          <p:cNvSpPr/>
          <p:nvPr/>
        </p:nvSpPr>
        <p:spPr>
          <a:xfrm>
            <a:off x="6465082" y="3886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Oval 544"/>
          <p:cNvSpPr/>
          <p:nvPr/>
        </p:nvSpPr>
        <p:spPr>
          <a:xfrm>
            <a:off x="6172982" y="3975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Oval 545"/>
          <p:cNvSpPr/>
          <p:nvPr/>
        </p:nvSpPr>
        <p:spPr>
          <a:xfrm>
            <a:off x="6325382" y="41275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" name="Oval 546"/>
          <p:cNvSpPr/>
          <p:nvPr/>
        </p:nvSpPr>
        <p:spPr>
          <a:xfrm>
            <a:off x="6671271" y="4058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Oval 547"/>
          <p:cNvSpPr/>
          <p:nvPr/>
        </p:nvSpPr>
        <p:spPr>
          <a:xfrm>
            <a:off x="6823671" y="4211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Oval 548"/>
          <p:cNvSpPr/>
          <p:nvPr/>
        </p:nvSpPr>
        <p:spPr>
          <a:xfrm>
            <a:off x="6976071" y="43635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Oval 549"/>
          <p:cNvSpPr/>
          <p:nvPr/>
        </p:nvSpPr>
        <p:spPr>
          <a:xfrm>
            <a:off x="6553200" y="40259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Oval 550"/>
          <p:cNvSpPr/>
          <p:nvPr/>
        </p:nvSpPr>
        <p:spPr>
          <a:xfrm>
            <a:off x="6629400" y="39192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Oval 551"/>
          <p:cNvSpPr/>
          <p:nvPr/>
        </p:nvSpPr>
        <p:spPr>
          <a:xfrm>
            <a:off x="6781800" y="40716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" name="Oval 552"/>
          <p:cNvSpPr/>
          <p:nvPr/>
        </p:nvSpPr>
        <p:spPr>
          <a:xfrm>
            <a:off x="6655191" y="36449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Oval 553"/>
          <p:cNvSpPr/>
          <p:nvPr/>
        </p:nvSpPr>
        <p:spPr>
          <a:xfrm>
            <a:off x="6807591" y="3797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Oval 554"/>
          <p:cNvSpPr/>
          <p:nvPr/>
        </p:nvSpPr>
        <p:spPr>
          <a:xfrm>
            <a:off x="6959991" y="39497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Oval 555"/>
          <p:cNvSpPr/>
          <p:nvPr/>
        </p:nvSpPr>
        <p:spPr>
          <a:xfrm>
            <a:off x="6934200" y="3690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" name="Oval 556"/>
          <p:cNvSpPr/>
          <p:nvPr/>
        </p:nvSpPr>
        <p:spPr>
          <a:xfrm>
            <a:off x="7086600" y="38430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Oval 557"/>
          <p:cNvSpPr/>
          <p:nvPr/>
        </p:nvSpPr>
        <p:spPr>
          <a:xfrm>
            <a:off x="7239000" y="39954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Oval 558"/>
          <p:cNvSpPr/>
          <p:nvPr/>
        </p:nvSpPr>
        <p:spPr>
          <a:xfrm>
            <a:off x="7010400" y="3462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val 559"/>
          <p:cNvSpPr/>
          <p:nvPr/>
        </p:nvSpPr>
        <p:spPr>
          <a:xfrm>
            <a:off x="7162800" y="3614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Oval 560"/>
          <p:cNvSpPr/>
          <p:nvPr/>
        </p:nvSpPr>
        <p:spPr>
          <a:xfrm>
            <a:off x="7315200" y="37668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Oval 561"/>
          <p:cNvSpPr/>
          <p:nvPr/>
        </p:nvSpPr>
        <p:spPr>
          <a:xfrm>
            <a:off x="7061200" y="3157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Oval 562"/>
          <p:cNvSpPr/>
          <p:nvPr/>
        </p:nvSpPr>
        <p:spPr>
          <a:xfrm>
            <a:off x="7213600" y="3309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Oval 563"/>
          <p:cNvSpPr/>
          <p:nvPr/>
        </p:nvSpPr>
        <p:spPr>
          <a:xfrm>
            <a:off x="7366000" y="3462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Oval 564"/>
          <p:cNvSpPr/>
          <p:nvPr/>
        </p:nvSpPr>
        <p:spPr>
          <a:xfrm>
            <a:off x="7010400" y="2819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Oval 565"/>
          <p:cNvSpPr/>
          <p:nvPr/>
        </p:nvSpPr>
        <p:spPr>
          <a:xfrm>
            <a:off x="7162800" y="2971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Oval 566"/>
          <p:cNvSpPr/>
          <p:nvPr/>
        </p:nvSpPr>
        <p:spPr>
          <a:xfrm>
            <a:off x="7315200" y="3124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Oval 567"/>
          <p:cNvSpPr/>
          <p:nvPr/>
        </p:nvSpPr>
        <p:spPr>
          <a:xfrm>
            <a:off x="6781800" y="3035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Oval 568"/>
          <p:cNvSpPr/>
          <p:nvPr/>
        </p:nvSpPr>
        <p:spPr>
          <a:xfrm>
            <a:off x="6934200" y="3187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Oval 569"/>
          <p:cNvSpPr/>
          <p:nvPr/>
        </p:nvSpPr>
        <p:spPr>
          <a:xfrm>
            <a:off x="7086600" y="3340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Oval 570"/>
          <p:cNvSpPr/>
          <p:nvPr/>
        </p:nvSpPr>
        <p:spPr>
          <a:xfrm>
            <a:off x="6566291" y="3276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Oval 571"/>
          <p:cNvSpPr/>
          <p:nvPr/>
        </p:nvSpPr>
        <p:spPr>
          <a:xfrm>
            <a:off x="6718691" y="3429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Oval 572"/>
          <p:cNvSpPr/>
          <p:nvPr/>
        </p:nvSpPr>
        <p:spPr>
          <a:xfrm>
            <a:off x="6871091" y="3581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Oval 573"/>
          <p:cNvSpPr/>
          <p:nvPr/>
        </p:nvSpPr>
        <p:spPr>
          <a:xfrm>
            <a:off x="6578991" y="3670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Oval 574"/>
          <p:cNvSpPr/>
          <p:nvPr/>
        </p:nvSpPr>
        <p:spPr>
          <a:xfrm>
            <a:off x="6731391" y="3822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Oval 575"/>
          <p:cNvSpPr/>
          <p:nvPr/>
        </p:nvSpPr>
        <p:spPr>
          <a:xfrm>
            <a:off x="7077280" y="37539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Oval 576"/>
          <p:cNvSpPr/>
          <p:nvPr/>
        </p:nvSpPr>
        <p:spPr>
          <a:xfrm>
            <a:off x="7229680" y="39063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" name="Oval 577"/>
          <p:cNvSpPr/>
          <p:nvPr/>
        </p:nvSpPr>
        <p:spPr>
          <a:xfrm>
            <a:off x="7382080" y="4058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Oval 578"/>
          <p:cNvSpPr/>
          <p:nvPr/>
        </p:nvSpPr>
        <p:spPr>
          <a:xfrm>
            <a:off x="6959209" y="3721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Oval 579"/>
          <p:cNvSpPr/>
          <p:nvPr/>
        </p:nvSpPr>
        <p:spPr>
          <a:xfrm>
            <a:off x="7035409" y="3614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Oval 580"/>
          <p:cNvSpPr/>
          <p:nvPr/>
        </p:nvSpPr>
        <p:spPr>
          <a:xfrm>
            <a:off x="7187809" y="37668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Oval 581"/>
          <p:cNvSpPr/>
          <p:nvPr/>
        </p:nvSpPr>
        <p:spPr>
          <a:xfrm>
            <a:off x="7061200" y="3340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Oval 582"/>
          <p:cNvSpPr/>
          <p:nvPr/>
        </p:nvSpPr>
        <p:spPr>
          <a:xfrm>
            <a:off x="7213600" y="34925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" name="Oval 583"/>
          <p:cNvSpPr/>
          <p:nvPr/>
        </p:nvSpPr>
        <p:spPr>
          <a:xfrm>
            <a:off x="7366000" y="36449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Oval 584"/>
          <p:cNvSpPr/>
          <p:nvPr/>
        </p:nvSpPr>
        <p:spPr>
          <a:xfrm>
            <a:off x="7340209" y="3385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Oval 585"/>
          <p:cNvSpPr/>
          <p:nvPr/>
        </p:nvSpPr>
        <p:spPr>
          <a:xfrm>
            <a:off x="7492609" y="3538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Oval 586"/>
          <p:cNvSpPr/>
          <p:nvPr/>
        </p:nvSpPr>
        <p:spPr>
          <a:xfrm>
            <a:off x="7645009" y="36906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Oval 587"/>
          <p:cNvSpPr/>
          <p:nvPr/>
        </p:nvSpPr>
        <p:spPr>
          <a:xfrm>
            <a:off x="7416409" y="3157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Oval 588"/>
          <p:cNvSpPr/>
          <p:nvPr/>
        </p:nvSpPr>
        <p:spPr>
          <a:xfrm>
            <a:off x="7568809" y="33096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Oval 589"/>
          <p:cNvSpPr/>
          <p:nvPr/>
        </p:nvSpPr>
        <p:spPr>
          <a:xfrm>
            <a:off x="7721209" y="3462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Oval 590"/>
          <p:cNvSpPr/>
          <p:nvPr/>
        </p:nvSpPr>
        <p:spPr>
          <a:xfrm>
            <a:off x="7467209" y="2852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Oval 591"/>
          <p:cNvSpPr/>
          <p:nvPr/>
        </p:nvSpPr>
        <p:spPr>
          <a:xfrm>
            <a:off x="7619609" y="3004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Oval 592"/>
          <p:cNvSpPr/>
          <p:nvPr/>
        </p:nvSpPr>
        <p:spPr>
          <a:xfrm>
            <a:off x="7772009" y="3157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Oval 593"/>
          <p:cNvSpPr/>
          <p:nvPr/>
        </p:nvSpPr>
        <p:spPr>
          <a:xfrm>
            <a:off x="7416409" y="2514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Oval 594"/>
          <p:cNvSpPr/>
          <p:nvPr/>
        </p:nvSpPr>
        <p:spPr>
          <a:xfrm>
            <a:off x="7568809" y="26670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6" name="Oval 595"/>
          <p:cNvSpPr/>
          <p:nvPr/>
        </p:nvSpPr>
        <p:spPr>
          <a:xfrm>
            <a:off x="7721209" y="28194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Oval 596"/>
          <p:cNvSpPr/>
          <p:nvPr/>
        </p:nvSpPr>
        <p:spPr>
          <a:xfrm>
            <a:off x="7187809" y="27305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Oval 597"/>
          <p:cNvSpPr/>
          <p:nvPr/>
        </p:nvSpPr>
        <p:spPr>
          <a:xfrm>
            <a:off x="7340209" y="28829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9" name="Oval 598"/>
          <p:cNvSpPr/>
          <p:nvPr/>
        </p:nvSpPr>
        <p:spPr>
          <a:xfrm>
            <a:off x="7492609" y="30353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0" name="Oval 599"/>
          <p:cNvSpPr/>
          <p:nvPr/>
        </p:nvSpPr>
        <p:spPr>
          <a:xfrm>
            <a:off x="6972300" y="2971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Oval 600"/>
          <p:cNvSpPr/>
          <p:nvPr/>
        </p:nvSpPr>
        <p:spPr>
          <a:xfrm>
            <a:off x="7124700" y="3124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Oval 601"/>
          <p:cNvSpPr/>
          <p:nvPr/>
        </p:nvSpPr>
        <p:spPr>
          <a:xfrm>
            <a:off x="7277100" y="3276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Oval 602"/>
          <p:cNvSpPr/>
          <p:nvPr/>
        </p:nvSpPr>
        <p:spPr>
          <a:xfrm>
            <a:off x="6985000" y="33655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Oval 603"/>
          <p:cNvSpPr/>
          <p:nvPr/>
        </p:nvSpPr>
        <p:spPr>
          <a:xfrm>
            <a:off x="7137400" y="35179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Oval 604"/>
          <p:cNvSpPr/>
          <p:nvPr/>
        </p:nvSpPr>
        <p:spPr>
          <a:xfrm>
            <a:off x="8535182" y="33528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6" name="Oval 605"/>
          <p:cNvSpPr/>
          <p:nvPr/>
        </p:nvSpPr>
        <p:spPr>
          <a:xfrm>
            <a:off x="8687582" y="35052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Oval 606"/>
          <p:cNvSpPr/>
          <p:nvPr/>
        </p:nvSpPr>
        <p:spPr>
          <a:xfrm>
            <a:off x="8484382" y="30149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/>
          <p:cNvSpPr/>
          <p:nvPr/>
        </p:nvSpPr>
        <p:spPr>
          <a:xfrm>
            <a:off x="8636782" y="31673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Oval 608"/>
          <p:cNvSpPr/>
          <p:nvPr/>
        </p:nvSpPr>
        <p:spPr>
          <a:xfrm>
            <a:off x="8789182" y="33197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8255782" y="32308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8408182" y="33832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Oval 611"/>
          <p:cNvSpPr/>
          <p:nvPr/>
        </p:nvSpPr>
        <p:spPr>
          <a:xfrm>
            <a:off x="8560582" y="35356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Oval 612"/>
          <p:cNvSpPr/>
          <p:nvPr/>
        </p:nvSpPr>
        <p:spPr>
          <a:xfrm>
            <a:off x="8040273" y="34721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Oval 613"/>
          <p:cNvSpPr/>
          <p:nvPr/>
        </p:nvSpPr>
        <p:spPr>
          <a:xfrm>
            <a:off x="8382782" y="3385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Oval 614"/>
          <p:cNvSpPr/>
          <p:nvPr/>
        </p:nvSpPr>
        <p:spPr>
          <a:xfrm>
            <a:off x="8535182" y="3538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Oval 615"/>
          <p:cNvSpPr/>
          <p:nvPr/>
        </p:nvSpPr>
        <p:spPr>
          <a:xfrm>
            <a:off x="8331982" y="30480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" name="Oval 616"/>
          <p:cNvSpPr/>
          <p:nvPr/>
        </p:nvSpPr>
        <p:spPr>
          <a:xfrm>
            <a:off x="8484382" y="32004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Oval 617"/>
          <p:cNvSpPr/>
          <p:nvPr/>
        </p:nvSpPr>
        <p:spPr>
          <a:xfrm>
            <a:off x="8636782" y="33528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Oval 618"/>
          <p:cNvSpPr/>
          <p:nvPr/>
        </p:nvSpPr>
        <p:spPr>
          <a:xfrm>
            <a:off x="8103382" y="32639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Oval 619"/>
          <p:cNvSpPr/>
          <p:nvPr/>
        </p:nvSpPr>
        <p:spPr>
          <a:xfrm>
            <a:off x="8255782" y="34163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Oval 620"/>
          <p:cNvSpPr/>
          <p:nvPr/>
        </p:nvSpPr>
        <p:spPr>
          <a:xfrm>
            <a:off x="7887873" y="35052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Oval 621"/>
          <p:cNvSpPr/>
          <p:nvPr/>
        </p:nvSpPr>
        <p:spPr>
          <a:xfrm>
            <a:off x="8001782" y="331994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Oval 622"/>
          <p:cNvSpPr/>
          <p:nvPr/>
        </p:nvSpPr>
        <p:spPr>
          <a:xfrm>
            <a:off x="8154182" y="347234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Oval 623"/>
          <p:cNvSpPr/>
          <p:nvPr/>
        </p:nvSpPr>
        <p:spPr>
          <a:xfrm>
            <a:off x="7950982" y="2982122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Oval 624"/>
          <p:cNvSpPr/>
          <p:nvPr/>
        </p:nvSpPr>
        <p:spPr>
          <a:xfrm>
            <a:off x="8103382" y="3134522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6" name="Oval 625"/>
          <p:cNvSpPr/>
          <p:nvPr/>
        </p:nvSpPr>
        <p:spPr>
          <a:xfrm>
            <a:off x="8255782" y="3286922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Oval 626"/>
          <p:cNvSpPr/>
          <p:nvPr/>
        </p:nvSpPr>
        <p:spPr>
          <a:xfrm>
            <a:off x="7874782" y="3350422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Oval 627"/>
          <p:cNvSpPr/>
          <p:nvPr/>
        </p:nvSpPr>
        <p:spPr>
          <a:xfrm>
            <a:off x="8027182" y="3502822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9" name="Oval 628"/>
          <p:cNvSpPr/>
          <p:nvPr/>
        </p:nvSpPr>
        <p:spPr>
          <a:xfrm>
            <a:off x="7900573" y="33096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Oval 629"/>
          <p:cNvSpPr/>
          <p:nvPr/>
        </p:nvSpPr>
        <p:spPr>
          <a:xfrm>
            <a:off x="8052973" y="3462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Oval 630"/>
          <p:cNvSpPr/>
          <p:nvPr/>
        </p:nvSpPr>
        <p:spPr>
          <a:xfrm>
            <a:off x="8002173" y="31242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" name="Oval 631"/>
          <p:cNvSpPr/>
          <p:nvPr/>
        </p:nvSpPr>
        <p:spPr>
          <a:xfrm>
            <a:off x="7900573" y="34925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Oval 632"/>
          <p:cNvSpPr/>
          <p:nvPr/>
        </p:nvSpPr>
        <p:spPr>
          <a:xfrm>
            <a:off x="8027182" y="3385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Oval 633"/>
          <p:cNvSpPr/>
          <p:nvPr/>
        </p:nvSpPr>
        <p:spPr>
          <a:xfrm>
            <a:off x="8179582" y="3538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Oval 634"/>
          <p:cNvSpPr/>
          <p:nvPr/>
        </p:nvSpPr>
        <p:spPr>
          <a:xfrm>
            <a:off x="8103382" y="3157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Oval 635"/>
          <p:cNvSpPr/>
          <p:nvPr/>
        </p:nvSpPr>
        <p:spPr>
          <a:xfrm>
            <a:off x="8255782" y="33096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Oval 636"/>
          <p:cNvSpPr/>
          <p:nvPr/>
        </p:nvSpPr>
        <p:spPr>
          <a:xfrm>
            <a:off x="8408182" y="3462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Oval 637"/>
          <p:cNvSpPr/>
          <p:nvPr/>
        </p:nvSpPr>
        <p:spPr>
          <a:xfrm>
            <a:off x="8154182" y="28524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Oval 638"/>
          <p:cNvSpPr/>
          <p:nvPr/>
        </p:nvSpPr>
        <p:spPr>
          <a:xfrm>
            <a:off x="8306582" y="3004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Oval 639"/>
          <p:cNvSpPr/>
          <p:nvPr/>
        </p:nvSpPr>
        <p:spPr>
          <a:xfrm>
            <a:off x="8458982" y="3157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1" name="Oval 640"/>
          <p:cNvSpPr/>
          <p:nvPr/>
        </p:nvSpPr>
        <p:spPr>
          <a:xfrm>
            <a:off x="8103382" y="25146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Oval 641"/>
          <p:cNvSpPr/>
          <p:nvPr/>
        </p:nvSpPr>
        <p:spPr>
          <a:xfrm>
            <a:off x="8255782" y="26670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Oval 642"/>
          <p:cNvSpPr/>
          <p:nvPr/>
        </p:nvSpPr>
        <p:spPr>
          <a:xfrm>
            <a:off x="8408182" y="28194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7874782" y="27305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8027182" y="28829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" name="Oval 645"/>
          <p:cNvSpPr/>
          <p:nvPr/>
        </p:nvSpPr>
        <p:spPr>
          <a:xfrm>
            <a:off x="8179582" y="30353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Oval 646"/>
          <p:cNvSpPr/>
          <p:nvPr/>
        </p:nvSpPr>
        <p:spPr>
          <a:xfrm>
            <a:off x="7964073" y="32766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Oval 647"/>
          <p:cNvSpPr/>
          <p:nvPr/>
        </p:nvSpPr>
        <p:spPr>
          <a:xfrm>
            <a:off x="8170262" y="344915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Oval 648"/>
          <p:cNvSpPr/>
          <p:nvPr/>
        </p:nvSpPr>
        <p:spPr>
          <a:xfrm>
            <a:off x="8052191" y="34163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0" name="Oval 649"/>
          <p:cNvSpPr/>
          <p:nvPr/>
        </p:nvSpPr>
        <p:spPr>
          <a:xfrm>
            <a:off x="8128391" y="33096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Oval 650"/>
          <p:cNvSpPr/>
          <p:nvPr/>
        </p:nvSpPr>
        <p:spPr>
          <a:xfrm>
            <a:off x="8280791" y="3462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Oval 651"/>
          <p:cNvSpPr/>
          <p:nvPr/>
        </p:nvSpPr>
        <p:spPr>
          <a:xfrm>
            <a:off x="8154182" y="30353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Oval 652"/>
          <p:cNvSpPr/>
          <p:nvPr/>
        </p:nvSpPr>
        <p:spPr>
          <a:xfrm>
            <a:off x="8306582" y="31877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Oval 653"/>
          <p:cNvSpPr/>
          <p:nvPr/>
        </p:nvSpPr>
        <p:spPr>
          <a:xfrm>
            <a:off x="8458982" y="33401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Oval 654"/>
          <p:cNvSpPr/>
          <p:nvPr/>
        </p:nvSpPr>
        <p:spPr>
          <a:xfrm>
            <a:off x="8433191" y="3081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6" name="Oval 655"/>
          <p:cNvSpPr/>
          <p:nvPr/>
        </p:nvSpPr>
        <p:spPr>
          <a:xfrm>
            <a:off x="8585591" y="32334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Oval 656"/>
          <p:cNvSpPr/>
          <p:nvPr/>
        </p:nvSpPr>
        <p:spPr>
          <a:xfrm>
            <a:off x="8737991" y="3385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Oval 657"/>
          <p:cNvSpPr/>
          <p:nvPr/>
        </p:nvSpPr>
        <p:spPr>
          <a:xfrm>
            <a:off x="8509391" y="28524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Oval 658"/>
          <p:cNvSpPr/>
          <p:nvPr/>
        </p:nvSpPr>
        <p:spPr>
          <a:xfrm>
            <a:off x="8661791" y="3004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0" name="Oval 659"/>
          <p:cNvSpPr/>
          <p:nvPr/>
        </p:nvSpPr>
        <p:spPr>
          <a:xfrm>
            <a:off x="8814191" y="3157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Oval 660"/>
          <p:cNvSpPr/>
          <p:nvPr/>
        </p:nvSpPr>
        <p:spPr>
          <a:xfrm>
            <a:off x="8560191" y="25476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Oval 661"/>
          <p:cNvSpPr/>
          <p:nvPr/>
        </p:nvSpPr>
        <p:spPr>
          <a:xfrm>
            <a:off x="8712591" y="2700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Oval 662"/>
          <p:cNvSpPr/>
          <p:nvPr/>
        </p:nvSpPr>
        <p:spPr>
          <a:xfrm>
            <a:off x="8864991" y="28524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Oval 663"/>
          <p:cNvSpPr/>
          <p:nvPr/>
        </p:nvSpPr>
        <p:spPr>
          <a:xfrm>
            <a:off x="8509391" y="22098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5" name="Oval 664"/>
          <p:cNvSpPr/>
          <p:nvPr/>
        </p:nvSpPr>
        <p:spPr>
          <a:xfrm>
            <a:off x="8661791" y="23622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6" name="Oval 665"/>
          <p:cNvSpPr/>
          <p:nvPr/>
        </p:nvSpPr>
        <p:spPr>
          <a:xfrm>
            <a:off x="8814191" y="25146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Oval 666"/>
          <p:cNvSpPr/>
          <p:nvPr/>
        </p:nvSpPr>
        <p:spPr>
          <a:xfrm>
            <a:off x="8280791" y="24257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8" name="Oval 667"/>
          <p:cNvSpPr/>
          <p:nvPr/>
        </p:nvSpPr>
        <p:spPr>
          <a:xfrm>
            <a:off x="8433191" y="25781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Oval 668"/>
          <p:cNvSpPr/>
          <p:nvPr/>
        </p:nvSpPr>
        <p:spPr>
          <a:xfrm>
            <a:off x="8585591" y="27305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0" name="Oval 669"/>
          <p:cNvSpPr/>
          <p:nvPr/>
        </p:nvSpPr>
        <p:spPr>
          <a:xfrm>
            <a:off x="8065282" y="26670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val 670"/>
          <p:cNvSpPr/>
          <p:nvPr/>
        </p:nvSpPr>
        <p:spPr>
          <a:xfrm>
            <a:off x="8217682" y="28194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Oval 671"/>
          <p:cNvSpPr/>
          <p:nvPr/>
        </p:nvSpPr>
        <p:spPr>
          <a:xfrm>
            <a:off x="8370082" y="29718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Oval 672"/>
          <p:cNvSpPr/>
          <p:nvPr/>
        </p:nvSpPr>
        <p:spPr>
          <a:xfrm>
            <a:off x="8077982" y="30607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4" name="Oval 673"/>
          <p:cNvSpPr/>
          <p:nvPr/>
        </p:nvSpPr>
        <p:spPr>
          <a:xfrm>
            <a:off x="8230382" y="32131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Oval 674"/>
          <p:cNvSpPr/>
          <p:nvPr/>
        </p:nvSpPr>
        <p:spPr>
          <a:xfrm>
            <a:off x="5537200" y="3657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6" name="Oval 675"/>
          <p:cNvSpPr/>
          <p:nvPr/>
        </p:nvSpPr>
        <p:spPr>
          <a:xfrm>
            <a:off x="5689600" y="3810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7" name="Oval 676"/>
          <p:cNvSpPr/>
          <p:nvPr/>
        </p:nvSpPr>
        <p:spPr>
          <a:xfrm>
            <a:off x="5486400" y="33197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5638800" y="34721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5791200" y="36245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0" name="Oval 679"/>
          <p:cNvSpPr/>
          <p:nvPr/>
        </p:nvSpPr>
        <p:spPr>
          <a:xfrm>
            <a:off x="5410200" y="36880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1" name="Oval 680"/>
          <p:cNvSpPr/>
          <p:nvPr/>
        </p:nvSpPr>
        <p:spPr>
          <a:xfrm>
            <a:off x="5562600" y="38404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2" name="Oval 681"/>
          <p:cNvSpPr/>
          <p:nvPr/>
        </p:nvSpPr>
        <p:spPr>
          <a:xfrm>
            <a:off x="5042291" y="37769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3" name="Oval 682"/>
          <p:cNvSpPr/>
          <p:nvPr/>
        </p:nvSpPr>
        <p:spPr>
          <a:xfrm>
            <a:off x="5384800" y="3690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Oval 683"/>
          <p:cNvSpPr/>
          <p:nvPr/>
        </p:nvSpPr>
        <p:spPr>
          <a:xfrm>
            <a:off x="5537200" y="3843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" name="Oval 684"/>
          <p:cNvSpPr/>
          <p:nvPr/>
        </p:nvSpPr>
        <p:spPr>
          <a:xfrm>
            <a:off x="5486400" y="3505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6" name="Oval 685"/>
          <p:cNvSpPr/>
          <p:nvPr/>
        </p:nvSpPr>
        <p:spPr>
          <a:xfrm>
            <a:off x="5638800" y="3657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7" name="Oval 686"/>
          <p:cNvSpPr/>
          <p:nvPr/>
        </p:nvSpPr>
        <p:spPr>
          <a:xfrm>
            <a:off x="5257800" y="3721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Oval 687"/>
          <p:cNvSpPr/>
          <p:nvPr/>
        </p:nvSpPr>
        <p:spPr>
          <a:xfrm>
            <a:off x="4889891" y="3810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" name="Oval 688"/>
          <p:cNvSpPr/>
          <p:nvPr/>
        </p:nvSpPr>
        <p:spPr>
          <a:xfrm>
            <a:off x="5156200" y="37771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Oval 689"/>
          <p:cNvSpPr/>
          <p:nvPr/>
        </p:nvSpPr>
        <p:spPr>
          <a:xfrm>
            <a:off x="4876800" y="36552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Oval 690"/>
          <p:cNvSpPr/>
          <p:nvPr/>
        </p:nvSpPr>
        <p:spPr>
          <a:xfrm>
            <a:off x="5029200" y="3807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Oval 691"/>
          <p:cNvSpPr/>
          <p:nvPr/>
        </p:nvSpPr>
        <p:spPr>
          <a:xfrm>
            <a:off x="5054991" y="3766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Oval 692"/>
          <p:cNvSpPr/>
          <p:nvPr/>
        </p:nvSpPr>
        <p:spPr>
          <a:xfrm>
            <a:off x="4902591" y="3797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4" name="Oval 693"/>
          <p:cNvSpPr/>
          <p:nvPr/>
        </p:nvSpPr>
        <p:spPr>
          <a:xfrm>
            <a:off x="5029200" y="3690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Oval 694"/>
          <p:cNvSpPr/>
          <p:nvPr/>
        </p:nvSpPr>
        <p:spPr>
          <a:xfrm>
            <a:off x="5181600" y="3843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Oval 695"/>
          <p:cNvSpPr/>
          <p:nvPr/>
        </p:nvSpPr>
        <p:spPr>
          <a:xfrm>
            <a:off x="5410200" y="3766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Oval 696"/>
          <p:cNvSpPr/>
          <p:nvPr/>
        </p:nvSpPr>
        <p:spPr>
          <a:xfrm>
            <a:off x="5461000" y="3462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8" name="Oval 697"/>
          <p:cNvSpPr/>
          <p:nvPr/>
        </p:nvSpPr>
        <p:spPr>
          <a:xfrm>
            <a:off x="5410200" y="3124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Oval 698"/>
          <p:cNvSpPr/>
          <p:nvPr/>
        </p:nvSpPr>
        <p:spPr>
          <a:xfrm>
            <a:off x="5172280" y="37539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Oval 699"/>
          <p:cNvSpPr/>
          <p:nvPr/>
        </p:nvSpPr>
        <p:spPr>
          <a:xfrm>
            <a:off x="5054209" y="3721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1" name="Oval 700"/>
          <p:cNvSpPr/>
          <p:nvPr/>
        </p:nvSpPr>
        <p:spPr>
          <a:xfrm>
            <a:off x="5282809" y="3766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Oval 701"/>
          <p:cNvSpPr/>
          <p:nvPr/>
        </p:nvSpPr>
        <p:spPr>
          <a:xfrm>
            <a:off x="5461000" y="36449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Oval 702"/>
          <p:cNvSpPr/>
          <p:nvPr/>
        </p:nvSpPr>
        <p:spPr>
          <a:xfrm>
            <a:off x="5435209" y="3385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4" name="Oval 703"/>
          <p:cNvSpPr/>
          <p:nvPr/>
        </p:nvSpPr>
        <p:spPr>
          <a:xfrm>
            <a:off x="5587609" y="3538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" name="Oval 704"/>
          <p:cNvSpPr/>
          <p:nvPr/>
        </p:nvSpPr>
        <p:spPr>
          <a:xfrm>
            <a:off x="5740009" y="3690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Oval 705"/>
          <p:cNvSpPr/>
          <p:nvPr/>
        </p:nvSpPr>
        <p:spPr>
          <a:xfrm>
            <a:off x="5511409" y="3157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" name="Oval 706"/>
          <p:cNvSpPr/>
          <p:nvPr/>
        </p:nvSpPr>
        <p:spPr>
          <a:xfrm>
            <a:off x="5663809" y="3309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" name="Oval 707"/>
          <p:cNvSpPr/>
          <p:nvPr/>
        </p:nvSpPr>
        <p:spPr>
          <a:xfrm>
            <a:off x="5816209" y="3462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" name="Oval 708"/>
          <p:cNvSpPr/>
          <p:nvPr/>
        </p:nvSpPr>
        <p:spPr>
          <a:xfrm>
            <a:off x="5562209" y="2852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" name="Oval 709"/>
          <p:cNvSpPr/>
          <p:nvPr/>
        </p:nvSpPr>
        <p:spPr>
          <a:xfrm>
            <a:off x="5714609" y="3004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" name="Oval 710"/>
          <p:cNvSpPr/>
          <p:nvPr/>
        </p:nvSpPr>
        <p:spPr>
          <a:xfrm>
            <a:off x="5867009" y="3157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511409" y="2514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63809" y="2667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4" name="Oval 713"/>
          <p:cNvSpPr/>
          <p:nvPr/>
        </p:nvSpPr>
        <p:spPr>
          <a:xfrm>
            <a:off x="5816209" y="2819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5" name="Oval 714"/>
          <p:cNvSpPr/>
          <p:nvPr/>
        </p:nvSpPr>
        <p:spPr>
          <a:xfrm>
            <a:off x="5435209" y="28829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" name="Oval 715"/>
          <p:cNvSpPr/>
          <p:nvPr/>
        </p:nvSpPr>
        <p:spPr>
          <a:xfrm>
            <a:off x="5587609" y="3035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Oval 716"/>
          <p:cNvSpPr/>
          <p:nvPr/>
        </p:nvSpPr>
        <p:spPr>
          <a:xfrm>
            <a:off x="5372100" y="3276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Oval 717"/>
          <p:cNvSpPr/>
          <p:nvPr/>
        </p:nvSpPr>
        <p:spPr>
          <a:xfrm>
            <a:off x="5858080" y="48742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" name="Oval 718"/>
          <p:cNvSpPr/>
          <p:nvPr/>
        </p:nvSpPr>
        <p:spPr>
          <a:xfrm>
            <a:off x="6010480" y="50266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Oval 719"/>
          <p:cNvSpPr/>
          <p:nvPr/>
        </p:nvSpPr>
        <p:spPr>
          <a:xfrm>
            <a:off x="6162880" y="51790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" name="Oval 720"/>
          <p:cNvSpPr/>
          <p:nvPr/>
        </p:nvSpPr>
        <p:spPr>
          <a:xfrm>
            <a:off x="6315280" y="53314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Oval 721"/>
          <p:cNvSpPr/>
          <p:nvPr/>
        </p:nvSpPr>
        <p:spPr>
          <a:xfrm>
            <a:off x="6467680" y="54838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Oval 722"/>
          <p:cNvSpPr/>
          <p:nvPr/>
        </p:nvSpPr>
        <p:spPr>
          <a:xfrm>
            <a:off x="5740009" y="4841403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Oval 723"/>
          <p:cNvSpPr/>
          <p:nvPr/>
        </p:nvSpPr>
        <p:spPr>
          <a:xfrm>
            <a:off x="5892409" y="4993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Oval 724"/>
          <p:cNvSpPr/>
          <p:nvPr/>
        </p:nvSpPr>
        <p:spPr>
          <a:xfrm>
            <a:off x="6044809" y="5146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6" name="Oval 725"/>
          <p:cNvSpPr/>
          <p:nvPr/>
        </p:nvSpPr>
        <p:spPr>
          <a:xfrm>
            <a:off x="5968609" y="4887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" name="Oval 726"/>
          <p:cNvSpPr/>
          <p:nvPr/>
        </p:nvSpPr>
        <p:spPr>
          <a:xfrm>
            <a:off x="6121009" y="50395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8" name="Oval 727"/>
          <p:cNvSpPr/>
          <p:nvPr/>
        </p:nvSpPr>
        <p:spPr>
          <a:xfrm>
            <a:off x="6273409" y="5191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9" name="Oval 728"/>
          <p:cNvSpPr/>
          <p:nvPr/>
        </p:nvSpPr>
        <p:spPr>
          <a:xfrm>
            <a:off x="5663809" y="4841403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0" name="Oval 729"/>
          <p:cNvSpPr/>
          <p:nvPr/>
        </p:nvSpPr>
        <p:spPr>
          <a:xfrm>
            <a:off x="6299200" y="4917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1" name="Oval 730"/>
          <p:cNvSpPr/>
          <p:nvPr/>
        </p:nvSpPr>
        <p:spPr>
          <a:xfrm>
            <a:off x="6451600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" name="Oval 731"/>
          <p:cNvSpPr/>
          <p:nvPr/>
        </p:nvSpPr>
        <p:spPr>
          <a:xfrm>
            <a:off x="6578209" y="49633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3" name="Oval 732"/>
          <p:cNvSpPr/>
          <p:nvPr/>
        </p:nvSpPr>
        <p:spPr>
          <a:xfrm>
            <a:off x="6730609" y="51157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" name="Oval 733"/>
          <p:cNvSpPr/>
          <p:nvPr/>
        </p:nvSpPr>
        <p:spPr>
          <a:xfrm>
            <a:off x="6806809" y="4887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" name="Oval 734"/>
          <p:cNvSpPr/>
          <p:nvPr/>
        </p:nvSpPr>
        <p:spPr>
          <a:xfrm>
            <a:off x="6223000" y="4943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6" name="Oval 735"/>
          <p:cNvSpPr/>
          <p:nvPr/>
        </p:nvSpPr>
        <p:spPr>
          <a:xfrm>
            <a:off x="6010480" y="5212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Oval 736"/>
          <p:cNvSpPr/>
          <p:nvPr/>
        </p:nvSpPr>
        <p:spPr>
          <a:xfrm>
            <a:off x="6162880" y="5364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Oval 737"/>
          <p:cNvSpPr/>
          <p:nvPr/>
        </p:nvSpPr>
        <p:spPr>
          <a:xfrm>
            <a:off x="6315280" y="5516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Oval 738"/>
          <p:cNvSpPr/>
          <p:nvPr/>
        </p:nvSpPr>
        <p:spPr>
          <a:xfrm>
            <a:off x="5892409" y="5179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0" name="Oval 739"/>
          <p:cNvSpPr/>
          <p:nvPr/>
        </p:nvSpPr>
        <p:spPr>
          <a:xfrm>
            <a:off x="5968609" y="5072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Oval 740"/>
          <p:cNvSpPr/>
          <p:nvPr/>
        </p:nvSpPr>
        <p:spPr>
          <a:xfrm>
            <a:off x="6121009" y="5224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" name="Oval 741"/>
          <p:cNvSpPr/>
          <p:nvPr/>
        </p:nvSpPr>
        <p:spPr>
          <a:xfrm>
            <a:off x="6146800" y="49506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3" name="Oval 742"/>
          <p:cNvSpPr/>
          <p:nvPr/>
        </p:nvSpPr>
        <p:spPr>
          <a:xfrm>
            <a:off x="6299200" y="51030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" name="Oval 743"/>
          <p:cNvSpPr/>
          <p:nvPr/>
        </p:nvSpPr>
        <p:spPr>
          <a:xfrm>
            <a:off x="6273409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Oval 744"/>
          <p:cNvSpPr/>
          <p:nvPr/>
        </p:nvSpPr>
        <p:spPr>
          <a:xfrm>
            <a:off x="6425809" y="4996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578209" y="5148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654409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" name="Oval 747"/>
          <p:cNvSpPr/>
          <p:nvPr/>
        </p:nvSpPr>
        <p:spPr>
          <a:xfrm>
            <a:off x="5918200" y="48236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9" name="Oval 748"/>
          <p:cNvSpPr/>
          <p:nvPr/>
        </p:nvSpPr>
        <p:spPr>
          <a:xfrm>
            <a:off x="6070600" y="49760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0" name="Oval 749"/>
          <p:cNvSpPr/>
          <p:nvPr/>
        </p:nvSpPr>
        <p:spPr>
          <a:xfrm>
            <a:off x="5629480" y="5146203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1" name="Oval 750"/>
          <p:cNvSpPr/>
          <p:nvPr/>
        </p:nvSpPr>
        <p:spPr>
          <a:xfrm>
            <a:off x="5781880" y="5298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2" name="Oval 751"/>
          <p:cNvSpPr/>
          <p:nvPr/>
        </p:nvSpPr>
        <p:spPr>
          <a:xfrm>
            <a:off x="5934280" y="5451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3" name="Oval 752"/>
          <p:cNvSpPr/>
          <p:nvPr/>
        </p:nvSpPr>
        <p:spPr>
          <a:xfrm>
            <a:off x="5511409" y="5113344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4" name="Oval 753"/>
          <p:cNvSpPr/>
          <p:nvPr/>
        </p:nvSpPr>
        <p:spPr>
          <a:xfrm>
            <a:off x="5587609" y="5006663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5" name="Oval 754"/>
          <p:cNvSpPr/>
          <p:nvPr/>
        </p:nvSpPr>
        <p:spPr>
          <a:xfrm>
            <a:off x="5740009" y="5159063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6" name="Oval 755"/>
          <p:cNvSpPr/>
          <p:nvPr/>
        </p:nvSpPr>
        <p:spPr>
          <a:xfrm>
            <a:off x="5765800" y="4884744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Oval 756"/>
          <p:cNvSpPr/>
          <p:nvPr/>
        </p:nvSpPr>
        <p:spPr>
          <a:xfrm>
            <a:off x="5918200" y="50371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8" name="Oval 757"/>
          <p:cNvSpPr/>
          <p:nvPr/>
        </p:nvSpPr>
        <p:spPr>
          <a:xfrm>
            <a:off x="6044809" y="49304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9" name="Oval 758"/>
          <p:cNvSpPr/>
          <p:nvPr/>
        </p:nvSpPr>
        <p:spPr>
          <a:xfrm>
            <a:off x="6197209" y="50828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0" name="Oval 759"/>
          <p:cNvSpPr/>
          <p:nvPr/>
        </p:nvSpPr>
        <p:spPr>
          <a:xfrm>
            <a:off x="6273409" y="48542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" name="Oval 760"/>
          <p:cNvSpPr/>
          <p:nvPr/>
        </p:nvSpPr>
        <p:spPr>
          <a:xfrm>
            <a:off x="5689600" y="4910144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Oval 761"/>
          <p:cNvSpPr/>
          <p:nvPr/>
        </p:nvSpPr>
        <p:spPr>
          <a:xfrm>
            <a:off x="5375871" y="49834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Oval 762"/>
          <p:cNvSpPr/>
          <p:nvPr/>
        </p:nvSpPr>
        <p:spPr>
          <a:xfrm>
            <a:off x="5528271" y="5135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" name="Oval 763"/>
          <p:cNvSpPr/>
          <p:nvPr/>
        </p:nvSpPr>
        <p:spPr>
          <a:xfrm>
            <a:off x="5680671" y="5288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Oval 764"/>
          <p:cNvSpPr/>
          <p:nvPr/>
        </p:nvSpPr>
        <p:spPr>
          <a:xfrm>
            <a:off x="5257800" y="4950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" name="Oval 765"/>
          <p:cNvSpPr/>
          <p:nvPr/>
        </p:nvSpPr>
        <p:spPr>
          <a:xfrm>
            <a:off x="5334000" y="48439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" name="Oval 766"/>
          <p:cNvSpPr/>
          <p:nvPr/>
        </p:nvSpPr>
        <p:spPr>
          <a:xfrm>
            <a:off x="5486400" y="49963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Oval 767"/>
          <p:cNvSpPr/>
          <p:nvPr/>
        </p:nvSpPr>
        <p:spPr>
          <a:xfrm>
            <a:off x="5664591" y="48744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Oval 768"/>
          <p:cNvSpPr/>
          <p:nvPr/>
        </p:nvSpPr>
        <p:spPr>
          <a:xfrm>
            <a:off x="5943600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Oval 769"/>
          <p:cNvSpPr/>
          <p:nvPr/>
        </p:nvSpPr>
        <p:spPr>
          <a:xfrm>
            <a:off x="5934280" y="4831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Oval 770"/>
          <p:cNvSpPr/>
          <p:nvPr/>
        </p:nvSpPr>
        <p:spPr>
          <a:xfrm>
            <a:off x="6086680" y="4983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2" name="Oval 771"/>
          <p:cNvSpPr/>
          <p:nvPr/>
        </p:nvSpPr>
        <p:spPr>
          <a:xfrm>
            <a:off x="8271471" y="5059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3" name="Oval 772"/>
          <p:cNvSpPr/>
          <p:nvPr/>
        </p:nvSpPr>
        <p:spPr>
          <a:xfrm>
            <a:off x="8255391" y="4645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Oval 773"/>
          <p:cNvSpPr/>
          <p:nvPr/>
        </p:nvSpPr>
        <p:spPr>
          <a:xfrm>
            <a:off x="8229600" y="4386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5" name="Oval 774"/>
          <p:cNvSpPr/>
          <p:nvPr/>
        </p:nvSpPr>
        <p:spPr>
          <a:xfrm>
            <a:off x="8382000" y="4539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Oval 775"/>
          <p:cNvSpPr/>
          <p:nvPr/>
        </p:nvSpPr>
        <p:spPr>
          <a:xfrm>
            <a:off x="8534400" y="4691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Oval 776"/>
          <p:cNvSpPr/>
          <p:nvPr/>
        </p:nvSpPr>
        <p:spPr>
          <a:xfrm>
            <a:off x="8610600" y="4462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Oval 777"/>
          <p:cNvSpPr/>
          <p:nvPr/>
        </p:nvSpPr>
        <p:spPr>
          <a:xfrm>
            <a:off x="8229600" y="457216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Oval 778"/>
          <p:cNvSpPr/>
          <p:nvPr/>
        </p:nvSpPr>
        <p:spPr>
          <a:xfrm>
            <a:off x="8382000" y="472456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05800" y="434356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458200" y="449596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Oval 781"/>
          <p:cNvSpPr/>
          <p:nvPr/>
        </p:nvSpPr>
        <p:spPr>
          <a:xfrm>
            <a:off x="8255391" y="4983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Oval 782"/>
          <p:cNvSpPr/>
          <p:nvPr/>
        </p:nvSpPr>
        <p:spPr>
          <a:xfrm>
            <a:off x="8331591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Oval 783"/>
          <p:cNvSpPr/>
          <p:nvPr/>
        </p:nvSpPr>
        <p:spPr>
          <a:xfrm>
            <a:off x="8179191" y="47879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Rounded Rectangle 784"/>
          <p:cNvSpPr/>
          <p:nvPr/>
        </p:nvSpPr>
        <p:spPr>
          <a:xfrm>
            <a:off x="6214266" y="335533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Rounded Rectangle 785"/>
          <p:cNvSpPr/>
          <p:nvPr/>
        </p:nvSpPr>
        <p:spPr>
          <a:xfrm>
            <a:off x="7474755" y="467724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Rounded Rectangle 786"/>
          <p:cNvSpPr/>
          <p:nvPr/>
        </p:nvSpPr>
        <p:spPr>
          <a:xfrm>
            <a:off x="8090486" y="2982122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4013982" y="3505200"/>
            <a:ext cx="1244209" cy="84851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Rounded Rectangle 787"/>
          <p:cNvSpPr/>
          <p:nvPr/>
        </p:nvSpPr>
        <p:spPr>
          <a:xfrm>
            <a:off x="1041400" y="5791200"/>
            <a:ext cx="7416800" cy="89391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This may “work” mathematically but the clusters don’t make much sense.</a:t>
            </a:r>
          </a:p>
        </p:txBody>
      </p:sp>
    </p:spTree>
    <p:extLst>
      <p:ext uri="{BB962C8B-B14F-4D97-AF65-F5344CB8AC3E}">
        <p14:creationId xmlns:p14="http://schemas.microsoft.com/office/powerpoint/2010/main" val="3959918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/>
              <a:t>Before Clustering: </a:t>
            </a:r>
            <a:br>
              <a:rPr lang="en-US" sz="3600"/>
            </a:br>
            <a:r>
              <a:rPr lang="en-US" sz="3600"/>
              <a:t>Normalize (Standardize)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64717" cy="4954214"/>
          </a:xfrm>
        </p:spPr>
        <p:txBody>
          <a:bodyPr>
            <a:noAutofit/>
          </a:bodyPr>
          <a:lstStyle/>
          <a:p>
            <a:r>
              <a:rPr lang="en-US" sz="2800" dirty="0"/>
              <a:t>Sometimes we have variables in very different scales</a:t>
            </a:r>
          </a:p>
          <a:p>
            <a:pPr lvl="1"/>
            <a:r>
              <a:rPr lang="en-US" sz="2400" dirty="0"/>
              <a:t>For example, income between $0-1 billion versus age between 0-100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Normalization</a:t>
            </a:r>
            <a:r>
              <a:rPr lang="en-US" sz="2800" dirty="0"/>
              <a:t>: Adjusts for differences in scale</a:t>
            </a:r>
            <a:br>
              <a:rPr lang="en-US" dirty="0"/>
            </a:br>
            <a:endParaRPr lang="en-US" dirty="0"/>
          </a:p>
          <a:p>
            <a:r>
              <a:rPr lang="en-US" sz="2800" dirty="0"/>
              <a:t>How to normalize data?</a:t>
            </a:r>
          </a:p>
          <a:p>
            <a:pPr lvl="1"/>
            <a:r>
              <a:rPr lang="en-US" sz="2400" dirty="0"/>
              <a:t>Subtracting with the average and dividing by the standard deviation</a:t>
            </a:r>
          </a:p>
          <a:p>
            <a:pPr lvl="1"/>
            <a:r>
              <a:rPr lang="en-US" sz="2400" dirty="0"/>
              <a:t>This transform data into a “standard” scale</a:t>
            </a:r>
          </a:p>
          <a:p>
            <a:pPr lvl="2"/>
            <a:r>
              <a:rPr lang="en-US" sz="2000" dirty="0"/>
              <a:t>New average = 0</a:t>
            </a:r>
          </a:p>
          <a:p>
            <a:pPr lvl="2"/>
            <a:r>
              <a:rPr lang="en-US" sz="2000" dirty="0"/>
              <a:t>New standard deviation = 1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841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Normalization: A Numeric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000" y="5867400"/>
            <a:ext cx="8305800" cy="990600"/>
          </a:xfrm>
        </p:spPr>
        <p:txBody>
          <a:bodyPr>
            <a:normAutofit/>
          </a:bodyPr>
          <a:lstStyle/>
          <a:p>
            <a:r>
              <a:rPr lang="en-US" sz="2400"/>
              <a:t>Normalizing 1</a:t>
            </a:r>
            <a:r>
              <a:rPr lang="en-US" sz="2400" baseline="30000"/>
              <a:t>st</a:t>
            </a:r>
            <a:r>
              <a:rPr lang="en-US" sz="2400"/>
              <a:t> student’s age: (19-20.6)/1.51= -1.06</a:t>
            </a:r>
          </a:p>
          <a:p>
            <a:r>
              <a:rPr lang="en-US" sz="2400"/>
              <a:t>Normalizing 2</a:t>
            </a:r>
            <a:r>
              <a:rPr lang="en-US" sz="2400" baseline="30000"/>
              <a:t>nd</a:t>
            </a:r>
            <a:r>
              <a:rPr lang="en-US" sz="2400"/>
              <a:t> student’s age: (22-20.6)/1.51= 0.93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905530"/>
              </p:ext>
            </p:extLst>
          </p:nvPr>
        </p:nvGraphicFramePr>
        <p:xfrm>
          <a:off x="873800" y="2129572"/>
          <a:ext cx="731520" cy="352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458946679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8785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6634957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288799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5979174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2708212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9641629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3925596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845853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4132515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9857656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1434482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85220" y="1310643"/>
            <a:ext cx="34737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/>
              <a:t>If we have 10 students’ age values:</a:t>
            </a:r>
          </a:p>
        </p:txBody>
      </p:sp>
      <p:sp>
        <p:nvSpPr>
          <p:cNvPr id="7" name="Rectangle 6"/>
          <p:cNvSpPr/>
          <p:nvPr/>
        </p:nvSpPr>
        <p:spPr>
          <a:xfrm>
            <a:off x="4756124" y="1298575"/>
            <a:ext cx="36714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/>
              <a:t>The normalized age values would be: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666666"/>
              </p:ext>
            </p:extLst>
          </p:nvPr>
        </p:nvGraphicFramePr>
        <p:xfrm>
          <a:off x="4894588" y="2126812"/>
          <a:ext cx="731520" cy="3520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458946679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8785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-1.06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6634957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0.93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288799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1.59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5979174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-0.40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2708212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-0.40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9641629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0.27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3925596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0.27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845853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0.93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4132515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-1.73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9857656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-0.40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14344824"/>
                  </a:ext>
                </a:extLst>
              </a:tr>
            </a:tbl>
          </a:graphicData>
        </a:graphic>
      </p:graphicFrame>
      <p:sp>
        <p:nvSpPr>
          <p:cNvPr id="9" name="Arrow: Right 8"/>
          <p:cNvSpPr/>
          <p:nvPr/>
        </p:nvSpPr>
        <p:spPr>
          <a:xfrm>
            <a:off x="2743200" y="2969402"/>
            <a:ext cx="2057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91858" y="4902167"/>
            <a:ext cx="273433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/>
              <a:t>Average: 20.6</a:t>
            </a:r>
          </a:p>
          <a:p>
            <a:r>
              <a:rPr lang="en-US" sz="2000"/>
              <a:t>Standard deviation: 1.51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64572" y="4902167"/>
            <a:ext cx="2922531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/>
              <a:t>New average: 0</a:t>
            </a:r>
          </a:p>
          <a:p>
            <a:r>
              <a:rPr lang="en-US" sz="2000"/>
              <a:t>New standard deviation: 1</a:t>
            </a:r>
          </a:p>
        </p:txBody>
      </p:sp>
    </p:spTree>
    <p:extLst>
      <p:ext uri="{BB962C8B-B14F-4D97-AF65-F5344CB8AC3E}">
        <p14:creationId xmlns:p14="http://schemas.microsoft.com/office/powerpoint/2010/main" val="401132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9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/>
              <a:t>Before Clustering: Remove outliers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0"/>
            <a:ext cx="7859917" cy="5411415"/>
          </a:xfrm>
        </p:spPr>
        <p:txBody>
          <a:bodyPr>
            <a:noAutofit/>
          </a:bodyPr>
          <a:lstStyle/>
          <a:p>
            <a:r>
              <a:rPr lang="en-US" b="1">
                <a:solidFill>
                  <a:schemeClr val="accent1"/>
                </a:solidFill>
              </a:rPr>
              <a:t>Find observations that are very different from others</a:t>
            </a:r>
          </a:p>
          <a:p>
            <a:pPr lvl="1"/>
            <a:r>
              <a:rPr lang="en-US" sz="2400"/>
              <a:t>To reduce dispersion that can skew the cluster centroids</a:t>
            </a:r>
          </a:p>
          <a:p>
            <a:pPr lvl="1"/>
            <a:r>
              <a:rPr lang="en-US" sz="2400"/>
              <a:t>And they don’t represent the population anyway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495800" y="6608491"/>
            <a:ext cx="478849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/>
              <a:t>http://web.fhnw.ch/personenseiten/taoufik.nouri/kbs/clustering/DM-Part5.htm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124200"/>
            <a:ext cx="4495800" cy="3133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302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1066800"/>
          </a:xfrm>
        </p:spPr>
        <p:txBody>
          <a:bodyPr>
            <a:normAutofit fontScale="90000"/>
          </a:bodyPr>
          <a:lstStyle/>
          <a:p>
            <a:r>
              <a:rPr lang="en-US"/>
              <a:t>Case: </a:t>
            </a:r>
            <a:r>
              <a:rPr lang="en-US" spc="-25"/>
              <a:t>Walmart’s </a:t>
            </a:r>
            <a:r>
              <a:rPr lang="en-US" spc="-45"/>
              <a:t>Customer</a:t>
            </a:r>
            <a:r>
              <a:rPr lang="en-US" spc="75"/>
              <a:t> </a:t>
            </a:r>
            <a:r>
              <a:rPr lang="en-US" spc="-45"/>
              <a:t>Segmentation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5A0986-8319-4826-BFC3-F06F02A24B24}"/>
              </a:ext>
            </a:extLst>
          </p:cNvPr>
          <p:cNvSpPr/>
          <p:nvPr/>
        </p:nvSpPr>
        <p:spPr>
          <a:xfrm>
            <a:off x="152400" y="1754644"/>
            <a:ext cx="9015573" cy="4597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9560" marR="280035">
              <a:lnSpc>
                <a:spcPct val="102600"/>
              </a:lnSpc>
              <a:spcBef>
                <a:spcPts val="55"/>
              </a:spcBef>
            </a:pPr>
            <a:r>
              <a:rPr lang="en-US" sz="2200" i="1" spc="-30">
                <a:latin typeface="Arial"/>
                <a:cs typeface="Arial"/>
              </a:rPr>
              <a:t>Wal-Mart </a:t>
            </a:r>
            <a:r>
              <a:rPr lang="en-US" sz="2200" i="1" spc="-105">
                <a:latin typeface="Arial"/>
                <a:cs typeface="Arial"/>
              </a:rPr>
              <a:t>has </a:t>
            </a:r>
            <a:r>
              <a:rPr lang="en-US" sz="2200" i="1" spc="-35">
                <a:latin typeface="Arial"/>
                <a:cs typeface="Arial"/>
              </a:rPr>
              <a:t>partitioned </a:t>
            </a:r>
            <a:r>
              <a:rPr lang="en-US" sz="2200" i="1" spc="-20">
                <a:latin typeface="Arial"/>
                <a:cs typeface="Arial"/>
              </a:rPr>
              <a:t>its </a:t>
            </a:r>
            <a:r>
              <a:rPr lang="en-US" sz="2200" i="1" spc="-80">
                <a:latin typeface="Arial"/>
                <a:cs typeface="Arial"/>
              </a:rPr>
              <a:t>200 </a:t>
            </a:r>
            <a:r>
              <a:rPr lang="en-US" sz="2200" i="1" spc="-25">
                <a:latin typeface="Arial"/>
                <a:cs typeface="Arial"/>
              </a:rPr>
              <a:t>million </a:t>
            </a:r>
            <a:r>
              <a:rPr lang="en-US" sz="2200" i="1" spc="-70">
                <a:latin typeface="Arial"/>
                <a:cs typeface="Arial"/>
              </a:rPr>
              <a:t>customers </a:t>
            </a:r>
            <a:r>
              <a:rPr lang="en-US" sz="2200" i="1" spc="-15">
                <a:latin typeface="Arial"/>
                <a:cs typeface="Arial"/>
              </a:rPr>
              <a:t>into </a:t>
            </a:r>
            <a:r>
              <a:rPr lang="en-US" sz="2200" i="1" spc="-55">
                <a:latin typeface="Arial"/>
                <a:cs typeface="Arial"/>
              </a:rPr>
              <a:t>three </a:t>
            </a:r>
            <a:r>
              <a:rPr lang="en-US" sz="2200" i="1" spc="-85">
                <a:latin typeface="Arial"/>
                <a:cs typeface="Arial"/>
              </a:rPr>
              <a:t>core  </a:t>
            </a:r>
            <a:r>
              <a:rPr lang="en-US" sz="2200" i="1" spc="-70">
                <a:latin typeface="Arial"/>
                <a:cs typeface="Arial"/>
              </a:rPr>
              <a:t>consumer </a:t>
            </a:r>
            <a:r>
              <a:rPr lang="en-US" sz="2200" i="1" spc="-55">
                <a:latin typeface="Arial"/>
                <a:cs typeface="Arial"/>
              </a:rPr>
              <a:t>groups. </a:t>
            </a:r>
            <a:r>
              <a:rPr lang="en-US" sz="2200" i="1" spc="-40">
                <a:latin typeface="Arial"/>
                <a:cs typeface="Arial"/>
              </a:rPr>
              <a:t>The </a:t>
            </a:r>
            <a:r>
              <a:rPr lang="en-US" sz="2200" i="1" spc="-45">
                <a:latin typeface="Arial"/>
                <a:cs typeface="Arial"/>
              </a:rPr>
              <a:t>three</a:t>
            </a:r>
            <a:r>
              <a:rPr lang="en-US" sz="2200" i="1" spc="10">
                <a:latin typeface="Arial"/>
                <a:cs typeface="Arial"/>
              </a:rPr>
              <a:t> </a:t>
            </a:r>
            <a:r>
              <a:rPr lang="en-US" sz="2200" i="1" spc="-65">
                <a:latin typeface="Arial"/>
                <a:cs typeface="Arial"/>
              </a:rPr>
              <a:t>are:</a:t>
            </a:r>
            <a:endParaRPr lang="en-US" sz="2200">
              <a:latin typeface="Arial"/>
              <a:cs typeface="Arial"/>
            </a:endParaRPr>
          </a:p>
          <a:p>
            <a:pPr marL="632460" marR="133985" indent="-342900">
              <a:lnSpc>
                <a:spcPct val="102699"/>
              </a:lnSpc>
              <a:spcBef>
                <a:spcPts val="1405"/>
              </a:spcBef>
              <a:buFont typeface="Arial" panose="020B0604020202020204" pitchFamily="34" charset="0"/>
              <a:buChar char="•"/>
            </a:pPr>
            <a:r>
              <a:rPr lang="en-US" sz="2400" b="1" spc="-110">
                <a:cs typeface="Arial Black"/>
              </a:rPr>
              <a:t>Value-Price </a:t>
            </a:r>
            <a:r>
              <a:rPr lang="en-US" sz="2400" b="1" spc="-135">
                <a:cs typeface="Arial Black"/>
              </a:rPr>
              <a:t>Shoppers </a:t>
            </a:r>
            <a:r>
              <a:rPr lang="en-US" sz="2400" spc="-40">
                <a:cs typeface="Tahoma"/>
              </a:rPr>
              <a:t>- Those </a:t>
            </a:r>
            <a:r>
              <a:rPr lang="en-US" sz="2400" spc="-25">
                <a:cs typeface="Tahoma"/>
              </a:rPr>
              <a:t>with </a:t>
            </a:r>
            <a:r>
              <a:rPr lang="en-US" sz="2400" spc="-35">
                <a:cs typeface="Tahoma"/>
              </a:rPr>
              <a:t>like </a:t>
            </a:r>
            <a:r>
              <a:rPr lang="en-US" sz="2400" spc="-50">
                <a:cs typeface="Tahoma"/>
              </a:rPr>
              <a:t>low </a:t>
            </a:r>
            <a:r>
              <a:rPr lang="en-US" sz="2400" spc="-55">
                <a:cs typeface="Tahoma"/>
              </a:rPr>
              <a:t>prices </a:t>
            </a:r>
            <a:r>
              <a:rPr lang="en-US" sz="2400" spc="-60">
                <a:cs typeface="Tahoma"/>
              </a:rPr>
              <a:t>who </a:t>
            </a:r>
            <a:r>
              <a:rPr lang="en-US" sz="2400" spc="-10">
                <a:cs typeface="Tahoma"/>
              </a:rPr>
              <a:t>can’t </a:t>
            </a:r>
            <a:r>
              <a:rPr lang="en-US" sz="2400" spc="-50">
                <a:cs typeface="Tahoma"/>
              </a:rPr>
              <a:t>afford </a:t>
            </a:r>
            <a:r>
              <a:rPr lang="en-US" sz="2400" spc="-45">
                <a:cs typeface="Tahoma"/>
              </a:rPr>
              <a:t>much</a:t>
            </a:r>
            <a:r>
              <a:rPr lang="en-US" sz="2400" spc="5">
                <a:cs typeface="Tahoma"/>
              </a:rPr>
              <a:t> </a:t>
            </a:r>
            <a:r>
              <a:rPr lang="en-US" sz="2400" spc="-60">
                <a:cs typeface="Tahoma"/>
              </a:rPr>
              <a:t>more.</a:t>
            </a:r>
            <a:endParaRPr lang="en-US" sz="2400" b="1" spc="-110">
              <a:latin typeface="+mj-lt"/>
              <a:cs typeface="Tahoma"/>
            </a:endParaRPr>
          </a:p>
          <a:p>
            <a:pPr marL="632460" marR="133985" indent="-342900">
              <a:lnSpc>
                <a:spcPct val="102699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spc="-110">
                <a:latin typeface="+mj-lt"/>
                <a:cs typeface="Arial Black"/>
              </a:rPr>
              <a:t>Brand </a:t>
            </a:r>
            <a:r>
              <a:rPr lang="en-US" sz="2400" b="1" spc="-125" err="1">
                <a:latin typeface="+mj-lt"/>
                <a:cs typeface="Arial Black"/>
              </a:rPr>
              <a:t>Aspirationals</a:t>
            </a:r>
            <a:r>
              <a:rPr lang="en-US" sz="2400" b="1" spc="-125">
                <a:latin typeface="+mj-lt"/>
                <a:cs typeface="Arial Black"/>
              </a:rPr>
              <a:t> </a:t>
            </a:r>
            <a:r>
              <a:rPr lang="en-US" sz="2400" spc="-40">
                <a:latin typeface="+mj-lt"/>
                <a:cs typeface="Tahoma"/>
              </a:rPr>
              <a:t>- People </a:t>
            </a:r>
            <a:r>
              <a:rPr lang="en-US" sz="2400" spc="-25">
                <a:latin typeface="+mj-lt"/>
                <a:cs typeface="Tahoma"/>
              </a:rPr>
              <a:t>with </a:t>
            </a:r>
            <a:r>
              <a:rPr lang="en-US" sz="2400" spc="-55">
                <a:latin typeface="+mj-lt"/>
                <a:cs typeface="Tahoma"/>
              </a:rPr>
              <a:t>low incomes </a:t>
            </a:r>
            <a:r>
              <a:rPr lang="en-US" sz="2400" spc="-60">
                <a:latin typeface="+mj-lt"/>
                <a:cs typeface="Tahoma"/>
              </a:rPr>
              <a:t>who </a:t>
            </a:r>
            <a:r>
              <a:rPr lang="en-US" sz="2400" spc="-75">
                <a:latin typeface="+mj-lt"/>
                <a:cs typeface="Tahoma"/>
              </a:rPr>
              <a:t>are </a:t>
            </a:r>
            <a:r>
              <a:rPr lang="en-US" sz="2400" spc="-35">
                <a:latin typeface="+mj-lt"/>
                <a:cs typeface="Tahoma"/>
              </a:rPr>
              <a:t>fixated </a:t>
            </a:r>
            <a:r>
              <a:rPr lang="en-US" sz="2400" spc="-55">
                <a:latin typeface="+mj-lt"/>
                <a:cs typeface="Tahoma"/>
              </a:rPr>
              <a:t>on brand </a:t>
            </a:r>
            <a:r>
              <a:rPr lang="en-US" sz="2400" spc="-70">
                <a:latin typeface="+mj-lt"/>
                <a:cs typeface="Tahoma"/>
              </a:rPr>
              <a:t>names </a:t>
            </a:r>
            <a:r>
              <a:rPr lang="en-US" sz="2400" spc="-35">
                <a:latin typeface="+mj-lt"/>
                <a:cs typeface="Tahoma"/>
              </a:rPr>
              <a:t>like</a:t>
            </a:r>
            <a:r>
              <a:rPr lang="en-US" sz="2400" spc="-100">
                <a:latin typeface="+mj-lt"/>
                <a:cs typeface="Tahoma"/>
              </a:rPr>
              <a:t> </a:t>
            </a:r>
            <a:r>
              <a:rPr lang="en-US" sz="2400" spc="-15">
                <a:latin typeface="+mj-lt"/>
                <a:cs typeface="Tahoma"/>
              </a:rPr>
              <a:t>KitchenAid; and,</a:t>
            </a:r>
            <a:endParaRPr lang="en-US" sz="2400">
              <a:latin typeface="+mj-lt"/>
              <a:cs typeface="Tahoma"/>
            </a:endParaRPr>
          </a:p>
          <a:p>
            <a:pPr marL="632460" marR="48260" indent="-342900" algn="just">
              <a:lnSpc>
                <a:spcPct val="1026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r>
              <a:rPr lang="en-US" sz="2400" b="1" spc="-120">
                <a:latin typeface="+mj-lt"/>
                <a:cs typeface="Arial Black"/>
              </a:rPr>
              <a:t>Price-Sensitive </a:t>
            </a:r>
            <a:r>
              <a:rPr lang="en-US" sz="2400" b="1" spc="-110" err="1">
                <a:latin typeface="+mj-lt"/>
                <a:cs typeface="Arial Black"/>
              </a:rPr>
              <a:t>Affluents</a:t>
            </a:r>
            <a:r>
              <a:rPr lang="en-US" sz="2400" b="1" spc="-110">
                <a:latin typeface="+mj-lt"/>
                <a:cs typeface="Arial Black"/>
              </a:rPr>
              <a:t> </a:t>
            </a:r>
            <a:r>
              <a:rPr lang="en-US" sz="2400" spc="-40">
                <a:latin typeface="+mj-lt"/>
                <a:cs typeface="Tahoma"/>
              </a:rPr>
              <a:t>- </a:t>
            </a:r>
            <a:r>
              <a:rPr lang="en-US" sz="2400" spc="-30">
                <a:latin typeface="+mj-lt"/>
                <a:cs typeface="Tahoma"/>
              </a:rPr>
              <a:t>Wealthier </a:t>
            </a:r>
            <a:r>
              <a:rPr lang="en-US" sz="2400" spc="-55">
                <a:latin typeface="+mj-lt"/>
                <a:cs typeface="Tahoma"/>
              </a:rPr>
              <a:t>shoppers </a:t>
            </a:r>
            <a:r>
              <a:rPr lang="en-US" sz="2400" spc="-60">
                <a:latin typeface="+mj-lt"/>
                <a:cs typeface="Tahoma"/>
              </a:rPr>
              <a:t>who </a:t>
            </a:r>
            <a:r>
              <a:rPr lang="en-US" sz="2400" spc="-50">
                <a:latin typeface="+mj-lt"/>
                <a:cs typeface="Tahoma"/>
              </a:rPr>
              <a:t>love </a:t>
            </a:r>
            <a:r>
              <a:rPr lang="en-US" sz="2400" spc="-65">
                <a:latin typeface="+mj-lt"/>
                <a:cs typeface="Tahoma"/>
              </a:rPr>
              <a:t>deals;</a:t>
            </a:r>
            <a:endParaRPr lang="en-US" sz="2400" spc="-50">
              <a:latin typeface="+mj-lt"/>
              <a:cs typeface="Tahoma"/>
            </a:endParaRPr>
          </a:p>
          <a:p>
            <a:pPr marL="289560" marR="48260" algn="just">
              <a:lnSpc>
                <a:spcPct val="102600"/>
              </a:lnSpc>
              <a:spcBef>
                <a:spcPts val="5"/>
              </a:spcBef>
            </a:pPr>
            <a:endParaRPr lang="en-US" sz="2200">
              <a:latin typeface="Tahoma"/>
              <a:cs typeface="Tahoma"/>
            </a:endParaRPr>
          </a:p>
          <a:p>
            <a:pPr marL="289560" marR="428625">
              <a:lnSpc>
                <a:spcPct val="102699"/>
              </a:lnSpc>
              <a:spcBef>
                <a:spcPts val="695"/>
              </a:spcBef>
            </a:pPr>
            <a:r>
              <a:rPr lang="en-US" sz="2200" i="1" spc="-50">
                <a:latin typeface="Arial"/>
                <a:cs typeface="Arial"/>
              </a:rPr>
              <a:t>Armed </a:t>
            </a:r>
            <a:r>
              <a:rPr lang="en-US" sz="2200" i="1">
                <a:latin typeface="Arial"/>
                <a:cs typeface="Arial"/>
              </a:rPr>
              <a:t>with </a:t>
            </a:r>
            <a:r>
              <a:rPr lang="en-US" sz="2200" i="1" spc="-15">
                <a:latin typeface="Arial"/>
                <a:cs typeface="Arial"/>
              </a:rPr>
              <a:t>its </a:t>
            </a:r>
            <a:r>
              <a:rPr lang="en-US" sz="2200" i="1" spc="-80">
                <a:latin typeface="Arial"/>
                <a:cs typeface="Arial"/>
              </a:rPr>
              <a:t>new </a:t>
            </a:r>
            <a:r>
              <a:rPr lang="en-US" sz="2200" i="1" spc="-40">
                <a:latin typeface="Arial"/>
                <a:cs typeface="Arial"/>
              </a:rPr>
              <a:t>insights, </a:t>
            </a:r>
            <a:r>
              <a:rPr lang="en-US" sz="2200" i="1" spc="-20">
                <a:latin typeface="Arial"/>
                <a:cs typeface="Arial"/>
              </a:rPr>
              <a:t>Wal-Mart </a:t>
            </a:r>
            <a:r>
              <a:rPr lang="en-US" sz="2200" i="1" spc="-55">
                <a:latin typeface="Arial"/>
                <a:cs typeface="Arial"/>
              </a:rPr>
              <a:t>said, </a:t>
            </a:r>
            <a:r>
              <a:rPr lang="en-US" sz="2200" i="1" spc="-25">
                <a:latin typeface="Arial"/>
                <a:cs typeface="Arial"/>
              </a:rPr>
              <a:t>from </a:t>
            </a:r>
            <a:r>
              <a:rPr lang="en-US" sz="2200" i="1" spc="-70">
                <a:latin typeface="Arial"/>
                <a:cs typeface="Arial"/>
              </a:rPr>
              <a:t>now </a:t>
            </a:r>
            <a:r>
              <a:rPr lang="en-US" sz="2200" i="1" spc="-40">
                <a:latin typeface="Arial"/>
                <a:cs typeface="Arial"/>
              </a:rPr>
              <a:t>on, </a:t>
            </a:r>
            <a:r>
              <a:rPr lang="en-US" sz="2200" i="1" spc="-25">
                <a:latin typeface="Arial"/>
                <a:cs typeface="Arial"/>
              </a:rPr>
              <a:t>all  </a:t>
            </a:r>
            <a:r>
              <a:rPr lang="en-US" sz="2200" i="1" spc="-35">
                <a:latin typeface="Arial"/>
                <a:cs typeface="Arial"/>
              </a:rPr>
              <a:t>product </a:t>
            </a:r>
            <a:r>
              <a:rPr lang="en-US" sz="2200" i="1" spc="-70">
                <a:latin typeface="Arial"/>
                <a:cs typeface="Arial"/>
              </a:rPr>
              <a:t>decisions </a:t>
            </a:r>
            <a:r>
              <a:rPr lang="en-US" sz="2200" i="1" spc="-45">
                <a:latin typeface="Arial"/>
                <a:cs typeface="Arial"/>
              </a:rPr>
              <a:t>would </a:t>
            </a:r>
            <a:r>
              <a:rPr lang="en-US" sz="2200" i="1" spc="-80">
                <a:latin typeface="Arial"/>
                <a:cs typeface="Arial"/>
              </a:rPr>
              <a:t>be </a:t>
            </a:r>
            <a:r>
              <a:rPr lang="en-US" sz="2200" i="1" spc="-65">
                <a:latin typeface="Arial"/>
                <a:cs typeface="Arial"/>
              </a:rPr>
              <a:t>organized </a:t>
            </a:r>
            <a:r>
              <a:rPr lang="en-US" sz="2200" i="1" spc="-60">
                <a:latin typeface="Arial"/>
                <a:cs typeface="Arial"/>
              </a:rPr>
              <a:t>around </a:t>
            </a:r>
            <a:r>
              <a:rPr lang="en-US" sz="2200" i="1" spc="-30">
                <a:latin typeface="Arial"/>
                <a:cs typeface="Arial"/>
              </a:rPr>
              <a:t>the </a:t>
            </a:r>
            <a:r>
              <a:rPr lang="en-US" sz="2200" i="1" spc="-45">
                <a:latin typeface="Arial"/>
                <a:cs typeface="Arial"/>
              </a:rPr>
              <a:t>three</a:t>
            </a:r>
            <a:r>
              <a:rPr lang="en-US" sz="2200" i="1" spc="-80">
                <a:latin typeface="Arial"/>
                <a:cs typeface="Arial"/>
              </a:rPr>
              <a:t> </a:t>
            </a:r>
            <a:r>
              <a:rPr lang="en-US" sz="2200" i="1" spc="-55">
                <a:latin typeface="Arial"/>
                <a:cs typeface="Arial"/>
              </a:rPr>
              <a:t>groups.</a:t>
            </a:r>
            <a:endParaRPr lang="en-US"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lang="en-US" sz="2000" spc="-35">
                <a:solidFill>
                  <a:srgbClr val="0000FF"/>
                </a:solidFill>
                <a:latin typeface="Tahoma"/>
                <a:cs typeface="Tahoma"/>
              </a:rPr>
              <a:t>Link:</a:t>
            </a:r>
            <a:r>
              <a:rPr lang="en-US" sz="2000" spc="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lang="en-US" sz="2000" spc="-45">
                <a:solidFill>
                  <a:srgbClr val="0000FF"/>
                </a:solidFill>
                <a:latin typeface="Tahoma"/>
                <a:cs typeface="Tahoma"/>
                <a:hlinkClick r:id="rId3"/>
              </a:rPr>
              <a:t>http://www.scdigest.com/assets/newsViews/07-03-27-2.php?cid=977</a:t>
            </a:r>
            <a:endParaRPr lang="en-US" sz="20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993468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379" y="12164"/>
            <a:ext cx="8229600" cy="1143000"/>
          </a:xfrm>
        </p:spPr>
        <p:txBody>
          <a:bodyPr/>
          <a:lstStyle/>
          <a:p>
            <a:r>
              <a:rPr lang="en-US"/>
              <a:t>Clusters can be ambiguous</a:t>
            </a:r>
          </a:p>
        </p:txBody>
      </p:sp>
      <p:grpSp>
        <p:nvGrpSpPr>
          <p:cNvPr id="5" name="Group 3"/>
          <p:cNvGrpSpPr>
            <a:grpSpLocks noChangeAspect="1"/>
          </p:cNvGrpSpPr>
          <p:nvPr/>
        </p:nvGrpSpPr>
        <p:grpSpPr bwMode="auto">
          <a:xfrm>
            <a:off x="838200" y="1981200"/>
            <a:ext cx="3344863" cy="819150"/>
            <a:chOff x="2464" y="2296"/>
            <a:chExt cx="2634" cy="646"/>
          </a:xfrm>
        </p:grpSpPr>
        <p:sp>
          <p:nvSpPr>
            <p:cNvPr id="7" name="Oval 4"/>
            <p:cNvSpPr>
              <a:spLocks noChangeAspect="1" noChangeArrowheads="1"/>
            </p:cNvSpPr>
            <p:nvPr/>
          </p:nvSpPr>
          <p:spPr bwMode="auto">
            <a:xfrm>
              <a:off x="4564" y="2730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Oval 5"/>
            <p:cNvSpPr>
              <a:spLocks noChangeAspect="1" noChangeArrowheads="1"/>
            </p:cNvSpPr>
            <p:nvPr/>
          </p:nvSpPr>
          <p:spPr bwMode="auto">
            <a:xfrm>
              <a:off x="4312" y="2842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Oval 6"/>
            <p:cNvSpPr>
              <a:spLocks noChangeAspect="1" noChangeArrowheads="1"/>
            </p:cNvSpPr>
            <p:nvPr/>
          </p:nvSpPr>
          <p:spPr bwMode="auto">
            <a:xfrm>
              <a:off x="4466" y="285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spect="1" noChangeArrowheads="1"/>
            </p:cNvSpPr>
            <p:nvPr/>
          </p:nvSpPr>
          <p:spPr bwMode="auto">
            <a:xfrm>
              <a:off x="4410" y="274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8"/>
            <p:cNvSpPr>
              <a:spLocks noChangeAspect="1" noChangeArrowheads="1"/>
            </p:cNvSpPr>
            <p:nvPr/>
          </p:nvSpPr>
          <p:spPr bwMode="auto">
            <a:xfrm>
              <a:off x="4326" y="247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Oval 9"/>
            <p:cNvSpPr>
              <a:spLocks noChangeAspect="1" noChangeArrowheads="1"/>
            </p:cNvSpPr>
            <p:nvPr/>
          </p:nvSpPr>
          <p:spPr bwMode="auto">
            <a:xfrm>
              <a:off x="4158" y="2422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Oval 10"/>
            <p:cNvSpPr>
              <a:spLocks noChangeAspect="1" noChangeArrowheads="1"/>
            </p:cNvSpPr>
            <p:nvPr/>
          </p:nvSpPr>
          <p:spPr bwMode="auto">
            <a:xfrm>
              <a:off x="4242" y="229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Oval 11"/>
            <p:cNvSpPr>
              <a:spLocks noChangeAspect="1" noChangeArrowheads="1"/>
            </p:cNvSpPr>
            <p:nvPr/>
          </p:nvSpPr>
          <p:spPr bwMode="auto">
            <a:xfrm>
              <a:off x="4788" y="271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Oval 12"/>
            <p:cNvSpPr>
              <a:spLocks noChangeAspect="1" noChangeArrowheads="1"/>
            </p:cNvSpPr>
            <p:nvPr/>
          </p:nvSpPr>
          <p:spPr bwMode="auto">
            <a:xfrm>
              <a:off x="5012" y="261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Oval 13"/>
            <p:cNvSpPr>
              <a:spLocks noChangeAspect="1" noChangeArrowheads="1"/>
            </p:cNvSpPr>
            <p:nvPr/>
          </p:nvSpPr>
          <p:spPr bwMode="auto">
            <a:xfrm>
              <a:off x="4788" y="253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Oval 14"/>
            <p:cNvSpPr>
              <a:spLocks noChangeAspect="1" noChangeArrowheads="1"/>
            </p:cNvSpPr>
            <p:nvPr/>
          </p:nvSpPr>
          <p:spPr bwMode="auto">
            <a:xfrm flipV="1">
              <a:off x="2870" y="2422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Oval 15"/>
            <p:cNvSpPr>
              <a:spLocks noChangeAspect="1" noChangeArrowheads="1"/>
            </p:cNvSpPr>
            <p:nvPr/>
          </p:nvSpPr>
          <p:spPr bwMode="auto">
            <a:xfrm flipV="1">
              <a:off x="2618" y="2310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Oval 16"/>
            <p:cNvSpPr>
              <a:spLocks noChangeAspect="1" noChangeArrowheads="1"/>
            </p:cNvSpPr>
            <p:nvPr/>
          </p:nvSpPr>
          <p:spPr bwMode="auto">
            <a:xfrm flipV="1">
              <a:off x="2772" y="229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Oval 17"/>
            <p:cNvSpPr>
              <a:spLocks noChangeAspect="1" noChangeArrowheads="1"/>
            </p:cNvSpPr>
            <p:nvPr/>
          </p:nvSpPr>
          <p:spPr bwMode="auto">
            <a:xfrm flipV="1">
              <a:off x="2716" y="240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Oval 18"/>
            <p:cNvSpPr>
              <a:spLocks noChangeAspect="1" noChangeArrowheads="1"/>
            </p:cNvSpPr>
            <p:nvPr/>
          </p:nvSpPr>
          <p:spPr bwMode="auto">
            <a:xfrm flipV="1">
              <a:off x="2632" y="267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Oval 19"/>
            <p:cNvSpPr>
              <a:spLocks noChangeAspect="1" noChangeArrowheads="1"/>
            </p:cNvSpPr>
            <p:nvPr/>
          </p:nvSpPr>
          <p:spPr bwMode="auto">
            <a:xfrm flipV="1">
              <a:off x="2464" y="2730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20"/>
            <p:cNvSpPr>
              <a:spLocks noChangeAspect="1" noChangeArrowheads="1"/>
            </p:cNvSpPr>
            <p:nvPr/>
          </p:nvSpPr>
          <p:spPr bwMode="auto">
            <a:xfrm flipV="1">
              <a:off x="2548" y="285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Oval 21"/>
            <p:cNvSpPr>
              <a:spLocks noChangeAspect="1" noChangeArrowheads="1"/>
            </p:cNvSpPr>
            <p:nvPr/>
          </p:nvSpPr>
          <p:spPr bwMode="auto">
            <a:xfrm flipV="1">
              <a:off x="3094" y="243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Oval 22"/>
            <p:cNvSpPr>
              <a:spLocks noChangeAspect="1" noChangeArrowheads="1"/>
            </p:cNvSpPr>
            <p:nvPr/>
          </p:nvSpPr>
          <p:spPr bwMode="auto">
            <a:xfrm flipV="1">
              <a:off x="3318" y="253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23"/>
            <p:cNvSpPr>
              <a:spLocks noChangeAspect="1" noChangeArrowheads="1"/>
            </p:cNvSpPr>
            <p:nvPr/>
          </p:nvSpPr>
          <p:spPr bwMode="auto">
            <a:xfrm flipV="1">
              <a:off x="3094" y="261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66"/>
          <p:cNvGrpSpPr>
            <a:grpSpLocks/>
          </p:cNvGrpSpPr>
          <p:nvPr/>
        </p:nvGrpSpPr>
        <p:grpSpPr bwMode="auto">
          <a:xfrm>
            <a:off x="5113338" y="4038600"/>
            <a:ext cx="3344862" cy="822325"/>
            <a:chOff x="3125" y="2592"/>
            <a:chExt cx="2107" cy="518"/>
          </a:xfrm>
        </p:grpSpPr>
        <p:sp>
          <p:nvSpPr>
            <p:cNvPr id="30" name="AutoShape 67"/>
            <p:cNvSpPr>
              <a:spLocks noChangeAspect="1" noChangeArrowheads="1"/>
            </p:cNvSpPr>
            <p:nvPr/>
          </p:nvSpPr>
          <p:spPr bwMode="auto">
            <a:xfrm>
              <a:off x="4805" y="2940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AutoShape 68"/>
            <p:cNvSpPr>
              <a:spLocks noChangeAspect="1" noChangeArrowheads="1"/>
            </p:cNvSpPr>
            <p:nvPr/>
          </p:nvSpPr>
          <p:spPr bwMode="auto">
            <a:xfrm>
              <a:off x="4603" y="3030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AutoShape 69"/>
            <p:cNvSpPr>
              <a:spLocks noChangeAspect="1" noChangeArrowheads="1"/>
            </p:cNvSpPr>
            <p:nvPr/>
          </p:nvSpPr>
          <p:spPr bwMode="auto">
            <a:xfrm>
              <a:off x="4726" y="3041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AutoShape 70"/>
            <p:cNvSpPr>
              <a:spLocks noChangeAspect="1" noChangeArrowheads="1"/>
            </p:cNvSpPr>
            <p:nvPr/>
          </p:nvSpPr>
          <p:spPr bwMode="auto">
            <a:xfrm>
              <a:off x="4682" y="2951"/>
              <a:ext cx="68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AutoShape 71"/>
            <p:cNvSpPr>
              <a:spLocks noChangeAspect="1" noChangeArrowheads="1"/>
            </p:cNvSpPr>
            <p:nvPr/>
          </p:nvSpPr>
          <p:spPr bwMode="auto">
            <a:xfrm>
              <a:off x="4614" y="2738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5" name="AutoShape 72"/>
            <p:cNvSpPr>
              <a:spLocks noChangeAspect="1" noChangeArrowheads="1"/>
            </p:cNvSpPr>
            <p:nvPr/>
          </p:nvSpPr>
          <p:spPr bwMode="auto">
            <a:xfrm>
              <a:off x="4480" y="2693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6" name="AutoShape 73"/>
            <p:cNvSpPr>
              <a:spLocks noChangeAspect="1" noChangeArrowheads="1"/>
            </p:cNvSpPr>
            <p:nvPr/>
          </p:nvSpPr>
          <p:spPr bwMode="auto">
            <a:xfrm>
              <a:off x="4547" y="2592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7" name="AutoShape 74"/>
            <p:cNvSpPr>
              <a:spLocks noChangeAspect="1" noChangeArrowheads="1"/>
            </p:cNvSpPr>
            <p:nvPr/>
          </p:nvSpPr>
          <p:spPr bwMode="auto">
            <a:xfrm>
              <a:off x="4984" y="2929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AutoShape 75"/>
            <p:cNvSpPr>
              <a:spLocks noChangeAspect="1" noChangeArrowheads="1"/>
            </p:cNvSpPr>
            <p:nvPr/>
          </p:nvSpPr>
          <p:spPr bwMode="auto">
            <a:xfrm>
              <a:off x="5163" y="2850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AutoShape 76"/>
            <p:cNvSpPr>
              <a:spLocks noChangeAspect="1" noChangeArrowheads="1"/>
            </p:cNvSpPr>
            <p:nvPr/>
          </p:nvSpPr>
          <p:spPr bwMode="auto">
            <a:xfrm>
              <a:off x="4984" y="2783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AutoShape 77"/>
            <p:cNvSpPr>
              <a:spLocks noChangeAspect="1" noChangeArrowheads="1"/>
            </p:cNvSpPr>
            <p:nvPr/>
          </p:nvSpPr>
          <p:spPr bwMode="auto">
            <a:xfrm flipV="1">
              <a:off x="3450" y="2693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AutoShape 78"/>
            <p:cNvSpPr>
              <a:spLocks noChangeAspect="1" noChangeArrowheads="1"/>
            </p:cNvSpPr>
            <p:nvPr/>
          </p:nvSpPr>
          <p:spPr bwMode="auto">
            <a:xfrm flipV="1">
              <a:off x="3248" y="2603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AutoShape 79"/>
            <p:cNvSpPr>
              <a:spLocks noChangeAspect="1" noChangeArrowheads="1"/>
            </p:cNvSpPr>
            <p:nvPr/>
          </p:nvSpPr>
          <p:spPr bwMode="auto">
            <a:xfrm flipV="1">
              <a:off x="3371" y="2592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AutoShape 80"/>
            <p:cNvSpPr>
              <a:spLocks noChangeAspect="1" noChangeArrowheads="1"/>
            </p:cNvSpPr>
            <p:nvPr/>
          </p:nvSpPr>
          <p:spPr bwMode="auto">
            <a:xfrm flipV="1">
              <a:off x="3327" y="2682"/>
              <a:ext cx="68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AutoShape 81"/>
            <p:cNvSpPr>
              <a:spLocks noChangeAspect="1" noChangeArrowheads="1"/>
            </p:cNvSpPr>
            <p:nvPr/>
          </p:nvSpPr>
          <p:spPr bwMode="auto">
            <a:xfrm flipV="1">
              <a:off x="3259" y="2895"/>
              <a:ext cx="69" cy="69"/>
            </a:xfrm>
            <a:prstGeom prst="flowChartExtra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AutoShape 82"/>
            <p:cNvSpPr>
              <a:spLocks noChangeAspect="1" noChangeArrowheads="1"/>
            </p:cNvSpPr>
            <p:nvPr/>
          </p:nvSpPr>
          <p:spPr bwMode="auto">
            <a:xfrm flipV="1">
              <a:off x="3125" y="2940"/>
              <a:ext cx="69" cy="69"/>
            </a:xfrm>
            <a:prstGeom prst="flowChartExtra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AutoShape 83"/>
            <p:cNvSpPr>
              <a:spLocks noChangeAspect="1" noChangeArrowheads="1"/>
            </p:cNvSpPr>
            <p:nvPr/>
          </p:nvSpPr>
          <p:spPr bwMode="auto">
            <a:xfrm flipV="1">
              <a:off x="3192" y="3041"/>
              <a:ext cx="69" cy="69"/>
            </a:xfrm>
            <a:prstGeom prst="flowChartExtra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AutoShape 84"/>
            <p:cNvSpPr>
              <a:spLocks noChangeAspect="1" noChangeArrowheads="1"/>
            </p:cNvSpPr>
            <p:nvPr/>
          </p:nvSpPr>
          <p:spPr bwMode="auto">
            <a:xfrm flipV="1">
              <a:off x="3629" y="2704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AutoShape 85"/>
            <p:cNvSpPr>
              <a:spLocks noChangeAspect="1" noChangeArrowheads="1"/>
            </p:cNvSpPr>
            <p:nvPr/>
          </p:nvSpPr>
          <p:spPr bwMode="auto">
            <a:xfrm flipV="1">
              <a:off x="3808" y="2783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AutoShape 86"/>
            <p:cNvSpPr>
              <a:spLocks noChangeAspect="1" noChangeArrowheads="1"/>
            </p:cNvSpPr>
            <p:nvPr/>
          </p:nvSpPr>
          <p:spPr bwMode="auto">
            <a:xfrm flipV="1">
              <a:off x="3629" y="2850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" name="Group 45"/>
          <p:cNvGrpSpPr>
            <a:grpSpLocks/>
          </p:cNvGrpSpPr>
          <p:nvPr/>
        </p:nvGrpSpPr>
        <p:grpSpPr bwMode="auto">
          <a:xfrm>
            <a:off x="838200" y="4038600"/>
            <a:ext cx="3344863" cy="819150"/>
            <a:chOff x="432" y="2592"/>
            <a:chExt cx="2107" cy="516"/>
          </a:xfrm>
        </p:grpSpPr>
        <p:sp>
          <p:nvSpPr>
            <p:cNvPr id="53" name="AutoShape 46"/>
            <p:cNvSpPr>
              <a:spLocks noChangeAspect="1" noChangeArrowheads="1"/>
            </p:cNvSpPr>
            <p:nvPr/>
          </p:nvSpPr>
          <p:spPr bwMode="auto">
            <a:xfrm>
              <a:off x="2112" y="2939"/>
              <a:ext cx="69" cy="68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AutoShape 47"/>
            <p:cNvSpPr>
              <a:spLocks noChangeAspect="1" noChangeArrowheads="1"/>
            </p:cNvSpPr>
            <p:nvPr/>
          </p:nvSpPr>
          <p:spPr bwMode="auto">
            <a:xfrm>
              <a:off x="1910" y="3028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AutoShape 48"/>
            <p:cNvSpPr>
              <a:spLocks noChangeAspect="1" noChangeArrowheads="1"/>
            </p:cNvSpPr>
            <p:nvPr/>
          </p:nvSpPr>
          <p:spPr bwMode="auto">
            <a:xfrm>
              <a:off x="2033" y="3039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AutoShape 49"/>
            <p:cNvSpPr>
              <a:spLocks noChangeAspect="1" noChangeArrowheads="1"/>
            </p:cNvSpPr>
            <p:nvPr/>
          </p:nvSpPr>
          <p:spPr bwMode="auto">
            <a:xfrm>
              <a:off x="1989" y="2950"/>
              <a:ext cx="68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AutoShape 50"/>
            <p:cNvSpPr>
              <a:spLocks noChangeAspect="1" noChangeArrowheads="1"/>
            </p:cNvSpPr>
            <p:nvPr/>
          </p:nvSpPr>
          <p:spPr bwMode="auto">
            <a:xfrm>
              <a:off x="1921" y="2737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AutoShape 51"/>
            <p:cNvSpPr>
              <a:spLocks noChangeAspect="1" noChangeArrowheads="1"/>
            </p:cNvSpPr>
            <p:nvPr/>
          </p:nvSpPr>
          <p:spPr bwMode="auto">
            <a:xfrm>
              <a:off x="1787" y="2693"/>
              <a:ext cx="69" cy="68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AutoShape 52"/>
            <p:cNvSpPr>
              <a:spLocks noChangeAspect="1" noChangeArrowheads="1"/>
            </p:cNvSpPr>
            <p:nvPr/>
          </p:nvSpPr>
          <p:spPr bwMode="auto">
            <a:xfrm>
              <a:off x="1854" y="2592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AutoShape 53"/>
            <p:cNvSpPr>
              <a:spLocks noChangeAspect="1" noChangeArrowheads="1"/>
            </p:cNvSpPr>
            <p:nvPr/>
          </p:nvSpPr>
          <p:spPr bwMode="auto">
            <a:xfrm>
              <a:off x="2291" y="2927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AutoShape 54"/>
            <p:cNvSpPr>
              <a:spLocks noChangeAspect="1" noChangeArrowheads="1"/>
            </p:cNvSpPr>
            <p:nvPr/>
          </p:nvSpPr>
          <p:spPr bwMode="auto">
            <a:xfrm>
              <a:off x="2470" y="2849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AutoShape 55"/>
            <p:cNvSpPr>
              <a:spLocks noChangeAspect="1" noChangeArrowheads="1"/>
            </p:cNvSpPr>
            <p:nvPr/>
          </p:nvSpPr>
          <p:spPr bwMode="auto">
            <a:xfrm>
              <a:off x="2291" y="2782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56"/>
            <p:cNvSpPr>
              <a:spLocks noChangeAspect="1" noChangeArrowheads="1"/>
            </p:cNvSpPr>
            <p:nvPr/>
          </p:nvSpPr>
          <p:spPr bwMode="auto">
            <a:xfrm flipV="1">
              <a:off x="757" y="2693"/>
              <a:ext cx="69" cy="6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57"/>
            <p:cNvSpPr>
              <a:spLocks noChangeAspect="1" noChangeArrowheads="1"/>
            </p:cNvSpPr>
            <p:nvPr/>
          </p:nvSpPr>
          <p:spPr bwMode="auto">
            <a:xfrm flipV="1">
              <a:off x="555" y="2603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Rectangle 58"/>
            <p:cNvSpPr>
              <a:spLocks noChangeAspect="1" noChangeArrowheads="1"/>
            </p:cNvSpPr>
            <p:nvPr/>
          </p:nvSpPr>
          <p:spPr bwMode="auto">
            <a:xfrm flipV="1">
              <a:off x="678" y="2592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Rectangle 59"/>
            <p:cNvSpPr>
              <a:spLocks noChangeAspect="1" noChangeArrowheads="1"/>
            </p:cNvSpPr>
            <p:nvPr/>
          </p:nvSpPr>
          <p:spPr bwMode="auto">
            <a:xfrm flipV="1">
              <a:off x="634" y="2681"/>
              <a:ext cx="68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Rectangle 60"/>
            <p:cNvSpPr>
              <a:spLocks noChangeAspect="1" noChangeArrowheads="1"/>
            </p:cNvSpPr>
            <p:nvPr/>
          </p:nvSpPr>
          <p:spPr bwMode="auto">
            <a:xfrm flipV="1">
              <a:off x="566" y="2894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1"/>
            <p:cNvSpPr>
              <a:spLocks noChangeAspect="1" noChangeArrowheads="1"/>
            </p:cNvSpPr>
            <p:nvPr/>
          </p:nvSpPr>
          <p:spPr bwMode="auto">
            <a:xfrm flipV="1">
              <a:off x="432" y="2939"/>
              <a:ext cx="69" cy="6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Rectangle 62"/>
            <p:cNvSpPr>
              <a:spLocks noChangeAspect="1" noChangeArrowheads="1"/>
            </p:cNvSpPr>
            <p:nvPr/>
          </p:nvSpPr>
          <p:spPr bwMode="auto">
            <a:xfrm flipV="1">
              <a:off x="499" y="3039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Rectangle 63"/>
            <p:cNvSpPr>
              <a:spLocks noChangeAspect="1" noChangeArrowheads="1"/>
            </p:cNvSpPr>
            <p:nvPr/>
          </p:nvSpPr>
          <p:spPr bwMode="auto">
            <a:xfrm flipV="1">
              <a:off x="936" y="2704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Rectangle 64"/>
            <p:cNvSpPr>
              <a:spLocks noChangeAspect="1" noChangeArrowheads="1"/>
            </p:cNvSpPr>
            <p:nvPr/>
          </p:nvSpPr>
          <p:spPr bwMode="auto">
            <a:xfrm flipV="1">
              <a:off x="1115" y="2782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65"/>
            <p:cNvSpPr>
              <a:spLocks noChangeAspect="1" noChangeArrowheads="1"/>
            </p:cNvSpPr>
            <p:nvPr/>
          </p:nvSpPr>
          <p:spPr bwMode="auto">
            <a:xfrm flipV="1">
              <a:off x="936" y="2849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4" name="Group 24"/>
          <p:cNvGrpSpPr>
            <a:grpSpLocks/>
          </p:cNvGrpSpPr>
          <p:nvPr/>
        </p:nvGrpSpPr>
        <p:grpSpPr bwMode="auto">
          <a:xfrm>
            <a:off x="5113338" y="1981200"/>
            <a:ext cx="3344862" cy="822325"/>
            <a:chOff x="3125" y="1200"/>
            <a:chExt cx="2107" cy="518"/>
          </a:xfrm>
        </p:grpSpPr>
        <p:sp>
          <p:nvSpPr>
            <p:cNvPr id="76" name="AutoShape 25"/>
            <p:cNvSpPr>
              <a:spLocks noChangeAspect="1" noChangeArrowheads="1"/>
            </p:cNvSpPr>
            <p:nvPr/>
          </p:nvSpPr>
          <p:spPr bwMode="auto">
            <a:xfrm>
              <a:off x="4805" y="1548"/>
              <a:ext cx="69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AutoShape 26"/>
            <p:cNvSpPr>
              <a:spLocks noChangeAspect="1" noChangeArrowheads="1"/>
            </p:cNvSpPr>
            <p:nvPr/>
          </p:nvSpPr>
          <p:spPr bwMode="auto">
            <a:xfrm>
              <a:off x="4603" y="1638"/>
              <a:ext cx="69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AutoShape 27"/>
            <p:cNvSpPr>
              <a:spLocks noChangeAspect="1" noChangeArrowheads="1"/>
            </p:cNvSpPr>
            <p:nvPr/>
          </p:nvSpPr>
          <p:spPr bwMode="auto">
            <a:xfrm>
              <a:off x="4726" y="1649"/>
              <a:ext cx="69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AutoShape 28"/>
            <p:cNvSpPr>
              <a:spLocks noChangeAspect="1" noChangeArrowheads="1"/>
            </p:cNvSpPr>
            <p:nvPr/>
          </p:nvSpPr>
          <p:spPr bwMode="auto">
            <a:xfrm>
              <a:off x="4682" y="1559"/>
              <a:ext cx="68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AutoShape 29"/>
            <p:cNvSpPr>
              <a:spLocks noChangeAspect="1" noChangeArrowheads="1"/>
            </p:cNvSpPr>
            <p:nvPr/>
          </p:nvSpPr>
          <p:spPr bwMode="auto">
            <a:xfrm>
              <a:off x="4614" y="1346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81" name="AutoShape 30"/>
            <p:cNvSpPr>
              <a:spLocks noChangeAspect="1" noChangeArrowheads="1"/>
            </p:cNvSpPr>
            <p:nvPr/>
          </p:nvSpPr>
          <p:spPr bwMode="auto">
            <a:xfrm>
              <a:off x="4480" y="1301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82" name="AutoShape 31"/>
            <p:cNvSpPr>
              <a:spLocks noChangeAspect="1" noChangeArrowheads="1"/>
            </p:cNvSpPr>
            <p:nvPr/>
          </p:nvSpPr>
          <p:spPr bwMode="auto">
            <a:xfrm>
              <a:off x="4547" y="1200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83" name="Rectangle 32"/>
            <p:cNvSpPr>
              <a:spLocks noChangeAspect="1" noChangeArrowheads="1"/>
            </p:cNvSpPr>
            <p:nvPr/>
          </p:nvSpPr>
          <p:spPr bwMode="auto">
            <a:xfrm>
              <a:off x="4984" y="1537"/>
              <a:ext cx="69" cy="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Rectangle 33"/>
            <p:cNvSpPr>
              <a:spLocks noChangeAspect="1" noChangeArrowheads="1"/>
            </p:cNvSpPr>
            <p:nvPr/>
          </p:nvSpPr>
          <p:spPr bwMode="auto">
            <a:xfrm>
              <a:off x="5163" y="1458"/>
              <a:ext cx="69" cy="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Rectangle 34"/>
            <p:cNvSpPr>
              <a:spLocks noChangeAspect="1" noChangeArrowheads="1"/>
            </p:cNvSpPr>
            <p:nvPr/>
          </p:nvSpPr>
          <p:spPr bwMode="auto">
            <a:xfrm>
              <a:off x="4984" y="1391"/>
              <a:ext cx="69" cy="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AutoShape 35"/>
            <p:cNvSpPr>
              <a:spLocks noChangeAspect="1" noChangeArrowheads="1"/>
            </p:cNvSpPr>
            <p:nvPr/>
          </p:nvSpPr>
          <p:spPr bwMode="auto">
            <a:xfrm flipV="1">
              <a:off x="3450" y="1301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AutoShape 36"/>
            <p:cNvSpPr>
              <a:spLocks noChangeAspect="1" noChangeArrowheads="1"/>
            </p:cNvSpPr>
            <p:nvPr/>
          </p:nvSpPr>
          <p:spPr bwMode="auto">
            <a:xfrm flipV="1">
              <a:off x="3248" y="1211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AutoShape 37"/>
            <p:cNvSpPr>
              <a:spLocks noChangeAspect="1" noChangeArrowheads="1"/>
            </p:cNvSpPr>
            <p:nvPr/>
          </p:nvSpPr>
          <p:spPr bwMode="auto">
            <a:xfrm flipV="1">
              <a:off x="3371" y="1200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AutoShape 38"/>
            <p:cNvSpPr>
              <a:spLocks noChangeAspect="1" noChangeArrowheads="1"/>
            </p:cNvSpPr>
            <p:nvPr/>
          </p:nvSpPr>
          <p:spPr bwMode="auto">
            <a:xfrm flipV="1">
              <a:off x="3327" y="1290"/>
              <a:ext cx="68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AutoShape 39"/>
            <p:cNvSpPr>
              <a:spLocks noChangeAspect="1" noChangeArrowheads="1"/>
            </p:cNvSpPr>
            <p:nvPr/>
          </p:nvSpPr>
          <p:spPr bwMode="auto">
            <a:xfrm flipV="1">
              <a:off x="3259" y="1503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AutoShape 40"/>
            <p:cNvSpPr>
              <a:spLocks noChangeAspect="1" noChangeArrowheads="1"/>
            </p:cNvSpPr>
            <p:nvPr/>
          </p:nvSpPr>
          <p:spPr bwMode="auto">
            <a:xfrm flipV="1">
              <a:off x="3125" y="1548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AutoShape 41"/>
            <p:cNvSpPr>
              <a:spLocks noChangeAspect="1" noChangeArrowheads="1"/>
            </p:cNvSpPr>
            <p:nvPr/>
          </p:nvSpPr>
          <p:spPr bwMode="auto">
            <a:xfrm flipV="1">
              <a:off x="3192" y="1649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Oval 42"/>
            <p:cNvSpPr>
              <a:spLocks noChangeAspect="1" noChangeArrowheads="1"/>
            </p:cNvSpPr>
            <p:nvPr/>
          </p:nvSpPr>
          <p:spPr bwMode="auto">
            <a:xfrm flipV="1">
              <a:off x="3629" y="1312"/>
              <a:ext cx="69" cy="69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Oval 43"/>
            <p:cNvSpPr>
              <a:spLocks noChangeAspect="1" noChangeArrowheads="1"/>
            </p:cNvSpPr>
            <p:nvPr/>
          </p:nvSpPr>
          <p:spPr bwMode="auto">
            <a:xfrm flipV="1">
              <a:off x="3808" y="1391"/>
              <a:ext cx="69" cy="69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Oval 44"/>
            <p:cNvSpPr>
              <a:spLocks noChangeAspect="1" noChangeArrowheads="1"/>
            </p:cNvSpPr>
            <p:nvPr/>
          </p:nvSpPr>
          <p:spPr bwMode="auto">
            <a:xfrm flipV="1">
              <a:off x="3629" y="1458"/>
              <a:ext cx="69" cy="69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8" name="Rounded Rectangle 187"/>
          <p:cNvSpPr/>
          <p:nvPr/>
        </p:nvSpPr>
        <p:spPr>
          <a:xfrm>
            <a:off x="1154907" y="5708252"/>
            <a:ext cx="7479072" cy="777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/>
              <a:t>The difference is the threshold you set.</a:t>
            </a:r>
          </a:p>
          <a:p>
            <a:pPr algn="ctr"/>
            <a:r>
              <a:rPr lang="en-US" sz="2000" b="1" i="1"/>
              <a:t>How distinct must a cluster be to be it’s own cluster?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1371600" y="3048000"/>
            <a:ext cx="26773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/>
              <a:t>How many clusters?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6477000" y="2945864"/>
            <a:ext cx="575258" cy="57360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/>
              <a:t>6</a:t>
            </a:r>
            <a:endParaRPr lang="en-US" sz="2000" b="1"/>
          </a:p>
        </p:txBody>
      </p:sp>
      <p:sp>
        <p:nvSpPr>
          <p:cNvPr id="192" name="Rounded Rectangle 191"/>
          <p:cNvSpPr/>
          <p:nvPr/>
        </p:nvSpPr>
        <p:spPr>
          <a:xfrm>
            <a:off x="2391292" y="4900593"/>
            <a:ext cx="575258" cy="57360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/>
              <a:t>2</a:t>
            </a:r>
            <a:endParaRPr lang="en-US" sz="2000" b="1"/>
          </a:p>
        </p:txBody>
      </p:sp>
      <p:sp>
        <p:nvSpPr>
          <p:cNvPr id="193" name="Rounded Rectangle 192"/>
          <p:cNvSpPr/>
          <p:nvPr/>
        </p:nvSpPr>
        <p:spPr>
          <a:xfrm>
            <a:off x="6477000" y="4912797"/>
            <a:ext cx="575258" cy="57360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/>
              <a:t>4</a:t>
            </a:r>
            <a:endParaRPr lang="en-US" sz="2000" b="1"/>
          </a:p>
        </p:txBody>
      </p:sp>
      <p:sp>
        <p:nvSpPr>
          <p:cNvPr id="3" name="Rectangle 2"/>
          <p:cNvSpPr/>
          <p:nvPr/>
        </p:nvSpPr>
        <p:spPr>
          <a:xfrm>
            <a:off x="1068388" y="6347480"/>
            <a:ext cx="80898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n-US" sz="1400"/>
          </a:p>
          <a:p>
            <a:pPr algn="r"/>
            <a:r>
              <a:rPr lang="en-US" sz="1400"/>
              <a:t>adapted from Tan, Steinbach, and Kumar. Introduction to Data Mining (2004)</a:t>
            </a:r>
          </a:p>
        </p:txBody>
      </p:sp>
    </p:spTree>
    <p:extLst>
      <p:ext uri="{BB962C8B-B14F-4D97-AF65-F5344CB8AC3E}">
        <p14:creationId xmlns:p14="http://schemas.microsoft.com/office/powerpoint/2010/main" val="91874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" grpId="0" animBg="1"/>
      <p:bldP spid="192" grpId="0" animBg="1"/>
      <p:bldP spid="19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/>
              <a:t>Evaluating K-means Clusters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0"/>
                <a:ext cx="8229600" cy="56388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/>
                  <a:t>What do we mean by similarity/distance, mathematically?</a:t>
                </a:r>
              </a:p>
              <a:p>
                <a:endParaRPr lang="en-US"/>
              </a:p>
              <a:p>
                <a:r>
                  <a:rPr lang="en-US"/>
                  <a:t>Sum-of-Squares Error (SSE)</a:t>
                </a:r>
              </a:p>
              <a:p>
                <a:pPr lvl="1"/>
                <a:r>
                  <a:rPr lang="en-US"/>
                  <a:t>The distance to the nearest cluster center</a:t>
                </a:r>
              </a:p>
              <a:p>
                <a:pPr lvl="1"/>
                <a:r>
                  <a:rPr lang="en-US"/>
                  <a:t>How close does each point get to the center?</a:t>
                </a:r>
              </a:p>
              <a:p>
                <a:pPr lvl="1"/>
                <a:endParaRPr lang="en-US"/>
              </a:p>
              <a:p>
                <a:pPr lvl="1"/>
                <a:endParaRPr lang="en-US"/>
              </a:p>
              <a:p>
                <a:pPr lvl="1"/>
                <a:r>
                  <a:rPr lang="en-US"/>
                  <a:t>This just means</a:t>
                </a:r>
              </a:p>
              <a:p>
                <a:pPr lvl="2"/>
                <a:r>
                  <a:rPr lang="en-US"/>
                  <a:t>For each cluster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/>
                  <a:t>, compute distance from a point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/>
                  <a:t>) to the cluster centroid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/>
                  <a:t>)</a:t>
                </a:r>
              </a:p>
              <a:p>
                <a:pPr lvl="2"/>
                <a:r>
                  <a:rPr lang="en-US"/>
                  <a:t>Square that distance (so sign isn’t an issue)</a:t>
                </a:r>
              </a:p>
              <a:p>
                <a:pPr lvl="2"/>
                <a:r>
                  <a:rPr lang="en-US"/>
                  <a:t>Add them all together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29600" cy="5638800"/>
              </a:xfrm>
              <a:blipFill>
                <a:blip r:embed="rId3"/>
                <a:stretch>
                  <a:fillRect l="-1698" t="-2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144830"/>
              </p:ext>
            </p:extLst>
          </p:nvPr>
        </p:nvGraphicFramePr>
        <p:xfrm>
          <a:off x="2984500" y="3886200"/>
          <a:ext cx="3175000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11300" imgH="457200" progId="Equation.3">
                  <p:embed/>
                </p:oleObj>
              </mc:Choice>
              <mc:Fallback>
                <p:oleObj name="Equation" r:id="rId4" imgW="1511300" imgH="4572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0" y="3886200"/>
                        <a:ext cx="3175000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5410200" y="4722783"/>
            <a:ext cx="3545779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/>
              <a:t>SSE is always non-negative (&gt;=0)</a:t>
            </a:r>
          </a:p>
        </p:txBody>
      </p:sp>
    </p:spTree>
    <p:extLst>
      <p:ext uri="{BB962C8B-B14F-4D97-AF65-F5344CB8AC3E}">
        <p14:creationId xmlns:p14="http://schemas.microsoft.com/office/powerpoint/2010/main" val="3182436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5337"/>
            <a:ext cx="8229600" cy="1143000"/>
          </a:xfrm>
        </p:spPr>
        <p:txBody>
          <a:bodyPr>
            <a:noAutofit/>
          </a:bodyPr>
          <a:lstStyle/>
          <a:p>
            <a:r>
              <a:rPr lang="en-US" sz="3600"/>
              <a:t>Example: Within-Cluster SSE</a:t>
            </a:r>
          </a:p>
        </p:txBody>
      </p:sp>
      <p:sp>
        <p:nvSpPr>
          <p:cNvPr id="4" name="Oval 3"/>
          <p:cNvSpPr/>
          <p:nvPr/>
        </p:nvSpPr>
        <p:spPr>
          <a:xfrm>
            <a:off x="4800600" y="17526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6019800" y="2458713"/>
            <a:ext cx="420467" cy="40894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629400" y="32004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391400" y="17526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524000" y="2134249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981200" y="2433962"/>
            <a:ext cx="420467" cy="40894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0800" y="3175649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705100" y="2261249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1714500" y="2328558"/>
            <a:ext cx="304800" cy="129540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401667" y="2414903"/>
            <a:ext cx="303433" cy="175256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1"/>
          </p:cNvCxnSpPr>
          <p:nvPr/>
        </p:nvCxnSpPr>
        <p:spPr>
          <a:xfrm flipH="1" flipV="1">
            <a:off x="2287368" y="2870771"/>
            <a:ext cx="336910" cy="338356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5043267" y="1960606"/>
            <a:ext cx="976533" cy="537460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440268" y="1960606"/>
            <a:ext cx="951132" cy="537460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400800" y="2838440"/>
            <a:ext cx="228600" cy="332744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505783" y="1143000"/>
            <a:ext cx="1542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Cluster 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56770" y="1219200"/>
            <a:ext cx="1553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Cluster 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33600" y="2942511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73200" y="2138065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1.3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758920" y="2028111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10200" y="187124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77000" y="194744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3.3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77000" y="270944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1.5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20650" y="3676471"/>
            <a:ext cx="3175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SSE</a:t>
            </a:r>
            <a:r>
              <a:rPr lang="en-US" sz="2400" baseline="-25000"/>
              <a:t>1</a:t>
            </a:r>
            <a:r>
              <a:rPr lang="en-US" sz="2400"/>
              <a:t> = 1</a:t>
            </a:r>
            <a:r>
              <a:rPr lang="en-US" sz="2400" baseline="30000"/>
              <a:t>2</a:t>
            </a:r>
            <a:r>
              <a:rPr lang="en-US" sz="2400"/>
              <a:t> + 1.3</a:t>
            </a:r>
            <a:r>
              <a:rPr lang="en-US" sz="2400" baseline="30000"/>
              <a:t>2</a:t>
            </a:r>
            <a:r>
              <a:rPr lang="en-US" sz="2400"/>
              <a:t> + 2</a:t>
            </a:r>
            <a:r>
              <a:rPr lang="en-US" sz="2400" baseline="30000"/>
              <a:t>2</a:t>
            </a:r>
            <a:r>
              <a:rPr lang="en-US" sz="2400"/>
              <a:t> 	= 1 + 1.69 + 4 	= 6.69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646034" y="3676470"/>
            <a:ext cx="36597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SSE</a:t>
            </a:r>
            <a:r>
              <a:rPr lang="en-US" sz="2400" baseline="-25000"/>
              <a:t>2</a:t>
            </a:r>
            <a:r>
              <a:rPr lang="en-US" sz="2400"/>
              <a:t> = 3</a:t>
            </a:r>
            <a:r>
              <a:rPr lang="en-US" sz="2400" baseline="30000"/>
              <a:t>2</a:t>
            </a:r>
            <a:r>
              <a:rPr lang="en-US" sz="2400"/>
              <a:t> + 3.3</a:t>
            </a:r>
            <a:r>
              <a:rPr lang="en-US" sz="2400" baseline="30000"/>
              <a:t>2</a:t>
            </a:r>
            <a:r>
              <a:rPr lang="en-US" sz="2400"/>
              <a:t> + 1.5</a:t>
            </a:r>
            <a:r>
              <a:rPr lang="en-US" sz="2400" baseline="30000"/>
              <a:t>2</a:t>
            </a:r>
            <a:r>
              <a:rPr lang="en-US" sz="2400"/>
              <a:t> 	= 9 + 10.89 + 2.25 	= 22.14</a:t>
            </a:r>
          </a:p>
        </p:txBody>
      </p:sp>
      <p:sp>
        <p:nvSpPr>
          <p:cNvPr id="37" name="Rounded Rectangle 35"/>
          <p:cNvSpPr/>
          <p:nvPr/>
        </p:nvSpPr>
        <p:spPr>
          <a:xfrm>
            <a:off x="2430525" y="4698798"/>
            <a:ext cx="4419600" cy="160401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Within-cluster SSE measures </a:t>
            </a:r>
            <a:r>
              <a:rPr lang="en-US" sz="2400" b="1">
                <a:solidFill>
                  <a:srgbClr val="FFFF00"/>
                </a:solidFill>
              </a:rPr>
              <a:t>cohesion </a:t>
            </a:r>
            <a:r>
              <a:rPr lang="en-US" sz="2400"/>
              <a:t>– how tightly grouped each cluster is</a:t>
            </a:r>
          </a:p>
        </p:txBody>
      </p:sp>
    </p:spTree>
    <p:extLst>
      <p:ext uri="{BB962C8B-B14F-4D97-AF65-F5344CB8AC3E}">
        <p14:creationId xmlns:p14="http://schemas.microsoft.com/office/powerpoint/2010/main" val="366540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Within-Cluster SSE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27261130"/>
              </p:ext>
            </p:extLst>
          </p:nvPr>
        </p:nvGraphicFramePr>
        <p:xfrm>
          <a:off x="571500" y="1600200"/>
          <a:ext cx="80010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35"/>
          <p:cNvSpPr/>
          <p:nvPr/>
        </p:nvSpPr>
        <p:spPr>
          <a:xfrm>
            <a:off x="2209800" y="4522148"/>
            <a:ext cx="4419600" cy="1604015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Reducing within-cluster SSE increases </a:t>
            </a:r>
            <a:r>
              <a:rPr lang="en-US" sz="2400" b="1">
                <a:solidFill>
                  <a:srgbClr val="FFFF00"/>
                </a:solidFill>
              </a:rPr>
              <a:t>cohesion</a:t>
            </a:r>
          </a:p>
          <a:p>
            <a:pPr algn="ctr"/>
            <a:r>
              <a:rPr lang="en-US" sz="2400" b="1">
                <a:solidFill>
                  <a:schemeClr val="bg1"/>
                </a:solidFill>
              </a:rPr>
              <a:t>(we want that)</a:t>
            </a:r>
          </a:p>
        </p:txBody>
      </p:sp>
    </p:spTree>
    <p:extLst>
      <p:ext uri="{BB962C8B-B14F-4D97-AF65-F5344CB8AC3E}">
        <p14:creationId xmlns:p14="http://schemas.microsoft.com/office/powerpoint/2010/main" val="2235230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6114"/>
            <a:ext cx="8915400" cy="895116"/>
          </a:xfrm>
        </p:spPr>
        <p:txBody>
          <a:bodyPr>
            <a:noAutofit/>
          </a:bodyPr>
          <a:lstStyle/>
          <a:p>
            <a:r>
              <a:rPr lang="en-US" sz="3600"/>
              <a:t>SSE between clusters</a:t>
            </a:r>
            <a:br>
              <a:rPr lang="en-US" sz="3600"/>
            </a:br>
            <a:r>
              <a:rPr lang="en-US" sz="3600"/>
              <a:t>(Between-cluster SSE)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955" y="1057912"/>
            <a:ext cx="8229600" cy="2760316"/>
          </a:xfrm>
        </p:spPr>
        <p:txBody>
          <a:bodyPr>
            <a:normAutofit/>
          </a:bodyPr>
          <a:lstStyle/>
          <a:p>
            <a:r>
              <a:rPr lang="en-US"/>
              <a:t>What we are missing is: distance between centroids</a:t>
            </a:r>
          </a:p>
          <a:p>
            <a:r>
              <a:rPr lang="en-US"/>
              <a:t>Also can use SSE</a:t>
            </a:r>
          </a:p>
          <a:p>
            <a:pPr lvl="1"/>
            <a:r>
              <a:rPr lang="en-US"/>
              <a:t>You’d want to </a:t>
            </a:r>
            <a:r>
              <a:rPr lang="en-US" i="1"/>
              <a:t>maximize</a:t>
            </a:r>
            <a:r>
              <a:rPr lang="en-US"/>
              <a:t> SSE </a:t>
            </a:r>
            <a:r>
              <a:rPr lang="en-US" b="1" i="1"/>
              <a:t>between </a:t>
            </a:r>
            <a:r>
              <a:rPr lang="en-US"/>
              <a:t>clusters</a:t>
            </a:r>
          </a:p>
          <a:p>
            <a:pPr lvl="1"/>
            <a:endParaRPr lang="en-US"/>
          </a:p>
        </p:txBody>
      </p:sp>
      <p:grpSp>
        <p:nvGrpSpPr>
          <p:cNvPr id="417" name="Group 416"/>
          <p:cNvGrpSpPr/>
          <p:nvPr/>
        </p:nvGrpSpPr>
        <p:grpSpPr>
          <a:xfrm>
            <a:off x="147855" y="3505200"/>
            <a:ext cx="5253799" cy="2895600"/>
            <a:chOff x="147855" y="3505200"/>
            <a:chExt cx="5890048" cy="3352800"/>
          </a:xfrm>
        </p:grpSpPr>
        <p:sp>
          <p:nvSpPr>
            <p:cNvPr id="4" name="Oval 3"/>
            <p:cNvSpPr/>
            <p:nvPr/>
          </p:nvSpPr>
          <p:spPr>
            <a:xfrm>
              <a:off x="2177864" y="50925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330264" y="52449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2482664" y="53973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635064" y="55497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787464" y="57021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939864" y="58545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092264" y="600694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244664" y="615934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390384" y="5181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542784" y="5334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695184" y="5486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516993" y="5516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669393" y="56692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2821793" y="58216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745593" y="5562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2897993" y="5715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050393" y="5867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2440793" y="5105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593193" y="5257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2745593" y="5410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2364593" y="50596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2516993" y="52120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2669393" y="5364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2135993" y="52120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2288393" y="5364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440793" y="5516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2923784" y="54406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3076184" y="55930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3228584" y="57454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3202793" y="5486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3355193" y="56388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507593" y="57912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278993" y="5257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431393" y="54102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583793" y="55626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329793" y="4953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482193" y="51054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3634593" y="52578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3278993" y="46151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3431393" y="47675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3583793" y="49199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3050393" y="48310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3202793" y="4983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3355193" y="5135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2834884" y="50723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2987284" y="52247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139684" y="53771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2695184" y="53136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2847584" y="54660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2999984" y="5618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2787464" y="5887559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2939864" y="6039959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3092264" y="6192359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2669393" y="5854700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2745593" y="5748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2897993" y="5900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2771384" y="5473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2923784" y="5626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3076184" y="5778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050393" y="5519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202793" y="56718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355193" y="58242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3126593" y="5290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3278993" y="5443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3431393" y="55956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177393" y="4986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329793" y="5138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3482193" y="52908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3126593" y="4648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3278993" y="4800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431393" y="4953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2897993" y="4864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3050393" y="5016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3202793" y="5168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2682484" y="5105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2834884" y="5257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2987284" y="5410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2695184" y="5499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2847584" y="5651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2406464" y="58216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2558864" y="59740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2711264" y="61264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2288393" y="57888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2364593" y="56821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2516993" y="58345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2390384" y="54078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2542784" y="55602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2695184" y="57126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2669393" y="54535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2821793" y="56059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2974193" y="57583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2745593" y="52249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2897993" y="53773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50393" y="55297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2796393" y="49201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2948793" y="50725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3101193" y="52249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2745593" y="45823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2897993" y="47347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>
              <a:off x="3050393" y="48871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2516993" y="47982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2669393" y="49506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2821793" y="51030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2301484" y="50395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2453884" y="51919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2606284" y="53443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2314184" y="54332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2466584" y="55856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2175070" y="567896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2305255" y="5811359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2457655" y="5963759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2034784" y="5626100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2110984" y="5519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2263384" y="5671819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2136775" y="5245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2289175" y="5397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2441575" y="5549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2415784" y="5290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2568184" y="5443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2720584" y="5595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2491984" y="5062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>
              <a:off x="2644384" y="5214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>
              <a:off x="2796784" y="5367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2542784" y="4757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2695184" y="4909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2847584" y="5062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2491984" y="4419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>
              <a:off x="2644384" y="4572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2796784" y="4724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2263384" y="4635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2415784" y="4787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2568184" y="4940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2047875" y="4876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>
              <a:off x="2200275" y="5029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2352675" y="5181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2060575" y="5270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2212975" y="5422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2558864" y="53541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2711264" y="55065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>
              <a:off x="2863664" y="56589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2440793" y="5321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>
              <a:off x="2516993" y="5214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2669393" y="5367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2542784" y="4940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2695184" y="5092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2847584" y="5245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>
              <a:off x="2821793" y="4986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>
              <a:off x="2974193" y="5138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>
              <a:off x="3126593" y="5290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>
              <a:off x="2897993" y="4757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3050393" y="4909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/>
            <p:cNvSpPr/>
            <p:nvPr/>
          </p:nvSpPr>
          <p:spPr>
            <a:xfrm>
              <a:off x="3202793" y="5062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/>
            <p:cNvSpPr/>
            <p:nvPr/>
          </p:nvSpPr>
          <p:spPr>
            <a:xfrm>
              <a:off x="2948793" y="4452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>
              <a:off x="3101193" y="4605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3253593" y="4757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>
              <a:off x="2897993" y="4114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3050393" y="4267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>
            <a:xfrm>
              <a:off x="3202793" y="4419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2669393" y="4330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2821793" y="4483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2974193" y="4635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2453884" y="4572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>
              <a:off x="2606284" y="4724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/>
            <p:cNvSpPr/>
            <p:nvPr/>
          </p:nvSpPr>
          <p:spPr>
            <a:xfrm>
              <a:off x="2758684" y="4876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>
              <a:off x="2466584" y="4965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>
              <a:off x="2618984" y="5118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/>
            <p:cNvSpPr/>
            <p:nvPr/>
          </p:nvSpPr>
          <p:spPr>
            <a:xfrm>
              <a:off x="2964873" y="50493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/>
            <p:cNvSpPr/>
            <p:nvPr/>
          </p:nvSpPr>
          <p:spPr>
            <a:xfrm>
              <a:off x="3117273" y="52017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/>
            <p:cNvSpPr/>
            <p:nvPr/>
          </p:nvSpPr>
          <p:spPr>
            <a:xfrm>
              <a:off x="3269673" y="53541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Oval 172"/>
            <p:cNvSpPr/>
            <p:nvPr/>
          </p:nvSpPr>
          <p:spPr>
            <a:xfrm>
              <a:off x="2846802" y="5016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Oval 173"/>
            <p:cNvSpPr/>
            <p:nvPr/>
          </p:nvSpPr>
          <p:spPr>
            <a:xfrm>
              <a:off x="2923002" y="4909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>
              <a:off x="3075402" y="5062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>
              <a:off x="2948793" y="4635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3101193" y="4787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3253593" y="4940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/>
            <p:nvPr/>
          </p:nvSpPr>
          <p:spPr>
            <a:xfrm>
              <a:off x="3227802" y="4681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380202" y="4833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3532602" y="4986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3304002" y="4452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3456402" y="46050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3608802" y="47574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3354802" y="41478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3507202" y="43002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3659602" y="44526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3304002" y="38100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3456402" y="39624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3608802" y="41148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/>
            <p:cNvSpPr/>
            <p:nvPr/>
          </p:nvSpPr>
          <p:spPr>
            <a:xfrm>
              <a:off x="3075402" y="40259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/>
            <p:cNvSpPr/>
            <p:nvPr/>
          </p:nvSpPr>
          <p:spPr>
            <a:xfrm>
              <a:off x="3227802" y="4178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>
              <a:off x="3380202" y="43307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2859893" y="4267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/>
            <p:nvPr/>
          </p:nvSpPr>
          <p:spPr>
            <a:xfrm>
              <a:off x="3012293" y="4419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/>
            <p:nvPr/>
          </p:nvSpPr>
          <p:spPr>
            <a:xfrm>
              <a:off x="3164693" y="4572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/>
            <p:cNvSpPr/>
            <p:nvPr/>
          </p:nvSpPr>
          <p:spPr>
            <a:xfrm>
              <a:off x="2872593" y="4660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/>
            <p:cNvSpPr/>
            <p:nvPr/>
          </p:nvSpPr>
          <p:spPr>
            <a:xfrm>
              <a:off x="3024993" y="4813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>
              <a:off x="4422775" y="46482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/>
            <p:cNvSpPr/>
            <p:nvPr/>
          </p:nvSpPr>
          <p:spPr>
            <a:xfrm>
              <a:off x="4575175" y="48006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/>
            <p:cNvSpPr/>
            <p:nvPr/>
          </p:nvSpPr>
          <p:spPr>
            <a:xfrm>
              <a:off x="4371975" y="43103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4524375" y="44627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Oval 202"/>
            <p:cNvSpPr/>
            <p:nvPr/>
          </p:nvSpPr>
          <p:spPr>
            <a:xfrm>
              <a:off x="4676775" y="46151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Oval 203"/>
            <p:cNvSpPr/>
            <p:nvPr/>
          </p:nvSpPr>
          <p:spPr>
            <a:xfrm>
              <a:off x="4143375" y="45262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>
              <a:off x="4295775" y="46786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/>
            <p:cNvSpPr/>
            <p:nvPr/>
          </p:nvSpPr>
          <p:spPr>
            <a:xfrm>
              <a:off x="4448175" y="48310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3927866" y="47675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4270375" y="46812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>
              <a:off x="4422775" y="48336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/>
            <p:cNvSpPr/>
            <p:nvPr/>
          </p:nvSpPr>
          <p:spPr>
            <a:xfrm>
              <a:off x="4219575" y="43434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>
              <a:off x="4371975" y="44958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>
              <a:off x="4524375" y="46482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>
              <a:off x="3990975" y="45593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4143375" y="47117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/>
            <p:cNvSpPr/>
            <p:nvPr/>
          </p:nvSpPr>
          <p:spPr>
            <a:xfrm>
              <a:off x="3775466" y="48006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/>
            <p:cNvSpPr/>
            <p:nvPr/>
          </p:nvSpPr>
          <p:spPr>
            <a:xfrm>
              <a:off x="3889375" y="461534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>
              <a:off x="4041775" y="476774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3838575" y="4277522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3990975" y="4429922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4143375" y="4582322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Oval 220"/>
            <p:cNvSpPr/>
            <p:nvPr/>
          </p:nvSpPr>
          <p:spPr>
            <a:xfrm>
              <a:off x="3762375" y="4645822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Oval 221"/>
            <p:cNvSpPr/>
            <p:nvPr/>
          </p:nvSpPr>
          <p:spPr>
            <a:xfrm>
              <a:off x="3914775" y="4798222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>
              <a:off x="3788166" y="46050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3940566" y="47574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/>
            <p:cNvSpPr/>
            <p:nvPr/>
          </p:nvSpPr>
          <p:spPr>
            <a:xfrm>
              <a:off x="3889766" y="44196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3788166" y="47879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Oval 226"/>
            <p:cNvSpPr/>
            <p:nvPr/>
          </p:nvSpPr>
          <p:spPr>
            <a:xfrm>
              <a:off x="3914775" y="46812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227"/>
            <p:cNvSpPr/>
            <p:nvPr/>
          </p:nvSpPr>
          <p:spPr>
            <a:xfrm>
              <a:off x="4067175" y="48336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/>
            <p:nvPr/>
          </p:nvSpPr>
          <p:spPr>
            <a:xfrm>
              <a:off x="3990975" y="44526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>
              <a:off x="4143375" y="46050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/>
            <p:nvPr/>
          </p:nvSpPr>
          <p:spPr>
            <a:xfrm>
              <a:off x="4295775" y="47574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4041775" y="41478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/>
            <p:cNvSpPr/>
            <p:nvPr/>
          </p:nvSpPr>
          <p:spPr>
            <a:xfrm>
              <a:off x="4194175" y="43002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/>
            <p:cNvSpPr/>
            <p:nvPr/>
          </p:nvSpPr>
          <p:spPr>
            <a:xfrm>
              <a:off x="4346575" y="44526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>
              <a:off x="3990975" y="38100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/>
            <p:cNvSpPr/>
            <p:nvPr/>
          </p:nvSpPr>
          <p:spPr>
            <a:xfrm>
              <a:off x="4143375" y="39624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4295775" y="41148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Oval 237"/>
            <p:cNvSpPr/>
            <p:nvPr/>
          </p:nvSpPr>
          <p:spPr>
            <a:xfrm>
              <a:off x="3762375" y="40259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Oval 238"/>
            <p:cNvSpPr/>
            <p:nvPr/>
          </p:nvSpPr>
          <p:spPr>
            <a:xfrm>
              <a:off x="3914775" y="41783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Oval 239"/>
            <p:cNvSpPr/>
            <p:nvPr/>
          </p:nvSpPr>
          <p:spPr>
            <a:xfrm>
              <a:off x="4067175" y="43307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>
              <a:off x="3851666" y="45720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4057855" y="474455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Oval 242"/>
            <p:cNvSpPr/>
            <p:nvPr/>
          </p:nvSpPr>
          <p:spPr>
            <a:xfrm>
              <a:off x="3939784" y="47117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/>
            <p:cNvSpPr/>
            <p:nvPr/>
          </p:nvSpPr>
          <p:spPr>
            <a:xfrm>
              <a:off x="4015984" y="46050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Oval 244"/>
            <p:cNvSpPr/>
            <p:nvPr/>
          </p:nvSpPr>
          <p:spPr>
            <a:xfrm>
              <a:off x="4168384" y="47574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Oval 245"/>
            <p:cNvSpPr/>
            <p:nvPr/>
          </p:nvSpPr>
          <p:spPr>
            <a:xfrm>
              <a:off x="4041775" y="43307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Oval 246"/>
            <p:cNvSpPr/>
            <p:nvPr/>
          </p:nvSpPr>
          <p:spPr>
            <a:xfrm>
              <a:off x="4194175" y="44831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Oval 247"/>
            <p:cNvSpPr/>
            <p:nvPr/>
          </p:nvSpPr>
          <p:spPr>
            <a:xfrm>
              <a:off x="4346575" y="46355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Oval 248"/>
            <p:cNvSpPr/>
            <p:nvPr/>
          </p:nvSpPr>
          <p:spPr>
            <a:xfrm>
              <a:off x="4320784" y="43764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Oval 249"/>
            <p:cNvSpPr/>
            <p:nvPr/>
          </p:nvSpPr>
          <p:spPr>
            <a:xfrm>
              <a:off x="4473184" y="45288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Oval 250"/>
            <p:cNvSpPr/>
            <p:nvPr/>
          </p:nvSpPr>
          <p:spPr>
            <a:xfrm>
              <a:off x="4625584" y="46812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Oval 251"/>
            <p:cNvSpPr/>
            <p:nvPr/>
          </p:nvSpPr>
          <p:spPr>
            <a:xfrm>
              <a:off x="4396984" y="41478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Oval 252"/>
            <p:cNvSpPr/>
            <p:nvPr/>
          </p:nvSpPr>
          <p:spPr>
            <a:xfrm>
              <a:off x="4549384" y="43002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Oval 253"/>
            <p:cNvSpPr/>
            <p:nvPr/>
          </p:nvSpPr>
          <p:spPr>
            <a:xfrm>
              <a:off x="4701784" y="44526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/>
            <p:cNvSpPr/>
            <p:nvPr/>
          </p:nvSpPr>
          <p:spPr>
            <a:xfrm>
              <a:off x="4447784" y="38430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Oval 255"/>
            <p:cNvSpPr/>
            <p:nvPr/>
          </p:nvSpPr>
          <p:spPr>
            <a:xfrm>
              <a:off x="4600184" y="39954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Oval 256"/>
            <p:cNvSpPr/>
            <p:nvPr/>
          </p:nvSpPr>
          <p:spPr>
            <a:xfrm>
              <a:off x="4752584" y="41478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Oval 257"/>
            <p:cNvSpPr/>
            <p:nvPr/>
          </p:nvSpPr>
          <p:spPr>
            <a:xfrm>
              <a:off x="4396984" y="35052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Oval 258"/>
            <p:cNvSpPr/>
            <p:nvPr/>
          </p:nvSpPr>
          <p:spPr>
            <a:xfrm>
              <a:off x="4549384" y="36576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Oval 259"/>
            <p:cNvSpPr/>
            <p:nvPr/>
          </p:nvSpPr>
          <p:spPr>
            <a:xfrm>
              <a:off x="4701784" y="38100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Oval 260"/>
            <p:cNvSpPr/>
            <p:nvPr/>
          </p:nvSpPr>
          <p:spPr>
            <a:xfrm>
              <a:off x="4168384" y="37211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Oval 261"/>
            <p:cNvSpPr/>
            <p:nvPr/>
          </p:nvSpPr>
          <p:spPr>
            <a:xfrm>
              <a:off x="4320784" y="38735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Oval 262"/>
            <p:cNvSpPr/>
            <p:nvPr/>
          </p:nvSpPr>
          <p:spPr>
            <a:xfrm>
              <a:off x="4473184" y="40259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Oval 263"/>
            <p:cNvSpPr/>
            <p:nvPr/>
          </p:nvSpPr>
          <p:spPr>
            <a:xfrm>
              <a:off x="3952875" y="39624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>
              <a:off x="4105275" y="41148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4257675" y="42672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Oval 266"/>
            <p:cNvSpPr/>
            <p:nvPr/>
          </p:nvSpPr>
          <p:spPr>
            <a:xfrm>
              <a:off x="3965575" y="43561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Oval 267"/>
            <p:cNvSpPr/>
            <p:nvPr/>
          </p:nvSpPr>
          <p:spPr>
            <a:xfrm>
              <a:off x="4117975" y="45085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Oval 268"/>
            <p:cNvSpPr/>
            <p:nvPr/>
          </p:nvSpPr>
          <p:spPr>
            <a:xfrm>
              <a:off x="1424793" y="49530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Oval 269"/>
            <p:cNvSpPr/>
            <p:nvPr/>
          </p:nvSpPr>
          <p:spPr>
            <a:xfrm>
              <a:off x="1577193" y="51054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>
              <a:off x="1373993" y="461518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Oval 271"/>
            <p:cNvSpPr/>
            <p:nvPr/>
          </p:nvSpPr>
          <p:spPr>
            <a:xfrm>
              <a:off x="1526393" y="476758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Oval 272"/>
            <p:cNvSpPr/>
            <p:nvPr/>
          </p:nvSpPr>
          <p:spPr>
            <a:xfrm>
              <a:off x="1678793" y="491998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>
              <a:off x="1297793" y="498348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Oval 274"/>
            <p:cNvSpPr/>
            <p:nvPr/>
          </p:nvSpPr>
          <p:spPr>
            <a:xfrm>
              <a:off x="1450193" y="513588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Oval 275"/>
            <p:cNvSpPr/>
            <p:nvPr/>
          </p:nvSpPr>
          <p:spPr>
            <a:xfrm>
              <a:off x="929884" y="507238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Oval 276"/>
            <p:cNvSpPr/>
            <p:nvPr/>
          </p:nvSpPr>
          <p:spPr>
            <a:xfrm>
              <a:off x="1272393" y="49860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Oval 277"/>
            <p:cNvSpPr/>
            <p:nvPr/>
          </p:nvSpPr>
          <p:spPr>
            <a:xfrm>
              <a:off x="1424793" y="51384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Oval 278"/>
            <p:cNvSpPr/>
            <p:nvPr/>
          </p:nvSpPr>
          <p:spPr>
            <a:xfrm>
              <a:off x="1373993" y="48006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1526393" y="49530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Oval 280"/>
            <p:cNvSpPr/>
            <p:nvPr/>
          </p:nvSpPr>
          <p:spPr>
            <a:xfrm>
              <a:off x="1145393" y="50165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Oval 281"/>
            <p:cNvSpPr/>
            <p:nvPr/>
          </p:nvSpPr>
          <p:spPr>
            <a:xfrm>
              <a:off x="777484" y="51054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>
              <a:off x="1043793" y="507254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/>
            <p:cNvSpPr/>
            <p:nvPr/>
          </p:nvSpPr>
          <p:spPr>
            <a:xfrm>
              <a:off x="764393" y="4950622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Oval 284"/>
            <p:cNvSpPr/>
            <p:nvPr/>
          </p:nvSpPr>
          <p:spPr>
            <a:xfrm>
              <a:off x="916793" y="5103022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/>
            <p:cNvSpPr/>
            <p:nvPr/>
          </p:nvSpPr>
          <p:spPr>
            <a:xfrm>
              <a:off x="942584" y="50622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Oval 286"/>
            <p:cNvSpPr/>
            <p:nvPr/>
          </p:nvSpPr>
          <p:spPr>
            <a:xfrm>
              <a:off x="790184" y="50927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Oval 287"/>
            <p:cNvSpPr/>
            <p:nvPr/>
          </p:nvSpPr>
          <p:spPr>
            <a:xfrm>
              <a:off x="916793" y="49860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/>
            <p:cNvSpPr/>
            <p:nvPr/>
          </p:nvSpPr>
          <p:spPr>
            <a:xfrm>
              <a:off x="1069193" y="51384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Oval 289"/>
            <p:cNvSpPr/>
            <p:nvPr/>
          </p:nvSpPr>
          <p:spPr>
            <a:xfrm>
              <a:off x="1297793" y="50622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Oval 290"/>
            <p:cNvSpPr/>
            <p:nvPr/>
          </p:nvSpPr>
          <p:spPr>
            <a:xfrm>
              <a:off x="1348593" y="47574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Oval 291"/>
            <p:cNvSpPr/>
            <p:nvPr/>
          </p:nvSpPr>
          <p:spPr>
            <a:xfrm>
              <a:off x="1297793" y="44196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Oval 292"/>
            <p:cNvSpPr/>
            <p:nvPr/>
          </p:nvSpPr>
          <p:spPr>
            <a:xfrm>
              <a:off x="1059873" y="504935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Oval 293"/>
            <p:cNvSpPr/>
            <p:nvPr/>
          </p:nvSpPr>
          <p:spPr>
            <a:xfrm>
              <a:off x="941802" y="50165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/>
            <p:cNvSpPr/>
            <p:nvPr/>
          </p:nvSpPr>
          <p:spPr>
            <a:xfrm>
              <a:off x="1170402" y="50622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/>
            <p:cNvSpPr/>
            <p:nvPr/>
          </p:nvSpPr>
          <p:spPr>
            <a:xfrm>
              <a:off x="1348593" y="49403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Oval 296"/>
            <p:cNvSpPr/>
            <p:nvPr/>
          </p:nvSpPr>
          <p:spPr>
            <a:xfrm>
              <a:off x="1322802" y="46812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Oval 297"/>
            <p:cNvSpPr/>
            <p:nvPr/>
          </p:nvSpPr>
          <p:spPr>
            <a:xfrm>
              <a:off x="1475202" y="48336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Oval 298"/>
            <p:cNvSpPr/>
            <p:nvPr/>
          </p:nvSpPr>
          <p:spPr>
            <a:xfrm>
              <a:off x="1627602" y="49860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Oval 299"/>
            <p:cNvSpPr/>
            <p:nvPr/>
          </p:nvSpPr>
          <p:spPr>
            <a:xfrm>
              <a:off x="1399002" y="44526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Oval 300"/>
            <p:cNvSpPr/>
            <p:nvPr/>
          </p:nvSpPr>
          <p:spPr>
            <a:xfrm>
              <a:off x="1551402" y="46050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Oval 301"/>
            <p:cNvSpPr/>
            <p:nvPr/>
          </p:nvSpPr>
          <p:spPr>
            <a:xfrm>
              <a:off x="1703802" y="47574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Oval 302"/>
            <p:cNvSpPr/>
            <p:nvPr/>
          </p:nvSpPr>
          <p:spPr>
            <a:xfrm>
              <a:off x="1449802" y="41478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/>
            <p:cNvSpPr/>
            <p:nvPr/>
          </p:nvSpPr>
          <p:spPr>
            <a:xfrm>
              <a:off x="1602202" y="43002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Oval 304"/>
            <p:cNvSpPr/>
            <p:nvPr/>
          </p:nvSpPr>
          <p:spPr>
            <a:xfrm>
              <a:off x="1754602" y="44526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Oval 305"/>
            <p:cNvSpPr/>
            <p:nvPr/>
          </p:nvSpPr>
          <p:spPr>
            <a:xfrm>
              <a:off x="1399002" y="38100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/>
            <p:cNvSpPr/>
            <p:nvPr/>
          </p:nvSpPr>
          <p:spPr>
            <a:xfrm>
              <a:off x="1551402" y="39624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Oval 307"/>
            <p:cNvSpPr/>
            <p:nvPr/>
          </p:nvSpPr>
          <p:spPr>
            <a:xfrm>
              <a:off x="1703802" y="41148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Oval 308"/>
            <p:cNvSpPr/>
            <p:nvPr/>
          </p:nvSpPr>
          <p:spPr>
            <a:xfrm>
              <a:off x="1322802" y="41783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Oval 309"/>
            <p:cNvSpPr/>
            <p:nvPr/>
          </p:nvSpPr>
          <p:spPr>
            <a:xfrm>
              <a:off x="1475202" y="43307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Oval 310"/>
            <p:cNvSpPr/>
            <p:nvPr/>
          </p:nvSpPr>
          <p:spPr>
            <a:xfrm>
              <a:off x="1259693" y="45720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Oval 311"/>
            <p:cNvSpPr/>
            <p:nvPr/>
          </p:nvSpPr>
          <p:spPr>
            <a:xfrm>
              <a:off x="1745673" y="616966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Oval 312"/>
            <p:cNvSpPr/>
            <p:nvPr/>
          </p:nvSpPr>
          <p:spPr>
            <a:xfrm>
              <a:off x="1898073" y="632206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Oval 313"/>
            <p:cNvSpPr/>
            <p:nvPr/>
          </p:nvSpPr>
          <p:spPr>
            <a:xfrm>
              <a:off x="2050473" y="647446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Oval 314"/>
            <p:cNvSpPr/>
            <p:nvPr/>
          </p:nvSpPr>
          <p:spPr>
            <a:xfrm>
              <a:off x="2202873" y="662686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Oval 315"/>
            <p:cNvSpPr/>
            <p:nvPr/>
          </p:nvSpPr>
          <p:spPr>
            <a:xfrm>
              <a:off x="2355273" y="677926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Oval 316"/>
            <p:cNvSpPr/>
            <p:nvPr/>
          </p:nvSpPr>
          <p:spPr>
            <a:xfrm>
              <a:off x="1627602" y="61368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Oval 317"/>
            <p:cNvSpPr/>
            <p:nvPr/>
          </p:nvSpPr>
          <p:spPr>
            <a:xfrm>
              <a:off x="1780002" y="62892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Oval 318"/>
            <p:cNvSpPr/>
            <p:nvPr/>
          </p:nvSpPr>
          <p:spPr>
            <a:xfrm>
              <a:off x="1932402" y="64416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Oval 319"/>
            <p:cNvSpPr/>
            <p:nvPr/>
          </p:nvSpPr>
          <p:spPr>
            <a:xfrm>
              <a:off x="1856202" y="61825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Oval 320"/>
            <p:cNvSpPr/>
            <p:nvPr/>
          </p:nvSpPr>
          <p:spPr>
            <a:xfrm>
              <a:off x="2008602" y="63349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Oval 321"/>
            <p:cNvSpPr/>
            <p:nvPr/>
          </p:nvSpPr>
          <p:spPr>
            <a:xfrm>
              <a:off x="2161002" y="64873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Oval 322"/>
            <p:cNvSpPr/>
            <p:nvPr/>
          </p:nvSpPr>
          <p:spPr>
            <a:xfrm>
              <a:off x="1551402" y="61368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Oval 323"/>
            <p:cNvSpPr/>
            <p:nvPr/>
          </p:nvSpPr>
          <p:spPr>
            <a:xfrm>
              <a:off x="2186793" y="62130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Oval 324"/>
            <p:cNvSpPr/>
            <p:nvPr/>
          </p:nvSpPr>
          <p:spPr>
            <a:xfrm>
              <a:off x="2339193" y="63654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Oval 325"/>
            <p:cNvSpPr/>
            <p:nvPr/>
          </p:nvSpPr>
          <p:spPr>
            <a:xfrm>
              <a:off x="2465802" y="62587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Oval 326"/>
            <p:cNvSpPr/>
            <p:nvPr/>
          </p:nvSpPr>
          <p:spPr>
            <a:xfrm>
              <a:off x="2618202" y="64111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/>
            <p:cNvSpPr/>
            <p:nvPr/>
          </p:nvSpPr>
          <p:spPr>
            <a:xfrm>
              <a:off x="2694402" y="61825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Oval 328"/>
            <p:cNvSpPr/>
            <p:nvPr/>
          </p:nvSpPr>
          <p:spPr>
            <a:xfrm>
              <a:off x="2110593" y="62384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Oval 329"/>
            <p:cNvSpPr/>
            <p:nvPr/>
          </p:nvSpPr>
          <p:spPr>
            <a:xfrm>
              <a:off x="1898073" y="65074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Oval 330"/>
            <p:cNvSpPr/>
            <p:nvPr/>
          </p:nvSpPr>
          <p:spPr>
            <a:xfrm>
              <a:off x="2050473" y="66598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Oval 331"/>
            <p:cNvSpPr/>
            <p:nvPr/>
          </p:nvSpPr>
          <p:spPr>
            <a:xfrm>
              <a:off x="2202873" y="68122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/>
            <p:cNvSpPr/>
            <p:nvPr/>
          </p:nvSpPr>
          <p:spPr>
            <a:xfrm>
              <a:off x="1780002" y="64746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1856202" y="63679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2008602" y="65203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2034393" y="62460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2186793" y="63984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2161002" y="61393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2313402" y="62917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2465802" y="64441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2542002" y="62155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Oval 341"/>
            <p:cNvSpPr/>
            <p:nvPr/>
          </p:nvSpPr>
          <p:spPr>
            <a:xfrm>
              <a:off x="1805793" y="61190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Oval 342"/>
            <p:cNvSpPr/>
            <p:nvPr/>
          </p:nvSpPr>
          <p:spPr>
            <a:xfrm>
              <a:off x="1958193" y="62714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Oval 343"/>
            <p:cNvSpPr/>
            <p:nvPr/>
          </p:nvSpPr>
          <p:spPr>
            <a:xfrm>
              <a:off x="1517073" y="64416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Oval 344"/>
            <p:cNvSpPr/>
            <p:nvPr/>
          </p:nvSpPr>
          <p:spPr>
            <a:xfrm>
              <a:off x="1669473" y="65940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Oval 345"/>
            <p:cNvSpPr/>
            <p:nvPr/>
          </p:nvSpPr>
          <p:spPr>
            <a:xfrm>
              <a:off x="1821873" y="67464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Oval 346"/>
            <p:cNvSpPr/>
            <p:nvPr/>
          </p:nvSpPr>
          <p:spPr>
            <a:xfrm>
              <a:off x="1399002" y="6408744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Oval 347"/>
            <p:cNvSpPr/>
            <p:nvPr/>
          </p:nvSpPr>
          <p:spPr>
            <a:xfrm>
              <a:off x="1475202" y="630206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Oval 348"/>
            <p:cNvSpPr/>
            <p:nvPr/>
          </p:nvSpPr>
          <p:spPr>
            <a:xfrm>
              <a:off x="1627602" y="645446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Oval 349"/>
            <p:cNvSpPr/>
            <p:nvPr/>
          </p:nvSpPr>
          <p:spPr>
            <a:xfrm>
              <a:off x="1653393" y="6180144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Oval 350"/>
            <p:cNvSpPr/>
            <p:nvPr/>
          </p:nvSpPr>
          <p:spPr>
            <a:xfrm>
              <a:off x="1805793" y="6332544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Oval 351"/>
            <p:cNvSpPr/>
            <p:nvPr/>
          </p:nvSpPr>
          <p:spPr>
            <a:xfrm>
              <a:off x="1932402" y="622586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Oval 352"/>
            <p:cNvSpPr/>
            <p:nvPr/>
          </p:nvSpPr>
          <p:spPr>
            <a:xfrm>
              <a:off x="2084802" y="637826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Oval 353"/>
            <p:cNvSpPr/>
            <p:nvPr/>
          </p:nvSpPr>
          <p:spPr>
            <a:xfrm>
              <a:off x="2161002" y="614966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Oval 354"/>
            <p:cNvSpPr/>
            <p:nvPr/>
          </p:nvSpPr>
          <p:spPr>
            <a:xfrm>
              <a:off x="1577193" y="6205544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Oval 355"/>
            <p:cNvSpPr/>
            <p:nvPr/>
          </p:nvSpPr>
          <p:spPr>
            <a:xfrm>
              <a:off x="1263464" y="62788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/>
            <p:cNvSpPr/>
            <p:nvPr/>
          </p:nvSpPr>
          <p:spPr>
            <a:xfrm>
              <a:off x="1415864" y="64312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Oval 357"/>
            <p:cNvSpPr/>
            <p:nvPr/>
          </p:nvSpPr>
          <p:spPr>
            <a:xfrm>
              <a:off x="1568264" y="65836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Oval 358"/>
            <p:cNvSpPr/>
            <p:nvPr/>
          </p:nvSpPr>
          <p:spPr>
            <a:xfrm>
              <a:off x="1145393" y="62460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Oval 359"/>
            <p:cNvSpPr/>
            <p:nvPr/>
          </p:nvSpPr>
          <p:spPr>
            <a:xfrm>
              <a:off x="1221593" y="61393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Oval 360"/>
            <p:cNvSpPr/>
            <p:nvPr/>
          </p:nvSpPr>
          <p:spPr>
            <a:xfrm>
              <a:off x="1373993" y="62917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Oval 361"/>
            <p:cNvSpPr/>
            <p:nvPr/>
          </p:nvSpPr>
          <p:spPr>
            <a:xfrm>
              <a:off x="1552184" y="61698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Oval 362"/>
            <p:cNvSpPr/>
            <p:nvPr/>
          </p:nvSpPr>
          <p:spPr>
            <a:xfrm>
              <a:off x="1831193" y="62155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Oval 363"/>
            <p:cNvSpPr/>
            <p:nvPr/>
          </p:nvSpPr>
          <p:spPr>
            <a:xfrm>
              <a:off x="1821873" y="61264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Oval 364"/>
            <p:cNvSpPr/>
            <p:nvPr/>
          </p:nvSpPr>
          <p:spPr>
            <a:xfrm>
              <a:off x="1974273" y="62788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Oval 365"/>
            <p:cNvSpPr/>
            <p:nvPr/>
          </p:nvSpPr>
          <p:spPr>
            <a:xfrm>
              <a:off x="4159064" y="63550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/>
            <p:cNvSpPr/>
            <p:nvPr/>
          </p:nvSpPr>
          <p:spPr>
            <a:xfrm>
              <a:off x="4142984" y="5941222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/>
            <p:cNvSpPr/>
            <p:nvPr/>
          </p:nvSpPr>
          <p:spPr>
            <a:xfrm>
              <a:off x="4117193" y="568214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/>
            <p:cNvSpPr/>
            <p:nvPr/>
          </p:nvSpPr>
          <p:spPr>
            <a:xfrm>
              <a:off x="4269593" y="583454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Oval 369"/>
            <p:cNvSpPr/>
            <p:nvPr/>
          </p:nvSpPr>
          <p:spPr>
            <a:xfrm>
              <a:off x="4421993" y="598694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Oval 370"/>
            <p:cNvSpPr/>
            <p:nvPr/>
          </p:nvSpPr>
          <p:spPr>
            <a:xfrm>
              <a:off x="4498193" y="575834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Oval 371"/>
            <p:cNvSpPr/>
            <p:nvPr/>
          </p:nvSpPr>
          <p:spPr>
            <a:xfrm>
              <a:off x="4117193" y="586756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Oval 372"/>
            <p:cNvSpPr/>
            <p:nvPr/>
          </p:nvSpPr>
          <p:spPr>
            <a:xfrm>
              <a:off x="4269593" y="601996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/>
            <p:cNvSpPr/>
            <p:nvPr/>
          </p:nvSpPr>
          <p:spPr>
            <a:xfrm>
              <a:off x="4193393" y="563896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Oval 374"/>
            <p:cNvSpPr/>
            <p:nvPr/>
          </p:nvSpPr>
          <p:spPr>
            <a:xfrm>
              <a:off x="4345793" y="579136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Oval 375"/>
            <p:cNvSpPr/>
            <p:nvPr/>
          </p:nvSpPr>
          <p:spPr>
            <a:xfrm>
              <a:off x="4142984" y="62788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Oval 376"/>
            <p:cNvSpPr/>
            <p:nvPr/>
          </p:nvSpPr>
          <p:spPr>
            <a:xfrm>
              <a:off x="4219184" y="60502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Oval 377"/>
            <p:cNvSpPr/>
            <p:nvPr/>
          </p:nvSpPr>
          <p:spPr>
            <a:xfrm>
              <a:off x="4066784" y="60833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Rounded Rectangle 378"/>
            <p:cNvSpPr/>
            <p:nvPr/>
          </p:nvSpPr>
          <p:spPr>
            <a:xfrm>
              <a:off x="4041384" y="4201159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Rounded Rectangle 379"/>
            <p:cNvSpPr/>
            <p:nvPr/>
          </p:nvSpPr>
          <p:spPr>
            <a:xfrm>
              <a:off x="1364868" y="4634889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Rounded Rectangle 380"/>
            <p:cNvSpPr/>
            <p:nvPr/>
          </p:nvSpPr>
          <p:spPr>
            <a:xfrm>
              <a:off x="2834102" y="5107938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Rounded Rectangle 381"/>
            <p:cNvSpPr/>
            <p:nvPr/>
          </p:nvSpPr>
          <p:spPr>
            <a:xfrm>
              <a:off x="2034784" y="6234589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Oval 382"/>
            <p:cNvSpPr/>
            <p:nvPr/>
          </p:nvSpPr>
          <p:spPr>
            <a:xfrm>
              <a:off x="3625664" y="615934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4" name="Oval 383"/>
            <p:cNvSpPr/>
            <p:nvPr/>
          </p:nvSpPr>
          <p:spPr>
            <a:xfrm>
              <a:off x="3778064" y="631174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Oval 384"/>
            <p:cNvSpPr/>
            <p:nvPr/>
          </p:nvSpPr>
          <p:spPr>
            <a:xfrm>
              <a:off x="3583793" y="60198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Oval 385"/>
            <p:cNvSpPr/>
            <p:nvPr/>
          </p:nvSpPr>
          <p:spPr>
            <a:xfrm>
              <a:off x="3609584" y="57454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Oval 386"/>
            <p:cNvSpPr/>
            <p:nvPr/>
          </p:nvSpPr>
          <p:spPr>
            <a:xfrm>
              <a:off x="3761984" y="58978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Oval 387"/>
            <p:cNvSpPr/>
            <p:nvPr/>
          </p:nvSpPr>
          <p:spPr>
            <a:xfrm>
              <a:off x="3736193" y="56388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Oval 388"/>
            <p:cNvSpPr/>
            <p:nvPr/>
          </p:nvSpPr>
          <p:spPr>
            <a:xfrm>
              <a:off x="3888593" y="57912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Oval 389"/>
            <p:cNvSpPr/>
            <p:nvPr/>
          </p:nvSpPr>
          <p:spPr>
            <a:xfrm>
              <a:off x="4040993" y="59436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Oval 390"/>
            <p:cNvSpPr/>
            <p:nvPr/>
          </p:nvSpPr>
          <p:spPr>
            <a:xfrm>
              <a:off x="3812393" y="54102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Oval 391"/>
            <p:cNvSpPr/>
            <p:nvPr/>
          </p:nvSpPr>
          <p:spPr>
            <a:xfrm>
              <a:off x="3964793" y="55626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/>
            <p:cNvSpPr/>
            <p:nvPr/>
          </p:nvSpPr>
          <p:spPr>
            <a:xfrm>
              <a:off x="4117193" y="57150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/>
            <p:cNvSpPr/>
            <p:nvPr/>
          </p:nvSpPr>
          <p:spPr>
            <a:xfrm>
              <a:off x="4167993" y="54102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Oval 394"/>
            <p:cNvSpPr/>
            <p:nvPr/>
          </p:nvSpPr>
          <p:spPr>
            <a:xfrm>
              <a:off x="3673084" y="55295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Oval 395"/>
            <p:cNvSpPr/>
            <p:nvPr/>
          </p:nvSpPr>
          <p:spPr>
            <a:xfrm>
              <a:off x="3625664" y="634475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/>
            <p:cNvSpPr/>
            <p:nvPr/>
          </p:nvSpPr>
          <p:spPr>
            <a:xfrm>
              <a:off x="3609584" y="59309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Oval 397"/>
            <p:cNvSpPr/>
            <p:nvPr/>
          </p:nvSpPr>
          <p:spPr>
            <a:xfrm>
              <a:off x="3583793" y="56718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Oval 398"/>
            <p:cNvSpPr/>
            <p:nvPr/>
          </p:nvSpPr>
          <p:spPr>
            <a:xfrm>
              <a:off x="3736193" y="58242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/>
            <p:cNvSpPr/>
            <p:nvPr/>
          </p:nvSpPr>
          <p:spPr>
            <a:xfrm>
              <a:off x="3888593" y="59766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Oval 400"/>
            <p:cNvSpPr/>
            <p:nvPr/>
          </p:nvSpPr>
          <p:spPr>
            <a:xfrm>
              <a:off x="3659993" y="54432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Oval 401"/>
            <p:cNvSpPr/>
            <p:nvPr/>
          </p:nvSpPr>
          <p:spPr>
            <a:xfrm>
              <a:off x="3812393" y="55956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/>
            <p:cNvSpPr/>
            <p:nvPr/>
          </p:nvSpPr>
          <p:spPr>
            <a:xfrm>
              <a:off x="3964793" y="57480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Oval 403"/>
            <p:cNvSpPr/>
            <p:nvPr/>
          </p:nvSpPr>
          <p:spPr>
            <a:xfrm>
              <a:off x="4015593" y="54432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Oval 404"/>
            <p:cNvSpPr/>
            <p:nvPr/>
          </p:nvSpPr>
          <p:spPr>
            <a:xfrm>
              <a:off x="3736193" y="53213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/>
            <p:cNvSpPr/>
            <p:nvPr/>
          </p:nvSpPr>
          <p:spPr>
            <a:xfrm>
              <a:off x="3583793" y="568214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Oval 406"/>
            <p:cNvSpPr/>
            <p:nvPr/>
          </p:nvSpPr>
          <p:spPr>
            <a:xfrm>
              <a:off x="3634593" y="537734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Oval 407"/>
            <p:cNvSpPr/>
            <p:nvPr/>
          </p:nvSpPr>
          <p:spPr>
            <a:xfrm>
              <a:off x="3659993" y="54432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Oval 408"/>
            <p:cNvSpPr/>
            <p:nvPr/>
          </p:nvSpPr>
          <p:spPr>
            <a:xfrm>
              <a:off x="3650673" y="535415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Oval 409"/>
            <p:cNvSpPr/>
            <p:nvPr/>
          </p:nvSpPr>
          <p:spPr>
            <a:xfrm>
              <a:off x="3803073" y="550655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Rounded Rectangle 410"/>
            <p:cNvSpPr/>
            <p:nvPr/>
          </p:nvSpPr>
          <p:spPr>
            <a:xfrm>
              <a:off x="3843263" y="5753098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TextBox 411"/>
            <p:cNvSpPr txBox="1"/>
            <p:nvPr/>
          </p:nvSpPr>
          <p:spPr>
            <a:xfrm>
              <a:off x="147855" y="4298434"/>
              <a:ext cx="1206009" cy="4276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Cluster 1</a:t>
              </a:r>
            </a:p>
          </p:txBody>
        </p:sp>
        <p:sp>
          <p:nvSpPr>
            <p:cNvPr id="413" name="Freeform 412"/>
            <p:cNvSpPr/>
            <p:nvPr/>
          </p:nvSpPr>
          <p:spPr>
            <a:xfrm>
              <a:off x="611993" y="3695594"/>
              <a:ext cx="1326463" cy="1715121"/>
            </a:xfrm>
            <a:custGeom>
              <a:avLst/>
              <a:gdLst>
                <a:gd name="connsiteX0" fmla="*/ 762000 w 1326463"/>
                <a:gd name="connsiteY0" fmla="*/ 106 h 1715121"/>
                <a:gd name="connsiteX1" fmla="*/ 809625 w 1326463"/>
                <a:gd name="connsiteY1" fmla="*/ 28681 h 1715121"/>
                <a:gd name="connsiteX2" fmla="*/ 876300 w 1326463"/>
                <a:gd name="connsiteY2" fmla="*/ 114406 h 1715121"/>
                <a:gd name="connsiteX3" fmla="*/ 914400 w 1326463"/>
                <a:gd name="connsiteY3" fmla="*/ 171556 h 1715121"/>
                <a:gd name="connsiteX4" fmla="*/ 971550 w 1326463"/>
                <a:gd name="connsiteY4" fmla="*/ 219181 h 1715121"/>
                <a:gd name="connsiteX5" fmla="*/ 1000125 w 1326463"/>
                <a:gd name="connsiteY5" fmla="*/ 238231 h 1715121"/>
                <a:gd name="connsiteX6" fmla="*/ 1057275 w 1326463"/>
                <a:gd name="connsiteY6" fmla="*/ 276331 h 1715121"/>
                <a:gd name="connsiteX7" fmla="*/ 1076325 w 1326463"/>
                <a:gd name="connsiteY7" fmla="*/ 304906 h 1715121"/>
                <a:gd name="connsiteX8" fmla="*/ 1143000 w 1326463"/>
                <a:gd name="connsiteY8" fmla="*/ 362056 h 1715121"/>
                <a:gd name="connsiteX9" fmla="*/ 1181100 w 1326463"/>
                <a:gd name="connsiteY9" fmla="*/ 400156 h 1715121"/>
                <a:gd name="connsiteX10" fmla="*/ 1219200 w 1326463"/>
                <a:gd name="connsiteY10" fmla="*/ 438256 h 1715121"/>
                <a:gd name="connsiteX11" fmla="*/ 1247775 w 1326463"/>
                <a:gd name="connsiteY11" fmla="*/ 533506 h 1715121"/>
                <a:gd name="connsiteX12" fmla="*/ 1257300 w 1326463"/>
                <a:gd name="connsiteY12" fmla="*/ 562081 h 1715121"/>
                <a:gd name="connsiteX13" fmla="*/ 1276350 w 1326463"/>
                <a:gd name="connsiteY13" fmla="*/ 657331 h 1715121"/>
                <a:gd name="connsiteX14" fmla="*/ 1295400 w 1326463"/>
                <a:gd name="connsiteY14" fmla="*/ 724006 h 1715121"/>
                <a:gd name="connsiteX15" fmla="*/ 1314450 w 1326463"/>
                <a:gd name="connsiteY15" fmla="*/ 781156 h 1715121"/>
                <a:gd name="connsiteX16" fmla="*/ 1314450 w 1326463"/>
                <a:gd name="connsiteY16" fmla="*/ 1124056 h 1715121"/>
                <a:gd name="connsiteX17" fmla="*/ 1295400 w 1326463"/>
                <a:gd name="connsiteY17" fmla="*/ 1181206 h 1715121"/>
                <a:gd name="connsiteX18" fmla="*/ 1285875 w 1326463"/>
                <a:gd name="connsiteY18" fmla="*/ 1219306 h 1715121"/>
                <a:gd name="connsiteX19" fmla="*/ 1257300 w 1326463"/>
                <a:gd name="connsiteY19" fmla="*/ 1257406 h 1715121"/>
                <a:gd name="connsiteX20" fmla="*/ 1247775 w 1326463"/>
                <a:gd name="connsiteY20" fmla="*/ 1295506 h 1715121"/>
                <a:gd name="connsiteX21" fmla="*/ 1200150 w 1326463"/>
                <a:gd name="connsiteY21" fmla="*/ 1371706 h 1715121"/>
                <a:gd name="connsiteX22" fmla="*/ 1181100 w 1326463"/>
                <a:gd name="connsiteY22" fmla="*/ 1428856 h 1715121"/>
                <a:gd name="connsiteX23" fmla="*/ 1171575 w 1326463"/>
                <a:gd name="connsiteY23" fmla="*/ 1457431 h 1715121"/>
                <a:gd name="connsiteX24" fmla="*/ 1143000 w 1326463"/>
                <a:gd name="connsiteY24" fmla="*/ 1486006 h 1715121"/>
                <a:gd name="connsiteX25" fmla="*/ 1114425 w 1326463"/>
                <a:gd name="connsiteY25" fmla="*/ 1505056 h 1715121"/>
                <a:gd name="connsiteX26" fmla="*/ 1085850 w 1326463"/>
                <a:gd name="connsiteY26" fmla="*/ 1514581 h 1715121"/>
                <a:gd name="connsiteX27" fmla="*/ 1028700 w 1326463"/>
                <a:gd name="connsiteY27" fmla="*/ 1562206 h 1715121"/>
                <a:gd name="connsiteX28" fmla="*/ 971550 w 1326463"/>
                <a:gd name="connsiteY28" fmla="*/ 1581256 h 1715121"/>
                <a:gd name="connsiteX29" fmla="*/ 933450 w 1326463"/>
                <a:gd name="connsiteY29" fmla="*/ 1609831 h 1715121"/>
                <a:gd name="connsiteX30" fmla="*/ 876300 w 1326463"/>
                <a:gd name="connsiteY30" fmla="*/ 1628881 h 1715121"/>
                <a:gd name="connsiteX31" fmla="*/ 847725 w 1326463"/>
                <a:gd name="connsiteY31" fmla="*/ 1647931 h 1715121"/>
                <a:gd name="connsiteX32" fmla="*/ 600075 w 1326463"/>
                <a:gd name="connsiteY32" fmla="*/ 1695556 h 1715121"/>
                <a:gd name="connsiteX33" fmla="*/ 561975 w 1326463"/>
                <a:gd name="connsiteY33" fmla="*/ 1705081 h 1715121"/>
                <a:gd name="connsiteX34" fmla="*/ 209550 w 1326463"/>
                <a:gd name="connsiteY34" fmla="*/ 1705081 h 1715121"/>
                <a:gd name="connsiteX35" fmla="*/ 114300 w 1326463"/>
                <a:gd name="connsiteY35" fmla="*/ 1628881 h 1715121"/>
                <a:gd name="connsiteX36" fmla="*/ 114300 w 1326463"/>
                <a:gd name="connsiteY36" fmla="*/ 1628881 h 1715121"/>
                <a:gd name="connsiteX37" fmla="*/ 57150 w 1326463"/>
                <a:gd name="connsiteY37" fmla="*/ 1581256 h 1715121"/>
                <a:gd name="connsiteX38" fmla="*/ 19050 w 1326463"/>
                <a:gd name="connsiteY38" fmla="*/ 1524106 h 1715121"/>
                <a:gd name="connsiteX39" fmla="*/ 0 w 1326463"/>
                <a:gd name="connsiteY39" fmla="*/ 1466956 h 1715121"/>
                <a:gd name="connsiteX40" fmla="*/ 9525 w 1326463"/>
                <a:gd name="connsiteY40" fmla="*/ 1409806 h 1715121"/>
                <a:gd name="connsiteX41" fmla="*/ 28575 w 1326463"/>
                <a:gd name="connsiteY41" fmla="*/ 1352656 h 1715121"/>
                <a:gd name="connsiteX42" fmla="*/ 38100 w 1326463"/>
                <a:gd name="connsiteY42" fmla="*/ 1324081 h 1715121"/>
                <a:gd name="connsiteX43" fmla="*/ 47625 w 1326463"/>
                <a:gd name="connsiteY43" fmla="*/ 1276456 h 1715121"/>
                <a:gd name="connsiteX44" fmla="*/ 114300 w 1326463"/>
                <a:gd name="connsiteY44" fmla="*/ 1238356 h 1715121"/>
                <a:gd name="connsiteX45" fmla="*/ 171450 w 1326463"/>
                <a:gd name="connsiteY45" fmla="*/ 1219306 h 1715121"/>
                <a:gd name="connsiteX46" fmla="*/ 247650 w 1326463"/>
                <a:gd name="connsiteY46" fmla="*/ 1200256 h 1715121"/>
                <a:gd name="connsiteX47" fmla="*/ 333375 w 1326463"/>
                <a:gd name="connsiteY47" fmla="*/ 1152631 h 1715121"/>
                <a:gd name="connsiteX48" fmla="*/ 381000 w 1326463"/>
                <a:gd name="connsiteY48" fmla="*/ 1143106 h 1715121"/>
                <a:gd name="connsiteX49" fmla="*/ 438150 w 1326463"/>
                <a:gd name="connsiteY49" fmla="*/ 1105006 h 1715121"/>
                <a:gd name="connsiteX50" fmla="*/ 466725 w 1326463"/>
                <a:gd name="connsiteY50" fmla="*/ 1085956 h 1715121"/>
                <a:gd name="connsiteX51" fmla="*/ 523875 w 1326463"/>
                <a:gd name="connsiteY51" fmla="*/ 1038331 h 1715121"/>
                <a:gd name="connsiteX52" fmla="*/ 542925 w 1326463"/>
                <a:gd name="connsiteY52" fmla="*/ 1009756 h 1715121"/>
                <a:gd name="connsiteX53" fmla="*/ 571500 w 1326463"/>
                <a:gd name="connsiteY53" fmla="*/ 990706 h 1715121"/>
                <a:gd name="connsiteX54" fmla="*/ 581025 w 1326463"/>
                <a:gd name="connsiteY54" fmla="*/ 952606 h 1715121"/>
                <a:gd name="connsiteX55" fmla="*/ 609600 w 1326463"/>
                <a:gd name="connsiteY55" fmla="*/ 885931 h 1715121"/>
                <a:gd name="connsiteX56" fmla="*/ 609600 w 1326463"/>
                <a:gd name="connsiteY56" fmla="*/ 676381 h 1715121"/>
                <a:gd name="connsiteX57" fmla="*/ 628650 w 1326463"/>
                <a:gd name="connsiteY57" fmla="*/ 476356 h 1715121"/>
                <a:gd name="connsiteX58" fmla="*/ 638175 w 1326463"/>
                <a:gd name="connsiteY58" fmla="*/ 447781 h 1715121"/>
                <a:gd name="connsiteX59" fmla="*/ 657225 w 1326463"/>
                <a:gd name="connsiteY59" fmla="*/ 381106 h 1715121"/>
                <a:gd name="connsiteX60" fmla="*/ 676275 w 1326463"/>
                <a:gd name="connsiteY60" fmla="*/ 352531 h 1715121"/>
                <a:gd name="connsiteX61" fmla="*/ 704850 w 1326463"/>
                <a:gd name="connsiteY61" fmla="*/ 295381 h 1715121"/>
                <a:gd name="connsiteX62" fmla="*/ 714375 w 1326463"/>
                <a:gd name="connsiteY62" fmla="*/ 257281 h 1715121"/>
                <a:gd name="connsiteX63" fmla="*/ 733425 w 1326463"/>
                <a:gd name="connsiteY63" fmla="*/ 200131 h 1715121"/>
                <a:gd name="connsiteX64" fmla="*/ 742950 w 1326463"/>
                <a:gd name="connsiteY64" fmla="*/ 66781 h 1715121"/>
                <a:gd name="connsiteX65" fmla="*/ 752475 w 1326463"/>
                <a:gd name="connsiteY65" fmla="*/ 38206 h 1715121"/>
                <a:gd name="connsiteX66" fmla="*/ 762000 w 1326463"/>
                <a:gd name="connsiteY66" fmla="*/ 106 h 1715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326463" h="1715121">
                  <a:moveTo>
                    <a:pt x="762000" y="106"/>
                  </a:moveTo>
                  <a:cubicBezTo>
                    <a:pt x="771525" y="-1482"/>
                    <a:pt x="797240" y="14920"/>
                    <a:pt x="809625" y="28681"/>
                  </a:cubicBezTo>
                  <a:cubicBezTo>
                    <a:pt x="916338" y="147251"/>
                    <a:pt x="798282" y="62394"/>
                    <a:pt x="876300" y="114406"/>
                  </a:cubicBezTo>
                  <a:cubicBezTo>
                    <a:pt x="889000" y="133456"/>
                    <a:pt x="895350" y="158856"/>
                    <a:pt x="914400" y="171556"/>
                  </a:cubicBezTo>
                  <a:cubicBezTo>
                    <a:pt x="985346" y="218854"/>
                    <a:pt x="898211" y="158065"/>
                    <a:pt x="971550" y="219181"/>
                  </a:cubicBezTo>
                  <a:cubicBezTo>
                    <a:pt x="980344" y="226510"/>
                    <a:pt x="991331" y="230902"/>
                    <a:pt x="1000125" y="238231"/>
                  </a:cubicBezTo>
                  <a:cubicBezTo>
                    <a:pt x="1047691" y="277869"/>
                    <a:pt x="1007057" y="259592"/>
                    <a:pt x="1057275" y="276331"/>
                  </a:cubicBezTo>
                  <a:cubicBezTo>
                    <a:pt x="1063625" y="285856"/>
                    <a:pt x="1068875" y="296214"/>
                    <a:pt x="1076325" y="304906"/>
                  </a:cubicBezTo>
                  <a:cubicBezTo>
                    <a:pt x="1107121" y="340835"/>
                    <a:pt x="1109295" y="339586"/>
                    <a:pt x="1143000" y="362056"/>
                  </a:cubicBezTo>
                  <a:cubicBezTo>
                    <a:pt x="1168400" y="438256"/>
                    <a:pt x="1130300" y="349356"/>
                    <a:pt x="1181100" y="400156"/>
                  </a:cubicBezTo>
                  <a:cubicBezTo>
                    <a:pt x="1231900" y="450956"/>
                    <a:pt x="1143000" y="412856"/>
                    <a:pt x="1219200" y="438256"/>
                  </a:cubicBezTo>
                  <a:cubicBezTo>
                    <a:pt x="1233595" y="495837"/>
                    <a:pt x="1224585" y="463937"/>
                    <a:pt x="1247775" y="533506"/>
                  </a:cubicBezTo>
                  <a:cubicBezTo>
                    <a:pt x="1250950" y="543031"/>
                    <a:pt x="1255331" y="552236"/>
                    <a:pt x="1257300" y="562081"/>
                  </a:cubicBezTo>
                  <a:cubicBezTo>
                    <a:pt x="1263650" y="593831"/>
                    <a:pt x="1266111" y="626614"/>
                    <a:pt x="1276350" y="657331"/>
                  </a:cubicBezTo>
                  <a:cubicBezTo>
                    <a:pt x="1308361" y="753363"/>
                    <a:pt x="1259520" y="604405"/>
                    <a:pt x="1295400" y="724006"/>
                  </a:cubicBezTo>
                  <a:cubicBezTo>
                    <a:pt x="1301170" y="743240"/>
                    <a:pt x="1314450" y="781156"/>
                    <a:pt x="1314450" y="781156"/>
                  </a:cubicBezTo>
                  <a:cubicBezTo>
                    <a:pt x="1327851" y="928564"/>
                    <a:pt x="1332889" y="933523"/>
                    <a:pt x="1314450" y="1124056"/>
                  </a:cubicBezTo>
                  <a:cubicBezTo>
                    <a:pt x="1312516" y="1144043"/>
                    <a:pt x="1300270" y="1161725"/>
                    <a:pt x="1295400" y="1181206"/>
                  </a:cubicBezTo>
                  <a:cubicBezTo>
                    <a:pt x="1292225" y="1193906"/>
                    <a:pt x="1291729" y="1207597"/>
                    <a:pt x="1285875" y="1219306"/>
                  </a:cubicBezTo>
                  <a:cubicBezTo>
                    <a:pt x="1278775" y="1233505"/>
                    <a:pt x="1266825" y="1244706"/>
                    <a:pt x="1257300" y="1257406"/>
                  </a:cubicBezTo>
                  <a:cubicBezTo>
                    <a:pt x="1254125" y="1270106"/>
                    <a:pt x="1253629" y="1283797"/>
                    <a:pt x="1247775" y="1295506"/>
                  </a:cubicBezTo>
                  <a:cubicBezTo>
                    <a:pt x="1190457" y="1410141"/>
                    <a:pt x="1244388" y="1261112"/>
                    <a:pt x="1200150" y="1371706"/>
                  </a:cubicBezTo>
                  <a:cubicBezTo>
                    <a:pt x="1192692" y="1390350"/>
                    <a:pt x="1187450" y="1409806"/>
                    <a:pt x="1181100" y="1428856"/>
                  </a:cubicBezTo>
                  <a:cubicBezTo>
                    <a:pt x="1177925" y="1438381"/>
                    <a:pt x="1178675" y="1450331"/>
                    <a:pt x="1171575" y="1457431"/>
                  </a:cubicBezTo>
                  <a:cubicBezTo>
                    <a:pt x="1162050" y="1466956"/>
                    <a:pt x="1153348" y="1477382"/>
                    <a:pt x="1143000" y="1486006"/>
                  </a:cubicBezTo>
                  <a:cubicBezTo>
                    <a:pt x="1134206" y="1493335"/>
                    <a:pt x="1124664" y="1499936"/>
                    <a:pt x="1114425" y="1505056"/>
                  </a:cubicBezTo>
                  <a:cubicBezTo>
                    <a:pt x="1105445" y="1509546"/>
                    <a:pt x="1095375" y="1511406"/>
                    <a:pt x="1085850" y="1514581"/>
                  </a:cubicBezTo>
                  <a:cubicBezTo>
                    <a:pt x="1067905" y="1532526"/>
                    <a:pt x="1052570" y="1551597"/>
                    <a:pt x="1028700" y="1562206"/>
                  </a:cubicBezTo>
                  <a:cubicBezTo>
                    <a:pt x="1010350" y="1570361"/>
                    <a:pt x="990600" y="1574906"/>
                    <a:pt x="971550" y="1581256"/>
                  </a:cubicBezTo>
                  <a:cubicBezTo>
                    <a:pt x="958850" y="1590781"/>
                    <a:pt x="947649" y="1602731"/>
                    <a:pt x="933450" y="1609831"/>
                  </a:cubicBezTo>
                  <a:cubicBezTo>
                    <a:pt x="915489" y="1618811"/>
                    <a:pt x="893008" y="1617742"/>
                    <a:pt x="876300" y="1628881"/>
                  </a:cubicBezTo>
                  <a:cubicBezTo>
                    <a:pt x="866775" y="1635231"/>
                    <a:pt x="857964" y="1642811"/>
                    <a:pt x="847725" y="1647931"/>
                  </a:cubicBezTo>
                  <a:cubicBezTo>
                    <a:pt x="771479" y="1686054"/>
                    <a:pt x="682974" y="1688020"/>
                    <a:pt x="600075" y="1695556"/>
                  </a:cubicBezTo>
                  <a:cubicBezTo>
                    <a:pt x="587375" y="1698731"/>
                    <a:pt x="574951" y="1703351"/>
                    <a:pt x="561975" y="1705081"/>
                  </a:cubicBezTo>
                  <a:cubicBezTo>
                    <a:pt x="421119" y="1723862"/>
                    <a:pt x="383433" y="1711769"/>
                    <a:pt x="209550" y="1705081"/>
                  </a:cubicBezTo>
                  <a:cubicBezTo>
                    <a:pt x="130680" y="1678791"/>
                    <a:pt x="163539" y="1702739"/>
                    <a:pt x="114300" y="1628881"/>
                  </a:cubicBezTo>
                  <a:lnTo>
                    <a:pt x="114300" y="1628881"/>
                  </a:lnTo>
                  <a:cubicBezTo>
                    <a:pt x="88900" y="1611948"/>
                    <a:pt x="76895" y="1606643"/>
                    <a:pt x="57150" y="1581256"/>
                  </a:cubicBezTo>
                  <a:cubicBezTo>
                    <a:pt x="43094" y="1563184"/>
                    <a:pt x="26290" y="1545826"/>
                    <a:pt x="19050" y="1524106"/>
                  </a:cubicBezTo>
                  <a:lnTo>
                    <a:pt x="0" y="1466956"/>
                  </a:lnTo>
                  <a:cubicBezTo>
                    <a:pt x="3175" y="1447906"/>
                    <a:pt x="4841" y="1428542"/>
                    <a:pt x="9525" y="1409806"/>
                  </a:cubicBezTo>
                  <a:cubicBezTo>
                    <a:pt x="14395" y="1390325"/>
                    <a:pt x="22225" y="1371706"/>
                    <a:pt x="28575" y="1352656"/>
                  </a:cubicBezTo>
                  <a:cubicBezTo>
                    <a:pt x="31750" y="1343131"/>
                    <a:pt x="36131" y="1333926"/>
                    <a:pt x="38100" y="1324081"/>
                  </a:cubicBezTo>
                  <a:cubicBezTo>
                    <a:pt x="41275" y="1308206"/>
                    <a:pt x="39593" y="1290512"/>
                    <a:pt x="47625" y="1276456"/>
                  </a:cubicBezTo>
                  <a:cubicBezTo>
                    <a:pt x="52716" y="1267546"/>
                    <a:pt x="109743" y="1240179"/>
                    <a:pt x="114300" y="1238356"/>
                  </a:cubicBezTo>
                  <a:cubicBezTo>
                    <a:pt x="132944" y="1230898"/>
                    <a:pt x="151759" y="1223244"/>
                    <a:pt x="171450" y="1219306"/>
                  </a:cubicBezTo>
                  <a:cubicBezTo>
                    <a:pt x="184645" y="1216667"/>
                    <a:pt x="231175" y="1209409"/>
                    <a:pt x="247650" y="1200256"/>
                  </a:cubicBezTo>
                  <a:cubicBezTo>
                    <a:pt x="305694" y="1168009"/>
                    <a:pt x="286351" y="1164387"/>
                    <a:pt x="333375" y="1152631"/>
                  </a:cubicBezTo>
                  <a:cubicBezTo>
                    <a:pt x="349081" y="1148704"/>
                    <a:pt x="365125" y="1146281"/>
                    <a:pt x="381000" y="1143106"/>
                  </a:cubicBezTo>
                  <a:lnTo>
                    <a:pt x="438150" y="1105006"/>
                  </a:lnTo>
                  <a:cubicBezTo>
                    <a:pt x="447675" y="1098656"/>
                    <a:pt x="458630" y="1094051"/>
                    <a:pt x="466725" y="1085956"/>
                  </a:cubicBezTo>
                  <a:cubicBezTo>
                    <a:pt x="503395" y="1049286"/>
                    <a:pt x="484092" y="1064853"/>
                    <a:pt x="523875" y="1038331"/>
                  </a:cubicBezTo>
                  <a:cubicBezTo>
                    <a:pt x="530225" y="1028806"/>
                    <a:pt x="534830" y="1017851"/>
                    <a:pt x="542925" y="1009756"/>
                  </a:cubicBezTo>
                  <a:cubicBezTo>
                    <a:pt x="551020" y="1001661"/>
                    <a:pt x="565150" y="1000231"/>
                    <a:pt x="571500" y="990706"/>
                  </a:cubicBezTo>
                  <a:cubicBezTo>
                    <a:pt x="578762" y="979814"/>
                    <a:pt x="577429" y="965193"/>
                    <a:pt x="581025" y="952606"/>
                  </a:cubicBezTo>
                  <a:cubicBezTo>
                    <a:pt x="590368" y="919904"/>
                    <a:pt x="592667" y="919798"/>
                    <a:pt x="609600" y="885931"/>
                  </a:cubicBezTo>
                  <a:cubicBezTo>
                    <a:pt x="631564" y="754147"/>
                    <a:pt x="609600" y="912434"/>
                    <a:pt x="609600" y="676381"/>
                  </a:cubicBezTo>
                  <a:cubicBezTo>
                    <a:pt x="609600" y="639092"/>
                    <a:pt x="618427" y="527470"/>
                    <a:pt x="628650" y="476356"/>
                  </a:cubicBezTo>
                  <a:cubicBezTo>
                    <a:pt x="630619" y="466511"/>
                    <a:pt x="635417" y="457435"/>
                    <a:pt x="638175" y="447781"/>
                  </a:cubicBezTo>
                  <a:cubicBezTo>
                    <a:pt x="642244" y="433539"/>
                    <a:pt x="649612" y="396331"/>
                    <a:pt x="657225" y="381106"/>
                  </a:cubicBezTo>
                  <a:cubicBezTo>
                    <a:pt x="662345" y="370867"/>
                    <a:pt x="671155" y="362770"/>
                    <a:pt x="676275" y="352531"/>
                  </a:cubicBezTo>
                  <a:cubicBezTo>
                    <a:pt x="715710" y="273661"/>
                    <a:pt x="650255" y="377273"/>
                    <a:pt x="704850" y="295381"/>
                  </a:cubicBezTo>
                  <a:cubicBezTo>
                    <a:pt x="708025" y="282681"/>
                    <a:pt x="710613" y="269820"/>
                    <a:pt x="714375" y="257281"/>
                  </a:cubicBezTo>
                  <a:cubicBezTo>
                    <a:pt x="720145" y="238047"/>
                    <a:pt x="733425" y="200131"/>
                    <a:pt x="733425" y="200131"/>
                  </a:cubicBezTo>
                  <a:cubicBezTo>
                    <a:pt x="736600" y="155681"/>
                    <a:pt x="737743" y="111039"/>
                    <a:pt x="742950" y="66781"/>
                  </a:cubicBezTo>
                  <a:cubicBezTo>
                    <a:pt x="744123" y="56810"/>
                    <a:pt x="745375" y="45306"/>
                    <a:pt x="752475" y="38206"/>
                  </a:cubicBezTo>
                  <a:cubicBezTo>
                    <a:pt x="759575" y="31106"/>
                    <a:pt x="752475" y="1694"/>
                    <a:pt x="762000" y="106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414" name="Freeform 413"/>
            <p:cNvSpPr/>
            <p:nvPr/>
          </p:nvSpPr>
          <p:spPr>
            <a:xfrm>
              <a:off x="3077884" y="5095875"/>
              <a:ext cx="1640894" cy="1393654"/>
            </a:xfrm>
            <a:custGeom>
              <a:avLst/>
              <a:gdLst>
                <a:gd name="connsiteX0" fmla="*/ 1458409 w 1640894"/>
                <a:gd name="connsiteY0" fmla="*/ 400050 h 1393654"/>
                <a:gd name="connsiteX1" fmla="*/ 1382209 w 1640894"/>
                <a:gd name="connsiteY1" fmla="*/ 333375 h 1393654"/>
                <a:gd name="connsiteX2" fmla="*/ 1306009 w 1640894"/>
                <a:gd name="connsiteY2" fmla="*/ 257175 h 1393654"/>
                <a:gd name="connsiteX3" fmla="*/ 1267909 w 1640894"/>
                <a:gd name="connsiteY3" fmla="*/ 209550 h 1393654"/>
                <a:gd name="connsiteX4" fmla="*/ 1239334 w 1640894"/>
                <a:gd name="connsiteY4" fmla="*/ 190500 h 1393654"/>
                <a:gd name="connsiteX5" fmla="*/ 1220284 w 1640894"/>
                <a:gd name="connsiteY5" fmla="*/ 161925 h 1393654"/>
                <a:gd name="connsiteX6" fmla="*/ 1191709 w 1640894"/>
                <a:gd name="connsiteY6" fmla="*/ 142875 h 1393654"/>
                <a:gd name="connsiteX7" fmla="*/ 1134559 w 1640894"/>
                <a:gd name="connsiteY7" fmla="*/ 123825 h 1393654"/>
                <a:gd name="connsiteX8" fmla="*/ 991684 w 1640894"/>
                <a:gd name="connsiteY8" fmla="*/ 142875 h 1393654"/>
                <a:gd name="connsiteX9" fmla="*/ 915484 w 1640894"/>
                <a:gd name="connsiteY9" fmla="*/ 161925 h 1393654"/>
                <a:gd name="connsiteX10" fmla="*/ 791659 w 1640894"/>
                <a:gd name="connsiteY10" fmla="*/ 180975 h 1393654"/>
                <a:gd name="connsiteX11" fmla="*/ 753559 w 1640894"/>
                <a:gd name="connsiteY11" fmla="*/ 171450 h 1393654"/>
                <a:gd name="connsiteX12" fmla="*/ 696409 w 1640894"/>
                <a:gd name="connsiteY12" fmla="*/ 133350 h 1393654"/>
                <a:gd name="connsiteX13" fmla="*/ 629734 w 1640894"/>
                <a:gd name="connsiteY13" fmla="*/ 114300 h 1393654"/>
                <a:gd name="connsiteX14" fmla="*/ 544009 w 1640894"/>
                <a:gd name="connsiteY14" fmla="*/ 57150 h 1393654"/>
                <a:gd name="connsiteX15" fmla="*/ 515434 w 1640894"/>
                <a:gd name="connsiteY15" fmla="*/ 38100 h 1393654"/>
                <a:gd name="connsiteX16" fmla="*/ 486859 w 1640894"/>
                <a:gd name="connsiteY16" fmla="*/ 28575 h 1393654"/>
                <a:gd name="connsiteX17" fmla="*/ 429709 w 1640894"/>
                <a:gd name="connsiteY17" fmla="*/ 0 h 1393654"/>
                <a:gd name="connsiteX18" fmla="*/ 391609 w 1640894"/>
                <a:gd name="connsiteY18" fmla="*/ 19050 h 1393654"/>
                <a:gd name="connsiteX19" fmla="*/ 343984 w 1640894"/>
                <a:gd name="connsiteY19" fmla="*/ 76200 h 1393654"/>
                <a:gd name="connsiteX20" fmla="*/ 324934 w 1640894"/>
                <a:gd name="connsiteY20" fmla="*/ 133350 h 1393654"/>
                <a:gd name="connsiteX21" fmla="*/ 315409 w 1640894"/>
                <a:gd name="connsiteY21" fmla="*/ 161925 h 1393654"/>
                <a:gd name="connsiteX22" fmla="*/ 286834 w 1640894"/>
                <a:gd name="connsiteY22" fmla="*/ 352425 h 1393654"/>
                <a:gd name="connsiteX23" fmla="*/ 248734 w 1640894"/>
                <a:gd name="connsiteY23" fmla="*/ 409575 h 1393654"/>
                <a:gd name="connsiteX24" fmla="*/ 191584 w 1640894"/>
                <a:gd name="connsiteY24" fmla="*/ 447675 h 1393654"/>
                <a:gd name="connsiteX25" fmla="*/ 134434 w 1640894"/>
                <a:gd name="connsiteY25" fmla="*/ 485775 h 1393654"/>
                <a:gd name="connsiteX26" fmla="*/ 115384 w 1640894"/>
                <a:gd name="connsiteY26" fmla="*/ 514350 h 1393654"/>
                <a:gd name="connsiteX27" fmla="*/ 96334 w 1640894"/>
                <a:gd name="connsiteY27" fmla="*/ 571500 h 1393654"/>
                <a:gd name="connsiteX28" fmla="*/ 58234 w 1640894"/>
                <a:gd name="connsiteY28" fmla="*/ 771525 h 1393654"/>
                <a:gd name="connsiteX29" fmla="*/ 29659 w 1640894"/>
                <a:gd name="connsiteY29" fmla="*/ 781050 h 1393654"/>
                <a:gd name="connsiteX30" fmla="*/ 10609 w 1640894"/>
                <a:gd name="connsiteY30" fmla="*/ 809625 h 1393654"/>
                <a:gd name="connsiteX31" fmla="*/ 10609 w 1640894"/>
                <a:gd name="connsiteY31" fmla="*/ 1009650 h 1393654"/>
                <a:gd name="connsiteX32" fmla="*/ 67759 w 1640894"/>
                <a:gd name="connsiteY32" fmla="*/ 1028700 h 1393654"/>
                <a:gd name="connsiteX33" fmla="*/ 124909 w 1640894"/>
                <a:gd name="connsiteY33" fmla="*/ 1057275 h 1393654"/>
                <a:gd name="connsiteX34" fmla="*/ 143959 w 1640894"/>
                <a:gd name="connsiteY34" fmla="*/ 1114425 h 1393654"/>
                <a:gd name="connsiteX35" fmla="*/ 182059 w 1640894"/>
                <a:gd name="connsiteY35" fmla="*/ 1190625 h 1393654"/>
                <a:gd name="connsiteX36" fmla="*/ 191584 w 1640894"/>
                <a:gd name="connsiteY36" fmla="*/ 1247775 h 1393654"/>
                <a:gd name="connsiteX37" fmla="*/ 210634 w 1640894"/>
                <a:gd name="connsiteY37" fmla="*/ 1276350 h 1393654"/>
                <a:gd name="connsiteX38" fmla="*/ 296359 w 1640894"/>
                <a:gd name="connsiteY38" fmla="*/ 1333500 h 1393654"/>
                <a:gd name="connsiteX39" fmla="*/ 601159 w 1640894"/>
                <a:gd name="connsiteY39" fmla="*/ 1362075 h 1393654"/>
                <a:gd name="connsiteX40" fmla="*/ 848809 w 1640894"/>
                <a:gd name="connsiteY40" fmla="*/ 1371600 h 1393654"/>
                <a:gd name="connsiteX41" fmla="*/ 1105984 w 1640894"/>
                <a:gd name="connsiteY41" fmla="*/ 1390650 h 1393654"/>
                <a:gd name="connsiteX42" fmla="*/ 1172659 w 1640894"/>
                <a:gd name="connsiteY42" fmla="*/ 1371600 h 1393654"/>
                <a:gd name="connsiteX43" fmla="*/ 1229809 w 1640894"/>
                <a:gd name="connsiteY43" fmla="*/ 1362075 h 1393654"/>
                <a:gd name="connsiteX44" fmla="*/ 1296484 w 1640894"/>
                <a:gd name="connsiteY44" fmla="*/ 1323975 h 1393654"/>
                <a:gd name="connsiteX45" fmla="*/ 1315534 w 1640894"/>
                <a:gd name="connsiteY45" fmla="*/ 1247775 h 1393654"/>
                <a:gd name="connsiteX46" fmla="*/ 1325059 w 1640894"/>
                <a:gd name="connsiteY46" fmla="*/ 1009650 h 1393654"/>
                <a:gd name="connsiteX47" fmla="*/ 1353634 w 1640894"/>
                <a:gd name="connsiteY47" fmla="*/ 990600 h 1393654"/>
                <a:gd name="connsiteX48" fmla="*/ 1410784 w 1640894"/>
                <a:gd name="connsiteY48" fmla="*/ 971550 h 1393654"/>
                <a:gd name="connsiteX49" fmla="*/ 1439359 w 1640894"/>
                <a:gd name="connsiteY49" fmla="*/ 962025 h 1393654"/>
                <a:gd name="connsiteX50" fmla="*/ 1496509 w 1640894"/>
                <a:gd name="connsiteY50" fmla="*/ 914400 h 1393654"/>
                <a:gd name="connsiteX51" fmla="*/ 1553659 w 1640894"/>
                <a:gd name="connsiteY51" fmla="*/ 876300 h 1393654"/>
                <a:gd name="connsiteX52" fmla="*/ 1620334 w 1640894"/>
                <a:gd name="connsiteY52" fmla="*/ 809625 h 1393654"/>
                <a:gd name="connsiteX53" fmla="*/ 1639384 w 1640894"/>
                <a:gd name="connsiteY53" fmla="*/ 781050 h 1393654"/>
                <a:gd name="connsiteX54" fmla="*/ 1610809 w 1640894"/>
                <a:gd name="connsiteY54" fmla="*/ 638175 h 1393654"/>
                <a:gd name="connsiteX55" fmla="*/ 1572709 w 1640894"/>
                <a:gd name="connsiteY55" fmla="*/ 619125 h 1393654"/>
                <a:gd name="connsiteX56" fmla="*/ 1515559 w 1640894"/>
                <a:gd name="connsiteY56" fmla="*/ 581025 h 1393654"/>
                <a:gd name="connsiteX57" fmla="*/ 1506034 w 1640894"/>
                <a:gd name="connsiteY57" fmla="*/ 552450 h 1393654"/>
                <a:gd name="connsiteX58" fmla="*/ 1467934 w 1640894"/>
                <a:gd name="connsiteY58" fmla="*/ 409575 h 1393654"/>
                <a:gd name="connsiteX59" fmla="*/ 1458409 w 1640894"/>
                <a:gd name="connsiteY59" fmla="*/ 400050 h 1393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640894" h="1393654">
                  <a:moveTo>
                    <a:pt x="1458409" y="400050"/>
                  </a:moveTo>
                  <a:cubicBezTo>
                    <a:pt x="1444121" y="387350"/>
                    <a:pt x="1399894" y="356113"/>
                    <a:pt x="1382209" y="333375"/>
                  </a:cubicBezTo>
                  <a:cubicBezTo>
                    <a:pt x="1323694" y="258141"/>
                    <a:pt x="1372363" y="290352"/>
                    <a:pt x="1306009" y="257175"/>
                  </a:cubicBezTo>
                  <a:cubicBezTo>
                    <a:pt x="1293309" y="241300"/>
                    <a:pt x="1282284" y="223925"/>
                    <a:pt x="1267909" y="209550"/>
                  </a:cubicBezTo>
                  <a:cubicBezTo>
                    <a:pt x="1259814" y="201455"/>
                    <a:pt x="1247429" y="198595"/>
                    <a:pt x="1239334" y="190500"/>
                  </a:cubicBezTo>
                  <a:cubicBezTo>
                    <a:pt x="1231239" y="182405"/>
                    <a:pt x="1228379" y="170020"/>
                    <a:pt x="1220284" y="161925"/>
                  </a:cubicBezTo>
                  <a:cubicBezTo>
                    <a:pt x="1212189" y="153830"/>
                    <a:pt x="1202170" y="147524"/>
                    <a:pt x="1191709" y="142875"/>
                  </a:cubicBezTo>
                  <a:cubicBezTo>
                    <a:pt x="1173359" y="134720"/>
                    <a:pt x="1134559" y="123825"/>
                    <a:pt x="1134559" y="123825"/>
                  </a:cubicBezTo>
                  <a:cubicBezTo>
                    <a:pt x="1056917" y="132452"/>
                    <a:pt x="1058870" y="130659"/>
                    <a:pt x="991684" y="142875"/>
                  </a:cubicBezTo>
                  <a:cubicBezTo>
                    <a:pt x="862956" y="166280"/>
                    <a:pt x="1003610" y="139894"/>
                    <a:pt x="915484" y="161925"/>
                  </a:cubicBezTo>
                  <a:cubicBezTo>
                    <a:pt x="871849" y="172834"/>
                    <a:pt x="837928" y="175191"/>
                    <a:pt x="791659" y="180975"/>
                  </a:cubicBezTo>
                  <a:cubicBezTo>
                    <a:pt x="778959" y="177800"/>
                    <a:pt x="765268" y="177304"/>
                    <a:pt x="753559" y="171450"/>
                  </a:cubicBezTo>
                  <a:cubicBezTo>
                    <a:pt x="733081" y="161211"/>
                    <a:pt x="718129" y="140590"/>
                    <a:pt x="696409" y="133350"/>
                  </a:cubicBezTo>
                  <a:cubicBezTo>
                    <a:pt x="655415" y="119685"/>
                    <a:pt x="677574" y="126260"/>
                    <a:pt x="629734" y="114300"/>
                  </a:cubicBezTo>
                  <a:lnTo>
                    <a:pt x="544009" y="57150"/>
                  </a:lnTo>
                  <a:cubicBezTo>
                    <a:pt x="534484" y="50800"/>
                    <a:pt x="526294" y="41720"/>
                    <a:pt x="515434" y="38100"/>
                  </a:cubicBezTo>
                  <a:cubicBezTo>
                    <a:pt x="505909" y="34925"/>
                    <a:pt x="495839" y="33065"/>
                    <a:pt x="486859" y="28575"/>
                  </a:cubicBezTo>
                  <a:cubicBezTo>
                    <a:pt x="413001" y="-8354"/>
                    <a:pt x="501533" y="23941"/>
                    <a:pt x="429709" y="0"/>
                  </a:cubicBezTo>
                  <a:cubicBezTo>
                    <a:pt x="417009" y="6350"/>
                    <a:pt x="403163" y="10797"/>
                    <a:pt x="391609" y="19050"/>
                  </a:cubicBezTo>
                  <a:cubicBezTo>
                    <a:pt x="377003" y="29483"/>
                    <a:pt x="351756" y="58714"/>
                    <a:pt x="343984" y="76200"/>
                  </a:cubicBezTo>
                  <a:cubicBezTo>
                    <a:pt x="335829" y="94550"/>
                    <a:pt x="331284" y="114300"/>
                    <a:pt x="324934" y="133350"/>
                  </a:cubicBezTo>
                  <a:lnTo>
                    <a:pt x="315409" y="161925"/>
                  </a:lnTo>
                  <a:cubicBezTo>
                    <a:pt x="313279" y="191740"/>
                    <a:pt x="315999" y="308677"/>
                    <a:pt x="286834" y="352425"/>
                  </a:cubicBezTo>
                  <a:cubicBezTo>
                    <a:pt x="274134" y="371475"/>
                    <a:pt x="267784" y="396875"/>
                    <a:pt x="248734" y="409575"/>
                  </a:cubicBezTo>
                  <a:cubicBezTo>
                    <a:pt x="229684" y="422275"/>
                    <a:pt x="207773" y="431486"/>
                    <a:pt x="191584" y="447675"/>
                  </a:cubicBezTo>
                  <a:cubicBezTo>
                    <a:pt x="155909" y="483350"/>
                    <a:pt x="175788" y="471990"/>
                    <a:pt x="134434" y="485775"/>
                  </a:cubicBezTo>
                  <a:cubicBezTo>
                    <a:pt x="128084" y="495300"/>
                    <a:pt x="120033" y="503889"/>
                    <a:pt x="115384" y="514350"/>
                  </a:cubicBezTo>
                  <a:cubicBezTo>
                    <a:pt x="107229" y="532700"/>
                    <a:pt x="96334" y="571500"/>
                    <a:pt x="96334" y="571500"/>
                  </a:cubicBezTo>
                  <a:cubicBezTo>
                    <a:pt x="89955" y="692696"/>
                    <a:pt x="136362" y="732461"/>
                    <a:pt x="58234" y="771525"/>
                  </a:cubicBezTo>
                  <a:cubicBezTo>
                    <a:pt x="49254" y="776015"/>
                    <a:pt x="39184" y="777875"/>
                    <a:pt x="29659" y="781050"/>
                  </a:cubicBezTo>
                  <a:cubicBezTo>
                    <a:pt x="23309" y="790575"/>
                    <a:pt x="13898" y="798660"/>
                    <a:pt x="10609" y="809625"/>
                  </a:cubicBezTo>
                  <a:cubicBezTo>
                    <a:pt x="-3862" y="857862"/>
                    <a:pt x="-3207" y="978070"/>
                    <a:pt x="10609" y="1009650"/>
                  </a:cubicBezTo>
                  <a:cubicBezTo>
                    <a:pt x="18658" y="1028047"/>
                    <a:pt x="51051" y="1017561"/>
                    <a:pt x="67759" y="1028700"/>
                  </a:cubicBezTo>
                  <a:cubicBezTo>
                    <a:pt x="104688" y="1053319"/>
                    <a:pt x="85474" y="1044130"/>
                    <a:pt x="124909" y="1057275"/>
                  </a:cubicBezTo>
                  <a:cubicBezTo>
                    <a:pt x="131259" y="1076325"/>
                    <a:pt x="132820" y="1097717"/>
                    <a:pt x="143959" y="1114425"/>
                  </a:cubicBezTo>
                  <a:cubicBezTo>
                    <a:pt x="172493" y="1157226"/>
                    <a:pt x="158757" y="1132371"/>
                    <a:pt x="182059" y="1190625"/>
                  </a:cubicBezTo>
                  <a:cubicBezTo>
                    <a:pt x="185234" y="1209675"/>
                    <a:pt x="185477" y="1229453"/>
                    <a:pt x="191584" y="1247775"/>
                  </a:cubicBezTo>
                  <a:cubicBezTo>
                    <a:pt x="195204" y="1258635"/>
                    <a:pt x="203305" y="1267556"/>
                    <a:pt x="210634" y="1276350"/>
                  </a:cubicBezTo>
                  <a:cubicBezTo>
                    <a:pt x="232922" y="1303095"/>
                    <a:pt x="261415" y="1326511"/>
                    <a:pt x="296359" y="1333500"/>
                  </a:cubicBezTo>
                  <a:cubicBezTo>
                    <a:pt x="429877" y="1360204"/>
                    <a:pt x="443678" y="1355228"/>
                    <a:pt x="601159" y="1362075"/>
                  </a:cubicBezTo>
                  <a:lnTo>
                    <a:pt x="848809" y="1371600"/>
                  </a:lnTo>
                  <a:cubicBezTo>
                    <a:pt x="946549" y="1396035"/>
                    <a:pt x="936767" y="1396291"/>
                    <a:pt x="1105984" y="1390650"/>
                  </a:cubicBezTo>
                  <a:cubicBezTo>
                    <a:pt x="1129086" y="1389880"/>
                    <a:pt x="1150137" y="1376797"/>
                    <a:pt x="1172659" y="1371600"/>
                  </a:cubicBezTo>
                  <a:cubicBezTo>
                    <a:pt x="1191477" y="1367257"/>
                    <a:pt x="1210759" y="1365250"/>
                    <a:pt x="1229809" y="1362075"/>
                  </a:cubicBezTo>
                  <a:cubicBezTo>
                    <a:pt x="1239184" y="1357388"/>
                    <a:pt x="1287509" y="1335194"/>
                    <a:pt x="1296484" y="1323975"/>
                  </a:cubicBezTo>
                  <a:cubicBezTo>
                    <a:pt x="1304294" y="1314212"/>
                    <a:pt x="1315060" y="1250147"/>
                    <a:pt x="1315534" y="1247775"/>
                  </a:cubicBezTo>
                  <a:cubicBezTo>
                    <a:pt x="1318709" y="1168400"/>
                    <a:pt x="1313417" y="1088231"/>
                    <a:pt x="1325059" y="1009650"/>
                  </a:cubicBezTo>
                  <a:cubicBezTo>
                    <a:pt x="1326737" y="998326"/>
                    <a:pt x="1343173" y="995249"/>
                    <a:pt x="1353634" y="990600"/>
                  </a:cubicBezTo>
                  <a:cubicBezTo>
                    <a:pt x="1371984" y="982445"/>
                    <a:pt x="1391734" y="977900"/>
                    <a:pt x="1410784" y="971550"/>
                  </a:cubicBezTo>
                  <a:cubicBezTo>
                    <a:pt x="1420309" y="968375"/>
                    <a:pt x="1431005" y="967594"/>
                    <a:pt x="1439359" y="962025"/>
                  </a:cubicBezTo>
                  <a:cubicBezTo>
                    <a:pt x="1541469" y="893952"/>
                    <a:pt x="1386500" y="999963"/>
                    <a:pt x="1496509" y="914400"/>
                  </a:cubicBezTo>
                  <a:cubicBezTo>
                    <a:pt x="1514581" y="900344"/>
                    <a:pt x="1553659" y="876300"/>
                    <a:pt x="1553659" y="876300"/>
                  </a:cubicBezTo>
                  <a:cubicBezTo>
                    <a:pt x="1597328" y="810796"/>
                    <a:pt x="1570039" y="826390"/>
                    <a:pt x="1620334" y="809625"/>
                  </a:cubicBezTo>
                  <a:cubicBezTo>
                    <a:pt x="1626684" y="800100"/>
                    <a:pt x="1638623" y="792472"/>
                    <a:pt x="1639384" y="781050"/>
                  </a:cubicBezTo>
                  <a:cubicBezTo>
                    <a:pt x="1641111" y="755144"/>
                    <a:pt x="1647413" y="668678"/>
                    <a:pt x="1610809" y="638175"/>
                  </a:cubicBezTo>
                  <a:cubicBezTo>
                    <a:pt x="1599901" y="629085"/>
                    <a:pt x="1584885" y="626430"/>
                    <a:pt x="1572709" y="619125"/>
                  </a:cubicBezTo>
                  <a:cubicBezTo>
                    <a:pt x="1553076" y="607345"/>
                    <a:pt x="1515559" y="581025"/>
                    <a:pt x="1515559" y="581025"/>
                  </a:cubicBezTo>
                  <a:cubicBezTo>
                    <a:pt x="1512384" y="571500"/>
                    <a:pt x="1507279" y="562413"/>
                    <a:pt x="1506034" y="552450"/>
                  </a:cubicBezTo>
                  <a:cubicBezTo>
                    <a:pt x="1493760" y="454257"/>
                    <a:pt x="1531471" y="441343"/>
                    <a:pt x="1467934" y="409575"/>
                  </a:cubicBezTo>
                  <a:cubicBezTo>
                    <a:pt x="1465094" y="408155"/>
                    <a:pt x="1472697" y="412750"/>
                    <a:pt x="1458409" y="400050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415" name="TextBox 414"/>
            <p:cNvSpPr txBox="1"/>
            <p:nvPr/>
          </p:nvSpPr>
          <p:spPr>
            <a:xfrm>
              <a:off x="4673208" y="5289034"/>
              <a:ext cx="1364695" cy="4276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Cluster 5</a:t>
              </a:r>
            </a:p>
          </p:txBody>
        </p:sp>
        <p:cxnSp>
          <p:nvCxnSpPr>
            <p:cNvPr id="416" name="Straight Arrow Connector 415"/>
            <p:cNvCxnSpPr>
              <a:stCxn id="411" idx="1"/>
            </p:cNvCxnSpPr>
            <p:nvPr/>
          </p:nvCxnSpPr>
          <p:spPr>
            <a:xfrm flipH="1" flipV="1">
              <a:off x="1511211" y="4770630"/>
              <a:ext cx="2332052" cy="1062479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8" name="Rounded Rectangle 35"/>
          <p:cNvSpPr/>
          <p:nvPr/>
        </p:nvSpPr>
        <p:spPr>
          <a:xfrm>
            <a:off x="5292501" y="3626514"/>
            <a:ext cx="3140499" cy="237737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Increasing between-cluster SSE increases </a:t>
            </a:r>
            <a:r>
              <a:rPr lang="en-US" sz="2400" b="1">
                <a:solidFill>
                  <a:srgbClr val="FFFF00"/>
                </a:solidFill>
              </a:rPr>
              <a:t>separation </a:t>
            </a:r>
          </a:p>
          <a:p>
            <a:pPr algn="ctr"/>
            <a:r>
              <a:rPr lang="en-US" sz="2400" b="1">
                <a:solidFill>
                  <a:schemeClr val="bg1"/>
                </a:solidFill>
              </a:rPr>
              <a:t>(we want that)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597055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Trade-off: Cohesion versus Separation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658" y="3969597"/>
            <a:ext cx="8229600" cy="1000488"/>
          </a:xfrm>
        </p:spPr>
        <p:txBody>
          <a:bodyPr/>
          <a:lstStyle/>
          <a:p>
            <a:r>
              <a:rPr lang="en-US"/>
              <a:t>More clusters → higher cohesion (good)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36817" y="4495800"/>
            <a:ext cx="4257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(lower within cluster SSE)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75394" y="5715000"/>
            <a:ext cx="4917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(lower between cluster SSE)</a:t>
            </a:r>
          </a:p>
        </p:txBody>
      </p: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770414" y="1627626"/>
            <a:ext cx="3344863" cy="819150"/>
            <a:chOff x="432" y="2592"/>
            <a:chExt cx="2107" cy="516"/>
          </a:xfrm>
        </p:grpSpPr>
        <p:sp>
          <p:nvSpPr>
            <p:cNvPr id="8" name="AutoShape 46"/>
            <p:cNvSpPr>
              <a:spLocks noChangeAspect="1" noChangeArrowheads="1"/>
            </p:cNvSpPr>
            <p:nvPr/>
          </p:nvSpPr>
          <p:spPr bwMode="auto">
            <a:xfrm>
              <a:off x="2112" y="2939"/>
              <a:ext cx="69" cy="68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AutoShape 47"/>
            <p:cNvSpPr>
              <a:spLocks noChangeAspect="1" noChangeArrowheads="1"/>
            </p:cNvSpPr>
            <p:nvPr/>
          </p:nvSpPr>
          <p:spPr bwMode="auto">
            <a:xfrm>
              <a:off x="1910" y="3028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AutoShape 48"/>
            <p:cNvSpPr>
              <a:spLocks noChangeAspect="1" noChangeArrowheads="1"/>
            </p:cNvSpPr>
            <p:nvPr/>
          </p:nvSpPr>
          <p:spPr bwMode="auto">
            <a:xfrm>
              <a:off x="2033" y="3039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AutoShape 49"/>
            <p:cNvSpPr>
              <a:spLocks noChangeAspect="1" noChangeArrowheads="1"/>
            </p:cNvSpPr>
            <p:nvPr/>
          </p:nvSpPr>
          <p:spPr bwMode="auto">
            <a:xfrm>
              <a:off x="1989" y="2950"/>
              <a:ext cx="68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AutoShape 50"/>
            <p:cNvSpPr>
              <a:spLocks noChangeAspect="1" noChangeArrowheads="1"/>
            </p:cNvSpPr>
            <p:nvPr/>
          </p:nvSpPr>
          <p:spPr bwMode="auto">
            <a:xfrm>
              <a:off x="1921" y="2737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AutoShape 51"/>
            <p:cNvSpPr>
              <a:spLocks noChangeAspect="1" noChangeArrowheads="1"/>
            </p:cNvSpPr>
            <p:nvPr/>
          </p:nvSpPr>
          <p:spPr bwMode="auto">
            <a:xfrm>
              <a:off x="1787" y="2693"/>
              <a:ext cx="69" cy="68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AutoShape 52"/>
            <p:cNvSpPr>
              <a:spLocks noChangeAspect="1" noChangeArrowheads="1"/>
            </p:cNvSpPr>
            <p:nvPr/>
          </p:nvSpPr>
          <p:spPr bwMode="auto">
            <a:xfrm>
              <a:off x="1854" y="2592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AutoShape 53"/>
            <p:cNvSpPr>
              <a:spLocks noChangeAspect="1" noChangeArrowheads="1"/>
            </p:cNvSpPr>
            <p:nvPr/>
          </p:nvSpPr>
          <p:spPr bwMode="auto">
            <a:xfrm>
              <a:off x="2291" y="2927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AutoShape 54"/>
            <p:cNvSpPr>
              <a:spLocks noChangeAspect="1" noChangeArrowheads="1"/>
            </p:cNvSpPr>
            <p:nvPr/>
          </p:nvSpPr>
          <p:spPr bwMode="auto">
            <a:xfrm>
              <a:off x="2470" y="2849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AutoShape 55"/>
            <p:cNvSpPr>
              <a:spLocks noChangeAspect="1" noChangeArrowheads="1"/>
            </p:cNvSpPr>
            <p:nvPr/>
          </p:nvSpPr>
          <p:spPr bwMode="auto">
            <a:xfrm>
              <a:off x="2291" y="2782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56"/>
            <p:cNvSpPr>
              <a:spLocks noChangeAspect="1" noChangeArrowheads="1"/>
            </p:cNvSpPr>
            <p:nvPr/>
          </p:nvSpPr>
          <p:spPr bwMode="auto">
            <a:xfrm flipV="1">
              <a:off x="757" y="2693"/>
              <a:ext cx="69" cy="6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57"/>
            <p:cNvSpPr>
              <a:spLocks noChangeAspect="1" noChangeArrowheads="1"/>
            </p:cNvSpPr>
            <p:nvPr/>
          </p:nvSpPr>
          <p:spPr bwMode="auto">
            <a:xfrm flipV="1">
              <a:off x="555" y="2603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58"/>
            <p:cNvSpPr>
              <a:spLocks noChangeAspect="1" noChangeArrowheads="1"/>
            </p:cNvSpPr>
            <p:nvPr/>
          </p:nvSpPr>
          <p:spPr bwMode="auto">
            <a:xfrm flipV="1">
              <a:off x="678" y="2592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59"/>
            <p:cNvSpPr>
              <a:spLocks noChangeAspect="1" noChangeArrowheads="1"/>
            </p:cNvSpPr>
            <p:nvPr/>
          </p:nvSpPr>
          <p:spPr bwMode="auto">
            <a:xfrm flipV="1">
              <a:off x="634" y="2681"/>
              <a:ext cx="68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60"/>
            <p:cNvSpPr>
              <a:spLocks noChangeAspect="1" noChangeArrowheads="1"/>
            </p:cNvSpPr>
            <p:nvPr/>
          </p:nvSpPr>
          <p:spPr bwMode="auto">
            <a:xfrm flipV="1">
              <a:off x="566" y="2894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61"/>
            <p:cNvSpPr>
              <a:spLocks noChangeAspect="1" noChangeArrowheads="1"/>
            </p:cNvSpPr>
            <p:nvPr/>
          </p:nvSpPr>
          <p:spPr bwMode="auto">
            <a:xfrm flipV="1">
              <a:off x="432" y="2939"/>
              <a:ext cx="69" cy="6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62"/>
            <p:cNvSpPr>
              <a:spLocks noChangeAspect="1" noChangeArrowheads="1"/>
            </p:cNvSpPr>
            <p:nvPr/>
          </p:nvSpPr>
          <p:spPr bwMode="auto">
            <a:xfrm flipV="1">
              <a:off x="499" y="3039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63"/>
            <p:cNvSpPr>
              <a:spLocks noChangeAspect="1" noChangeArrowheads="1"/>
            </p:cNvSpPr>
            <p:nvPr/>
          </p:nvSpPr>
          <p:spPr bwMode="auto">
            <a:xfrm flipV="1">
              <a:off x="936" y="2704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Rectangle 64"/>
            <p:cNvSpPr>
              <a:spLocks noChangeAspect="1" noChangeArrowheads="1"/>
            </p:cNvSpPr>
            <p:nvPr/>
          </p:nvSpPr>
          <p:spPr bwMode="auto">
            <a:xfrm flipV="1">
              <a:off x="1115" y="2782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65"/>
            <p:cNvSpPr>
              <a:spLocks noChangeAspect="1" noChangeArrowheads="1"/>
            </p:cNvSpPr>
            <p:nvPr/>
          </p:nvSpPr>
          <p:spPr bwMode="auto">
            <a:xfrm flipV="1">
              <a:off x="936" y="2849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24"/>
          <p:cNvGrpSpPr>
            <a:grpSpLocks/>
          </p:cNvGrpSpPr>
          <p:nvPr/>
        </p:nvGrpSpPr>
        <p:grpSpPr bwMode="auto">
          <a:xfrm>
            <a:off x="5098098" y="1624450"/>
            <a:ext cx="3344862" cy="822325"/>
            <a:chOff x="3125" y="1200"/>
            <a:chExt cx="2107" cy="518"/>
          </a:xfrm>
        </p:grpSpPr>
        <p:sp>
          <p:nvSpPr>
            <p:cNvPr id="29" name="AutoShape 25"/>
            <p:cNvSpPr>
              <a:spLocks noChangeAspect="1" noChangeArrowheads="1"/>
            </p:cNvSpPr>
            <p:nvPr/>
          </p:nvSpPr>
          <p:spPr bwMode="auto">
            <a:xfrm>
              <a:off x="4805" y="1548"/>
              <a:ext cx="69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AutoShape 26"/>
            <p:cNvSpPr>
              <a:spLocks noChangeAspect="1" noChangeArrowheads="1"/>
            </p:cNvSpPr>
            <p:nvPr/>
          </p:nvSpPr>
          <p:spPr bwMode="auto">
            <a:xfrm>
              <a:off x="4603" y="1638"/>
              <a:ext cx="69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AutoShape 27"/>
            <p:cNvSpPr>
              <a:spLocks noChangeAspect="1" noChangeArrowheads="1"/>
            </p:cNvSpPr>
            <p:nvPr/>
          </p:nvSpPr>
          <p:spPr bwMode="auto">
            <a:xfrm>
              <a:off x="4726" y="1649"/>
              <a:ext cx="69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AutoShape 28"/>
            <p:cNvSpPr>
              <a:spLocks noChangeAspect="1" noChangeArrowheads="1"/>
            </p:cNvSpPr>
            <p:nvPr/>
          </p:nvSpPr>
          <p:spPr bwMode="auto">
            <a:xfrm>
              <a:off x="4682" y="1559"/>
              <a:ext cx="68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AutoShape 29"/>
            <p:cNvSpPr>
              <a:spLocks noChangeAspect="1" noChangeArrowheads="1"/>
            </p:cNvSpPr>
            <p:nvPr/>
          </p:nvSpPr>
          <p:spPr bwMode="auto">
            <a:xfrm>
              <a:off x="4614" y="1346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4" name="AutoShape 30"/>
            <p:cNvSpPr>
              <a:spLocks noChangeAspect="1" noChangeArrowheads="1"/>
            </p:cNvSpPr>
            <p:nvPr/>
          </p:nvSpPr>
          <p:spPr bwMode="auto">
            <a:xfrm>
              <a:off x="4480" y="1301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5" name="AutoShape 31"/>
            <p:cNvSpPr>
              <a:spLocks noChangeAspect="1" noChangeArrowheads="1"/>
            </p:cNvSpPr>
            <p:nvPr/>
          </p:nvSpPr>
          <p:spPr bwMode="auto">
            <a:xfrm>
              <a:off x="4547" y="1200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6" name="Rectangle 32"/>
            <p:cNvSpPr>
              <a:spLocks noChangeAspect="1" noChangeArrowheads="1"/>
            </p:cNvSpPr>
            <p:nvPr/>
          </p:nvSpPr>
          <p:spPr bwMode="auto">
            <a:xfrm>
              <a:off x="4984" y="1537"/>
              <a:ext cx="69" cy="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Rectangle 33"/>
            <p:cNvSpPr>
              <a:spLocks noChangeAspect="1" noChangeArrowheads="1"/>
            </p:cNvSpPr>
            <p:nvPr/>
          </p:nvSpPr>
          <p:spPr bwMode="auto">
            <a:xfrm>
              <a:off x="5163" y="1458"/>
              <a:ext cx="69" cy="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34"/>
            <p:cNvSpPr>
              <a:spLocks noChangeAspect="1" noChangeArrowheads="1"/>
            </p:cNvSpPr>
            <p:nvPr/>
          </p:nvSpPr>
          <p:spPr bwMode="auto">
            <a:xfrm>
              <a:off x="4984" y="1391"/>
              <a:ext cx="69" cy="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AutoShape 35"/>
            <p:cNvSpPr>
              <a:spLocks noChangeAspect="1" noChangeArrowheads="1"/>
            </p:cNvSpPr>
            <p:nvPr/>
          </p:nvSpPr>
          <p:spPr bwMode="auto">
            <a:xfrm flipV="1">
              <a:off x="3450" y="1301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AutoShape 36"/>
            <p:cNvSpPr>
              <a:spLocks noChangeAspect="1" noChangeArrowheads="1"/>
            </p:cNvSpPr>
            <p:nvPr/>
          </p:nvSpPr>
          <p:spPr bwMode="auto">
            <a:xfrm flipV="1">
              <a:off x="3248" y="1211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AutoShape 37"/>
            <p:cNvSpPr>
              <a:spLocks noChangeAspect="1" noChangeArrowheads="1"/>
            </p:cNvSpPr>
            <p:nvPr/>
          </p:nvSpPr>
          <p:spPr bwMode="auto">
            <a:xfrm flipV="1">
              <a:off x="3371" y="1200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AutoShape 38"/>
            <p:cNvSpPr>
              <a:spLocks noChangeAspect="1" noChangeArrowheads="1"/>
            </p:cNvSpPr>
            <p:nvPr/>
          </p:nvSpPr>
          <p:spPr bwMode="auto">
            <a:xfrm flipV="1">
              <a:off x="3327" y="1290"/>
              <a:ext cx="68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AutoShape 39"/>
            <p:cNvSpPr>
              <a:spLocks noChangeAspect="1" noChangeArrowheads="1"/>
            </p:cNvSpPr>
            <p:nvPr/>
          </p:nvSpPr>
          <p:spPr bwMode="auto">
            <a:xfrm flipV="1">
              <a:off x="3259" y="1503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AutoShape 40"/>
            <p:cNvSpPr>
              <a:spLocks noChangeAspect="1" noChangeArrowheads="1"/>
            </p:cNvSpPr>
            <p:nvPr/>
          </p:nvSpPr>
          <p:spPr bwMode="auto">
            <a:xfrm flipV="1">
              <a:off x="3125" y="1548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AutoShape 41"/>
            <p:cNvSpPr>
              <a:spLocks noChangeAspect="1" noChangeArrowheads="1"/>
            </p:cNvSpPr>
            <p:nvPr/>
          </p:nvSpPr>
          <p:spPr bwMode="auto">
            <a:xfrm flipV="1">
              <a:off x="3192" y="1649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Oval 42"/>
            <p:cNvSpPr>
              <a:spLocks noChangeAspect="1" noChangeArrowheads="1"/>
            </p:cNvSpPr>
            <p:nvPr/>
          </p:nvSpPr>
          <p:spPr bwMode="auto">
            <a:xfrm flipV="1">
              <a:off x="3629" y="1312"/>
              <a:ext cx="69" cy="69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Oval 43"/>
            <p:cNvSpPr>
              <a:spLocks noChangeAspect="1" noChangeArrowheads="1"/>
            </p:cNvSpPr>
            <p:nvPr/>
          </p:nvSpPr>
          <p:spPr bwMode="auto">
            <a:xfrm flipV="1">
              <a:off x="3808" y="1391"/>
              <a:ext cx="69" cy="69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Oval 44"/>
            <p:cNvSpPr>
              <a:spLocks noChangeAspect="1" noChangeArrowheads="1"/>
            </p:cNvSpPr>
            <p:nvPr/>
          </p:nvSpPr>
          <p:spPr bwMode="auto">
            <a:xfrm flipV="1">
              <a:off x="3629" y="1458"/>
              <a:ext cx="69" cy="69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" name="Rounded Rectangle 49"/>
          <p:cNvSpPr/>
          <p:nvPr/>
        </p:nvSpPr>
        <p:spPr>
          <a:xfrm>
            <a:off x="1270477" y="2643188"/>
            <a:ext cx="2774592" cy="57360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/>
              <a:t>2 clusters</a:t>
            </a:r>
            <a:endParaRPr lang="en-US" sz="2000" b="1"/>
          </a:p>
        </p:txBody>
      </p:sp>
      <p:sp>
        <p:nvSpPr>
          <p:cNvPr id="51" name="Rounded Rectangle 50"/>
          <p:cNvSpPr/>
          <p:nvPr/>
        </p:nvSpPr>
        <p:spPr>
          <a:xfrm>
            <a:off x="5558831" y="2643188"/>
            <a:ext cx="2774592" cy="57360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/>
              <a:t>6 clusters</a:t>
            </a:r>
            <a:endParaRPr lang="en-US" sz="2000" b="1"/>
          </a:p>
        </p:txBody>
      </p:sp>
      <p:sp>
        <p:nvSpPr>
          <p:cNvPr id="52" name="TextBox 51"/>
          <p:cNvSpPr txBox="1"/>
          <p:nvPr/>
        </p:nvSpPr>
        <p:spPr>
          <a:xfrm>
            <a:off x="4395148" y="2847459"/>
            <a:ext cx="779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versus</a:t>
            </a:r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670134" y="5114549"/>
            <a:ext cx="8229600" cy="1057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More clusters → lower separation (bad)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2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5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Choosing the number of clusters (K)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Can be determined by external reasons</a:t>
            </a:r>
          </a:p>
          <a:p>
            <a:r>
              <a:rPr lang="en-US"/>
              <a:t>In many cases, there’s no single answer…</a:t>
            </a:r>
          </a:p>
          <a:p>
            <a:endParaRPr lang="en-US"/>
          </a:p>
          <a:p>
            <a:r>
              <a:rPr lang="en-US" b="1"/>
              <a:t>But here’s what we can do:</a:t>
            </a:r>
          </a:p>
          <a:p>
            <a:pPr lvl="1"/>
            <a:r>
              <a:rPr lang="en-US"/>
              <a:t>Make sure the clusters are describing distinct groups (separation).</a:t>
            </a:r>
          </a:p>
          <a:p>
            <a:pPr lvl="1"/>
            <a:r>
              <a:rPr lang="en-US"/>
              <a:t>Make sure that the range of values on each variable within a cluster is not too large to be useful (cohesion).</a:t>
            </a:r>
          </a:p>
        </p:txBody>
      </p:sp>
    </p:spTree>
    <p:extLst>
      <p:ext uri="{BB962C8B-B14F-4D97-AF65-F5344CB8AC3E}">
        <p14:creationId xmlns:p14="http://schemas.microsoft.com/office/powerpoint/2010/main" val="19032937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/>
              <a:t>Figuring out if our clusters are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“Good” means</a:t>
            </a:r>
          </a:p>
          <a:p>
            <a:pPr lvl="1"/>
            <a:r>
              <a:rPr lang="en-US"/>
              <a:t>Meaningful</a:t>
            </a:r>
          </a:p>
          <a:p>
            <a:pPr lvl="1"/>
            <a:r>
              <a:rPr lang="en-US"/>
              <a:t>Useful</a:t>
            </a:r>
          </a:p>
          <a:p>
            <a:pPr lvl="1"/>
            <a:r>
              <a:rPr lang="en-US"/>
              <a:t>Provides insight</a:t>
            </a:r>
          </a:p>
          <a:p>
            <a:pPr lvl="1"/>
            <a:endParaRPr lang="en-US"/>
          </a:p>
          <a:p>
            <a:r>
              <a:rPr lang="en-US"/>
              <a:t>How to interpret the clusters?</a:t>
            </a:r>
          </a:p>
          <a:p>
            <a:pPr lvl="1"/>
            <a:r>
              <a:rPr lang="en-US"/>
              <a:t>Obtain summary statistics</a:t>
            </a:r>
          </a:p>
          <a:p>
            <a:pPr lvl="1"/>
            <a:r>
              <a:rPr lang="en-US"/>
              <a:t>Visualize the clusters</a:t>
            </a:r>
          </a:p>
          <a:p>
            <a:pPr marL="274320" lvl="1" indent="0">
              <a:buNone/>
            </a:pPr>
            <a:endParaRPr lang="en-US"/>
          </a:p>
          <a:p>
            <a:r>
              <a:rPr lang="en-US"/>
              <a:t>This is somewhat subjective and depends upon the expectations of the analyst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066800"/>
            <a:ext cx="3810000" cy="25360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375201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115" y="152400"/>
            <a:ext cx="8229600" cy="1143000"/>
          </a:xfrm>
        </p:spPr>
        <p:txBody>
          <a:bodyPr/>
          <a:lstStyle/>
          <a:p>
            <a:r>
              <a:rPr lang="en-US"/>
              <a:t>Limitations of K-Means Clustering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15429" y="1752600"/>
          <a:ext cx="82296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8772" y="5181600"/>
            <a:ext cx="806291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/>
              <a:t>The clusters may </a:t>
            </a:r>
            <a:r>
              <a:rPr lang="en-US" sz="2800" b="1"/>
              <a:t>never</a:t>
            </a:r>
            <a:r>
              <a:rPr lang="en-US" sz="2800"/>
              <a:t> </a:t>
            </a:r>
            <a:r>
              <a:rPr lang="en-US" sz="2400"/>
              <a:t>make sense.</a:t>
            </a:r>
          </a:p>
          <a:p>
            <a:pPr algn="ctr"/>
            <a:r>
              <a:rPr lang="en-US" sz="2400"/>
              <a:t>In that case, the data may just not be well-suited for clustering!</a:t>
            </a:r>
          </a:p>
        </p:txBody>
      </p:sp>
    </p:spTree>
    <p:extLst>
      <p:ext uri="{BB962C8B-B14F-4D97-AF65-F5344CB8AC3E}">
        <p14:creationId xmlns:p14="http://schemas.microsoft.com/office/powerpoint/2010/main" val="29279231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77"/>
            <a:ext cx="8229600" cy="1143000"/>
          </a:xfrm>
        </p:spPr>
        <p:txBody>
          <a:bodyPr>
            <a:normAutofit/>
          </a:bodyPr>
          <a:lstStyle/>
          <a:p>
            <a:r>
              <a:rPr lang="en-US"/>
              <a:t>The Keys to Successful Clustering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5033554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We want:</a:t>
            </a:r>
          </a:p>
          <a:p>
            <a:pPr lvl="1"/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Choose the right number of clusters</a:t>
            </a:r>
          </a:p>
          <a:p>
            <a:r>
              <a:rPr lang="en-US"/>
              <a:t>Choose the right initial centroids</a:t>
            </a:r>
          </a:p>
          <a:p>
            <a:pPr lvl="1"/>
            <a:endParaRPr lang="en-US"/>
          </a:p>
          <a:p>
            <a:r>
              <a:rPr lang="en-US"/>
              <a:t>No easy way to do this</a:t>
            </a:r>
          </a:p>
          <a:p>
            <a:r>
              <a:rPr lang="en-US"/>
              <a:t>Trial-and-error, knowledge of the problem, and looking at the output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673570652"/>
              </p:ext>
            </p:extLst>
          </p:nvPr>
        </p:nvGraphicFramePr>
        <p:xfrm>
          <a:off x="2819400" y="1145177"/>
          <a:ext cx="4267200" cy="2207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456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ww.datadrivesmedia.com/wp-content/uploads/2009/03/cluste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520334"/>
            <a:ext cx="5230928" cy="289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554" y="17781"/>
            <a:ext cx="8229600" cy="1143000"/>
          </a:xfrm>
        </p:spPr>
        <p:txBody>
          <a:bodyPr/>
          <a:lstStyle/>
          <a:p>
            <a:r>
              <a:rPr lang="en-US"/>
              <a:t>What is Cluster Analysis?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2435" y="1160781"/>
            <a:ext cx="8178002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/>
              <a:t>The process of grouping data so that </a:t>
            </a:r>
          </a:p>
          <a:p>
            <a:r>
              <a:rPr lang="en-US" sz="2400"/>
              <a:t>Observations within a group will be similar to one another</a:t>
            </a:r>
          </a:p>
          <a:p>
            <a:r>
              <a:rPr lang="en-US" sz="2400"/>
              <a:t>Observations from different groups will be dissimilar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  <p:cxnSp>
        <p:nvCxnSpPr>
          <p:cNvPr id="43" name="Straight Arrow Connector 42"/>
          <p:cNvCxnSpPr>
            <a:cxnSpLocks/>
          </p:cNvCxnSpPr>
          <p:nvPr/>
        </p:nvCxnSpPr>
        <p:spPr>
          <a:xfrm flipH="1">
            <a:off x="3657600" y="3966492"/>
            <a:ext cx="685800" cy="0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3354604" y="2668646"/>
            <a:ext cx="1295400" cy="762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Distance within clusters is minimized</a:t>
            </a:r>
            <a:endParaRPr lang="en-US" sz="1600"/>
          </a:p>
        </p:txBody>
      </p:sp>
      <p:cxnSp>
        <p:nvCxnSpPr>
          <p:cNvPr id="49" name="Straight Arrow Connector 48"/>
          <p:cNvCxnSpPr>
            <a:cxnSpLocks/>
          </p:cNvCxnSpPr>
          <p:nvPr/>
        </p:nvCxnSpPr>
        <p:spPr>
          <a:xfrm flipH="1" flipV="1">
            <a:off x="4156788" y="5552696"/>
            <a:ext cx="937199" cy="166397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4060871" y="6061524"/>
            <a:ext cx="990600" cy="762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Distance between clusters is maximized</a:t>
            </a:r>
            <a:endParaRPr lang="en-US" sz="1600"/>
          </a:p>
        </p:txBody>
      </p:sp>
      <p:sp>
        <p:nvSpPr>
          <p:cNvPr id="13" name="Rectangle 12"/>
          <p:cNvSpPr/>
          <p:nvPr/>
        </p:nvSpPr>
        <p:spPr>
          <a:xfrm>
            <a:off x="7203159" y="5807861"/>
            <a:ext cx="19672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/>
              <a:t>http://www.datadrivesmedia.com/two-ways-performance-increases-targeting-precision-and-response-rates/</a:t>
            </a:r>
          </a:p>
        </p:txBody>
      </p:sp>
    </p:spTree>
    <p:extLst>
      <p:ext uri="{BB962C8B-B14F-4D97-AF65-F5344CB8AC3E}">
        <p14:creationId xmlns:p14="http://schemas.microsoft.com/office/powerpoint/2010/main" val="11765692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10000"/>
          </a:bodyPr>
          <a:lstStyle/>
          <a:p>
            <a:r>
              <a:rPr lang="en-US"/>
              <a:t>What is cluster analysis?</a:t>
            </a:r>
          </a:p>
          <a:p>
            <a:r>
              <a:rPr lang="en-US"/>
              <a:t>When to use this technique (applications)?</a:t>
            </a:r>
          </a:p>
          <a:p>
            <a:r>
              <a:rPr lang="en-US"/>
              <a:t>What is the basic idea behind K-means clustering algorithm?</a:t>
            </a:r>
          </a:p>
          <a:p>
            <a:pPr lvl="1"/>
            <a:r>
              <a:rPr lang="en-US"/>
              <a:t>K: the number of clusters</a:t>
            </a:r>
          </a:p>
          <a:p>
            <a:pPr lvl="1"/>
            <a:r>
              <a:rPr lang="en-US"/>
              <a:t>Centroid</a:t>
            </a:r>
          </a:p>
          <a:p>
            <a:r>
              <a:rPr lang="en-US"/>
              <a:t>How to process data before clustering?</a:t>
            </a:r>
          </a:p>
          <a:p>
            <a:pPr lvl="1"/>
            <a:r>
              <a:rPr lang="en-US"/>
              <a:t>Normalization</a:t>
            </a:r>
          </a:p>
          <a:p>
            <a:pPr lvl="1"/>
            <a:r>
              <a:rPr lang="en-US"/>
              <a:t>Removing outliers</a:t>
            </a:r>
          </a:p>
          <a:p>
            <a:r>
              <a:rPr lang="en-US"/>
              <a:t>Sum of squares errors (SSE)  – to measure distance</a:t>
            </a:r>
          </a:p>
          <a:p>
            <a:pPr lvl="1"/>
            <a:r>
              <a:rPr lang="en-US"/>
              <a:t>Within-cluster SSE: Cohesion</a:t>
            </a:r>
          </a:p>
          <a:p>
            <a:pPr lvl="1"/>
            <a:r>
              <a:rPr lang="en-US"/>
              <a:t>Between-cluster SSE: </a:t>
            </a:r>
            <a:r>
              <a:rPr lang="en-US" err="1"/>
              <a:t>Seperation</a:t>
            </a:r>
            <a:endParaRPr lang="en-US"/>
          </a:p>
          <a:p>
            <a:endParaRPr lang="en-US"/>
          </a:p>
          <a:p>
            <a:pPr lvl="1"/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722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Activity</a:t>
            </a:r>
          </a:p>
        </p:txBody>
      </p:sp>
    </p:spTree>
    <p:extLst>
      <p:ext uri="{BB962C8B-B14F-4D97-AF65-F5344CB8AC3E}">
        <p14:creationId xmlns:p14="http://schemas.microsoft.com/office/powerpoint/2010/main" val="229823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/>
              <a:t>Applications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210246"/>
              </p:ext>
            </p:extLst>
          </p:nvPr>
        </p:nvGraphicFramePr>
        <p:xfrm>
          <a:off x="914400" y="1219200"/>
          <a:ext cx="7620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766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94"/>
            <a:ext cx="8229600" cy="1143000"/>
          </a:xfrm>
        </p:spPr>
        <p:txBody>
          <a:bodyPr/>
          <a:lstStyle/>
          <a:p>
            <a:r>
              <a:rPr lang="en-US"/>
              <a:t>What cluster analysis is NOT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169855"/>
              </p:ext>
            </p:extLst>
          </p:nvPr>
        </p:nvGraphicFramePr>
        <p:xfrm>
          <a:off x="457200" y="1419497"/>
          <a:ext cx="8173948" cy="259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084822608"/>
              </p:ext>
            </p:extLst>
          </p:nvPr>
        </p:nvGraphicFramePr>
        <p:xfrm>
          <a:off x="5124450" y="4276725"/>
          <a:ext cx="3076574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47B625F-9626-6D6F-DBED-1C2CC726BB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5285137"/>
              </p:ext>
            </p:extLst>
          </p:nvPr>
        </p:nvGraphicFramePr>
        <p:xfrm>
          <a:off x="842963" y="4276725"/>
          <a:ext cx="3076575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145375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How would you design an algorithm to group these data points?</a:t>
            </a:r>
          </a:p>
        </p:txBody>
      </p:sp>
      <p:sp>
        <p:nvSpPr>
          <p:cNvPr id="4" name="Oval 3"/>
          <p:cNvSpPr/>
          <p:nvPr/>
        </p:nvSpPr>
        <p:spPr>
          <a:xfrm>
            <a:off x="2404071" y="3720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6471" y="3873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08871" y="4025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1271" y="4178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13671" y="4330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6071" y="4482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8471" y="4635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70871" y="4787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165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7689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13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8000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71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124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194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718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62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14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0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49991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02391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454791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556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7084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608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505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810000" y="3548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276600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429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581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061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13491" y="3853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5891" y="4005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21391" y="394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73791" y="409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26191" y="424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13671" y="4515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66071" y="4668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18471" y="4820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5600" y="4483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971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997591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149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02391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66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290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1400" y="4452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57600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403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56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84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3528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05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657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24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27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429000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908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0610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2134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921391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073791" y="427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632671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785071" y="4602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37471" y="4754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14600" y="4417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908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7432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616591" y="4036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768991" y="4188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921391" y="4341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956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200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9718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1242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2766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22600" y="3548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75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274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971800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124200" y="3363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276600" y="3515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743200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95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048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527691" y="3667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80091" y="3820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832491" y="3972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40391" y="406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92791" y="421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379062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531462" y="4439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683862" y="4592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337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489591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2362982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515382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667782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6419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27943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9467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7181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870591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0229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7689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921391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073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2718191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705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30229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489591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6419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7943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2740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426482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578882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86782" y="389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439182" y="405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85071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937471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089871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6670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743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895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7689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921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073791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3048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200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1242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76600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429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175000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327400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479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124200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2766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429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895600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48000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2004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6800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324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84891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692791" y="359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845191" y="374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191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343480" y="3830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495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073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149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01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1750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327400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3479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454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3606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3758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30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682609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3835009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581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733409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8858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530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682609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835009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301609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454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3606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861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32385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390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98800" y="328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251200" y="344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648982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4801382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598182" y="2938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750582" y="3091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902982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369582" y="3154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521982" y="3307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674382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154073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4496582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4648982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4445782" y="2971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4598182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750582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4217182" y="3187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69582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001673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4115582" y="3243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267982" y="3396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4064782" y="2905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17182" y="3058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369582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988582" y="3274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140982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4014373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4166773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4115973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4014373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140982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4293382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4217182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369582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21982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267982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420382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72782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217182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369582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521982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988582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140982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293382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077873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4284062" y="3372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4165991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4242191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3945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267982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420382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572782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546991" y="3004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699391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851791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623191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775591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927991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673991" y="2471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826391" y="2623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978791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623191" y="2133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4775591" y="2286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927991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4394591" y="2349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546991" y="2501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699391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179082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331482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483882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191782" y="298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344182" y="313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1651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18034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1600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1752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905000" y="3548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1524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1676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1156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1498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651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1600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752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371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003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270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990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1143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1168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016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1143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1295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1524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1574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1524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1286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1168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1396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574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1549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1701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853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1625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1777609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30009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1676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1828409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9808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1625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1777609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930009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1549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1701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1485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971880" y="47980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2124280" y="49504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2276680" y="51028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2429080" y="52552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2581480" y="54076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853809" y="47652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2006209" y="49176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2158609" y="5070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2082409" y="4810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2234809" y="4963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2387209" y="5115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1777609" y="47652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2413000" y="48414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2565400" y="4993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692009" y="4887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844409" y="5039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920609" y="4810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2336800" y="4866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2124280" y="5135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2276680" y="5288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2429080" y="5440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2006209" y="5103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082409" y="4996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234809" y="5148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2260600" y="4874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2413000" y="5026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2387209" y="4767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2539609" y="4920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692009" y="5072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2768209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2032000" y="4747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2184400" y="4899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1743280" y="5070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895680" y="52224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2048080" y="5374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1625209" y="50371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1701409" y="49304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853809" y="50828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879600" y="48085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2032000" y="49609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158609" y="48542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2311009" y="50066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2387209" y="47780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1803400" y="48339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1489671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1642071" y="5059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1794471" y="521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1371600" y="4874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1447800" y="4767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1600200" y="4920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778391" y="4798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2057400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2048080" y="4754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2200480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4385271" y="4983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4369191" y="4569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43434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44958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4648200" y="4615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4724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4343400" y="44959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4495800" y="46483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4419600" y="42673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4572000" y="44197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4369191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4445391" y="4678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4292991" y="471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Here is the initial data set</a:t>
            </a:r>
          </a:p>
        </p:txBody>
      </p:sp>
    </p:spTree>
    <p:extLst>
      <p:ext uri="{BB962C8B-B14F-4D97-AF65-F5344CB8AC3E}">
        <p14:creationId xmlns:p14="http://schemas.microsoft.com/office/powerpoint/2010/main" val="761738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K-Means: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/>
              <a:t>“</a:t>
            </a:r>
            <a:r>
              <a:rPr lang="en-US" altLang="en-US" i="1"/>
              <a:t>K</a:t>
            </a:r>
            <a:r>
              <a:rPr lang="en-US" altLang="en-US"/>
              <a:t>” stands for number of clusters</a:t>
            </a:r>
          </a:p>
          <a:p>
            <a:pPr lvl="1"/>
            <a:r>
              <a:rPr lang="en-US" altLang="en-US"/>
              <a:t>We have to choose a “K” first</a:t>
            </a:r>
          </a:p>
          <a:p>
            <a:pPr lvl="1"/>
            <a:endParaRPr lang="en-US" altLang="en-US"/>
          </a:p>
          <a:p>
            <a:r>
              <a:rPr lang="en-US" altLang="en-US"/>
              <a:t>The idea is to assign each observation to one and only one cluster based on the similarity among observations</a:t>
            </a:r>
          </a:p>
          <a:p>
            <a:endParaRPr lang="en-US" altLang="en-US"/>
          </a:p>
          <a:p>
            <a:r>
              <a:rPr lang="en-US" altLang="en-US"/>
              <a:t>We call the center of each cluster as “</a:t>
            </a:r>
            <a:r>
              <a:rPr lang="en-US" altLang="en-US" b="1"/>
              <a:t>centroid</a:t>
            </a:r>
            <a:r>
              <a:rPr lang="en-US" altLang="en-US"/>
              <a:t>”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584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K-Means Demonstration</a:t>
            </a:r>
          </a:p>
        </p:txBody>
      </p:sp>
      <p:sp>
        <p:nvSpPr>
          <p:cNvPr id="4" name="Oval 3"/>
          <p:cNvSpPr/>
          <p:nvPr/>
        </p:nvSpPr>
        <p:spPr>
          <a:xfrm>
            <a:off x="2404071" y="3720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6471" y="3873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08871" y="4025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1271" y="4178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13671" y="4330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6071" y="4482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8471" y="4635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70871" y="4787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165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7689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13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8000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71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124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194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718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62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14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0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49991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02391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454791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556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7084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608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505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810000" y="3548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276600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429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581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061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13491" y="3853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5891" y="4005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21391" y="394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73791" y="409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26191" y="424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13671" y="4515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66071" y="4668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18471" y="4820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5600" y="4483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971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997591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149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02391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66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290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1400" y="4452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57600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403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56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84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3528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05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657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24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27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429000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908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0610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2134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921391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073791" y="427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632671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785071" y="4602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37471" y="4754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14600" y="4417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908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7432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616591" y="4036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768991" y="4188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921391" y="4341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956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200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9718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1242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2766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22600" y="3548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75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274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971800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124200" y="3363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276600" y="3515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743200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95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048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527691" y="3667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80091" y="3820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832491" y="3972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40391" y="406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92791" y="421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379062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531462" y="4439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683862" y="4592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337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489591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2362982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515382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667782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6419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27943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9467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7181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870591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0229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7689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921391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073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2718191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705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30229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489591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6419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7943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2740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426482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578882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86782" y="389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439182" y="405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85071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937471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089871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6670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743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895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7689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921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073791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3048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200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1242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76600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429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175000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327400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479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124200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2766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429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895600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48000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2004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6800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324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84891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692791" y="359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845191" y="374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191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343480" y="3830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495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073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149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01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1750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327400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3479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454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3606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3758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30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682609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3835009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581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733409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8858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530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682609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835009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301609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454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3606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861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32385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390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98800" y="328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251200" y="344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648982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4801382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598182" y="2938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750582" y="3091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902982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369582" y="3154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521982" y="3307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674382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154073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4496582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4648982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4445782" y="2971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4598182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750582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4217182" y="3187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69582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001673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4115582" y="3243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267982" y="3396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4064782" y="2905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17182" y="3058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369582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988582" y="3274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140982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4014373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4166773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4115973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4014373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140982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4293382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4217182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369582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21982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267982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420382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72782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217182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369582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521982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988582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140982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293382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077873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4284062" y="3372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4165991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4242191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3945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267982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420382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572782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546991" y="3004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699391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851791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623191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775591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927991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673991" y="2471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826391" y="2623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978791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623191" y="2133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4775591" y="2286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927991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4394591" y="2349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546991" y="2501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699391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179082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331482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483882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191782" y="298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344182" y="313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1651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18034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1600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1752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905000" y="3548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1524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1676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1156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1498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651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1600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752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371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003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270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990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1143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1168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016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1143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1295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1524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1574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1524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1286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1168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1396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574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1549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1701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853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1625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1777609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30009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1676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1828409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9808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1625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1777609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930009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1549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1701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1485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971880" y="47980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2124280" y="49504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2276680" y="51028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2429080" y="52552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2581480" y="54076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853809" y="47652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2006209" y="49176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2158609" y="5070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2082409" y="4810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2234809" y="4963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2387209" y="5115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1777609" y="47652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2413000" y="48414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2565400" y="4993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692009" y="4887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844409" y="5039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920609" y="4810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2336800" y="4866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2124280" y="5135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2276680" y="5288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2429080" y="5440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2006209" y="5103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082409" y="4996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234809" y="5148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2260600" y="4874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2413000" y="5026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2387209" y="4767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2539609" y="4920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692009" y="5072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2768209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2032000" y="4747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2184400" y="4899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1743280" y="5070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895680" y="52224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2048080" y="5374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1625209" y="50371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1701409" y="49304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853809" y="50828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879600" y="48085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2032000" y="49609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158609" y="48542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2311009" y="50066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2387209" y="47780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1803400" y="48339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1489671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1642071" y="5059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1794471" y="521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1371600" y="4874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1447800" y="4767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1600200" y="4920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778391" y="4798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2057400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2048080" y="4754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2200480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4385271" y="4983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4369191" y="4569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43434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44958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4648200" y="4615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4724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4343400" y="44959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4495800" y="46483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4419600" y="42673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4572000" y="44197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4369191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4445391" y="4678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4292991" y="471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767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Choose K points as initial centroids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32886" y="282955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>
            <a:off x="1554479" y="321707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>
            <a:off x="3073009" y="378967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>
            <a:off x="2098489" y="5039521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Rounded Rectangle 409"/>
          <p:cNvSpPr/>
          <p:nvPr/>
        </p:nvSpPr>
        <p:spPr>
          <a:xfrm>
            <a:off x="4414911" y="45581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3851871" y="4787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4004271" y="4940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3810000" y="4648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3835791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988191" y="4526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9624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4114800" y="4419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4267200" y="4572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40386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41910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43434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3942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3899291" y="4157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3851871" y="4973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3835791" y="455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38100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3962400" y="4452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114800" y="4605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4038600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41910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42418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39624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38100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38608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3876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4029280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49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K-Means Demonstration</a:t>
            </a:r>
          </a:p>
        </p:txBody>
      </p:sp>
      <p:sp>
        <p:nvSpPr>
          <p:cNvPr id="4" name="Oval 3"/>
          <p:cNvSpPr/>
          <p:nvPr/>
        </p:nvSpPr>
        <p:spPr>
          <a:xfrm>
            <a:off x="2404071" y="3720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6471" y="3873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08871" y="4025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1271" y="4178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13671" y="4330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6071" y="4482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8471" y="4635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70871" y="4787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165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7689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13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8000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71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124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194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718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62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14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0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49991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02391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454791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556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7084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60800" y="3886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505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810000" y="3548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276600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429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581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061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13491" y="3853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5891" y="4005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21391" y="394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73791" y="409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26191" y="424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13671" y="4515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66071" y="4668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18471" y="4820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5600" y="4483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971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997591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149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02391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66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290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1400" y="4452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57600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403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56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84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3528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05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657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24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27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429000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908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0610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2134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921391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073791" y="427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632671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785071" y="4602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37471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14600" y="4417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908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7432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616591" y="4036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768991" y="4188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921391" y="4341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956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200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9718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1242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2766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22600" y="3548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75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274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971800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124200" y="3363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276600" y="3515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743200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95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048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527691" y="3667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80091" y="3820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832491" y="3972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40391" y="406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92791" y="421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379062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531462" y="4439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683862" y="4592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337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489591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2362982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515382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667782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6419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27943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9467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7181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870591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0229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7689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921391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073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2718191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705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30229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489591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6419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7943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2740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426482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578882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86782" y="389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439182" y="405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85071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937471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089871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6670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743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895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7689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921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073791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3048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200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1242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76600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429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175000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327400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479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124200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2766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429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895600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48000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2004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6800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324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84891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692791" y="359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845191" y="374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191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343480" y="3830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495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073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149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01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1750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327400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3479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454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3606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3758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30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682609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3835009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581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733409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885809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530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682609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835009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301609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454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3606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861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32385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390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98800" y="328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251200" y="344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6489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4801382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598182" y="29387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750582" y="30911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902982" y="32435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369582" y="31546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521982" y="33070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674382" y="34594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154073" y="33959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44965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46489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4445782" y="2971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4598182" y="3124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7505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4217182" y="3187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69582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001673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4115582" y="32437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267982" y="33961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4064782" y="29059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17182" y="30583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369582" y="32107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988582" y="32742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140982" y="34266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4014373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4166773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4115973" y="3048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4014373" y="3416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1409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42933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42171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369582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21982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267982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420382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727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217182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3695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5219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988582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140982" y="2806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2933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077873" y="3200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4284062" y="337295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4165991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4242191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394591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2679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420382" y="3111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572782" y="3263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546991" y="3004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699391" y="3157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851791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6231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775591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927991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673991" y="2471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826391" y="2623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9787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623191" y="2133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4775591" y="2286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927991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4394591" y="2349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546991" y="2501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699391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1790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3314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483882" y="2895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191782" y="2984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344182" y="3136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16510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1803400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1600200" y="32435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1752600" y="33959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905000" y="35483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1524000" y="36118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1676400" y="37642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1156091" y="37007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14986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6510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1600200" y="3429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7526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371600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003691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270000" y="370094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990600" y="35790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1143000" y="37314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1168791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016391" y="3721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11430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12954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1524000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1574800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1524000" y="3048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1286080" y="367775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1168009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1396609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574800" y="3568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1549009" y="3309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1701409" y="3462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853809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16252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1777609" y="3233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30009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1676009" y="27762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1828409" y="2928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9808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1625209" y="2438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1777609" y="2590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930009" y="27432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1549009" y="2806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1701409" y="2959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1485900" y="3200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971880" y="47980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2124280" y="49504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2276680" y="51028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2429080" y="52552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2581480" y="54076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8538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2006209" y="4917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2158609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20824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2234809" y="49633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2387209" y="51157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17776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2413000" y="4841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2565400" y="4993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692009" y="4887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844409" y="50395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9206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2336800" y="4866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2124280" y="5135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2276680" y="5288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2429080" y="5440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2006209" y="51030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082409" y="4996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234809" y="5148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2260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2413000" y="5026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2387209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2539609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692009" y="5072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2768209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2032000" y="4747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2184400" y="4899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1743280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895680" y="5222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2048080" y="5374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1625209" y="50371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1701409" y="49304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853809" y="50828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879600" y="48085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2032000" y="4960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158609" y="48542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2311009" y="50066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2387209" y="47780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1803400" y="4833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1489671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1642071" y="5059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1794471" y="5212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1371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1447800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1600200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778391" y="4798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2057400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2048080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2200480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4385271" y="49834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4369191" y="4569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43434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4495800" y="44629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4648200" y="46153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4724400" y="4386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4343400" y="44959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4495800" y="4648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4419600" y="4267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4572000" y="44197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4369191" y="4907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4445391" y="4678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4292991" y="4711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767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Assign data points according to distance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32886" y="282955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>
            <a:off x="1554479" y="321707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>
            <a:off x="3073009" y="378967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>
            <a:off x="2098489" y="5039521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Rounded Rectangle 409"/>
          <p:cNvSpPr/>
          <p:nvPr/>
        </p:nvSpPr>
        <p:spPr>
          <a:xfrm>
            <a:off x="4414911" y="45581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3851871" y="47877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4004271" y="49401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3810000" y="4648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3835791" y="4373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988191" y="4526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962400" y="4267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4114800" y="4419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4267200" y="4572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40386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4191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4343400" y="4343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3942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3899291" y="41579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3851871" y="49731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3835791" y="4559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3810000" y="4300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3962400" y="4452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114800" y="4605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4038600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4191000" y="4376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42418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3962400" y="3949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38100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3860800" y="4005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3876880" y="39825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4029280" y="41349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99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1342</Words>
  <Application>Microsoft Office PowerPoint</Application>
  <PresentationFormat>On-screen Show (4:3)</PresentationFormat>
  <Paragraphs>255</Paragraphs>
  <Slides>31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Cambria Math</vt:lpstr>
      <vt:lpstr>Tahoma</vt:lpstr>
      <vt:lpstr>Office Theme</vt:lpstr>
      <vt:lpstr>Equation</vt:lpstr>
      <vt:lpstr>Clustering and Segmentation</vt:lpstr>
      <vt:lpstr>Case: Walmart’s Customer Segmentation</vt:lpstr>
      <vt:lpstr>What is Cluster Analysis?</vt:lpstr>
      <vt:lpstr>Applications</vt:lpstr>
      <vt:lpstr>What cluster analysis is NOT</vt:lpstr>
      <vt:lpstr>How would you design an algorithm to group these data points?</vt:lpstr>
      <vt:lpstr>K-Means: Overview</vt:lpstr>
      <vt:lpstr>K-Means Demonstration</vt:lpstr>
      <vt:lpstr>K-Means Demonstration</vt:lpstr>
      <vt:lpstr>K-Means Demonstration</vt:lpstr>
      <vt:lpstr>K-Means Demonstration</vt:lpstr>
      <vt:lpstr>K-Means Demonstration</vt:lpstr>
      <vt:lpstr>K-Means Algorithm</vt:lpstr>
      <vt:lpstr>Another Interaction Demonstration</vt:lpstr>
      <vt:lpstr>Choosing the initial centroids</vt:lpstr>
      <vt:lpstr>Example of Poor Initialization</vt:lpstr>
      <vt:lpstr>Before Clustering:  Normalize (Standardize) the data</vt:lpstr>
      <vt:lpstr>Normalization: A Numeric Example</vt:lpstr>
      <vt:lpstr>Before Clustering: Remove outliers </vt:lpstr>
      <vt:lpstr>Clusters can be ambiguous</vt:lpstr>
      <vt:lpstr>Evaluating K-means Clusters</vt:lpstr>
      <vt:lpstr>Example: Within-Cluster SSE</vt:lpstr>
      <vt:lpstr>Within-Cluster SSE</vt:lpstr>
      <vt:lpstr>SSE between clusters (Between-cluster SSE)</vt:lpstr>
      <vt:lpstr>Trade-off: Cohesion versus Separation</vt:lpstr>
      <vt:lpstr>Choosing the number of clusters (K)</vt:lpstr>
      <vt:lpstr>Figuring out if our clusters are good</vt:lpstr>
      <vt:lpstr>Limitations of K-Means Clustering</vt:lpstr>
      <vt:lpstr>The Keys to Successful Clustering</vt:lpstr>
      <vt:lpstr>Summary</vt:lpstr>
      <vt:lpstr>In Class 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Information, Knowledge, Wisdom</dc:title>
  <dc:creator/>
  <cp:lastModifiedBy>Jeremy J. Shafer</cp:lastModifiedBy>
  <cp:revision>3</cp:revision>
  <dcterms:created xsi:type="dcterms:W3CDTF">2011-09-06T14:24:06Z</dcterms:created>
  <dcterms:modified xsi:type="dcterms:W3CDTF">2023-11-15T17:28:04Z</dcterms:modified>
</cp:coreProperties>
</file>