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9" r:id="rId2"/>
    <p:sldId id="342" r:id="rId3"/>
    <p:sldId id="274" r:id="rId4"/>
    <p:sldId id="288" r:id="rId5"/>
    <p:sldId id="284" r:id="rId6"/>
    <p:sldId id="267" r:id="rId7"/>
    <p:sldId id="268" r:id="rId8"/>
    <p:sldId id="28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D07F59-436B-844E-B7EE-89024967F69B}" v="203" dt="2023-10-25T18:50:25.5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89388" autoAdjust="0"/>
  </p:normalViewPr>
  <p:slideViewPr>
    <p:cSldViewPr>
      <p:cViewPr varScale="1">
        <p:scale>
          <a:sx n="74" d="100"/>
          <a:sy n="74" d="100"/>
        </p:scale>
        <p:origin x="171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64B86-877F-457D-BA2B-5845AE3219D9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F5C7E-F30A-4B76-B57D-364F8CBF8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84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C0704-10D1-46F3-B581-ED371F30EBB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1277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C0704-10D1-46F3-B581-ED371F30EBB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5896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C0704-10D1-46F3-B581-ED371F30EBB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832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F5C7E-F30A-4B76-B57D-364F8CBF8A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56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F5C7E-F30A-4B76-B57D-364F8CBF8A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75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F5C7E-F30A-4B76-B57D-364F8CBF8A7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7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noFill/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77200" cy="2384425"/>
          </a:xfrm>
        </p:spPr>
        <p:txBody>
          <a:bodyPr>
            <a:normAutofit/>
          </a:bodyPr>
          <a:lstStyle/>
          <a:p>
            <a:r>
              <a:rPr lang="en-US" i="1" dirty="0"/>
              <a:t>Hypothesis Testing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3EDD7-F988-3D7B-B88B-4F2DD2B6F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7150" y="4953000"/>
            <a:ext cx="6489700" cy="9906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Jeremy Shafer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92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49C54B-2314-C779-5D7E-821696D0C2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451" y="2057400"/>
            <a:ext cx="1868150" cy="18681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C65C890-357C-2DD9-06C4-1F75AB0C1D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1" y="2146289"/>
            <a:ext cx="1791950" cy="17919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588E11-26DE-C160-EC9B-918158944068}"/>
              </a:ext>
            </a:extLst>
          </p:cNvPr>
          <p:cNvSpPr txBox="1"/>
          <p:nvPr/>
        </p:nvSpPr>
        <p:spPr>
          <a:xfrm>
            <a:off x="1676400" y="3810000"/>
            <a:ext cx="658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Do cat lovers spend more time reading books?</a:t>
            </a:r>
          </a:p>
          <a:p>
            <a:endParaRPr lang="en-US" sz="40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AB9B538-24EE-0747-B4EE-F8A23339BFDF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46647"/>
            <a:ext cx="9144000" cy="1219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/>
              <a:t>We study certain Phenomena and use Hypothesis Testing to answer questions.</a:t>
            </a:r>
          </a:p>
        </p:txBody>
      </p:sp>
    </p:spTree>
    <p:extLst>
      <p:ext uri="{BB962C8B-B14F-4D97-AF65-F5344CB8AC3E}">
        <p14:creationId xmlns:p14="http://schemas.microsoft.com/office/powerpoint/2010/main" val="1287083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AutoShape 4"/>
          <p:cNvSpPr>
            <a:spLocks noChangeArrowheads="1"/>
          </p:cNvSpPr>
          <p:nvPr/>
        </p:nvSpPr>
        <p:spPr bwMode="auto">
          <a:xfrm>
            <a:off x="6705600" y="3581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2438400" y="51816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Population</a:t>
            </a:r>
          </a:p>
        </p:txBody>
      </p:sp>
      <p:sp>
        <p:nvSpPr>
          <p:cNvPr id="113670" name="Oval 6"/>
          <p:cNvSpPr>
            <a:spLocks noChangeArrowheads="1"/>
          </p:cNvSpPr>
          <p:nvPr/>
        </p:nvSpPr>
        <p:spPr bwMode="auto">
          <a:xfrm>
            <a:off x="990600" y="1600200"/>
            <a:ext cx="4038600" cy="350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1" name="AutoShape 7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2" name="AutoShape 8"/>
          <p:cNvSpPr>
            <a:spLocks noChangeArrowheads="1"/>
          </p:cNvSpPr>
          <p:nvPr/>
        </p:nvSpPr>
        <p:spPr bwMode="auto">
          <a:xfrm>
            <a:off x="2438400" y="2438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3" name="AutoShape 9"/>
          <p:cNvSpPr>
            <a:spLocks noChangeArrowheads="1"/>
          </p:cNvSpPr>
          <p:nvPr/>
        </p:nvSpPr>
        <p:spPr bwMode="auto">
          <a:xfrm>
            <a:off x="2590800" y="2590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4" name="AutoShape 10"/>
          <p:cNvSpPr>
            <a:spLocks noChangeArrowheads="1"/>
          </p:cNvSpPr>
          <p:nvPr/>
        </p:nvSpPr>
        <p:spPr bwMode="auto">
          <a:xfrm>
            <a:off x="2819400" y="2057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5" name="AutoShape 11"/>
          <p:cNvSpPr>
            <a:spLocks noChangeArrowheads="1"/>
          </p:cNvSpPr>
          <p:nvPr/>
        </p:nvSpPr>
        <p:spPr bwMode="auto">
          <a:xfrm>
            <a:off x="2895600" y="2895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6" name="AutoShape 12"/>
          <p:cNvSpPr>
            <a:spLocks noChangeArrowheads="1"/>
          </p:cNvSpPr>
          <p:nvPr/>
        </p:nvSpPr>
        <p:spPr bwMode="auto">
          <a:xfrm>
            <a:off x="3048000" y="3048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7" name="AutoShape 13"/>
          <p:cNvSpPr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8" name="AutoShape 14"/>
          <p:cNvSpPr>
            <a:spLocks noChangeArrowheads="1"/>
          </p:cNvSpPr>
          <p:nvPr/>
        </p:nvSpPr>
        <p:spPr bwMode="auto">
          <a:xfrm>
            <a:off x="3429000" y="23622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9" name="AutoShape 15"/>
          <p:cNvSpPr>
            <a:spLocks noChangeArrowheads="1"/>
          </p:cNvSpPr>
          <p:nvPr/>
        </p:nvSpPr>
        <p:spPr bwMode="auto">
          <a:xfrm>
            <a:off x="3505200" y="35052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0" name="AutoShape 16"/>
          <p:cNvSpPr>
            <a:spLocks noChangeArrowheads="1"/>
          </p:cNvSpPr>
          <p:nvPr/>
        </p:nvSpPr>
        <p:spPr bwMode="auto">
          <a:xfrm>
            <a:off x="3657600" y="3657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1" name="AutoShape 17"/>
          <p:cNvSpPr>
            <a:spLocks noChangeArrowheads="1"/>
          </p:cNvSpPr>
          <p:nvPr/>
        </p:nvSpPr>
        <p:spPr bwMode="auto">
          <a:xfrm>
            <a:off x="3124200" y="4114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2" name="AutoShape 18"/>
          <p:cNvSpPr>
            <a:spLocks noChangeArrowheads="1"/>
          </p:cNvSpPr>
          <p:nvPr/>
        </p:nvSpPr>
        <p:spPr bwMode="auto">
          <a:xfrm>
            <a:off x="1752600" y="3657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3" name="AutoShape 19"/>
          <p:cNvSpPr>
            <a:spLocks noChangeArrowheads="1"/>
          </p:cNvSpPr>
          <p:nvPr/>
        </p:nvSpPr>
        <p:spPr bwMode="auto">
          <a:xfrm>
            <a:off x="2590800" y="3200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4" name="AutoShape 20"/>
          <p:cNvSpPr>
            <a:spLocks noChangeArrowheads="1"/>
          </p:cNvSpPr>
          <p:nvPr/>
        </p:nvSpPr>
        <p:spPr bwMode="auto">
          <a:xfrm>
            <a:off x="1524000" y="2667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5" name="AutoShape 21"/>
          <p:cNvSpPr>
            <a:spLocks noChangeArrowheads="1"/>
          </p:cNvSpPr>
          <p:nvPr/>
        </p:nvSpPr>
        <p:spPr bwMode="auto">
          <a:xfrm>
            <a:off x="4343400" y="2667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6" name="AutoShape 22"/>
          <p:cNvSpPr>
            <a:spLocks noChangeArrowheads="1"/>
          </p:cNvSpPr>
          <p:nvPr/>
        </p:nvSpPr>
        <p:spPr bwMode="auto">
          <a:xfrm>
            <a:off x="2514600" y="3810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7" name="AutoShape 23"/>
          <p:cNvSpPr>
            <a:spLocks noChangeArrowheads="1"/>
          </p:cNvSpPr>
          <p:nvPr/>
        </p:nvSpPr>
        <p:spPr bwMode="auto">
          <a:xfrm>
            <a:off x="3048000" y="3048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8" name="AutoShape 24"/>
          <p:cNvSpPr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9" name="AutoShape 25"/>
          <p:cNvSpPr>
            <a:spLocks noChangeArrowheads="1"/>
          </p:cNvSpPr>
          <p:nvPr/>
        </p:nvSpPr>
        <p:spPr bwMode="auto">
          <a:xfrm>
            <a:off x="1905000" y="3810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0" name="AutoShape 26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1" name="AutoShape 27"/>
          <p:cNvSpPr>
            <a:spLocks noChangeArrowheads="1"/>
          </p:cNvSpPr>
          <p:nvPr/>
        </p:nvSpPr>
        <p:spPr bwMode="auto">
          <a:xfrm>
            <a:off x="1676400" y="2819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2" name="AutoShape 28"/>
          <p:cNvSpPr>
            <a:spLocks noChangeArrowheads="1"/>
          </p:cNvSpPr>
          <p:nvPr/>
        </p:nvSpPr>
        <p:spPr bwMode="auto">
          <a:xfrm>
            <a:off x="2667000" y="3962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3" name="AutoShape 29"/>
          <p:cNvSpPr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4" name="AutoShape 30"/>
          <p:cNvSpPr>
            <a:spLocks noChangeArrowheads="1"/>
          </p:cNvSpPr>
          <p:nvPr/>
        </p:nvSpPr>
        <p:spPr bwMode="auto">
          <a:xfrm>
            <a:off x="3352800" y="3352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5" name="AutoShape 31"/>
          <p:cNvSpPr>
            <a:spLocks noChangeArrowheads="1"/>
          </p:cNvSpPr>
          <p:nvPr/>
        </p:nvSpPr>
        <p:spPr bwMode="auto">
          <a:xfrm>
            <a:off x="2057400" y="3962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6" name="AutoShape 32"/>
          <p:cNvSpPr>
            <a:spLocks noChangeArrowheads="1"/>
          </p:cNvSpPr>
          <p:nvPr/>
        </p:nvSpPr>
        <p:spPr bwMode="auto">
          <a:xfrm>
            <a:off x="2895600" y="35052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7" name="AutoShape 33"/>
          <p:cNvSpPr>
            <a:spLocks noChangeArrowheads="1"/>
          </p:cNvSpPr>
          <p:nvPr/>
        </p:nvSpPr>
        <p:spPr bwMode="auto">
          <a:xfrm>
            <a:off x="1828800" y="2971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8" name="AutoShape 34"/>
          <p:cNvSpPr>
            <a:spLocks noChangeArrowheads="1"/>
          </p:cNvSpPr>
          <p:nvPr/>
        </p:nvSpPr>
        <p:spPr bwMode="auto">
          <a:xfrm>
            <a:off x="2819400" y="4114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9" name="AutoShape 35"/>
          <p:cNvSpPr>
            <a:spLocks noChangeArrowheads="1"/>
          </p:cNvSpPr>
          <p:nvPr/>
        </p:nvSpPr>
        <p:spPr bwMode="auto">
          <a:xfrm>
            <a:off x="2971800" y="2209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0" name="AutoShape 36"/>
          <p:cNvSpPr>
            <a:spLocks noChangeArrowheads="1"/>
          </p:cNvSpPr>
          <p:nvPr/>
        </p:nvSpPr>
        <p:spPr bwMode="auto">
          <a:xfrm>
            <a:off x="3048000" y="3048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1" name="AutoShape 37"/>
          <p:cNvSpPr>
            <a:spLocks noChangeArrowheads="1"/>
          </p:cNvSpPr>
          <p:nvPr/>
        </p:nvSpPr>
        <p:spPr bwMode="auto">
          <a:xfrm>
            <a:off x="3581400" y="2514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2" name="AutoShape 38"/>
          <p:cNvSpPr>
            <a:spLocks noChangeArrowheads="1"/>
          </p:cNvSpPr>
          <p:nvPr/>
        </p:nvSpPr>
        <p:spPr bwMode="auto">
          <a:xfrm>
            <a:off x="7162800" y="3962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3" name="AutoShape 39"/>
          <p:cNvSpPr>
            <a:spLocks noChangeArrowheads="1"/>
          </p:cNvSpPr>
          <p:nvPr/>
        </p:nvSpPr>
        <p:spPr bwMode="auto">
          <a:xfrm>
            <a:off x="6553200" y="3962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4" name="AutoShape 40"/>
          <p:cNvSpPr>
            <a:spLocks noChangeArrowheads="1"/>
          </p:cNvSpPr>
          <p:nvPr/>
        </p:nvSpPr>
        <p:spPr bwMode="auto">
          <a:xfrm>
            <a:off x="3733800" y="2667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5" name="AutoShape 41"/>
          <p:cNvSpPr>
            <a:spLocks noChangeArrowheads="1"/>
          </p:cNvSpPr>
          <p:nvPr/>
        </p:nvSpPr>
        <p:spPr bwMode="auto">
          <a:xfrm>
            <a:off x="3276600" y="2514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6" name="AutoShape 42"/>
          <p:cNvSpPr>
            <a:spLocks noChangeArrowheads="1"/>
          </p:cNvSpPr>
          <p:nvPr/>
        </p:nvSpPr>
        <p:spPr bwMode="auto">
          <a:xfrm>
            <a:off x="3352800" y="3352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7" name="AutoShape 43"/>
          <p:cNvSpPr>
            <a:spLocks noChangeArrowheads="1"/>
          </p:cNvSpPr>
          <p:nvPr/>
        </p:nvSpPr>
        <p:spPr bwMode="auto">
          <a:xfrm>
            <a:off x="3886200" y="2819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8" name="AutoShape 44"/>
          <p:cNvSpPr>
            <a:spLocks noChangeArrowheads="1"/>
          </p:cNvSpPr>
          <p:nvPr/>
        </p:nvSpPr>
        <p:spPr bwMode="auto">
          <a:xfrm>
            <a:off x="3429000" y="2514315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9" name="AutoShape 45"/>
          <p:cNvSpPr>
            <a:spLocks noChangeArrowheads="1"/>
          </p:cNvSpPr>
          <p:nvPr/>
        </p:nvSpPr>
        <p:spPr bwMode="auto">
          <a:xfrm>
            <a:off x="3505200" y="35052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10" name="AutoShape 46"/>
          <p:cNvSpPr>
            <a:spLocks noChangeArrowheads="1"/>
          </p:cNvSpPr>
          <p:nvPr/>
        </p:nvSpPr>
        <p:spPr bwMode="auto">
          <a:xfrm>
            <a:off x="4038600" y="2971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11" name="AutoShape 47"/>
          <p:cNvSpPr>
            <a:spLocks noChangeArrowheads="1"/>
          </p:cNvSpPr>
          <p:nvPr/>
        </p:nvSpPr>
        <p:spPr bwMode="auto">
          <a:xfrm rot="12329854">
            <a:off x="4495800" y="3505200"/>
            <a:ext cx="1676400" cy="228600"/>
          </a:xfrm>
          <a:prstGeom prst="leftArrow">
            <a:avLst>
              <a:gd name="adj1" fmla="val 50000"/>
              <a:gd name="adj2" fmla="val 18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14" name="Text Box 50"/>
          <p:cNvSpPr txBox="1">
            <a:spLocks noChangeArrowheads="1"/>
          </p:cNvSpPr>
          <p:nvPr/>
        </p:nvSpPr>
        <p:spPr bwMode="auto">
          <a:xfrm>
            <a:off x="6629400" y="5173663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Sample</a:t>
            </a:r>
          </a:p>
        </p:txBody>
      </p:sp>
      <p:sp>
        <p:nvSpPr>
          <p:cNvPr id="113715" name="AutoShape 51"/>
          <p:cNvSpPr>
            <a:spLocks noChangeArrowheads="1"/>
          </p:cNvSpPr>
          <p:nvPr/>
        </p:nvSpPr>
        <p:spPr bwMode="auto">
          <a:xfrm>
            <a:off x="6553200" y="3124200"/>
            <a:ext cx="1143000" cy="1828800"/>
          </a:xfrm>
          <a:prstGeom prst="can">
            <a:avLst>
              <a:gd name="adj" fmla="val 4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5F70F20-4062-8EF8-F23F-46B46295D0A1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4805"/>
            <a:ext cx="9144000" cy="1219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/>
              <a:t>Sample vs. Population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4798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Learning from Sample</a:t>
            </a:r>
          </a:p>
        </p:txBody>
      </p:sp>
      <p:sp>
        <p:nvSpPr>
          <p:cNvPr id="113668" name="AutoShape 4"/>
          <p:cNvSpPr>
            <a:spLocks noChangeArrowheads="1"/>
          </p:cNvSpPr>
          <p:nvPr/>
        </p:nvSpPr>
        <p:spPr bwMode="auto">
          <a:xfrm>
            <a:off x="6705600" y="3581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2438400" y="51816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Population</a:t>
            </a:r>
          </a:p>
        </p:txBody>
      </p:sp>
      <p:sp>
        <p:nvSpPr>
          <p:cNvPr id="113670" name="Oval 6"/>
          <p:cNvSpPr>
            <a:spLocks noChangeArrowheads="1"/>
          </p:cNvSpPr>
          <p:nvPr/>
        </p:nvSpPr>
        <p:spPr bwMode="auto">
          <a:xfrm>
            <a:off x="990600" y="1600200"/>
            <a:ext cx="4038600" cy="3505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1" name="AutoShape 7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2" name="AutoShape 8"/>
          <p:cNvSpPr>
            <a:spLocks noChangeArrowheads="1"/>
          </p:cNvSpPr>
          <p:nvPr/>
        </p:nvSpPr>
        <p:spPr bwMode="auto">
          <a:xfrm>
            <a:off x="2438400" y="2438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3" name="AutoShape 9"/>
          <p:cNvSpPr>
            <a:spLocks noChangeArrowheads="1"/>
          </p:cNvSpPr>
          <p:nvPr/>
        </p:nvSpPr>
        <p:spPr bwMode="auto">
          <a:xfrm>
            <a:off x="2590800" y="2590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4" name="AutoShape 10"/>
          <p:cNvSpPr>
            <a:spLocks noChangeArrowheads="1"/>
          </p:cNvSpPr>
          <p:nvPr/>
        </p:nvSpPr>
        <p:spPr bwMode="auto">
          <a:xfrm>
            <a:off x="2819400" y="2057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5" name="AutoShape 11"/>
          <p:cNvSpPr>
            <a:spLocks noChangeArrowheads="1"/>
          </p:cNvSpPr>
          <p:nvPr/>
        </p:nvSpPr>
        <p:spPr bwMode="auto">
          <a:xfrm>
            <a:off x="2895600" y="2895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6" name="AutoShape 12"/>
          <p:cNvSpPr>
            <a:spLocks noChangeArrowheads="1"/>
          </p:cNvSpPr>
          <p:nvPr/>
        </p:nvSpPr>
        <p:spPr bwMode="auto">
          <a:xfrm>
            <a:off x="3048000" y="3048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7" name="AutoShape 13"/>
          <p:cNvSpPr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8" name="AutoShape 14"/>
          <p:cNvSpPr>
            <a:spLocks noChangeArrowheads="1"/>
          </p:cNvSpPr>
          <p:nvPr/>
        </p:nvSpPr>
        <p:spPr bwMode="auto">
          <a:xfrm>
            <a:off x="3429000" y="23622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9" name="AutoShape 15"/>
          <p:cNvSpPr>
            <a:spLocks noChangeArrowheads="1"/>
          </p:cNvSpPr>
          <p:nvPr/>
        </p:nvSpPr>
        <p:spPr bwMode="auto">
          <a:xfrm>
            <a:off x="3505200" y="35052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0" name="AutoShape 16"/>
          <p:cNvSpPr>
            <a:spLocks noChangeArrowheads="1"/>
          </p:cNvSpPr>
          <p:nvPr/>
        </p:nvSpPr>
        <p:spPr bwMode="auto">
          <a:xfrm>
            <a:off x="3657600" y="3657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1" name="AutoShape 17"/>
          <p:cNvSpPr>
            <a:spLocks noChangeArrowheads="1"/>
          </p:cNvSpPr>
          <p:nvPr/>
        </p:nvSpPr>
        <p:spPr bwMode="auto">
          <a:xfrm>
            <a:off x="3124200" y="4114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2" name="AutoShape 18"/>
          <p:cNvSpPr>
            <a:spLocks noChangeArrowheads="1"/>
          </p:cNvSpPr>
          <p:nvPr/>
        </p:nvSpPr>
        <p:spPr bwMode="auto">
          <a:xfrm>
            <a:off x="1752600" y="3657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3" name="AutoShape 19"/>
          <p:cNvSpPr>
            <a:spLocks noChangeArrowheads="1"/>
          </p:cNvSpPr>
          <p:nvPr/>
        </p:nvSpPr>
        <p:spPr bwMode="auto">
          <a:xfrm>
            <a:off x="2590800" y="3200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4" name="AutoShape 20"/>
          <p:cNvSpPr>
            <a:spLocks noChangeArrowheads="1"/>
          </p:cNvSpPr>
          <p:nvPr/>
        </p:nvSpPr>
        <p:spPr bwMode="auto">
          <a:xfrm>
            <a:off x="1524000" y="2667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5" name="AutoShape 21"/>
          <p:cNvSpPr>
            <a:spLocks noChangeArrowheads="1"/>
          </p:cNvSpPr>
          <p:nvPr/>
        </p:nvSpPr>
        <p:spPr bwMode="auto">
          <a:xfrm>
            <a:off x="4343400" y="2667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6" name="AutoShape 22"/>
          <p:cNvSpPr>
            <a:spLocks noChangeArrowheads="1"/>
          </p:cNvSpPr>
          <p:nvPr/>
        </p:nvSpPr>
        <p:spPr bwMode="auto">
          <a:xfrm>
            <a:off x="2514600" y="3810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7" name="AutoShape 23"/>
          <p:cNvSpPr>
            <a:spLocks noChangeArrowheads="1"/>
          </p:cNvSpPr>
          <p:nvPr/>
        </p:nvSpPr>
        <p:spPr bwMode="auto">
          <a:xfrm>
            <a:off x="3048000" y="3048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8" name="AutoShape 24"/>
          <p:cNvSpPr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9" name="AutoShape 25"/>
          <p:cNvSpPr>
            <a:spLocks noChangeArrowheads="1"/>
          </p:cNvSpPr>
          <p:nvPr/>
        </p:nvSpPr>
        <p:spPr bwMode="auto">
          <a:xfrm>
            <a:off x="1905000" y="3810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0" name="AutoShape 26"/>
          <p:cNvSpPr>
            <a:spLocks noChangeArrowheads="1"/>
          </p:cNvSpPr>
          <p:nvPr/>
        </p:nvSpPr>
        <p:spPr bwMode="auto">
          <a:xfrm>
            <a:off x="2743200" y="3352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1" name="AutoShape 27"/>
          <p:cNvSpPr>
            <a:spLocks noChangeArrowheads="1"/>
          </p:cNvSpPr>
          <p:nvPr/>
        </p:nvSpPr>
        <p:spPr bwMode="auto">
          <a:xfrm>
            <a:off x="1676400" y="2819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2" name="AutoShape 28"/>
          <p:cNvSpPr>
            <a:spLocks noChangeArrowheads="1"/>
          </p:cNvSpPr>
          <p:nvPr/>
        </p:nvSpPr>
        <p:spPr bwMode="auto">
          <a:xfrm>
            <a:off x="2667000" y="3962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3" name="AutoShape 29"/>
          <p:cNvSpPr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4" name="AutoShape 30"/>
          <p:cNvSpPr>
            <a:spLocks noChangeArrowheads="1"/>
          </p:cNvSpPr>
          <p:nvPr/>
        </p:nvSpPr>
        <p:spPr bwMode="auto">
          <a:xfrm>
            <a:off x="3352800" y="3352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5" name="AutoShape 31"/>
          <p:cNvSpPr>
            <a:spLocks noChangeArrowheads="1"/>
          </p:cNvSpPr>
          <p:nvPr/>
        </p:nvSpPr>
        <p:spPr bwMode="auto">
          <a:xfrm>
            <a:off x="2057400" y="3962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6" name="AutoShape 32"/>
          <p:cNvSpPr>
            <a:spLocks noChangeArrowheads="1"/>
          </p:cNvSpPr>
          <p:nvPr/>
        </p:nvSpPr>
        <p:spPr bwMode="auto">
          <a:xfrm>
            <a:off x="2895600" y="35052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7" name="AutoShape 33"/>
          <p:cNvSpPr>
            <a:spLocks noChangeArrowheads="1"/>
          </p:cNvSpPr>
          <p:nvPr/>
        </p:nvSpPr>
        <p:spPr bwMode="auto">
          <a:xfrm>
            <a:off x="1828800" y="2971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8" name="AutoShape 34"/>
          <p:cNvSpPr>
            <a:spLocks noChangeArrowheads="1"/>
          </p:cNvSpPr>
          <p:nvPr/>
        </p:nvSpPr>
        <p:spPr bwMode="auto">
          <a:xfrm>
            <a:off x="2819400" y="4114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99" name="AutoShape 35"/>
          <p:cNvSpPr>
            <a:spLocks noChangeArrowheads="1"/>
          </p:cNvSpPr>
          <p:nvPr/>
        </p:nvSpPr>
        <p:spPr bwMode="auto">
          <a:xfrm>
            <a:off x="2971800" y="2209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0" name="AutoShape 36"/>
          <p:cNvSpPr>
            <a:spLocks noChangeArrowheads="1"/>
          </p:cNvSpPr>
          <p:nvPr/>
        </p:nvSpPr>
        <p:spPr bwMode="auto">
          <a:xfrm>
            <a:off x="3048000" y="3048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1" name="AutoShape 37"/>
          <p:cNvSpPr>
            <a:spLocks noChangeArrowheads="1"/>
          </p:cNvSpPr>
          <p:nvPr/>
        </p:nvSpPr>
        <p:spPr bwMode="auto">
          <a:xfrm>
            <a:off x="3581400" y="2514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2" name="AutoShape 38"/>
          <p:cNvSpPr>
            <a:spLocks noChangeArrowheads="1"/>
          </p:cNvSpPr>
          <p:nvPr/>
        </p:nvSpPr>
        <p:spPr bwMode="auto">
          <a:xfrm>
            <a:off x="7162800" y="3962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3" name="AutoShape 39"/>
          <p:cNvSpPr>
            <a:spLocks noChangeArrowheads="1"/>
          </p:cNvSpPr>
          <p:nvPr/>
        </p:nvSpPr>
        <p:spPr bwMode="auto">
          <a:xfrm>
            <a:off x="6553200" y="3962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4" name="AutoShape 40"/>
          <p:cNvSpPr>
            <a:spLocks noChangeArrowheads="1"/>
          </p:cNvSpPr>
          <p:nvPr/>
        </p:nvSpPr>
        <p:spPr bwMode="auto">
          <a:xfrm>
            <a:off x="3733800" y="2667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5" name="AutoShape 41"/>
          <p:cNvSpPr>
            <a:spLocks noChangeArrowheads="1"/>
          </p:cNvSpPr>
          <p:nvPr/>
        </p:nvSpPr>
        <p:spPr bwMode="auto">
          <a:xfrm>
            <a:off x="3276600" y="2514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6" name="AutoShape 42"/>
          <p:cNvSpPr>
            <a:spLocks noChangeArrowheads="1"/>
          </p:cNvSpPr>
          <p:nvPr/>
        </p:nvSpPr>
        <p:spPr bwMode="auto">
          <a:xfrm>
            <a:off x="3352800" y="3352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7" name="AutoShape 43"/>
          <p:cNvSpPr>
            <a:spLocks noChangeArrowheads="1"/>
          </p:cNvSpPr>
          <p:nvPr/>
        </p:nvSpPr>
        <p:spPr bwMode="auto">
          <a:xfrm>
            <a:off x="3886200" y="2819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8" name="AutoShape 44"/>
          <p:cNvSpPr>
            <a:spLocks noChangeArrowheads="1"/>
          </p:cNvSpPr>
          <p:nvPr/>
        </p:nvSpPr>
        <p:spPr bwMode="auto">
          <a:xfrm>
            <a:off x="3429000" y="2667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9" name="AutoShape 45"/>
          <p:cNvSpPr>
            <a:spLocks noChangeArrowheads="1"/>
          </p:cNvSpPr>
          <p:nvPr/>
        </p:nvSpPr>
        <p:spPr bwMode="auto">
          <a:xfrm>
            <a:off x="3505200" y="35052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10" name="AutoShape 46"/>
          <p:cNvSpPr>
            <a:spLocks noChangeArrowheads="1"/>
          </p:cNvSpPr>
          <p:nvPr/>
        </p:nvSpPr>
        <p:spPr bwMode="auto">
          <a:xfrm>
            <a:off x="4038600" y="2971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11" name="AutoShape 47"/>
          <p:cNvSpPr>
            <a:spLocks noChangeArrowheads="1"/>
          </p:cNvSpPr>
          <p:nvPr/>
        </p:nvSpPr>
        <p:spPr bwMode="auto">
          <a:xfrm rot="1364200">
            <a:off x="4495800" y="3505200"/>
            <a:ext cx="1676400" cy="228600"/>
          </a:xfrm>
          <a:prstGeom prst="leftArrow">
            <a:avLst>
              <a:gd name="adj1" fmla="val 50000"/>
              <a:gd name="adj2" fmla="val 18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14" name="Text Box 50"/>
          <p:cNvSpPr txBox="1">
            <a:spLocks noChangeArrowheads="1"/>
          </p:cNvSpPr>
          <p:nvPr/>
        </p:nvSpPr>
        <p:spPr bwMode="auto">
          <a:xfrm>
            <a:off x="6629400" y="5173663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Sample</a:t>
            </a:r>
          </a:p>
        </p:txBody>
      </p:sp>
      <p:sp>
        <p:nvSpPr>
          <p:cNvPr id="113715" name="AutoShape 51"/>
          <p:cNvSpPr>
            <a:spLocks noChangeArrowheads="1"/>
          </p:cNvSpPr>
          <p:nvPr/>
        </p:nvSpPr>
        <p:spPr bwMode="auto">
          <a:xfrm>
            <a:off x="6553200" y="3124200"/>
            <a:ext cx="1143000" cy="1828800"/>
          </a:xfrm>
          <a:prstGeom prst="can">
            <a:avLst>
              <a:gd name="adj" fmla="val 4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562600" y="2819400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24256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05800" cy="838200"/>
          </a:xfrm>
        </p:spPr>
        <p:txBody>
          <a:bodyPr>
            <a:noAutofit/>
          </a:bodyPr>
          <a:lstStyle/>
          <a:p>
            <a:r>
              <a:rPr lang="en-US" dirty="0"/>
              <a:t>Steps in Hypothesis Testing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267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State the Null hypothesis.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State the Alternative hypothesis.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Calculate the test statistics and p-values.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Decision rule for rejection of the Null hypothesis using p-values.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3400" y="6400800"/>
            <a:ext cx="1981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Source: Wissel, et al (2001)</a:t>
            </a:r>
          </a:p>
        </p:txBody>
      </p:sp>
    </p:spTree>
    <p:extLst>
      <p:ext uri="{BB962C8B-B14F-4D97-AF65-F5344CB8AC3E}">
        <p14:creationId xmlns:p14="http://schemas.microsoft.com/office/powerpoint/2010/main" val="448024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Hypothesis testing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914400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Hypothesis Testing: </a:t>
            </a:r>
            <a:r>
              <a:rPr lang="en-US" sz="2800" dirty="0"/>
              <a:t>A technique for using data to validate/invalidate a claim about a population.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447801"/>
            <a:ext cx="7696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71500" y="2225450"/>
                <a:ext cx="8039100" cy="433965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600" b="1" dirty="0"/>
                  <a:t>Example: </a:t>
                </a:r>
                <a:r>
                  <a:rPr lang="en-US" sz="3200" dirty="0"/>
                  <a:t>population means </a:t>
                </a:r>
              </a:p>
              <a:p>
                <a:endParaRPr lang="en-US" sz="3200" dirty="0"/>
              </a:p>
              <a:p>
                <a:r>
                  <a:rPr lang="en-US" sz="3200" dirty="0"/>
                  <a:t>Are the average reading times of cat lovers and dog lovers really equal?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32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Null Hypothesis: </a:t>
                </a:r>
                <a:r>
                  <a:rPr lang="en-US" sz="2800" dirty="0">
                    <a:solidFill>
                      <a:srgbClr val="FF0000"/>
                    </a:solidFill>
                  </a:rPr>
                  <a:t>H</a:t>
                </a:r>
                <a:r>
                  <a:rPr lang="en-US" sz="2800" baseline="-25000" dirty="0">
                    <a:solidFill>
                      <a:srgbClr val="FF0000"/>
                    </a:solidFill>
                  </a:rPr>
                  <a:t>0</a:t>
                </a:r>
                <a:r>
                  <a:rPr lang="en-US" sz="2800" dirty="0">
                    <a:solidFill>
                      <a:srgbClr val="FF0000"/>
                    </a:solidFill>
                  </a:rPr>
                  <a:t>: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FF0000"/>
                    </a:solidFill>
                  </a:rPr>
                  <a:t> (Average reading times are equal)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Alternative Hypothesis: </a:t>
                </a:r>
                <a:r>
                  <a:rPr lang="en-US" sz="2800" dirty="0">
                    <a:solidFill>
                      <a:srgbClr val="FF0000"/>
                    </a:solidFill>
                  </a:rPr>
                  <a:t>H</a:t>
                </a:r>
                <a:r>
                  <a:rPr lang="en-US" sz="2800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sz="2800" dirty="0">
                    <a:solidFill>
                      <a:srgbClr val="FF0000"/>
                    </a:solidFill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FF0000"/>
                    </a:solidFill>
                  </a:rPr>
                  <a:t> (Average reading times are different)</a:t>
                </a:r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2225450"/>
                <a:ext cx="8039100" cy="43396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2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p-values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447801"/>
            <a:ext cx="7696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295401"/>
            <a:ext cx="83820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Hypothesis testing uses </a:t>
            </a:r>
            <a:r>
              <a:rPr lang="en-US" sz="2400" b="1" dirty="0"/>
              <a:t>p-values</a:t>
            </a:r>
            <a:r>
              <a:rPr lang="en-US" sz="2400" dirty="0"/>
              <a:t> to weigh the strength of  the evidence against the null hypothesis (what the sample data is telling you about the population).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2667000"/>
            <a:ext cx="8382000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The p-value is a number between 0 and 1.</a:t>
            </a:r>
          </a:p>
          <a:p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 small </a:t>
            </a:r>
            <a:r>
              <a:rPr lang="en-US" sz="2400" b="1" i="1" dirty="0"/>
              <a:t>p</a:t>
            </a:r>
            <a:r>
              <a:rPr lang="en-US" sz="2400" b="1" dirty="0"/>
              <a:t>-value (typically ≤ 0.05) </a:t>
            </a:r>
            <a:r>
              <a:rPr lang="en-US" sz="2400" dirty="0"/>
              <a:t>indicates strong evidence against the null hypothesis, so you </a:t>
            </a:r>
            <a:r>
              <a:rPr lang="en-US" sz="2400" b="1" dirty="0"/>
              <a:t>reject the null hypothesis</a:t>
            </a:r>
            <a:r>
              <a:rPr lang="en-US" sz="2400" dirty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 large </a:t>
            </a:r>
            <a:r>
              <a:rPr lang="en-US" sz="2400" b="1" i="1" dirty="0"/>
              <a:t>p</a:t>
            </a:r>
            <a:r>
              <a:rPr lang="en-US" sz="2400" b="1" dirty="0"/>
              <a:t>-value (&gt; 0.05) </a:t>
            </a:r>
            <a:r>
              <a:rPr lang="en-US" sz="2400" dirty="0"/>
              <a:t>indicates weak evidence against the null hypothesis, so you </a:t>
            </a:r>
            <a:r>
              <a:rPr lang="en-US" sz="2400" b="1" dirty="0"/>
              <a:t>fail to reject the null hypothesis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4082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 to 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447801"/>
            <a:ext cx="7696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0550" y="3581400"/>
            <a:ext cx="8039100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</a:t>
            </a:r>
            <a:r>
              <a:rPr lang="en-US" sz="2400" b="1" i="1" dirty="0"/>
              <a:t>p</a:t>
            </a:r>
            <a:r>
              <a:rPr lang="en-US" sz="2400" b="1" dirty="0"/>
              <a:t>-value ≤ 0.05</a:t>
            </a:r>
            <a:r>
              <a:rPr lang="en-US" sz="2400" dirty="0"/>
              <a:t>, you </a:t>
            </a:r>
            <a:r>
              <a:rPr lang="en-US" sz="2400" b="1" dirty="0"/>
              <a:t>reject the null hypothesis. </a:t>
            </a:r>
            <a:r>
              <a:rPr lang="en-US" sz="2400" dirty="0"/>
              <a:t>Therefore, the average reading times are statistically different.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</a:t>
            </a:r>
            <a:r>
              <a:rPr lang="en-US" sz="2400" b="1" i="1" dirty="0"/>
              <a:t>p</a:t>
            </a:r>
            <a:r>
              <a:rPr lang="en-US" sz="2400" b="1" dirty="0"/>
              <a:t>-value&gt; 0.05, </a:t>
            </a:r>
            <a:r>
              <a:rPr lang="en-US" sz="2400" dirty="0"/>
              <a:t>you </a:t>
            </a:r>
            <a:r>
              <a:rPr lang="en-US" sz="2400" b="1" dirty="0"/>
              <a:t>fail to reject the null hypothesis. </a:t>
            </a:r>
            <a:r>
              <a:rPr lang="en-US" sz="2400" dirty="0"/>
              <a:t>Therefore, there is insufficient evidence to conclude that the average reading times are different.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1071413-24AF-E1CC-B67F-8F9ADC3FEFFA}"/>
                  </a:ext>
                </a:extLst>
              </p:cNvPr>
              <p:cNvSpPr txBox="1"/>
              <p:nvPr/>
            </p:nvSpPr>
            <p:spPr>
              <a:xfrm>
                <a:off x="590550" y="1219200"/>
                <a:ext cx="8039100" cy="193899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Example : </a:t>
                </a:r>
                <a:endParaRPr lang="en-US" sz="2400" dirty="0"/>
              </a:p>
              <a:p>
                <a:r>
                  <a:rPr lang="en-US" sz="2000" dirty="0"/>
                  <a:t>Population means (Are the average reading times of cat lovers and dog lovers really equal?)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Null Hypothesis: </a:t>
                </a:r>
                <a:r>
                  <a:rPr lang="en-US" dirty="0">
                    <a:solidFill>
                      <a:srgbClr val="FF0000"/>
                    </a:solidFill>
                  </a:rPr>
                  <a:t>H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0</a:t>
                </a:r>
                <a:r>
                  <a:rPr lang="en-US" dirty="0">
                    <a:solidFill>
                      <a:srgbClr val="FF0000"/>
                    </a:solidFill>
                  </a:rPr>
                  <a:t>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(Average reading times are equal)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Alternative Hypothesis: </a:t>
                </a:r>
                <a:r>
                  <a:rPr lang="en-US" dirty="0">
                    <a:solidFill>
                      <a:srgbClr val="FF0000"/>
                    </a:solidFill>
                  </a:rPr>
                  <a:t>H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dirty="0">
                    <a:solidFill>
                      <a:srgbClr val="FF0000"/>
                    </a:solidFill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(Average reading times are different)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1071413-24AF-E1CC-B67F-8F9ADC3FEF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50" y="1219200"/>
                <a:ext cx="8039100" cy="19389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430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8765</TotalTime>
  <Words>343</Words>
  <Application>Microsoft Office PowerPoint</Application>
  <PresentationFormat>On-screen Show (4:3)</PresentationFormat>
  <Paragraphs>48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Hypothesis Testing</vt:lpstr>
      <vt:lpstr>PowerPoint Presentation</vt:lpstr>
      <vt:lpstr>PowerPoint Presentation</vt:lpstr>
      <vt:lpstr>Learning from Sample</vt:lpstr>
      <vt:lpstr>Steps in Hypothesis Testing</vt:lpstr>
      <vt:lpstr>Hypothesis testing</vt:lpstr>
      <vt:lpstr>p-values</vt:lpstr>
      <vt:lpstr>Back to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David</dc:creator>
  <cp:lastModifiedBy>Jeremy J. Shafer</cp:lastModifiedBy>
  <cp:revision>179</cp:revision>
  <dcterms:created xsi:type="dcterms:W3CDTF">2011-09-06T14:24:06Z</dcterms:created>
  <dcterms:modified xsi:type="dcterms:W3CDTF">2024-01-01T16:59:29Z</dcterms:modified>
</cp:coreProperties>
</file>