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9"/>
  </p:notesMasterIdLst>
  <p:sldIdLst>
    <p:sldId id="371" r:id="rId2"/>
    <p:sldId id="358" r:id="rId3"/>
    <p:sldId id="333" r:id="rId4"/>
    <p:sldId id="334" r:id="rId5"/>
    <p:sldId id="335" r:id="rId6"/>
    <p:sldId id="336" r:id="rId7"/>
    <p:sldId id="360" r:id="rId8"/>
    <p:sldId id="361" r:id="rId9"/>
    <p:sldId id="339" r:id="rId10"/>
    <p:sldId id="372" r:id="rId11"/>
    <p:sldId id="373" r:id="rId12"/>
    <p:sldId id="374" r:id="rId13"/>
    <p:sldId id="375" r:id="rId14"/>
    <p:sldId id="377" r:id="rId15"/>
    <p:sldId id="379" r:id="rId16"/>
    <p:sldId id="351" r:id="rId17"/>
    <p:sldId id="35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796" autoAdjust="0"/>
  </p:normalViewPr>
  <p:slideViewPr>
    <p:cSldViewPr>
      <p:cViewPr varScale="1">
        <p:scale>
          <a:sx n="89" d="100"/>
          <a:sy n="89" d="100"/>
        </p:scale>
        <p:origin x="16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8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5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4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3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3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1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3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8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0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http://community.mis.temple.edu/jshafer</a:t>
            </a:r>
          </a:p>
        </p:txBody>
      </p:sp>
    </p:spTree>
    <p:extLst>
      <p:ext uri="{BB962C8B-B14F-4D97-AF65-F5344CB8AC3E}">
        <p14:creationId xmlns:p14="http://schemas.microsoft.com/office/powerpoint/2010/main" val="354871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Consider another example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89683" y="12192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Get a full list of ALL customers and their orders information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Goal: This is the </a:t>
            </a:r>
            <a:r>
              <a:rPr lang="en-US" sz="2800" b="1" i="1" dirty="0"/>
              <a:t>view</a:t>
            </a:r>
            <a:r>
              <a:rPr lang="en-US" sz="2800" dirty="0"/>
              <a:t> of the database we want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49341"/>
              </p:ext>
            </p:extLst>
          </p:nvPr>
        </p:nvGraphicFramePr>
        <p:xfrm>
          <a:off x="633342" y="33528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09121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3" name="Left Brace 2">
            <a:extLst>
              <a:ext uri="{FF2B5EF4-FFF2-40B4-BE49-F238E27FC236}">
                <a16:creationId xmlns:a16="http://schemas.microsoft.com/office/drawing/2014/main" id="{EC651567-7348-4490-8D4A-BDF3E15AD772}"/>
              </a:ext>
            </a:extLst>
          </p:cNvPr>
          <p:cNvSpPr/>
          <p:nvPr/>
        </p:nvSpPr>
        <p:spPr>
          <a:xfrm rot="16200000">
            <a:off x="7255227" y="4611969"/>
            <a:ext cx="324803" cy="27956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34038D-C63F-4709-8BCF-D9C7C9AF2FB4}"/>
              </a:ext>
            </a:extLst>
          </p:cNvPr>
          <p:cNvSpPr txBox="1"/>
          <p:nvPr/>
        </p:nvSpPr>
        <p:spPr>
          <a:xfrm>
            <a:off x="5943600" y="617219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James has no orders!</a:t>
            </a:r>
          </a:p>
        </p:txBody>
      </p:sp>
    </p:spTree>
    <p:extLst>
      <p:ext uri="{BB962C8B-B14F-4D97-AF65-F5344CB8AC3E}">
        <p14:creationId xmlns:p14="http://schemas.microsoft.com/office/powerpoint/2010/main" val="25713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5344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We need another operator </a:t>
            </a:r>
          </a:p>
          <a:p>
            <a:pPr lvl="1"/>
            <a:r>
              <a:rPr lang="en-US" altLang="en-US" dirty="0"/>
              <a:t>for the item that have a match, it behaves like a Join,</a:t>
            </a:r>
          </a:p>
          <a:p>
            <a:pPr lvl="1"/>
            <a:r>
              <a:rPr lang="en-US" altLang="en-US" dirty="0"/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altLang="en-US" sz="2800" dirty="0"/>
              <a:t>The operators with these properties are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outer joins</a:t>
            </a:r>
            <a:r>
              <a:rPr lang="en-US" altLang="en-US" sz="2800" i="1" dirty="0"/>
              <a:t>. </a:t>
            </a:r>
            <a:r>
              <a:rPr lang="en-US" altLang="en-US" sz="2800" dirty="0"/>
              <a:t>(There are several of them)</a:t>
            </a:r>
          </a:p>
          <a:p>
            <a:r>
              <a:rPr lang="en-US" altLang="en-US" sz="2800" dirty="0"/>
              <a:t>The operators that we studied already are also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inner joins</a:t>
            </a:r>
            <a:r>
              <a:rPr lang="en-US" altLang="en-US" sz="2800" i="1" dirty="0"/>
              <a:t> </a:t>
            </a:r>
            <a:r>
              <a:rPr lang="en-US" altLang="en-US" sz="2800" dirty="0"/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19800" y="6400800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Left Join</a:t>
            </a:r>
            <a:endParaRPr lang="en-US" dirty="0"/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 err="1"/>
              <a:t>schema_name.left_table_name</a:t>
            </a:r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schema_name.right_table_name</a:t>
            </a: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left_table_name.column</a:t>
            </a:r>
            <a:r>
              <a:rPr lang="en-US" sz="2400" dirty="0"/>
              <a:t> = </a:t>
            </a:r>
            <a:r>
              <a:rPr lang="en-US" sz="2400" dirty="0" err="1"/>
              <a:t>right_table_name.column</a:t>
            </a:r>
            <a:r>
              <a:rPr lang="en-US" sz="2400" dirty="0"/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525054"/>
            <a:ext cx="8305800" cy="197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(INNER) JOIN: </a:t>
            </a:r>
            <a:br>
              <a:rPr lang="en-US" sz="2600" dirty="0"/>
            </a:br>
            <a:r>
              <a:rPr lang="en-US" sz="2600" dirty="0"/>
              <a:t>Select records that have matching values in both tables.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LEFT (OUTER) JOIN: </a:t>
            </a:r>
            <a:br>
              <a:rPr lang="en-US" sz="2600" dirty="0"/>
            </a:br>
            <a:r>
              <a:rPr lang="en-US" sz="2600" dirty="0"/>
              <a:t>Select records from the first (left-most) table with matching right table records.</a:t>
            </a:r>
          </a:p>
        </p:txBody>
      </p:sp>
    </p:spTree>
    <p:extLst>
      <p:ext uri="{BB962C8B-B14F-4D97-AF65-F5344CB8AC3E}">
        <p14:creationId xmlns:p14="http://schemas.microsoft.com/office/powerpoint/2010/main" val="218118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 using Left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4478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LEFT 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500" dirty="0"/>
              <a:t>Returns this: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2203"/>
              </p:ext>
            </p:extLst>
          </p:nvPr>
        </p:nvGraphicFramePr>
        <p:xfrm>
          <a:off x="633341" y="3408838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6E1F0A72-3128-4749-904A-FF83B85DF0EE}"/>
              </a:ext>
            </a:extLst>
          </p:cNvPr>
          <p:cNvSpPr/>
          <p:nvPr/>
        </p:nvSpPr>
        <p:spPr>
          <a:xfrm rot="16200000">
            <a:off x="7255227" y="4611969"/>
            <a:ext cx="324803" cy="27956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95CF53-9BB0-4C38-ABCD-0F9E343068AC}"/>
              </a:ext>
            </a:extLst>
          </p:cNvPr>
          <p:cNvSpPr txBox="1"/>
          <p:nvPr/>
        </p:nvSpPr>
        <p:spPr>
          <a:xfrm>
            <a:off x="5943600" y="617219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James has no orders!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8AB94BAE-C2CE-4FE1-B448-F031506DCC56}"/>
              </a:ext>
            </a:extLst>
          </p:cNvPr>
          <p:cNvSpPr/>
          <p:nvPr/>
        </p:nvSpPr>
        <p:spPr>
          <a:xfrm rot="16200000">
            <a:off x="1997427" y="4631973"/>
            <a:ext cx="324803" cy="27956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1B6D52-B82D-400A-994C-6D86A28DB003}"/>
              </a:ext>
            </a:extLst>
          </p:cNvPr>
          <p:cNvSpPr txBox="1"/>
          <p:nvPr/>
        </p:nvSpPr>
        <p:spPr>
          <a:xfrm>
            <a:off x="381000" y="6192203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But we still want his name in the list</a:t>
            </a:r>
          </a:p>
        </p:txBody>
      </p:sp>
    </p:spTree>
    <p:extLst>
      <p:ext uri="{BB962C8B-B14F-4D97-AF65-F5344CB8AC3E}">
        <p14:creationId xmlns:p14="http://schemas.microsoft.com/office/powerpoint/2010/main" val="96105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1600" y="1148024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How many orders does each customer have?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90C0F1-8C61-40CD-BA14-EDA4F9356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24991"/>
              </p:ext>
            </p:extLst>
          </p:nvPr>
        </p:nvGraphicFramePr>
        <p:xfrm>
          <a:off x="595242" y="402844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FD1A12E-31D5-43CE-9B7D-5C83B1BADC6F}"/>
              </a:ext>
            </a:extLst>
          </p:cNvPr>
          <p:cNvSpPr/>
          <p:nvPr/>
        </p:nvSpPr>
        <p:spPr>
          <a:xfrm>
            <a:off x="1358153" y="2667000"/>
            <a:ext cx="694137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/>
              <a:t>SELECT   *</a:t>
            </a:r>
            <a:r>
              <a:rPr lang="en-US" sz="2100" b="1" dirty="0"/>
              <a:t>   </a:t>
            </a: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r>
              <a:rPr lang="en-US" sz="2100" dirty="0"/>
              <a:t>LEFT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r>
              <a:rPr lang="en-US" sz="2100" dirty="0"/>
              <a:t>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2C2F7-5F37-4540-810C-5B71E4399B53}"/>
              </a:ext>
            </a:extLst>
          </p:cNvPr>
          <p:cNvSpPr/>
          <p:nvPr/>
        </p:nvSpPr>
        <p:spPr>
          <a:xfrm>
            <a:off x="488576" y="2209800"/>
            <a:ext cx="69413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/>
              <a:t>Start with this:</a:t>
            </a:r>
          </a:p>
        </p:txBody>
      </p:sp>
    </p:spTree>
    <p:extLst>
      <p:ext uri="{BB962C8B-B14F-4D97-AF65-F5344CB8AC3E}">
        <p14:creationId xmlns:p14="http://schemas.microsoft.com/office/powerpoint/2010/main" val="1848670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Then…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FF0000"/>
                </a:solidFill>
              </a:rPr>
              <a:t>LEFT</a:t>
            </a:r>
            <a:r>
              <a:rPr lang="en-US" sz="2100" dirty="0"/>
              <a:t>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355155"/>
              </p:ext>
            </p:extLst>
          </p:nvPr>
        </p:nvGraphicFramePr>
        <p:xfrm>
          <a:off x="2209800" y="4267200"/>
          <a:ext cx="2971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38332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6844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Count(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96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1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9948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738873" y="4419600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Here, we use Count(</a:t>
            </a:r>
            <a:r>
              <a:rPr lang="en-US" sz="2100" dirty="0" err="1"/>
              <a:t>ordernumber</a:t>
            </a:r>
            <a:r>
              <a:rPr lang="en-US" sz="2100" dirty="0"/>
              <a:t>) not Count(*). Why?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F1CA2-43A5-4494-8D45-9D35C611E115}"/>
              </a:ext>
            </a:extLst>
          </p:cNvPr>
          <p:cNvSpPr/>
          <p:nvPr/>
        </p:nvSpPr>
        <p:spPr>
          <a:xfrm>
            <a:off x="1371600" y="125180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How many orders does each customer have?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CEC809D-5E2A-49F0-AF8A-1A338AC7CDEE}"/>
              </a:ext>
            </a:extLst>
          </p:cNvPr>
          <p:cNvSpPr/>
          <p:nvPr/>
        </p:nvSpPr>
        <p:spPr>
          <a:xfrm>
            <a:off x="1524000" y="5334000"/>
            <a:ext cx="3657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ADE5149-FA32-499B-88A0-D5CA633006AE}"/>
              </a:ext>
            </a:extLst>
          </p:cNvPr>
          <p:cNvCxnSpPr>
            <a:cxnSpLocks/>
          </p:cNvCxnSpPr>
          <p:nvPr/>
        </p:nvCxnSpPr>
        <p:spPr>
          <a:xfrm flipV="1">
            <a:off x="1600200" y="5734722"/>
            <a:ext cx="266700" cy="2850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1515A37-5683-4008-B44F-C96EEFCBB1AE}"/>
              </a:ext>
            </a:extLst>
          </p:cNvPr>
          <p:cNvSpPr txBox="1"/>
          <p:nvPr/>
        </p:nvSpPr>
        <p:spPr>
          <a:xfrm>
            <a:off x="457200" y="6172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James (1003) has no orders</a:t>
            </a:r>
          </a:p>
        </p:txBody>
      </p:sp>
    </p:spTree>
    <p:extLst>
      <p:ext uri="{BB962C8B-B14F-4D97-AF65-F5344CB8AC3E}">
        <p14:creationId xmlns:p14="http://schemas.microsoft.com/office/powerpoint/2010/main" val="387137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 </a:t>
            </a:r>
            <a:r>
              <a:rPr lang="en-US" dirty="0"/>
              <a:t>(and differences between inner/outer join)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#4</a:t>
            </a:r>
          </a:p>
        </p:txBody>
      </p:sp>
    </p:spTree>
    <p:extLst>
      <p:ext uri="{BB962C8B-B14F-4D97-AF65-F5344CB8AC3E}">
        <p14:creationId xmlns:p14="http://schemas.microsoft.com/office/powerpoint/2010/main" val="256370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Right now, you can answer with data from a </a:t>
            </a:r>
            <a:r>
              <a:rPr lang="en-US" sz="2800" b="1" dirty="0">
                <a:solidFill>
                  <a:srgbClr val="C00000"/>
                </a:solidFill>
              </a:rPr>
              <a:t>single</a:t>
            </a:r>
            <a:r>
              <a:rPr lang="en-US" sz="2800" dirty="0"/>
              <a:t> table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What if you need to combine </a:t>
            </a:r>
            <a:r>
              <a:rPr lang="en-US" sz="2800" b="1" dirty="0">
                <a:solidFill>
                  <a:srgbClr val="C00000"/>
                </a:solidFill>
              </a:rPr>
              <a:t>two (or more)</a:t>
            </a:r>
            <a:r>
              <a:rPr lang="en-US" sz="2800" dirty="0"/>
              <a:t> tables?</a:t>
            </a:r>
          </a:p>
          <a:p>
            <a:pPr lvl="1"/>
            <a:r>
              <a:rPr lang="en-US" sz="2400" dirty="0"/>
              <a:t>For example, what if we want to find out the orders a customer placed?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835" y="4442221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600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 (Inner)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We’ve seen this before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matched the Order and Customer tables based on the common field (</a:t>
            </a:r>
            <a:r>
              <a:rPr lang="en-US" dirty="0" err="1"/>
              <a:t>CustomerID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328"/>
              </p:ext>
            </p:extLst>
          </p:nvPr>
        </p:nvGraphicFramePr>
        <p:xfrm>
          <a:off x="533401" y="25908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19812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19850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415444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2895600"/>
            <a:ext cx="8610600" cy="3886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SELECT * FROM </a:t>
            </a:r>
            <a:r>
              <a:rPr lang="en-US" sz="2400" b="1" dirty="0" err="1">
                <a:solidFill>
                  <a:srgbClr val="0070C0"/>
                </a:solidFill>
              </a:rPr>
              <a:t>orderdb.Customer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</a:rPr>
              <a:t>JOIN </a:t>
            </a:r>
            <a:r>
              <a:rPr lang="en-US" sz="2400" b="1" dirty="0" err="1">
                <a:solidFill>
                  <a:srgbClr val="0070C0"/>
                </a:solidFill>
              </a:rPr>
              <a:t>orderdb.Order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</a:rPr>
              <a:t>ON </a:t>
            </a:r>
            <a:r>
              <a:rPr lang="en-US" sz="2400" b="1" dirty="0" err="1">
                <a:solidFill>
                  <a:srgbClr val="FF0000"/>
                </a:solidFill>
              </a:rPr>
              <a:t>Customer.CustomerID</a:t>
            </a:r>
            <a:r>
              <a:rPr lang="en-US" sz="2400" b="1" dirty="0">
                <a:solidFill>
                  <a:srgbClr val="FF0000"/>
                </a:solidFill>
              </a:rPr>
              <a:t>=</a:t>
            </a:r>
            <a:r>
              <a:rPr lang="en-US" sz="2400" b="1" dirty="0" err="1">
                <a:solidFill>
                  <a:srgbClr val="FF0000"/>
                </a:solidFill>
              </a:rPr>
              <a:t>Order.CustomerID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300" dirty="0"/>
              <a:t>Returns this: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75761"/>
              </p:ext>
            </p:extLst>
          </p:nvPr>
        </p:nvGraphicFramePr>
        <p:xfrm>
          <a:off x="457200" y="457200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14478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SELECT </a:t>
            </a:r>
            <a:r>
              <a:rPr lang="en-US" sz="2000" dirty="0" err="1"/>
              <a:t>column_name</a:t>
            </a:r>
            <a:r>
              <a:rPr lang="en-US" sz="2000" dirty="0"/>
              <a:t>(s) </a:t>
            </a:r>
            <a:r>
              <a:rPr lang="en-US" sz="2000" dirty="0">
                <a:solidFill>
                  <a:srgbClr val="C00000"/>
                </a:solidFill>
              </a:rPr>
              <a:t>FROM </a:t>
            </a:r>
            <a:r>
              <a:rPr lang="en-US" sz="2000" dirty="0"/>
              <a:t>schema_name.table_name1</a:t>
            </a:r>
          </a:p>
          <a:p>
            <a:r>
              <a:rPr lang="en-US" sz="2000" dirty="0">
                <a:solidFill>
                  <a:srgbClr val="C00000"/>
                </a:solidFill>
              </a:rPr>
              <a:t>JOIN </a:t>
            </a:r>
            <a:r>
              <a:rPr lang="en-US" sz="2000" dirty="0"/>
              <a:t>schema_name.table_name2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ON</a:t>
            </a:r>
            <a:r>
              <a:rPr lang="en-US" sz="2000" dirty="0"/>
              <a:t> table_name1.column = table_name2.column;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015663"/>
            <a:ext cx="11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Syntax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5C6CE-E2D5-4C45-BE44-709D61BDDCA7}"/>
              </a:ext>
            </a:extLst>
          </p:cNvPr>
          <p:cNvSpPr/>
          <p:nvPr/>
        </p:nvSpPr>
        <p:spPr>
          <a:xfrm>
            <a:off x="152400" y="2454040"/>
            <a:ext cx="1392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Example :</a:t>
            </a:r>
          </a:p>
        </p:txBody>
      </p:sp>
    </p:spTree>
    <p:extLst>
      <p:ext uri="{BB962C8B-B14F-4D97-AF65-F5344CB8AC3E}">
        <p14:creationId xmlns:p14="http://schemas.microsoft.com/office/powerpoint/2010/main" val="299391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JOIN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131"/>
            <a:ext cx="8229600" cy="1143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* FROM </a:t>
            </a:r>
            <a:r>
              <a:rPr lang="en-US" b="1" dirty="0" err="1">
                <a:solidFill>
                  <a:srgbClr val="0070C0"/>
                </a:solidFill>
              </a:rPr>
              <a:t>orderdb.Customer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JOIN </a:t>
            </a:r>
            <a:r>
              <a:rPr lang="en-US" b="1" dirty="0" err="1">
                <a:solidFill>
                  <a:srgbClr val="0070C0"/>
                </a:solidFill>
              </a:rPr>
              <a:t>orderdb.Order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ON </a:t>
            </a:r>
            <a:r>
              <a:rPr lang="en-US" b="1" dirty="0" err="1">
                <a:solidFill>
                  <a:srgbClr val="FF0000"/>
                </a:solidFill>
              </a:rPr>
              <a:t>Customer.CustomerID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b="1" dirty="0" err="1">
                <a:solidFill>
                  <a:srgbClr val="FF0000"/>
                </a:solidFill>
              </a:rPr>
              <a:t>Order.CustomerID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52886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 err="1"/>
                        <a:t>orderdb.Customer</a:t>
                      </a:r>
                      <a:endParaRPr lang="en-US" sz="2000" b="1" dirty="0"/>
                    </a:p>
                    <a:p>
                      <a:r>
                        <a:rPr lang="en-US" sz="2000" b="1" dirty="0"/>
                        <a:t>JOIN </a:t>
                      </a:r>
                      <a:r>
                        <a:rPr lang="en-US" sz="2000" b="1" dirty="0" err="1"/>
                        <a:t>orderdb.Order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ON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</a:t>
                      </a:r>
                      <a:r>
                        <a:rPr lang="en-US" sz="2000" b="1" dirty="0" err="1"/>
                        <a:t>Order.CustomerID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</p:spTree>
    <p:extLst>
      <p:ext uri="{BB962C8B-B14F-4D97-AF65-F5344CB8AC3E}">
        <p14:creationId xmlns:p14="http://schemas.microsoft.com/office/powerpoint/2010/main" val="407620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Goal: We ultimately want this </a:t>
            </a:r>
            <a:r>
              <a:rPr lang="en-US" sz="2800" b="1" i="1" dirty="0"/>
              <a:t>view</a:t>
            </a:r>
            <a:r>
              <a:rPr lang="en-US" sz="2800" dirty="0"/>
              <a:t>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33600" y="13716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What products did each customer order?</a:t>
            </a:r>
          </a:p>
        </p:txBody>
      </p:sp>
    </p:spTree>
    <p:extLst>
      <p:ext uri="{BB962C8B-B14F-4D97-AF65-F5344CB8AC3E}">
        <p14:creationId xmlns:p14="http://schemas.microsoft.com/office/powerpoint/2010/main" val="59639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We need information from Customer and Product (and </a:t>
            </a:r>
            <a:r>
              <a:rPr lang="en-US" sz="2800" dirty="0" err="1"/>
              <a:t>OrderProduct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To associate Customer table with Product table, we need to </a:t>
            </a:r>
            <a:r>
              <a:rPr lang="en-US" sz="2800" i="1" dirty="0"/>
              <a:t>follow the path</a:t>
            </a:r>
            <a:r>
              <a:rPr lang="en-US" sz="2800" dirty="0"/>
              <a:t> from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2133600" y="3372175"/>
            <a:ext cx="3352800" cy="43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7543800" y="3429000"/>
            <a:ext cx="0" cy="5261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Here’s the query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638800"/>
            <a:ext cx="8077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join statements.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81723"/>
              </p:ext>
            </p:extLst>
          </p:nvPr>
        </p:nvGraphicFramePr>
        <p:xfrm>
          <a:off x="457200" y="1529791"/>
          <a:ext cx="89154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 err="1"/>
                        <a:t>Order.OrderNumber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OrderProduct.Quantity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b="1" dirty="0" err="1"/>
                        <a:t>orderdb.Customer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Customer.CustomerID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Order.CustomerID</a:t>
                      </a:r>
                      <a:br>
                        <a:rPr lang="en-US" sz="2400" b="1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Order.OrderNumber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OrderProduct.OrderNumber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Product.ProductID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OrderProduct.ProductID</a:t>
                      </a:r>
                      <a:r>
                        <a:rPr lang="en-US" sz="2400" b="1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there are endless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br>
              <a:rPr lang="en-US" sz="2100" dirty="0"/>
            </a:br>
            <a:r>
              <a:rPr lang="en-US" sz="2100" dirty="0"/>
              <a:t>JOIN </a:t>
            </a:r>
            <a:r>
              <a:rPr lang="en-US" sz="2100" dirty="0" err="1"/>
              <a:t>orderdb.OrderProduct</a:t>
            </a:r>
            <a:r>
              <a:rPr lang="en-US" sz="2100" dirty="0"/>
              <a:t> 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Order.OrderNumber</a:t>
            </a:r>
            <a:r>
              <a:rPr lang="en-US" sz="2100" dirty="0"/>
              <a:t>=</a:t>
            </a:r>
            <a:r>
              <a:rPr lang="en-US" sz="2100" dirty="0" err="1"/>
              <a:t>OrderProduct.OrderNumber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orderdb.Product</a:t>
            </a:r>
            <a:r>
              <a:rPr lang="en-US" sz="2100" dirty="0"/>
              <a:t> ON </a:t>
            </a:r>
            <a:r>
              <a:rPr lang="en-US" sz="2100" dirty="0" err="1"/>
              <a:t>Product.ProductID</a:t>
            </a:r>
            <a:r>
              <a:rPr lang="en-US" sz="2100" dirty="0"/>
              <a:t>=</a:t>
            </a:r>
            <a:r>
              <a:rPr lang="en-US" sz="2100" dirty="0" err="1"/>
              <a:t>OrderProduct.ProductID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WHERE FirstName=‘Greg’ AND </a:t>
            </a:r>
            <a:r>
              <a:rPr lang="en-US" sz="2200" b="1" dirty="0" err="1">
                <a:solidFill>
                  <a:srgbClr val="FF0000"/>
                </a:solidFill>
              </a:rPr>
              <a:t>LastName</a:t>
            </a:r>
            <a:r>
              <a:rPr lang="en-US" sz="2200" b="1" dirty="0">
                <a:solidFill>
                  <a:srgbClr val="FF0000"/>
                </a:solidFill>
              </a:rPr>
              <a:t> = ‘House’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86934"/>
              </p:ext>
            </p:extLst>
          </p:nvPr>
        </p:nvGraphicFramePr>
        <p:xfrm>
          <a:off x="1981200" y="5715000"/>
          <a:ext cx="6096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number of products bought by the customer “Greg House”?</a:t>
            </a:r>
          </a:p>
        </p:txBody>
      </p:sp>
    </p:spTree>
    <p:extLst>
      <p:ext uri="{BB962C8B-B14F-4D97-AF65-F5344CB8AC3E}">
        <p14:creationId xmlns:p14="http://schemas.microsoft.com/office/powerpoint/2010/main" val="196154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21342</TotalTime>
  <Words>1308</Words>
  <Application>Microsoft Office PowerPoint</Application>
  <PresentationFormat>On-screen Show (4:3)</PresentationFormat>
  <Paragraphs>456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SQL – Getting Information Out of a Database Part 2: Advanced Queries</vt:lpstr>
      <vt:lpstr>Querying multiple tables</vt:lpstr>
      <vt:lpstr>The (Inner) Join</vt:lpstr>
      <vt:lpstr>Joining tables</vt:lpstr>
      <vt:lpstr>A closer look at the JOIN syntax</vt:lpstr>
      <vt:lpstr>A more complex join</vt:lpstr>
      <vt:lpstr>How to do it?</vt:lpstr>
      <vt:lpstr>Here’s the query</vt:lpstr>
      <vt:lpstr>Now there are endless variations</vt:lpstr>
      <vt:lpstr>Consider another example</vt:lpstr>
      <vt:lpstr>Outer Join</vt:lpstr>
      <vt:lpstr>Left Join</vt:lpstr>
      <vt:lpstr>Joining tables using Left Join</vt:lpstr>
      <vt:lpstr>Another example</vt:lpstr>
      <vt:lpstr>Then…</vt:lpstr>
      <vt:lpstr>Summary</vt:lpstr>
      <vt:lpstr>In Class Activity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Jeremy J. Shafer</cp:lastModifiedBy>
  <cp:revision>726</cp:revision>
  <cp:lastPrinted>2011-06-28T14:45:53Z</cp:lastPrinted>
  <dcterms:created xsi:type="dcterms:W3CDTF">2011-06-28T13:08:25Z</dcterms:created>
  <dcterms:modified xsi:type="dcterms:W3CDTF">2024-02-09T19:16:49Z</dcterms:modified>
</cp:coreProperties>
</file>