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225" r:id="rId1"/>
  </p:sldMasterIdLst>
  <p:sldIdLst>
    <p:sldId id="256" r:id="rId2"/>
    <p:sldId id="257" r:id="rId3"/>
    <p:sldId id="258" r:id="rId4"/>
    <p:sldId id="259" r:id="rId5"/>
    <p:sldId id="281" r:id="rId6"/>
    <p:sldId id="282" r:id="rId7"/>
    <p:sldId id="260" r:id="rId8"/>
    <p:sldId id="261" r:id="rId9"/>
    <p:sldId id="262" r:id="rId10"/>
    <p:sldId id="263" r:id="rId11"/>
    <p:sldId id="265" r:id="rId12"/>
    <p:sldId id="266" r:id="rId13"/>
    <p:sldId id="284" r:id="rId14"/>
    <p:sldId id="296" r:id="rId15"/>
    <p:sldId id="300" r:id="rId16"/>
    <p:sldId id="301" r:id="rId17"/>
    <p:sldId id="268" r:id="rId18"/>
    <p:sldId id="267" r:id="rId19"/>
    <p:sldId id="302" r:id="rId20"/>
    <p:sldId id="285" r:id="rId21"/>
    <p:sldId id="271" r:id="rId22"/>
    <p:sldId id="273" r:id="rId23"/>
    <p:sldId id="272" r:id="rId24"/>
    <p:sldId id="286" r:id="rId25"/>
    <p:sldId id="275" r:id="rId26"/>
    <p:sldId id="290" r:id="rId27"/>
    <p:sldId id="291" r:id="rId28"/>
    <p:sldId id="276" r:id="rId29"/>
    <p:sldId id="287" r:id="rId30"/>
    <p:sldId id="277" r:id="rId31"/>
    <p:sldId id="278" r:id="rId32"/>
    <p:sldId id="293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9"/>
    <p:restoredTop sz="94649"/>
  </p:normalViewPr>
  <p:slideViewPr>
    <p:cSldViewPr snapToGrid="0" snapToObjects="1">
      <p:cViewPr varScale="1">
        <p:scale>
          <a:sx n="86" d="100"/>
          <a:sy n="86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781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88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6807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>
            <a:lvl1pPr>
              <a:defRPr sz="2400">
                <a:latin typeface="Noteworthy Light" charset="0"/>
                <a:ea typeface="Noteworthy Light" charset="0"/>
                <a:cs typeface="Noteworthy Light" charset="0"/>
              </a:defRPr>
            </a:lvl1pPr>
            <a:lvl2pPr>
              <a:defRPr sz="2000">
                <a:latin typeface="Noteworthy Light" charset="0"/>
                <a:ea typeface="Noteworthy Light" charset="0"/>
                <a:cs typeface="Noteworthy Light" charset="0"/>
              </a:defRPr>
            </a:lvl2pPr>
            <a:lvl3pPr>
              <a:defRPr sz="2000">
                <a:latin typeface="Noteworthy Light" charset="0"/>
                <a:ea typeface="Noteworthy Light" charset="0"/>
                <a:cs typeface="Noteworthy Light" charset="0"/>
              </a:defRPr>
            </a:lvl3pPr>
            <a:lvl4pPr>
              <a:defRPr sz="2000">
                <a:latin typeface="Noteworthy Light" charset="0"/>
                <a:ea typeface="Noteworthy Light" charset="0"/>
                <a:cs typeface="Noteworthy Light" charset="0"/>
              </a:defRPr>
            </a:lvl4pPr>
            <a:lvl5pPr>
              <a:defRPr sz="2000">
                <a:latin typeface="Noteworthy Light" charset="0"/>
                <a:ea typeface="Noteworthy Light" charset="0"/>
                <a:cs typeface="Noteworthy Light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9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8710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260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6058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09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85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1659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385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5494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 </a:t>
            </a:r>
            <a:r>
              <a:rPr lang="en-US" dirty="0" smtClean="0"/>
              <a:t>2901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 2 Review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2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ERP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Adoption</a:t>
            </a:r>
          </a:p>
          <a:p>
            <a:r>
              <a:rPr lang="en-US" dirty="0" smtClean="0"/>
              <a:t>Complex Configuration</a:t>
            </a:r>
          </a:p>
          <a:p>
            <a:r>
              <a:rPr lang="en-US" dirty="0" smtClean="0"/>
              <a:t>Complex implementation </a:t>
            </a:r>
          </a:p>
          <a:p>
            <a:r>
              <a:rPr lang="en-US" dirty="0" smtClean="0"/>
              <a:t>HIGH costs</a:t>
            </a:r>
          </a:p>
          <a:p>
            <a:r>
              <a:rPr lang="en-US" dirty="0" smtClean="0"/>
              <a:t>High risk</a:t>
            </a:r>
          </a:p>
          <a:p>
            <a:r>
              <a:rPr lang="en-US" dirty="0" smtClean="0"/>
              <a:t>Internally focused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826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SCM, ERP, CRP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SCM</a:t>
            </a:r>
          </a:p>
          <a:p>
            <a:pPr lvl="1"/>
            <a:r>
              <a:rPr lang="en-US" dirty="0" smtClean="0"/>
              <a:t>Supply Chain Management</a:t>
            </a:r>
          </a:p>
          <a:p>
            <a:r>
              <a:rPr lang="en-US" dirty="0" smtClean="0"/>
              <a:t>ERP</a:t>
            </a:r>
          </a:p>
          <a:p>
            <a:pPr lvl="1"/>
            <a:r>
              <a:rPr lang="en-US" dirty="0" smtClean="0"/>
              <a:t>Enterprise Resource Planning</a:t>
            </a:r>
          </a:p>
          <a:p>
            <a:r>
              <a:rPr lang="en-US" dirty="0" smtClean="0"/>
              <a:t>CRM</a:t>
            </a:r>
          </a:p>
          <a:p>
            <a:pPr lvl="1"/>
            <a:r>
              <a:rPr lang="en-US" dirty="0" smtClean="0"/>
              <a:t>Customer Relationship Planning</a:t>
            </a:r>
          </a:p>
        </p:txBody>
      </p:sp>
    </p:spTree>
    <p:extLst>
      <p:ext uri="{BB962C8B-B14F-4D97-AF65-F5344CB8AC3E}">
        <p14:creationId xmlns:p14="http://schemas.microsoft.com/office/powerpoint/2010/main" val="196877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Implementing ERP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690777"/>
            <a:ext cx="9291215" cy="429595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Upper management support</a:t>
            </a:r>
          </a:p>
          <a:p>
            <a:r>
              <a:rPr lang="en-US" dirty="0" smtClean="0"/>
              <a:t>Clear list of requirements before looking at vendors</a:t>
            </a:r>
          </a:p>
          <a:p>
            <a:r>
              <a:rPr lang="en-US" dirty="0" smtClean="0"/>
              <a:t>Evaluate options before selecting ERP system</a:t>
            </a:r>
          </a:p>
          <a:p>
            <a:r>
              <a:rPr lang="en-US" dirty="0"/>
              <a:t>Mobile users</a:t>
            </a:r>
          </a:p>
          <a:p>
            <a:r>
              <a:rPr lang="en-US" dirty="0" smtClean="0"/>
              <a:t>Get references from vendors</a:t>
            </a:r>
          </a:p>
          <a:p>
            <a:r>
              <a:rPr lang="en-US" dirty="0" smtClean="0"/>
              <a:t>Think before customizing</a:t>
            </a:r>
          </a:p>
          <a:p>
            <a:r>
              <a:rPr lang="en-US" dirty="0" smtClean="0"/>
              <a:t>Change management</a:t>
            </a:r>
          </a:p>
          <a:p>
            <a:r>
              <a:rPr lang="en-US" dirty="0" smtClean="0"/>
              <a:t>ERP product champion / project manager</a:t>
            </a:r>
          </a:p>
          <a:p>
            <a:r>
              <a:rPr lang="en-US" dirty="0" smtClean="0"/>
              <a:t>Provide time and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32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75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3.1.2 Decision Support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7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Define the problem</a:t>
            </a:r>
          </a:p>
          <a:p>
            <a:r>
              <a:rPr lang="en-US" dirty="0" smtClean="0"/>
              <a:t>Identify limiting factors</a:t>
            </a:r>
          </a:p>
          <a:p>
            <a:r>
              <a:rPr lang="en-US" dirty="0" smtClean="0"/>
              <a:t>Develop potential alternatives</a:t>
            </a:r>
          </a:p>
          <a:p>
            <a:pPr lvl="1"/>
            <a:r>
              <a:rPr lang="en-US" dirty="0" smtClean="0"/>
              <a:t>Analyze the alternatives</a:t>
            </a:r>
          </a:p>
          <a:p>
            <a:pPr lvl="1"/>
            <a:r>
              <a:rPr lang="en-US" dirty="0" smtClean="0"/>
              <a:t>Select best alternative</a:t>
            </a:r>
          </a:p>
          <a:p>
            <a:r>
              <a:rPr lang="en-US" dirty="0" smtClean="0"/>
              <a:t>Implement Decision</a:t>
            </a:r>
          </a:p>
          <a:p>
            <a:r>
              <a:rPr lang="en-US" dirty="0" smtClean="0"/>
              <a:t>Control and Evaluation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511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Data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Structured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 smtClean="0"/>
              <a:t>ERD</a:t>
            </a:r>
          </a:p>
          <a:p>
            <a:pPr lvl="1"/>
            <a:r>
              <a:rPr lang="en-US" sz="2000" dirty="0"/>
              <a:t>O</a:t>
            </a:r>
            <a:r>
              <a:rPr lang="en-US" sz="2000" dirty="0" smtClean="0"/>
              <a:t>rganizational databases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/>
              <a:t>ERP</a:t>
            </a:r>
          </a:p>
          <a:p>
            <a:pPr lvl="1"/>
            <a:r>
              <a:rPr lang="en-US" sz="2000" dirty="0" smtClean="0"/>
              <a:t>Clearly </a:t>
            </a:r>
            <a:r>
              <a:rPr lang="en-US" sz="2000" dirty="0"/>
              <a:t>defined data </a:t>
            </a:r>
            <a:r>
              <a:rPr lang="en-US" sz="2000" dirty="0" smtClean="0"/>
              <a:t>entities</a:t>
            </a:r>
          </a:p>
          <a:p>
            <a:pPr lvl="1"/>
            <a:r>
              <a:rPr lang="en-US" sz="2000" dirty="0" smtClean="0"/>
              <a:t>Relationships</a:t>
            </a:r>
          </a:p>
          <a:p>
            <a:pPr lvl="1"/>
            <a:r>
              <a:rPr lang="en-US" sz="2000" dirty="0" smtClean="0"/>
              <a:t>Hierarchies</a:t>
            </a:r>
            <a:endParaRPr lang="en-US" sz="2000" dirty="0"/>
          </a:p>
          <a:p>
            <a:pPr marL="18158" indent="0">
              <a:buNone/>
            </a:pPr>
            <a:endParaRPr lang="en-US" sz="1600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Unstructured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en-US" sz="2000" dirty="0" smtClean="0"/>
              <a:t>Emails</a:t>
            </a:r>
          </a:p>
          <a:p>
            <a:pPr lvl="1"/>
            <a:r>
              <a:rPr lang="en-US" sz="2000" dirty="0" smtClean="0"/>
              <a:t>Facebook Posts</a:t>
            </a:r>
          </a:p>
          <a:p>
            <a:pPr lvl="1"/>
            <a:r>
              <a:rPr lang="en-US" sz="2000" dirty="0" smtClean="0"/>
              <a:t>Tweets</a:t>
            </a:r>
          </a:p>
          <a:p>
            <a:pPr lvl="1"/>
            <a:r>
              <a:rPr lang="en-US" sz="2000" dirty="0" smtClean="0"/>
              <a:t>Site Comments</a:t>
            </a:r>
          </a:p>
          <a:p>
            <a:pPr lvl="1"/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79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Types of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Unstructured </a:t>
            </a:r>
          </a:p>
          <a:p>
            <a:r>
              <a:rPr lang="en-US" dirty="0" smtClean="0"/>
              <a:t>Structured</a:t>
            </a:r>
          </a:p>
          <a:p>
            <a:endParaRPr lang="en-US" dirty="0" smtClean="0"/>
          </a:p>
          <a:p>
            <a:r>
              <a:rPr lang="en-US" dirty="0" smtClean="0"/>
              <a:t>Reoccurring </a:t>
            </a:r>
          </a:p>
          <a:p>
            <a:r>
              <a:rPr lang="en-US" dirty="0" smtClean="0"/>
              <a:t>Nonrecurring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710687" y="448574"/>
            <a:ext cx="6186097" cy="5641675"/>
            <a:chOff x="5698865" y="485532"/>
            <a:chExt cx="6180667" cy="5334293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177"/>
            <a:stretch>
              <a:fillRect/>
            </a:stretch>
          </p:blipFill>
          <p:spPr bwMode="auto">
            <a:xfrm>
              <a:off x="5698865" y="485532"/>
              <a:ext cx="6180667" cy="5334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Oval 5"/>
            <p:cNvSpPr/>
            <p:nvPr/>
          </p:nvSpPr>
          <p:spPr>
            <a:xfrm>
              <a:off x="6037532" y="3279236"/>
              <a:ext cx="2624667" cy="254058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Analytics can help solve big, complex problems and questions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8916199" y="485532"/>
              <a:ext cx="2624667" cy="254058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Daily &amp; Weekly</a:t>
              </a:r>
            </a:p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regimented tasks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3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Data, Information,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Data- raw, unstructured numbers, meaningless</a:t>
            </a:r>
          </a:p>
          <a:p>
            <a:r>
              <a:rPr lang="en-US" dirty="0" smtClean="0"/>
              <a:t>Information- meaningful data </a:t>
            </a:r>
            <a:r>
              <a:rPr lang="en-US" dirty="0" smtClean="0">
                <a:sym typeface="Wingdings"/>
              </a:rPr>
              <a:t> statistics, </a:t>
            </a:r>
            <a:r>
              <a:rPr lang="en-US" dirty="0" err="1" smtClean="0">
                <a:sym typeface="Wingdings"/>
              </a:rPr>
              <a:t>TuID</a:t>
            </a:r>
            <a:r>
              <a:rPr lang="en-US" dirty="0" smtClean="0">
                <a:sym typeface="Wingdings"/>
              </a:rPr>
              <a:t>, titles</a:t>
            </a:r>
          </a:p>
          <a:p>
            <a:r>
              <a:rPr lang="en-US" dirty="0" smtClean="0">
                <a:sym typeface="Wingdings"/>
              </a:rPr>
              <a:t>Knowledge</a:t>
            </a:r>
          </a:p>
          <a:p>
            <a:pPr lvl="1"/>
            <a:r>
              <a:rPr lang="en-US" dirty="0" smtClean="0">
                <a:sym typeface="Wingdings"/>
              </a:rPr>
              <a:t>Gaining insight</a:t>
            </a:r>
          </a:p>
          <a:p>
            <a:pPr lvl="1"/>
            <a:r>
              <a:rPr lang="en-US" dirty="0" smtClean="0">
                <a:sym typeface="Wingdings"/>
              </a:rPr>
              <a:t>Making actionable 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56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sense of large data</a:t>
            </a:r>
          </a:p>
          <a:p>
            <a:r>
              <a:rPr lang="en-US" dirty="0" smtClean="0"/>
              <a:t>Unlocking patterns</a:t>
            </a:r>
          </a:p>
          <a:p>
            <a:r>
              <a:rPr lang="en-US" dirty="0" smtClean="0"/>
              <a:t>Using data visualization</a:t>
            </a:r>
          </a:p>
          <a:p>
            <a:r>
              <a:rPr lang="en-US" dirty="0" smtClean="0"/>
              <a:t>Enables better decision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652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673828"/>
            <a:ext cx="4488794" cy="801943"/>
          </a:xfrm>
        </p:spPr>
        <p:txBody>
          <a:bodyPr/>
          <a:lstStyle/>
          <a:p>
            <a:r>
              <a:rPr lang="en-US" sz="3600" dirty="0" err="1" smtClean="0"/>
              <a:t>OLtP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1915065"/>
            <a:ext cx="4488794" cy="3553662"/>
          </a:xfrm>
        </p:spPr>
        <p:txBody>
          <a:bodyPr/>
          <a:lstStyle/>
          <a:p>
            <a:r>
              <a:rPr lang="en-US" dirty="0" smtClean="0"/>
              <a:t>Online Transaction Processing</a:t>
            </a:r>
          </a:p>
          <a:p>
            <a:r>
              <a:rPr lang="en-US" dirty="0">
                <a:ea typeface="Noteworthy Light" charset="0"/>
                <a:cs typeface="Noteworthy Light" charset="0"/>
              </a:rPr>
              <a:t>class of information systems </a:t>
            </a:r>
            <a:endParaRPr lang="en-US" dirty="0" smtClean="0">
              <a:ea typeface="Noteworthy Light" charset="0"/>
              <a:cs typeface="Noteworthy Light" charset="0"/>
            </a:endParaRPr>
          </a:p>
          <a:p>
            <a:r>
              <a:rPr lang="en-US" dirty="0" smtClean="0">
                <a:ea typeface="Noteworthy Light" charset="0"/>
                <a:cs typeface="Noteworthy Light" charset="0"/>
              </a:rPr>
              <a:t>facilitate </a:t>
            </a:r>
            <a:r>
              <a:rPr lang="en-US" dirty="0">
                <a:ea typeface="Noteworthy Light" charset="0"/>
                <a:cs typeface="Noteworthy Light" charset="0"/>
              </a:rPr>
              <a:t>and manage transaction-oriented </a:t>
            </a:r>
            <a:r>
              <a:rPr lang="en-US" dirty="0" smtClean="0">
                <a:ea typeface="Noteworthy Light" charset="0"/>
                <a:cs typeface="Noteworthy Light" charset="0"/>
              </a:rPr>
              <a:t>applications</a:t>
            </a:r>
          </a:p>
          <a:p>
            <a:r>
              <a:rPr lang="en-US" dirty="0" smtClean="0">
                <a:ea typeface="Noteworthy Light" charset="0"/>
                <a:cs typeface="Noteworthy Light" charset="0"/>
              </a:rPr>
              <a:t>for </a:t>
            </a:r>
            <a:r>
              <a:rPr lang="en-US" dirty="0">
                <a:ea typeface="Noteworthy Light" charset="0"/>
                <a:cs typeface="Noteworthy Light" charset="0"/>
              </a:rPr>
              <a:t>data entry and </a:t>
            </a:r>
            <a:r>
              <a:rPr lang="en-US" dirty="0" smtClean="0">
                <a:ea typeface="Noteworthy Light" charset="0"/>
                <a:cs typeface="Noteworthy Light" charset="0"/>
              </a:rPr>
              <a:t>retrieval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673828"/>
            <a:ext cx="4488794" cy="802237"/>
          </a:xfrm>
        </p:spPr>
        <p:txBody>
          <a:bodyPr/>
          <a:lstStyle/>
          <a:p>
            <a:r>
              <a:rPr lang="en-US" sz="3600" dirty="0" smtClean="0"/>
              <a:t>OLAP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1915065"/>
            <a:ext cx="4488794" cy="3543797"/>
          </a:xfrm>
        </p:spPr>
        <p:txBody>
          <a:bodyPr/>
          <a:lstStyle/>
          <a:p>
            <a:r>
              <a:rPr lang="en-US" dirty="0"/>
              <a:t>a computer-based technique </a:t>
            </a:r>
            <a:endParaRPr lang="en-US" dirty="0" smtClean="0"/>
          </a:p>
          <a:p>
            <a:r>
              <a:rPr lang="en-US" dirty="0" smtClean="0"/>
              <a:t>analyzing </a:t>
            </a:r>
            <a:r>
              <a:rPr lang="en-US" dirty="0"/>
              <a:t>data to look for </a:t>
            </a:r>
            <a:r>
              <a:rPr lang="en-US" dirty="0" smtClean="0"/>
              <a:t>insights</a:t>
            </a:r>
          </a:p>
          <a:p>
            <a:r>
              <a:rPr lang="en-US" dirty="0" smtClean="0"/>
              <a:t>cube refers </a:t>
            </a:r>
            <a:r>
              <a:rPr lang="en-US" dirty="0"/>
              <a:t>to a multi-dimensional </a:t>
            </a:r>
            <a:r>
              <a:rPr lang="en-US" dirty="0" smtClean="0"/>
              <a:t>dataset</a:t>
            </a:r>
          </a:p>
          <a:p>
            <a:r>
              <a:rPr lang="en-US" dirty="0" smtClean="0"/>
              <a:t>Aggregated, historical data stored in multidimensional schemas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6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25 Multiple Choice Questions </a:t>
            </a:r>
          </a:p>
          <a:p>
            <a:pPr lvl="1"/>
            <a:r>
              <a:rPr lang="en-US" dirty="0" smtClean="0"/>
              <a:t>5 from the Readings</a:t>
            </a:r>
          </a:p>
          <a:p>
            <a:pPr lvl="1"/>
            <a:r>
              <a:rPr lang="en-US" dirty="0" smtClean="0"/>
              <a:t>10 from the Lectures</a:t>
            </a:r>
          </a:p>
          <a:p>
            <a:pPr lvl="1"/>
            <a:r>
              <a:rPr lang="en-US" dirty="0" smtClean="0"/>
              <a:t>10 Mini-Case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Weeks 6, 7, 8 Material- NOT Cumulative</a:t>
            </a:r>
            <a:endParaRPr lang="en-US" dirty="0"/>
          </a:p>
          <a:p>
            <a:r>
              <a:rPr lang="en-US" dirty="0" smtClean="0"/>
              <a:t>Bring a pencil, pens, highlighters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805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75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3.1.3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US" dirty="0" smtClean="0">
                <a:solidFill>
                  <a:schemeClr val="bg1"/>
                </a:solidFill>
              </a:rPr>
              <a:t> Knowledge Management, R&amp;D, social Business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12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Multi-disciplinary approach to achieve organization’s objectives</a:t>
            </a:r>
          </a:p>
          <a:p>
            <a:r>
              <a:rPr lang="en-US" dirty="0"/>
              <a:t>Capturing knowledge</a:t>
            </a:r>
          </a:p>
          <a:p>
            <a:r>
              <a:rPr lang="en-US" dirty="0"/>
              <a:t>Using </a:t>
            </a:r>
            <a:r>
              <a:rPr lang="en-US" dirty="0" smtClean="0"/>
              <a:t>organizational knowledge efficiently</a:t>
            </a:r>
          </a:p>
          <a:p>
            <a:r>
              <a:rPr lang="en-US" dirty="0" smtClean="0"/>
              <a:t>Developing knowledge</a:t>
            </a:r>
          </a:p>
          <a:p>
            <a:r>
              <a:rPr lang="en-US" dirty="0" smtClean="0"/>
              <a:t>Sharing knowledge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215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</a:t>
            </a:r>
            <a:r>
              <a:rPr lang="en-US" dirty="0" smtClean="0"/>
              <a:t>nowledge</a:t>
            </a:r>
            <a:r>
              <a:rPr lang="en-US" dirty="0"/>
              <a:t> that can be readily articulated, codified, accessed and </a:t>
            </a:r>
            <a:r>
              <a:rPr lang="en-US" dirty="0" smtClean="0"/>
              <a:t>verbalized</a:t>
            </a:r>
            <a:endParaRPr lang="en-US" dirty="0"/>
          </a:p>
          <a:p>
            <a:r>
              <a:rPr lang="en-US" dirty="0"/>
              <a:t> E</a:t>
            </a:r>
            <a:r>
              <a:rPr lang="en-US" dirty="0" smtClean="0"/>
              <a:t>asily </a:t>
            </a:r>
            <a:r>
              <a:rPr lang="en-US" dirty="0"/>
              <a:t>transmitted to </a:t>
            </a:r>
            <a:r>
              <a:rPr lang="en-US" dirty="0" smtClean="0"/>
              <a:t>others</a:t>
            </a:r>
          </a:p>
          <a:p>
            <a:pPr lvl="1"/>
            <a:r>
              <a:rPr lang="en-US" dirty="0" smtClean="0"/>
              <a:t>Encyclopedias</a:t>
            </a:r>
          </a:p>
          <a:p>
            <a:pPr lvl="1"/>
            <a:r>
              <a:rPr lang="en-US" dirty="0" smtClean="0"/>
              <a:t>Textbooks</a:t>
            </a:r>
          </a:p>
          <a:p>
            <a:pPr lvl="1"/>
            <a:r>
              <a:rPr lang="en-US" dirty="0" smtClean="0"/>
              <a:t>Manuals, documents, procedures, how-to videos</a:t>
            </a:r>
          </a:p>
          <a:p>
            <a:pPr lvl="1"/>
            <a:r>
              <a:rPr lang="en-US" dirty="0" smtClean="0"/>
              <a:t>Works of art</a:t>
            </a:r>
          </a:p>
          <a:p>
            <a:pPr lvl="1"/>
            <a:r>
              <a:rPr lang="en-US" dirty="0" smtClean="0"/>
              <a:t>Product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52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Tacit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Internalized Knowledge that an individual is not consciously aware of</a:t>
            </a:r>
          </a:p>
          <a:p>
            <a:r>
              <a:rPr lang="en-US" dirty="0" smtClean="0"/>
              <a:t>Gained through experiences </a:t>
            </a:r>
          </a:p>
          <a:p>
            <a:r>
              <a:rPr lang="en-US" dirty="0" smtClean="0"/>
              <a:t>Practical and action oriented</a:t>
            </a:r>
          </a:p>
          <a:p>
            <a:r>
              <a:rPr lang="en-US" dirty="0" smtClean="0"/>
              <a:t>Difficult to transfer by writing down</a:t>
            </a:r>
            <a:r>
              <a:rPr lang="en-US" dirty="0"/>
              <a:t> </a:t>
            </a:r>
            <a:r>
              <a:rPr lang="en-US" dirty="0" smtClean="0"/>
              <a:t>or verbalizing</a:t>
            </a:r>
          </a:p>
          <a:p>
            <a:pPr lvl="1"/>
            <a:r>
              <a:rPr lang="en-US" dirty="0" smtClean="0"/>
              <a:t>How accomplish tasks</a:t>
            </a:r>
          </a:p>
          <a:p>
            <a:pPr lvl="1"/>
            <a:r>
              <a:rPr lang="en-US" dirty="0" smtClean="0"/>
              <a:t>Facial recognition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906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75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Systems Management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72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Development Life Cycle (SDLC)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followed by IT organizations when they create systems</a:t>
            </a:r>
          </a:p>
          <a:p>
            <a:r>
              <a:rPr lang="en-US" dirty="0" smtClean="0"/>
              <a:t>Process used for </a:t>
            </a:r>
            <a:r>
              <a:rPr lang="en-US" dirty="0"/>
              <a:t>planning, creating, testing, and deploying an information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Hardware or software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83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Waterfall Methodology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80" y="2015732"/>
            <a:ext cx="5052738" cy="34506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Phases</a:t>
            </a:r>
          </a:p>
          <a:p>
            <a:pPr lvl="1"/>
            <a:r>
              <a:rPr lang="en-US" dirty="0" smtClean="0"/>
              <a:t>Preliminary </a:t>
            </a:r>
            <a:r>
              <a:rPr lang="en-US" dirty="0"/>
              <a:t>analysis</a:t>
            </a:r>
          </a:p>
          <a:p>
            <a:pPr lvl="1"/>
            <a:r>
              <a:rPr lang="en-US" dirty="0"/>
              <a:t>Systems Design</a:t>
            </a:r>
          </a:p>
          <a:p>
            <a:pPr lvl="1"/>
            <a:r>
              <a:rPr lang="en-US" dirty="0"/>
              <a:t>Development</a:t>
            </a:r>
          </a:p>
          <a:p>
            <a:pPr lvl="1"/>
            <a:r>
              <a:rPr lang="en-US" dirty="0"/>
              <a:t>Integration and testing</a:t>
            </a:r>
          </a:p>
          <a:p>
            <a:pPr lvl="1"/>
            <a:r>
              <a:rPr lang="en-US" dirty="0"/>
              <a:t>Acceptance, installation, development, training</a:t>
            </a:r>
          </a:p>
          <a:p>
            <a:pPr lvl="1"/>
            <a:r>
              <a:rPr lang="en-US" dirty="0"/>
              <a:t>Maintenance</a:t>
            </a:r>
          </a:p>
          <a:p>
            <a:pPr lvl="1"/>
            <a:r>
              <a:rPr lang="en-US" dirty="0"/>
              <a:t>Evaluation</a:t>
            </a:r>
          </a:p>
          <a:p>
            <a:pPr lvl="1"/>
            <a:r>
              <a:rPr lang="en-US" dirty="0" smtClean="0"/>
              <a:t>Disposal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7186" y="1853754"/>
            <a:ext cx="5052738" cy="3612591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 cap="none" baseline="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 cap="none" baseline="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en-US" dirty="0"/>
              <a:t>Sequential </a:t>
            </a:r>
            <a:r>
              <a:rPr lang="en-US" dirty="0" smtClean="0"/>
              <a:t>models</a:t>
            </a:r>
          </a:p>
          <a:p>
            <a:pPr lvl="1"/>
            <a:r>
              <a:rPr lang="en-US" dirty="0" smtClean="0"/>
              <a:t>focus </a:t>
            </a:r>
            <a:r>
              <a:rPr lang="en-US" dirty="0"/>
              <a:t>on complete and correct planning to guide large projects and risks to successful and predictable </a:t>
            </a:r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sequence </a:t>
            </a:r>
            <a:r>
              <a:rPr lang="en-US" dirty="0"/>
              <a:t>of stages in which the output of each stage becomes the input for the next.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097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4828451" cy="345061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Principles</a:t>
            </a:r>
          </a:p>
          <a:p>
            <a:pPr lvl="1"/>
            <a:r>
              <a:rPr lang="en-US" dirty="0" smtClean="0"/>
              <a:t>Active </a:t>
            </a:r>
            <a:r>
              <a:rPr lang="en-US" dirty="0"/>
              <a:t>user involvement</a:t>
            </a:r>
          </a:p>
          <a:p>
            <a:pPr lvl="1"/>
            <a:r>
              <a:rPr lang="en-US" dirty="0"/>
              <a:t>The team must be </a:t>
            </a:r>
            <a:r>
              <a:rPr lang="en-US" dirty="0" smtClean="0"/>
              <a:t>empowered to </a:t>
            </a:r>
            <a:r>
              <a:rPr lang="en-US" dirty="0"/>
              <a:t>make decisions</a:t>
            </a:r>
          </a:p>
          <a:p>
            <a:pPr lvl="1"/>
            <a:r>
              <a:rPr lang="en-US" dirty="0" smtClean="0"/>
              <a:t>Requirements evolve </a:t>
            </a:r>
            <a:r>
              <a:rPr lang="en-US" dirty="0"/>
              <a:t>but the timescale is fixed</a:t>
            </a:r>
          </a:p>
          <a:p>
            <a:pPr lvl="1"/>
            <a:r>
              <a:rPr lang="en-US" dirty="0"/>
              <a:t>Capture requirements  at a high level</a:t>
            </a:r>
          </a:p>
          <a:p>
            <a:pPr lvl="1"/>
            <a:r>
              <a:rPr lang="en-US" dirty="0"/>
              <a:t>Small, </a:t>
            </a:r>
            <a:r>
              <a:rPr lang="en-US" dirty="0" smtClean="0"/>
              <a:t>incremental </a:t>
            </a:r>
            <a:r>
              <a:rPr lang="en-US" dirty="0"/>
              <a:t>releases</a:t>
            </a:r>
          </a:p>
          <a:p>
            <a:pPr lvl="1"/>
            <a:r>
              <a:rPr lang="en-US" dirty="0"/>
              <a:t>Frequent delivery of products</a:t>
            </a:r>
          </a:p>
          <a:p>
            <a:pPr lvl="1"/>
            <a:r>
              <a:rPr lang="en-US" dirty="0"/>
              <a:t>Testing integrated throughout </a:t>
            </a:r>
          </a:p>
          <a:p>
            <a:pPr lvl="1"/>
            <a:r>
              <a:rPr lang="en-US" dirty="0" smtClean="0"/>
              <a:t>collaborative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7186" y="2015732"/>
            <a:ext cx="4828451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 cap="none" baseline="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 cap="none" baseline="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Iterative approach</a:t>
            </a:r>
          </a:p>
          <a:p>
            <a:pPr lvl="1"/>
            <a:r>
              <a:rPr lang="en-US" dirty="0" smtClean="0"/>
              <a:t>Used in software development</a:t>
            </a:r>
          </a:p>
          <a:p>
            <a:pPr lvl="1"/>
            <a:r>
              <a:rPr lang="en-US" dirty="0" smtClean="0"/>
              <a:t>focus </a:t>
            </a:r>
            <a:r>
              <a:rPr lang="en-US" dirty="0"/>
              <a:t>on limited project scope and </a:t>
            </a:r>
            <a:r>
              <a:rPr lang="en-US" dirty="0" smtClean="0"/>
              <a:t>improving </a:t>
            </a:r>
            <a:r>
              <a:rPr lang="en-US" dirty="0"/>
              <a:t>products by multiple iterations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6379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lumMod val="65000"/>
                <a:lumOff val="35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Compliances with major impact on SDLC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291215" cy="390198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They should be considered all throughout the systems development </a:t>
            </a:r>
            <a:r>
              <a:rPr lang="en-US" dirty="0" smtClean="0"/>
              <a:t>process</a:t>
            </a:r>
          </a:p>
          <a:p>
            <a:r>
              <a:rPr lang="en-US" dirty="0" err="1" smtClean="0"/>
              <a:t>Sarbannes</a:t>
            </a:r>
            <a:r>
              <a:rPr lang="en-US" dirty="0" smtClean="0"/>
              <a:t>-Oxley</a:t>
            </a:r>
          </a:p>
          <a:p>
            <a:r>
              <a:rPr lang="en-US" dirty="0" smtClean="0"/>
              <a:t>HIPAA</a:t>
            </a:r>
          </a:p>
          <a:p>
            <a:r>
              <a:rPr lang="en-US" dirty="0" smtClean="0"/>
              <a:t>HITECH</a:t>
            </a:r>
          </a:p>
          <a:p>
            <a:r>
              <a:rPr lang="en-US" dirty="0" smtClean="0"/>
              <a:t>FDA</a:t>
            </a:r>
          </a:p>
          <a:p>
            <a:r>
              <a:rPr lang="en-US" dirty="0" smtClean="0"/>
              <a:t>CMS</a:t>
            </a:r>
          </a:p>
          <a:p>
            <a:r>
              <a:rPr lang="en-US" dirty="0" smtClean="0"/>
              <a:t>Safe Harbor Agreement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769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75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Digital Business Innovation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35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ERP </a:t>
            </a:r>
            <a:r>
              <a:rPr lang="en-US" dirty="0" smtClean="0">
                <a:sym typeface="Wingdings"/>
              </a:rPr>
              <a:t> Enterprise Resource Planning</a:t>
            </a:r>
            <a:endParaRPr lang="en-US" dirty="0" smtClean="0"/>
          </a:p>
          <a:p>
            <a:r>
              <a:rPr lang="en-US" dirty="0" smtClean="0"/>
              <a:t>Decision Support</a:t>
            </a:r>
          </a:p>
          <a:p>
            <a:r>
              <a:rPr lang="en-US" dirty="0" smtClean="0"/>
              <a:t>Knowledge Management</a:t>
            </a:r>
          </a:p>
          <a:p>
            <a:r>
              <a:rPr lang="en-US" dirty="0" smtClean="0"/>
              <a:t>SDLC</a:t>
            </a:r>
            <a:r>
              <a:rPr lang="en-US" dirty="0" smtClean="0">
                <a:sym typeface="Wingdings"/>
              </a:rPr>
              <a:t> Systems Development Life Cycle</a:t>
            </a:r>
            <a:endParaRPr lang="en-US" dirty="0" smtClean="0"/>
          </a:p>
          <a:p>
            <a:r>
              <a:rPr lang="en-US" dirty="0" smtClean="0"/>
              <a:t>Digital Innovation</a:t>
            </a:r>
          </a:p>
        </p:txBody>
      </p:sp>
    </p:spTree>
    <p:extLst>
      <p:ext uri="{BB962C8B-B14F-4D97-AF65-F5344CB8AC3E}">
        <p14:creationId xmlns:p14="http://schemas.microsoft.com/office/powerpoint/2010/main" val="45530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Disruptive Power of the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4500647" cy="3746713"/>
          </a:xfrm>
        </p:spPr>
        <p:txBody>
          <a:bodyPr/>
          <a:lstStyle/>
          <a:p>
            <a:r>
              <a:rPr lang="en-US" dirty="0" smtClean="0"/>
              <a:t>Marketing products and services</a:t>
            </a:r>
          </a:p>
          <a:p>
            <a:r>
              <a:rPr lang="en-US" dirty="0" smtClean="0"/>
              <a:t>Processing payments</a:t>
            </a:r>
          </a:p>
          <a:p>
            <a:r>
              <a:rPr lang="en-US" dirty="0" smtClean="0"/>
              <a:t>Discovering new prospects</a:t>
            </a:r>
          </a:p>
          <a:p>
            <a:r>
              <a:rPr lang="en-US" dirty="0" smtClean="0"/>
              <a:t>Virtual reality driven business</a:t>
            </a:r>
          </a:p>
          <a:p>
            <a:r>
              <a:rPr lang="en-US" dirty="0" smtClean="0"/>
              <a:t>More CRIME opportunities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42147" y="2015732"/>
            <a:ext cx="4500647" cy="3867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 cap="none" baseline="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 cap="none" baseline="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Noteworthy Light" charset="0"/>
                <a:ea typeface="Noteworthy Light" charset="0"/>
                <a:cs typeface="Noteworthy Light" charset="0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Effects:</a:t>
            </a:r>
          </a:p>
          <a:p>
            <a:pPr marL="635000" indent="-223838"/>
            <a:r>
              <a:rPr lang="en-US" dirty="0" smtClean="0"/>
              <a:t>Increased Competition</a:t>
            </a:r>
          </a:p>
          <a:p>
            <a:pPr marL="635000" indent="-223838"/>
            <a:r>
              <a:rPr lang="en-US" dirty="0" smtClean="0"/>
              <a:t>Increased Caliber &amp; Quality</a:t>
            </a:r>
          </a:p>
          <a:p>
            <a:pPr marL="635000" indent="-223838"/>
            <a:r>
              <a:rPr lang="en-US" dirty="0" smtClean="0"/>
              <a:t>Increased Rate of Change</a:t>
            </a:r>
          </a:p>
          <a:p>
            <a:pPr marL="635000" indent="-223838"/>
            <a:r>
              <a:rPr lang="en-US" dirty="0" smtClean="0"/>
              <a:t>Decreased Margins</a:t>
            </a:r>
          </a:p>
        </p:txBody>
      </p:sp>
    </p:spTree>
    <p:extLst>
      <p:ext uri="{BB962C8B-B14F-4D97-AF65-F5344CB8AC3E}">
        <p14:creationId xmlns:p14="http://schemas.microsoft.com/office/powerpoint/2010/main" val="2205423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Trends In Consumer Electronics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Keep an eye on the following trends and how they impact business models!</a:t>
            </a:r>
          </a:p>
          <a:p>
            <a:pPr marL="685800" indent="-274638"/>
            <a:r>
              <a:rPr lang="en-US" dirty="0" smtClean="0"/>
              <a:t>Virtual and Augmented Realities</a:t>
            </a:r>
          </a:p>
          <a:p>
            <a:pPr marL="685800" indent="-274638"/>
            <a:r>
              <a:rPr lang="en-US" dirty="0" smtClean="0"/>
              <a:t>Driverless Cars</a:t>
            </a:r>
          </a:p>
          <a:p>
            <a:pPr marL="685800" indent="-274638"/>
            <a:r>
              <a:rPr lang="en-US" dirty="0" smtClean="0"/>
              <a:t>Wearable Technology</a:t>
            </a:r>
          </a:p>
          <a:p>
            <a:pPr marL="685800" indent="-274638"/>
            <a:r>
              <a:rPr lang="en-US" dirty="0" smtClean="0"/>
              <a:t>Artificial Intelligence</a:t>
            </a:r>
          </a:p>
          <a:p>
            <a:pPr marL="685800" indent="-274638"/>
            <a:r>
              <a:rPr lang="en-US" dirty="0" smtClean="0"/>
              <a:t>The Cloud and Internet of Things (</a:t>
            </a:r>
            <a:r>
              <a:rPr lang="en-US" dirty="0" err="1" smtClean="0"/>
              <a:t>IoT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008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lumMod val="65000"/>
                <a:lumOff val="35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291215" cy="3919242"/>
          </a:xfrm>
        </p:spPr>
        <p:txBody>
          <a:bodyPr/>
          <a:lstStyle/>
          <a:p>
            <a:pPr lvl="0"/>
            <a:r>
              <a:rPr lang="en-US" dirty="0" smtClean="0"/>
              <a:t>Normal Distribution</a:t>
            </a:r>
          </a:p>
          <a:p>
            <a:pPr lvl="1"/>
            <a:r>
              <a:rPr lang="en-US" dirty="0" smtClean="0"/>
              <a:t>Final </a:t>
            </a:r>
            <a:r>
              <a:rPr lang="en-US" dirty="0"/>
              <a:t>grades in MIS2101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Long Tail Distribution</a:t>
            </a:r>
          </a:p>
          <a:p>
            <a:pPr lvl="1"/>
            <a:r>
              <a:rPr lang="en-US" dirty="0"/>
              <a:t>Better matching consumers to what they are searching </a:t>
            </a:r>
            <a:r>
              <a:rPr lang="en-US" dirty="0" smtClean="0"/>
              <a:t>for</a:t>
            </a:r>
            <a:endParaRPr lang="en-US" dirty="0"/>
          </a:p>
          <a:p>
            <a:pPr lvl="1"/>
            <a:r>
              <a:rPr lang="en-US" dirty="0" smtClean="0"/>
              <a:t>Amazon Most Popular Books</a:t>
            </a:r>
            <a:endParaRPr lang="en-US" dirty="0"/>
          </a:p>
          <a:p>
            <a:pPr lvl="1"/>
            <a:r>
              <a:rPr lang="en-US" dirty="0" smtClean="0"/>
              <a:t>Most </a:t>
            </a:r>
            <a:r>
              <a:rPr lang="en-US" dirty="0"/>
              <a:t>popular movies on Netflix.</a:t>
            </a:r>
          </a:p>
          <a:p>
            <a:pPr lvl="1"/>
            <a:r>
              <a:rPr lang="en-US" dirty="0" smtClean="0"/>
              <a:t>Google </a:t>
            </a:r>
            <a:r>
              <a:rPr lang="en-US" dirty="0"/>
              <a:t>advertisements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43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Systems (ERP)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58263"/>
            <a:ext cx="9291215" cy="3450613"/>
          </a:xfrm>
        </p:spPr>
        <p:txBody>
          <a:bodyPr/>
          <a:lstStyle/>
          <a:p>
            <a:r>
              <a:rPr lang="en-US" dirty="0" smtClean="0"/>
              <a:t>Business processes that span multiple functional areas</a:t>
            </a:r>
          </a:p>
          <a:p>
            <a:r>
              <a:rPr lang="en-US" dirty="0" smtClean="0"/>
              <a:t>Some of the largest, most expensive , complicated, highest risk, and greatest reward tech investments an organization can make</a:t>
            </a:r>
          </a:p>
          <a:p>
            <a:r>
              <a:rPr lang="en-US" dirty="0" smtClean="0"/>
              <a:t>Understand them,  pros and cons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05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75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3.1 Types of Systems in Organizations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17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75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3.1.1- Enterprise Resource Planning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(ERP)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2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proposition of ERP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Global, real-time view of data</a:t>
            </a:r>
          </a:p>
          <a:p>
            <a:pPr lvl="1"/>
            <a:r>
              <a:rPr lang="en-US" dirty="0" smtClean="0"/>
              <a:t>Enables companies to address concerns proactively</a:t>
            </a:r>
          </a:p>
          <a:p>
            <a:pPr lvl="1"/>
            <a:r>
              <a:rPr lang="en-US" dirty="0" smtClean="0"/>
              <a:t>Drive improvements</a:t>
            </a:r>
          </a:p>
          <a:p>
            <a:r>
              <a:rPr lang="en-US" dirty="0" smtClean="0"/>
              <a:t>Improve financial compliance and reduce risks</a:t>
            </a:r>
          </a:p>
          <a:p>
            <a:r>
              <a:rPr lang="en-US" dirty="0" smtClean="0"/>
              <a:t>Automate core business operations (Procedure-to-Pay, Lead-to-Cash)</a:t>
            </a:r>
          </a:p>
          <a:p>
            <a:r>
              <a:rPr lang="en-US" dirty="0" smtClean="0"/>
              <a:t>Enhance customer service</a:t>
            </a:r>
          </a:p>
          <a:p>
            <a:pPr lvl="1"/>
            <a:r>
              <a:rPr lang="en-US" dirty="0" smtClean="0"/>
              <a:t>Provides one source for billing and relationship tracking</a:t>
            </a:r>
          </a:p>
        </p:txBody>
      </p:sp>
    </p:spTree>
    <p:extLst>
      <p:ext uri="{BB962C8B-B14F-4D97-AF65-F5344CB8AC3E}">
        <p14:creationId xmlns:p14="http://schemas.microsoft.com/office/powerpoint/2010/main" val="179569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ERP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ClrTx/>
              <a:buSzTx/>
            </a:pPr>
            <a:r>
              <a:rPr lang="en-US" dirty="0" smtClean="0"/>
              <a:t>Using </a:t>
            </a:r>
            <a:r>
              <a:rPr lang="en-US" dirty="0"/>
              <a:t>a single, integrated database, </a:t>
            </a:r>
            <a:r>
              <a:rPr lang="en-US" dirty="0" smtClean="0"/>
              <a:t>information is </a:t>
            </a:r>
            <a:r>
              <a:rPr lang="en-US" dirty="0"/>
              <a:t>always </a:t>
            </a:r>
            <a:r>
              <a:rPr lang="en-US" dirty="0" smtClean="0"/>
              <a:t>current </a:t>
            </a:r>
            <a:r>
              <a:rPr lang="en-US" dirty="0"/>
              <a:t>and accurate.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SzTx/>
            </a:pPr>
            <a:endParaRPr lang="en-US" dirty="0" smtClean="0"/>
          </a:p>
          <a:p>
            <a:pPr marL="635000" indent="-223838">
              <a:lnSpc>
                <a:spcPct val="100000"/>
              </a:lnSpc>
              <a:spcBef>
                <a:spcPts val="0"/>
              </a:spcBef>
              <a:buClrTx/>
              <a:buSzTx/>
            </a:pPr>
            <a:r>
              <a:rPr lang="en-US" dirty="0"/>
              <a:t>Business intelligence</a:t>
            </a:r>
          </a:p>
          <a:p>
            <a:pPr marL="635000" indent="-223838">
              <a:lnSpc>
                <a:spcPct val="100000"/>
              </a:lnSpc>
              <a:spcBef>
                <a:spcPts val="0"/>
              </a:spcBef>
              <a:buClrTx/>
              <a:buSzTx/>
            </a:pPr>
            <a:r>
              <a:rPr lang="en-US" dirty="0"/>
              <a:t>E-Commerce</a:t>
            </a:r>
          </a:p>
          <a:p>
            <a:pPr marL="635000" indent="-223838">
              <a:lnSpc>
                <a:spcPct val="100000"/>
              </a:lnSpc>
              <a:spcBef>
                <a:spcPts val="0"/>
              </a:spcBef>
              <a:buClrTx/>
              <a:buSzTx/>
            </a:pPr>
            <a:r>
              <a:rPr lang="en-US" dirty="0"/>
              <a:t>Enterprise asset management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SzTx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37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Separate systems that really do make each functional area more efficient</a:t>
            </a:r>
          </a:p>
          <a:p>
            <a:r>
              <a:rPr lang="en-US" dirty="0" smtClean="0"/>
              <a:t>BUT</a:t>
            </a:r>
          </a:p>
          <a:p>
            <a:pPr lvl="1"/>
            <a:r>
              <a:rPr lang="en-US" dirty="0" smtClean="0"/>
              <a:t>Standalone systems</a:t>
            </a:r>
          </a:p>
          <a:p>
            <a:pPr lvl="1"/>
            <a:r>
              <a:rPr lang="en-US" dirty="0" smtClean="0"/>
              <a:t>Organization as a whole not more efficient</a:t>
            </a:r>
          </a:p>
          <a:p>
            <a:pPr lvl="1"/>
            <a:r>
              <a:rPr lang="en-US" dirty="0" smtClean="0"/>
              <a:t>Multiple copies of data</a:t>
            </a:r>
          </a:p>
          <a:p>
            <a:pPr lvl="1"/>
            <a:r>
              <a:rPr lang="en-US" dirty="0" smtClean="0"/>
              <a:t>Build and support all system interfaces</a:t>
            </a:r>
          </a:p>
          <a:p>
            <a:pPr lvl="1"/>
            <a:r>
              <a:rPr lang="en-US" dirty="0" smtClean="0"/>
              <a:t>Different computing platforms</a:t>
            </a:r>
          </a:p>
          <a:p>
            <a:pPr lvl="1"/>
            <a:r>
              <a:rPr lang="en-US" dirty="0" smtClean="0"/>
              <a:t>Each system interface designed differently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112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956</TotalTime>
  <Words>787</Words>
  <Application>Microsoft Office PowerPoint</Application>
  <PresentationFormat>Widescreen</PresentationFormat>
  <Paragraphs>209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Mangal</vt:lpstr>
      <vt:lpstr>Noteworthy Light</vt:lpstr>
      <vt:lpstr>Rockwell</vt:lpstr>
      <vt:lpstr>Wingdings</vt:lpstr>
      <vt:lpstr>Gallery</vt:lpstr>
      <vt:lpstr>MIS 2901  Exam 2 Review </vt:lpstr>
      <vt:lpstr>Exam Details</vt:lpstr>
      <vt:lpstr>Exam Material</vt:lpstr>
      <vt:lpstr>Enterprise Systems (ERP)</vt:lpstr>
      <vt:lpstr>3.1 Types of Systems in Organizations</vt:lpstr>
      <vt:lpstr>3.1.1- Enterprise Resource Planning (ERP)</vt:lpstr>
      <vt:lpstr>Value proposition of ERP</vt:lpstr>
      <vt:lpstr>Uses of ERP </vt:lpstr>
      <vt:lpstr>Legacy Systems</vt:lpstr>
      <vt:lpstr>Challenges of ERP</vt:lpstr>
      <vt:lpstr>SCM, ERP, CRP</vt:lpstr>
      <vt:lpstr>Tips for Implementing ERP Systems</vt:lpstr>
      <vt:lpstr>3.1.2 Decision Support</vt:lpstr>
      <vt:lpstr>Decision Making Process</vt:lpstr>
      <vt:lpstr>Types of Data</vt:lpstr>
      <vt:lpstr>Types of Decisions</vt:lpstr>
      <vt:lpstr>Data, Information, Knowledge</vt:lpstr>
      <vt:lpstr>Data Analytics</vt:lpstr>
      <vt:lpstr>PowerPoint Presentation</vt:lpstr>
      <vt:lpstr>3.1.3 – Knowledge Management, R&amp;D, social Business</vt:lpstr>
      <vt:lpstr>Knowledge Management</vt:lpstr>
      <vt:lpstr>Explicit Knowledge</vt:lpstr>
      <vt:lpstr>Tacit Knowledge</vt:lpstr>
      <vt:lpstr>Systems Management</vt:lpstr>
      <vt:lpstr>Systems Development Life Cycle (SDLC)</vt:lpstr>
      <vt:lpstr>Waterfall Methodology </vt:lpstr>
      <vt:lpstr>Agile Methodology</vt:lpstr>
      <vt:lpstr>Compliances with major impact on SDLC</vt:lpstr>
      <vt:lpstr>Digital Business Innovation</vt:lpstr>
      <vt:lpstr>The Disruptive Power of the Internet</vt:lpstr>
      <vt:lpstr>2017 Trends In Consumer Electronics</vt:lpstr>
      <vt:lpstr>Normal Distribution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 2101/2901  Exam 2 Review</dc:title>
  <dc:creator>Andrea L Behler</dc:creator>
  <cp:lastModifiedBy>Smart Room</cp:lastModifiedBy>
  <cp:revision>28</cp:revision>
  <dcterms:created xsi:type="dcterms:W3CDTF">2018-03-14T22:01:02Z</dcterms:created>
  <dcterms:modified xsi:type="dcterms:W3CDTF">2018-10-26T13:03:12Z</dcterms:modified>
</cp:coreProperties>
</file>