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2" r:id="rId1"/>
  </p:sldMasterIdLst>
  <p:notesMasterIdLst>
    <p:notesMasterId r:id="rId41"/>
  </p:notesMasterIdLst>
  <p:sldIdLst>
    <p:sldId id="256" r:id="rId2"/>
    <p:sldId id="292" r:id="rId3"/>
    <p:sldId id="296" r:id="rId4"/>
    <p:sldId id="297" r:id="rId5"/>
    <p:sldId id="298" r:id="rId6"/>
    <p:sldId id="299" r:id="rId7"/>
    <p:sldId id="300" r:id="rId8"/>
    <p:sldId id="302" r:id="rId9"/>
    <p:sldId id="301" r:id="rId10"/>
    <p:sldId id="280" r:id="rId11"/>
    <p:sldId id="281" r:id="rId12"/>
    <p:sldId id="305" r:id="rId13"/>
    <p:sldId id="306" r:id="rId14"/>
    <p:sldId id="310" r:id="rId15"/>
    <p:sldId id="308" r:id="rId16"/>
    <p:sldId id="288" r:id="rId17"/>
    <p:sldId id="289" r:id="rId18"/>
    <p:sldId id="309" r:id="rId19"/>
    <p:sldId id="339" r:id="rId20"/>
    <p:sldId id="340" r:id="rId21"/>
    <p:sldId id="313" r:id="rId22"/>
    <p:sldId id="341" r:id="rId23"/>
    <p:sldId id="315" r:id="rId24"/>
    <p:sldId id="331" r:id="rId25"/>
    <p:sldId id="316" r:id="rId26"/>
    <p:sldId id="317" r:id="rId27"/>
    <p:sldId id="318" r:id="rId28"/>
    <p:sldId id="319" r:id="rId29"/>
    <p:sldId id="320" r:id="rId30"/>
    <p:sldId id="321" r:id="rId31"/>
    <p:sldId id="322" r:id="rId32"/>
    <p:sldId id="323" r:id="rId33"/>
    <p:sldId id="324" r:id="rId34"/>
    <p:sldId id="325" r:id="rId35"/>
    <p:sldId id="326" r:id="rId36"/>
    <p:sldId id="327" r:id="rId37"/>
    <p:sldId id="328" r:id="rId38"/>
    <p:sldId id="329" r:id="rId39"/>
    <p:sldId id="330" r:id="rId40"/>
  </p:sldIdLst>
  <p:sldSz cx="12192000" cy="6858000"/>
  <p:notesSz cx="7102475" cy="9388475"/>
  <p:embeddedFontLst>
    <p:embeddedFont>
      <p:font typeface="Arial Black" panose="020B0A04020102020204" pitchFamily="34" charset="0"/>
      <p:bold r:id="rId42"/>
    </p:embeddedFont>
    <p:embeddedFont>
      <p:font typeface="Arial Narrow" panose="020B0606020202030204" pitchFamily="34" charset="0"/>
      <p:regular r:id="rId43"/>
      <p:bold r:id="rId44"/>
      <p:italic r:id="rId45"/>
      <p:boldItalic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Georgia" panose="02040502050405020303" pitchFamily="18" charset="0"/>
      <p:regular r:id="rId51"/>
      <p:bold r:id="rId52"/>
      <p:italic r:id="rId53"/>
      <p:boldItalic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288" userDrawn="1">
          <p15:clr>
            <a:srgbClr val="F26B43"/>
          </p15:clr>
        </p15:guide>
        <p15:guide id="2" pos="7344" userDrawn="1">
          <p15:clr>
            <a:srgbClr val="A4A3A4"/>
          </p15:clr>
        </p15:guide>
        <p15:guide id="3" orient="horz" pos="21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1E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A078C34-9DD4-4FF6-A8B3-301DA20EA9BA}">
  <a:tblStyle styleId="{CA078C34-9DD4-4FF6-A8B3-301DA20EA9B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60" autoAdjust="0"/>
    <p:restoredTop sz="69733" autoAdjust="0"/>
  </p:normalViewPr>
  <p:slideViewPr>
    <p:cSldViewPr snapToGrid="0">
      <p:cViewPr varScale="1">
        <p:scale>
          <a:sx n="69" d="100"/>
          <a:sy n="69" d="100"/>
        </p:scale>
        <p:origin x="1532" y="52"/>
      </p:cViewPr>
      <p:guideLst>
        <p:guide pos="288"/>
        <p:guide pos="7344"/>
        <p:guide orient="horz" pos="2184"/>
      </p:guideLst>
    </p:cSldViewPr>
  </p:slideViewPr>
  <p:outlineViewPr>
    <p:cViewPr>
      <p:scale>
        <a:sx n="33" d="100"/>
        <a:sy n="33" d="100"/>
      </p:scale>
      <p:origin x="0" y="-735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112"/>
    </p:cViewPr>
  </p:sorterViewPr>
  <p:notesViewPr>
    <p:cSldViewPr snapToGrid="0">
      <p:cViewPr varScale="1">
        <p:scale>
          <a:sx n="115" d="100"/>
          <a:sy n="115" d="100"/>
        </p:scale>
        <p:origin x="5016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0.fntdata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669DE3-A144-4B8E-BB2C-5CF3AE3EBA68}" type="doc">
      <dgm:prSet loTypeId="urn:microsoft.com/office/officeart/2005/8/layout/funne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BD3A3B4-2697-40AB-AA15-15B6D389B209}">
      <dgm:prSet phldrT="[Text]"/>
      <dgm:spPr>
        <a:solidFill>
          <a:srgbClr val="C00000"/>
        </a:solidFill>
        <a:ln>
          <a:noFill/>
        </a:ln>
      </dgm:spPr>
      <dgm:t>
        <a:bodyPr/>
        <a:lstStyle/>
        <a:p>
          <a:r>
            <a:rPr lang="en-US" dirty="0"/>
            <a:t>CONTENT</a:t>
          </a:r>
        </a:p>
      </dgm:t>
    </dgm:pt>
    <dgm:pt modelId="{850A0F83-BF08-4F68-B1DE-A745F66F50B1}" type="parTrans" cxnId="{DF7D6F55-61D6-448B-883D-16280D4FB9DE}">
      <dgm:prSet/>
      <dgm:spPr/>
      <dgm:t>
        <a:bodyPr/>
        <a:lstStyle/>
        <a:p>
          <a:endParaRPr lang="en-US"/>
        </a:p>
      </dgm:t>
    </dgm:pt>
    <dgm:pt modelId="{88D45979-B6C8-4C4F-8522-ED1BC4508749}" type="sibTrans" cxnId="{DF7D6F55-61D6-448B-883D-16280D4FB9DE}">
      <dgm:prSet/>
      <dgm:spPr/>
      <dgm:t>
        <a:bodyPr/>
        <a:lstStyle/>
        <a:p>
          <a:endParaRPr lang="en-US"/>
        </a:p>
      </dgm:t>
    </dgm:pt>
    <dgm:pt modelId="{97E7A18C-F8E8-4579-9BF7-98F2549A4AFB}">
      <dgm:prSet phldrT="[Text]"/>
      <dgm:spPr>
        <a:solidFill>
          <a:schemeClr val="accent2"/>
        </a:solidFill>
        <a:ln>
          <a:noFill/>
        </a:ln>
      </dgm:spPr>
      <dgm:t>
        <a:bodyPr/>
        <a:lstStyle/>
        <a:p>
          <a:r>
            <a:rPr lang="en-US" dirty="0"/>
            <a:t>TECHNOLOGY</a:t>
          </a:r>
        </a:p>
      </dgm:t>
    </dgm:pt>
    <dgm:pt modelId="{0FDD3986-E0C6-4AD0-B38C-E6F246127207}" type="parTrans" cxnId="{357B1DBA-585C-4FA7-BD89-8867324D7F3E}">
      <dgm:prSet/>
      <dgm:spPr/>
      <dgm:t>
        <a:bodyPr/>
        <a:lstStyle/>
        <a:p>
          <a:endParaRPr lang="en-US"/>
        </a:p>
      </dgm:t>
    </dgm:pt>
    <dgm:pt modelId="{BCB029FF-5E53-441F-ACE0-3D6B741E1C30}" type="sibTrans" cxnId="{357B1DBA-585C-4FA7-BD89-8867324D7F3E}">
      <dgm:prSet/>
      <dgm:spPr/>
      <dgm:t>
        <a:bodyPr/>
        <a:lstStyle/>
        <a:p>
          <a:endParaRPr lang="en-US"/>
        </a:p>
      </dgm:t>
    </dgm:pt>
    <dgm:pt modelId="{A2C976CF-2680-44E2-B9E4-373CC6003DDC}">
      <dgm:prSet phldrT="[Text]"/>
      <dgm:spPr/>
      <dgm:t>
        <a:bodyPr/>
        <a:lstStyle/>
        <a:p>
          <a:r>
            <a:rPr lang="en-US" dirty="0"/>
            <a:t>ACTIVITY</a:t>
          </a:r>
        </a:p>
      </dgm:t>
    </dgm:pt>
    <dgm:pt modelId="{5416E672-0C06-47F0-9B8E-00978A345C77}" type="parTrans" cxnId="{5C6A4FB7-5D72-4B37-9BC6-B0E5DADC4F15}">
      <dgm:prSet/>
      <dgm:spPr/>
      <dgm:t>
        <a:bodyPr/>
        <a:lstStyle/>
        <a:p>
          <a:endParaRPr lang="en-US"/>
        </a:p>
      </dgm:t>
    </dgm:pt>
    <dgm:pt modelId="{668EBD0E-2BF5-45E0-83DD-99C5279065D1}" type="sibTrans" cxnId="{5C6A4FB7-5D72-4B37-9BC6-B0E5DADC4F15}">
      <dgm:prSet/>
      <dgm:spPr/>
      <dgm:t>
        <a:bodyPr/>
        <a:lstStyle/>
        <a:p>
          <a:endParaRPr lang="en-US"/>
        </a:p>
      </dgm:t>
    </dgm:pt>
    <dgm:pt modelId="{23DE4FB2-5E8C-4ABB-B385-4E01E394138E}">
      <dgm:prSet phldrT="[Text]" custT="1"/>
      <dgm:spPr/>
      <dgm:t>
        <a:bodyPr/>
        <a:lstStyle/>
        <a:p>
          <a:endParaRPr lang="en-US" sz="1800" dirty="0"/>
        </a:p>
      </dgm:t>
    </dgm:pt>
    <dgm:pt modelId="{F1925580-40AD-49BC-BF1D-50E94906C452}" type="parTrans" cxnId="{ACB648B6-D6DD-48CF-9257-CFB032727DA3}">
      <dgm:prSet/>
      <dgm:spPr/>
      <dgm:t>
        <a:bodyPr/>
        <a:lstStyle/>
        <a:p>
          <a:endParaRPr lang="en-US"/>
        </a:p>
      </dgm:t>
    </dgm:pt>
    <dgm:pt modelId="{0D33D76D-B883-4BE4-A944-E065F54608BC}" type="sibTrans" cxnId="{ACB648B6-D6DD-48CF-9257-CFB032727DA3}">
      <dgm:prSet/>
      <dgm:spPr/>
      <dgm:t>
        <a:bodyPr/>
        <a:lstStyle/>
        <a:p>
          <a:endParaRPr lang="en-US"/>
        </a:p>
      </dgm:t>
    </dgm:pt>
    <dgm:pt modelId="{84174731-93BC-4CE1-8941-707AA74FBF1B}" type="pres">
      <dgm:prSet presAssocID="{5C669DE3-A144-4B8E-BB2C-5CF3AE3EBA68}" presName="Name0" presStyleCnt="0">
        <dgm:presLayoutVars>
          <dgm:chMax val="4"/>
          <dgm:resizeHandles val="exact"/>
        </dgm:presLayoutVars>
      </dgm:prSet>
      <dgm:spPr/>
    </dgm:pt>
    <dgm:pt modelId="{811CBC66-CAF2-48C7-97C2-CE4719242785}" type="pres">
      <dgm:prSet presAssocID="{5C669DE3-A144-4B8E-BB2C-5CF3AE3EBA68}" presName="ellipse" presStyleLbl="trBgShp" presStyleIdx="0" presStyleCnt="1"/>
      <dgm:spPr/>
    </dgm:pt>
    <dgm:pt modelId="{4C065957-320F-4B97-90CE-26D57241FB92}" type="pres">
      <dgm:prSet presAssocID="{5C669DE3-A144-4B8E-BB2C-5CF3AE3EBA68}" presName="arrow1" presStyleLbl="fgShp" presStyleIdx="0" presStyleCnt="1"/>
      <dgm:spPr/>
    </dgm:pt>
    <dgm:pt modelId="{DEBC237D-6F78-4547-9016-2C6C4FEA6C55}" type="pres">
      <dgm:prSet presAssocID="{5C669DE3-A144-4B8E-BB2C-5CF3AE3EBA68}" presName="rectangle" presStyleLbl="revTx" presStyleIdx="0" presStyleCnt="1">
        <dgm:presLayoutVars>
          <dgm:bulletEnabled val="1"/>
        </dgm:presLayoutVars>
      </dgm:prSet>
      <dgm:spPr/>
    </dgm:pt>
    <dgm:pt modelId="{D1A06E9E-D84A-4243-A1CC-AF6A01F7D49E}" type="pres">
      <dgm:prSet presAssocID="{97E7A18C-F8E8-4579-9BF7-98F2549A4AFB}" presName="item1" presStyleLbl="node1" presStyleIdx="0" presStyleCnt="3">
        <dgm:presLayoutVars>
          <dgm:bulletEnabled val="1"/>
        </dgm:presLayoutVars>
      </dgm:prSet>
      <dgm:spPr/>
    </dgm:pt>
    <dgm:pt modelId="{DB91E417-DDB3-4481-9DD0-E73B1D75A474}" type="pres">
      <dgm:prSet presAssocID="{A2C976CF-2680-44E2-B9E4-373CC6003DDC}" presName="item2" presStyleLbl="node1" presStyleIdx="1" presStyleCnt="3">
        <dgm:presLayoutVars>
          <dgm:bulletEnabled val="1"/>
        </dgm:presLayoutVars>
      </dgm:prSet>
      <dgm:spPr/>
    </dgm:pt>
    <dgm:pt modelId="{1F30B65E-C2EF-4C62-A58B-134FD4288FC9}" type="pres">
      <dgm:prSet presAssocID="{23DE4FB2-5E8C-4ABB-B385-4E01E394138E}" presName="item3" presStyleLbl="node1" presStyleIdx="2" presStyleCnt="3">
        <dgm:presLayoutVars>
          <dgm:bulletEnabled val="1"/>
        </dgm:presLayoutVars>
      </dgm:prSet>
      <dgm:spPr/>
    </dgm:pt>
    <dgm:pt modelId="{D0EDB206-8741-493F-8267-2BADF7CF65C5}" type="pres">
      <dgm:prSet presAssocID="{5C669DE3-A144-4B8E-BB2C-5CF3AE3EBA68}" presName="funnel" presStyleLbl="trAlignAcc1" presStyleIdx="0" presStyleCnt="1" custLinFactNeighborY="-416"/>
      <dgm:spPr>
        <a:solidFill>
          <a:schemeClr val="accent5">
            <a:alpha val="40000"/>
          </a:schemeClr>
        </a:solidFill>
      </dgm:spPr>
    </dgm:pt>
  </dgm:ptLst>
  <dgm:cxnLst>
    <dgm:cxn modelId="{FD284B14-24A7-482A-9EB0-48CD674EC866}" type="presOf" srcId="{9BD3A3B4-2697-40AB-AA15-15B6D389B209}" destId="{1F30B65E-C2EF-4C62-A58B-134FD4288FC9}" srcOrd="0" destOrd="0" presId="urn:microsoft.com/office/officeart/2005/8/layout/funnel1"/>
    <dgm:cxn modelId="{97C8486F-7ECA-4914-A4E4-1FF8605C4DBA}" type="presOf" srcId="{97E7A18C-F8E8-4579-9BF7-98F2549A4AFB}" destId="{DB91E417-DDB3-4481-9DD0-E73B1D75A474}" srcOrd="0" destOrd="0" presId="urn:microsoft.com/office/officeart/2005/8/layout/funnel1"/>
    <dgm:cxn modelId="{DF7D6F55-61D6-448B-883D-16280D4FB9DE}" srcId="{5C669DE3-A144-4B8E-BB2C-5CF3AE3EBA68}" destId="{9BD3A3B4-2697-40AB-AA15-15B6D389B209}" srcOrd="0" destOrd="0" parTransId="{850A0F83-BF08-4F68-B1DE-A745F66F50B1}" sibTransId="{88D45979-B6C8-4C4F-8522-ED1BC4508749}"/>
    <dgm:cxn modelId="{4B9BED76-343F-4EFD-80C5-A1CD002B69EF}" type="presOf" srcId="{5C669DE3-A144-4B8E-BB2C-5CF3AE3EBA68}" destId="{84174731-93BC-4CE1-8941-707AA74FBF1B}" srcOrd="0" destOrd="0" presId="urn:microsoft.com/office/officeart/2005/8/layout/funnel1"/>
    <dgm:cxn modelId="{6C7FD68F-9E4B-4CF7-A157-A60EA8F29CB5}" type="presOf" srcId="{23DE4FB2-5E8C-4ABB-B385-4E01E394138E}" destId="{DEBC237D-6F78-4547-9016-2C6C4FEA6C55}" srcOrd="0" destOrd="0" presId="urn:microsoft.com/office/officeart/2005/8/layout/funnel1"/>
    <dgm:cxn modelId="{ACB648B6-D6DD-48CF-9257-CFB032727DA3}" srcId="{5C669DE3-A144-4B8E-BB2C-5CF3AE3EBA68}" destId="{23DE4FB2-5E8C-4ABB-B385-4E01E394138E}" srcOrd="3" destOrd="0" parTransId="{F1925580-40AD-49BC-BF1D-50E94906C452}" sibTransId="{0D33D76D-B883-4BE4-A944-E065F54608BC}"/>
    <dgm:cxn modelId="{5C6A4FB7-5D72-4B37-9BC6-B0E5DADC4F15}" srcId="{5C669DE3-A144-4B8E-BB2C-5CF3AE3EBA68}" destId="{A2C976CF-2680-44E2-B9E4-373CC6003DDC}" srcOrd="2" destOrd="0" parTransId="{5416E672-0C06-47F0-9B8E-00978A345C77}" sibTransId="{668EBD0E-2BF5-45E0-83DD-99C5279065D1}"/>
    <dgm:cxn modelId="{357B1DBA-585C-4FA7-BD89-8867324D7F3E}" srcId="{5C669DE3-A144-4B8E-BB2C-5CF3AE3EBA68}" destId="{97E7A18C-F8E8-4579-9BF7-98F2549A4AFB}" srcOrd="1" destOrd="0" parTransId="{0FDD3986-E0C6-4AD0-B38C-E6F246127207}" sibTransId="{BCB029FF-5E53-441F-ACE0-3D6B741E1C30}"/>
    <dgm:cxn modelId="{7CE826E9-6C18-4A6B-9620-6488310A2E1C}" type="presOf" srcId="{A2C976CF-2680-44E2-B9E4-373CC6003DDC}" destId="{D1A06E9E-D84A-4243-A1CC-AF6A01F7D49E}" srcOrd="0" destOrd="0" presId="urn:microsoft.com/office/officeart/2005/8/layout/funnel1"/>
    <dgm:cxn modelId="{7AD26B75-CA57-428C-85B5-49BA37D3353D}" type="presParOf" srcId="{84174731-93BC-4CE1-8941-707AA74FBF1B}" destId="{811CBC66-CAF2-48C7-97C2-CE4719242785}" srcOrd="0" destOrd="0" presId="urn:microsoft.com/office/officeart/2005/8/layout/funnel1"/>
    <dgm:cxn modelId="{146EF85C-42D9-4ABB-BCD7-9E82A241299E}" type="presParOf" srcId="{84174731-93BC-4CE1-8941-707AA74FBF1B}" destId="{4C065957-320F-4B97-90CE-26D57241FB92}" srcOrd="1" destOrd="0" presId="urn:microsoft.com/office/officeart/2005/8/layout/funnel1"/>
    <dgm:cxn modelId="{48EFC6F0-C16E-418D-A879-AE16FA03FFDC}" type="presParOf" srcId="{84174731-93BC-4CE1-8941-707AA74FBF1B}" destId="{DEBC237D-6F78-4547-9016-2C6C4FEA6C55}" srcOrd="2" destOrd="0" presId="urn:microsoft.com/office/officeart/2005/8/layout/funnel1"/>
    <dgm:cxn modelId="{58F3696C-5936-4201-9312-7E624ECA8B05}" type="presParOf" srcId="{84174731-93BC-4CE1-8941-707AA74FBF1B}" destId="{D1A06E9E-D84A-4243-A1CC-AF6A01F7D49E}" srcOrd="3" destOrd="0" presId="urn:microsoft.com/office/officeart/2005/8/layout/funnel1"/>
    <dgm:cxn modelId="{8057C562-9959-43E2-A252-C2A239623DB0}" type="presParOf" srcId="{84174731-93BC-4CE1-8941-707AA74FBF1B}" destId="{DB91E417-DDB3-4481-9DD0-E73B1D75A474}" srcOrd="4" destOrd="0" presId="urn:microsoft.com/office/officeart/2005/8/layout/funnel1"/>
    <dgm:cxn modelId="{4559F157-53BD-420F-84C8-3D057F910181}" type="presParOf" srcId="{84174731-93BC-4CE1-8941-707AA74FBF1B}" destId="{1F30B65E-C2EF-4C62-A58B-134FD4288FC9}" srcOrd="5" destOrd="0" presId="urn:microsoft.com/office/officeart/2005/8/layout/funnel1"/>
    <dgm:cxn modelId="{1F3D2A66-AE8F-4F8F-B0D9-28DDE690B5F4}" type="presParOf" srcId="{84174731-93BC-4CE1-8941-707AA74FBF1B}" destId="{D0EDB206-8741-493F-8267-2BADF7CF65C5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1CBC66-CAF2-48C7-97C2-CE4719242785}">
      <dsp:nvSpPr>
        <dsp:cNvPr id="0" name=""/>
        <dsp:cNvSpPr/>
      </dsp:nvSpPr>
      <dsp:spPr>
        <a:xfrm>
          <a:off x="1372679" y="161345"/>
          <a:ext cx="3202092" cy="1112044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065957-320F-4B97-90CE-26D57241FB92}">
      <dsp:nvSpPr>
        <dsp:cNvPr id="0" name=""/>
        <dsp:cNvSpPr/>
      </dsp:nvSpPr>
      <dsp:spPr>
        <a:xfrm>
          <a:off x="2668410" y="2884365"/>
          <a:ext cx="620560" cy="397158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BC237D-6F78-4547-9016-2C6C4FEA6C55}">
      <dsp:nvSpPr>
        <dsp:cNvPr id="0" name=""/>
        <dsp:cNvSpPr/>
      </dsp:nvSpPr>
      <dsp:spPr>
        <a:xfrm>
          <a:off x="1489345" y="3202092"/>
          <a:ext cx="2978691" cy="7446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1489345" y="3202092"/>
        <a:ext cx="2978691" cy="744672"/>
      </dsp:txXfrm>
    </dsp:sp>
    <dsp:sp modelId="{D1A06E9E-D84A-4243-A1CC-AF6A01F7D49E}">
      <dsp:nvSpPr>
        <dsp:cNvPr id="0" name=""/>
        <dsp:cNvSpPr/>
      </dsp:nvSpPr>
      <dsp:spPr>
        <a:xfrm>
          <a:off x="2536851" y="1359275"/>
          <a:ext cx="1117009" cy="111700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ACTIVITY</a:t>
          </a:r>
        </a:p>
      </dsp:txBody>
      <dsp:txXfrm>
        <a:off x="2700433" y="1522857"/>
        <a:ext cx="789845" cy="789845"/>
      </dsp:txXfrm>
    </dsp:sp>
    <dsp:sp modelId="{DB91E417-DDB3-4481-9DD0-E73B1D75A474}">
      <dsp:nvSpPr>
        <dsp:cNvPr id="0" name=""/>
        <dsp:cNvSpPr/>
      </dsp:nvSpPr>
      <dsp:spPr>
        <a:xfrm>
          <a:off x="1737569" y="521270"/>
          <a:ext cx="1117009" cy="1117009"/>
        </a:xfrm>
        <a:prstGeom prst="ellipse">
          <a:avLst/>
        </a:prstGeom>
        <a:solidFill>
          <a:schemeClr val="accent2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TECHNOLOGY</a:t>
          </a:r>
        </a:p>
      </dsp:txBody>
      <dsp:txXfrm>
        <a:off x="1901151" y="684852"/>
        <a:ext cx="789845" cy="789845"/>
      </dsp:txXfrm>
    </dsp:sp>
    <dsp:sp modelId="{1F30B65E-C2EF-4C62-A58B-134FD4288FC9}">
      <dsp:nvSpPr>
        <dsp:cNvPr id="0" name=""/>
        <dsp:cNvSpPr/>
      </dsp:nvSpPr>
      <dsp:spPr>
        <a:xfrm>
          <a:off x="2879400" y="251202"/>
          <a:ext cx="1117009" cy="1117009"/>
        </a:xfrm>
        <a:prstGeom prst="ellipse">
          <a:avLst/>
        </a:prstGeom>
        <a:solidFill>
          <a:srgbClr val="C0000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CONTENT</a:t>
          </a:r>
        </a:p>
      </dsp:txBody>
      <dsp:txXfrm>
        <a:off x="3042982" y="414784"/>
        <a:ext cx="789845" cy="789845"/>
      </dsp:txXfrm>
    </dsp:sp>
    <dsp:sp modelId="{D0EDB206-8741-493F-8267-2BADF7CF65C5}">
      <dsp:nvSpPr>
        <dsp:cNvPr id="0" name=""/>
        <dsp:cNvSpPr/>
      </dsp:nvSpPr>
      <dsp:spPr>
        <a:xfrm>
          <a:off x="1241120" y="13257"/>
          <a:ext cx="3475139" cy="2780111"/>
        </a:xfrm>
        <a:prstGeom prst="funnel">
          <a:avLst/>
        </a:prstGeom>
        <a:solidFill>
          <a:schemeClr val="accent5">
            <a:alpha val="4000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77739" cy="471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3" rIns="94213" bIns="47093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023093" y="0"/>
            <a:ext cx="3077739" cy="471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3" rIns="94213" bIns="47093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10248" y="4518203"/>
            <a:ext cx="5681980" cy="369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3" rIns="94213" bIns="47093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917423"/>
            <a:ext cx="3077739" cy="471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3" rIns="94213" bIns="47093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023093" y="8917423"/>
            <a:ext cx="3077739" cy="471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3" rIns="94213" bIns="47093" anchor="b" anchorCtr="0">
            <a:noAutofit/>
          </a:bodyPr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p1:notes"/>
          <p:cNvSpPr txBox="1">
            <a:spLocks noGrp="1"/>
          </p:cNvSpPr>
          <p:nvPr>
            <p:ph type="body" idx="1"/>
          </p:nvPr>
        </p:nvSpPr>
        <p:spPr>
          <a:xfrm>
            <a:off x="710248" y="4518203"/>
            <a:ext cx="5681980" cy="369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3" rIns="94213" bIns="47093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01" name="Google Shape;101;p1:notes"/>
          <p:cNvSpPr txBox="1">
            <a:spLocks noGrp="1"/>
          </p:cNvSpPr>
          <p:nvPr>
            <p:ph type="sldNum" idx="12"/>
          </p:nvPr>
        </p:nvSpPr>
        <p:spPr>
          <a:xfrm>
            <a:off x="4023093" y="8917423"/>
            <a:ext cx="3077739" cy="471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3" rIns="94213" bIns="47093" anchor="b" anchorCtr="0">
            <a:noAutofit/>
          </a:bodyPr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1</a:t>
            </a:fld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10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44871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11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95135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12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86742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13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10395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14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55864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15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62806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16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7847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17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46479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18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5754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19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4072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2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3558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20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88858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1838" y="1171575"/>
            <a:ext cx="5626100" cy="31638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p1:notes"/>
          <p:cNvSpPr txBox="1">
            <a:spLocks noGrp="1"/>
          </p:cNvSpPr>
          <p:nvPr>
            <p:ph type="body" idx="1"/>
          </p:nvPr>
        </p:nvSpPr>
        <p:spPr>
          <a:xfrm>
            <a:off x="708963" y="4512040"/>
            <a:ext cx="5671705" cy="3691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063" tIns="47018" rIns="94063" bIns="47018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01" name="Google Shape;101;p1:notes"/>
          <p:cNvSpPr txBox="1">
            <a:spLocks noGrp="1"/>
          </p:cNvSpPr>
          <p:nvPr>
            <p:ph type="sldNum" idx="12"/>
          </p:nvPr>
        </p:nvSpPr>
        <p:spPr>
          <a:xfrm>
            <a:off x="4015818" y="8905258"/>
            <a:ext cx="3072174" cy="470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063" tIns="47018" rIns="94063" bIns="47018" anchor="b" anchorCtr="0">
            <a:noAutofit/>
          </a:bodyPr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21</a:t>
            </a:fld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76179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22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6890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23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55502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211" indent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24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97514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25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49748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26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1026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27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23981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28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28840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29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37615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3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99992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211" indent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30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890692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211" indent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31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718847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211" indent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32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092006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211" indent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33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30341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34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764845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211" indent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35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314824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36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382242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305" indent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37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588713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211" indent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38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196878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d960effb3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1838" y="1171575"/>
            <a:ext cx="5626100" cy="31638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d960effb3_0_29:notes"/>
          <p:cNvSpPr txBox="1">
            <a:spLocks noGrp="1"/>
          </p:cNvSpPr>
          <p:nvPr>
            <p:ph type="body" idx="1"/>
          </p:nvPr>
        </p:nvSpPr>
        <p:spPr>
          <a:xfrm>
            <a:off x="708963" y="4512040"/>
            <a:ext cx="5671705" cy="3691823"/>
          </a:xfrm>
          <a:prstGeom prst="rect">
            <a:avLst/>
          </a:prstGeom>
        </p:spPr>
        <p:txBody>
          <a:bodyPr spcFirstLastPara="1" wrap="square" lIns="94063" tIns="47018" rIns="94063" bIns="47018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09" name="Google Shape;109;g3d960effb3_0_29:notes"/>
          <p:cNvSpPr txBox="1">
            <a:spLocks noGrp="1"/>
          </p:cNvSpPr>
          <p:nvPr>
            <p:ph type="sldNum" idx="12"/>
          </p:nvPr>
        </p:nvSpPr>
        <p:spPr>
          <a:xfrm>
            <a:off x="4015818" y="8905256"/>
            <a:ext cx="3072174" cy="470321"/>
          </a:xfrm>
          <a:prstGeom prst="rect">
            <a:avLst/>
          </a:prstGeom>
        </p:spPr>
        <p:txBody>
          <a:bodyPr spcFirstLastPara="1" wrap="square" lIns="94063" tIns="47018" rIns="94063" bIns="47018" anchor="b" anchorCtr="0">
            <a:noAutofit/>
          </a:bodyPr>
          <a:lstStyle/>
          <a:p>
            <a:fld id="{00000000-1234-1234-1234-123412341234}" type="slidenum">
              <a:rPr lang="en-US"/>
              <a:pPr/>
              <a:t>39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221247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4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07487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5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9522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6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66622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7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44842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8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53764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9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8352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222222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605791" y="4367848"/>
            <a:ext cx="10980300" cy="8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41E35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41E35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41E35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41E35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41E35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605791" y="2343151"/>
            <a:ext cx="10980300" cy="15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 Narrow"/>
              <a:buNone/>
              <a:defRPr sz="60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838200" y="6146674"/>
            <a:ext cx="2743200" cy="57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038600" y="6146674"/>
            <a:ext cx="4114800" cy="57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20" name="Google Shape;20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35808" y="972829"/>
            <a:ext cx="2720385" cy="609366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2"/>
          <p:cNvSpPr txBox="1">
            <a:spLocks noGrp="1"/>
          </p:cNvSpPr>
          <p:nvPr>
            <p:ph type="sldNum" idx="12"/>
          </p:nvPr>
        </p:nvSpPr>
        <p:spPr>
          <a:xfrm>
            <a:off x="9075419" y="6146674"/>
            <a:ext cx="2743200" cy="574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BFBFB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BFBFB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BFBFB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BFBFB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BFBFB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BFBFB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BFBFB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BFBFB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BFBFB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cxnSp>
        <p:nvCxnSpPr>
          <p:cNvPr id="22" name="Google Shape;22;p2"/>
          <p:cNvCxnSpPr/>
          <p:nvPr/>
        </p:nvCxnSpPr>
        <p:spPr>
          <a:xfrm>
            <a:off x="5433000" y="4081463"/>
            <a:ext cx="1326000" cy="0"/>
          </a:xfrm>
          <a:prstGeom prst="straightConnector1">
            <a:avLst/>
          </a:prstGeom>
          <a:noFill/>
          <a:ln w="635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bg>
      <p:bgPr>
        <a:solidFill>
          <a:srgbClr val="A41E35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9075419" y="6146674"/>
            <a:ext cx="2743200" cy="574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"/>
          </p:nvPr>
        </p:nvSpPr>
        <p:spPr>
          <a:xfrm>
            <a:off x="605791" y="4367848"/>
            <a:ext cx="10980300" cy="8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41E35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41E35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41E35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41E35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41E35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ctrTitle"/>
          </p:nvPr>
        </p:nvSpPr>
        <p:spPr>
          <a:xfrm>
            <a:off x="605791" y="2343151"/>
            <a:ext cx="10980300" cy="15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Arial Narrow"/>
              <a:buNone/>
              <a:defRPr sz="72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cxnSp>
        <p:nvCxnSpPr>
          <p:cNvPr id="27" name="Google Shape;27;p3"/>
          <p:cNvCxnSpPr/>
          <p:nvPr/>
        </p:nvCxnSpPr>
        <p:spPr>
          <a:xfrm>
            <a:off x="5433000" y="4058603"/>
            <a:ext cx="1326000" cy="0"/>
          </a:xfrm>
          <a:prstGeom prst="straightConnector1">
            <a:avLst/>
          </a:prstGeom>
          <a:noFill/>
          <a:ln w="635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numbered list">
  <p:cSld name="Title Only_1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329972" y="556896"/>
            <a:ext cx="11488500" cy="11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9075419" y="6146674"/>
            <a:ext cx="2743200" cy="5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BFBFB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BFBFB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BFBFB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BFBFB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BFBFB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BFBFB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BFBFB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BFBFB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BFBFB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44" name="Google Shape;44;p6"/>
          <p:cNvSpPr txBox="1"/>
          <p:nvPr/>
        </p:nvSpPr>
        <p:spPr>
          <a:xfrm>
            <a:off x="432843" y="6146674"/>
            <a:ext cx="4114800" cy="5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rgbClr val="BFBFB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5" name="Google Shape;45;p6"/>
          <p:cNvSpPr txBox="1"/>
          <p:nvPr/>
        </p:nvSpPr>
        <p:spPr>
          <a:xfrm>
            <a:off x="329971" y="1825625"/>
            <a:ext cx="11488500" cy="36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 Narrow"/>
              <a:buAutoNum type="arabicPeriod"/>
            </a:pPr>
            <a:r>
              <a:rPr lang="en-US" sz="2800" dirty="0">
                <a:latin typeface="Arial Narrow"/>
                <a:ea typeface="Arial Narrow"/>
                <a:cs typeface="Arial Narrow"/>
                <a:sym typeface="Arial Narrow"/>
              </a:rPr>
              <a:t>sgrgrg</a:t>
            </a:r>
            <a:endParaRPr sz="2800" dirty="0"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-4064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 Narrow"/>
              <a:buAutoNum type="arabicPeriod"/>
            </a:pPr>
            <a:r>
              <a:rPr lang="en-US" sz="2800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sgrgrg</a:t>
            </a:r>
            <a:endParaRPr sz="2800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-4064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 Narrow"/>
              <a:buAutoNum type="arabicPeriod"/>
            </a:pPr>
            <a:endParaRPr sz="2800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ullet list 1">
  <p:cSld name="Title Only_1_1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>
            <a:spLocks noGrp="1"/>
          </p:cNvSpPr>
          <p:nvPr>
            <p:ph type="title"/>
          </p:nvPr>
        </p:nvSpPr>
        <p:spPr>
          <a:xfrm>
            <a:off x="329972" y="556896"/>
            <a:ext cx="11488500" cy="11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9075419" y="6146674"/>
            <a:ext cx="2743200" cy="5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BFBFB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BFBFB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BFBFB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BFBFB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BFBFB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BFBFB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BFBFB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BFBFB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BFBFB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50" name="Google Shape;50;p7"/>
          <p:cNvSpPr txBox="1"/>
          <p:nvPr/>
        </p:nvSpPr>
        <p:spPr>
          <a:xfrm>
            <a:off x="432843" y="6146674"/>
            <a:ext cx="4114800" cy="5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rgbClr val="BFBFB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1" name="Google Shape;51;p7"/>
          <p:cNvSpPr txBox="1"/>
          <p:nvPr/>
        </p:nvSpPr>
        <p:spPr>
          <a:xfrm>
            <a:off x="329971" y="1825625"/>
            <a:ext cx="11488500" cy="36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Narrow"/>
              <a:buChar char="●"/>
            </a:pPr>
            <a:r>
              <a:rPr lang="en-US" sz="2800" dirty="0">
                <a:latin typeface="Arial Narrow"/>
                <a:ea typeface="Arial Narrow"/>
                <a:cs typeface="Arial Narrow"/>
                <a:sym typeface="Arial Narrow"/>
              </a:rPr>
              <a:t>sgrgrg</a:t>
            </a:r>
            <a:endParaRPr sz="2800" dirty="0"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-3810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 Narrow"/>
              <a:buChar char="●"/>
            </a:pPr>
            <a:r>
              <a:rPr lang="en-US" sz="2800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sgrgrg</a:t>
            </a:r>
            <a:endParaRPr sz="2800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-3810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Narrow"/>
              <a:buChar char="●"/>
            </a:pPr>
            <a:endParaRPr sz="2800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/>
          <p:nvPr/>
        </p:nvSpPr>
        <p:spPr>
          <a:xfrm>
            <a:off x="0" y="5955030"/>
            <a:ext cx="12192000" cy="902970"/>
          </a:xfrm>
          <a:prstGeom prst="rect">
            <a:avLst/>
          </a:prstGeom>
          <a:solidFill>
            <a:srgbClr val="A41E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1"/>
          </p:nvPr>
        </p:nvSpPr>
        <p:spPr>
          <a:xfrm>
            <a:off x="329972" y="1825625"/>
            <a:ext cx="5625057" cy="3763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rgbClr val="A41E35"/>
              </a:buClr>
              <a:buSzPts val="2800"/>
              <a:buFont typeface="Arial"/>
              <a:buChar char="•"/>
              <a:defRPr sz="28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81000" algn="l" rtl="0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rgbClr val="A41E35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55600" algn="l" rtl="0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rgbClr val="A41E35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42900" algn="l" rtl="0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rgbClr val="A41E35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42900" algn="l" rtl="0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rgbClr val="A41E35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sldNum" idx="12"/>
          </p:nvPr>
        </p:nvSpPr>
        <p:spPr>
          <a:xfrm>
            <a:off x="9075419" y="6146674"/>
            <a:ext cx="2743200" cy="574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63" name="Google Shape;63;p9"/>
          <p:cNvSpPr txBox="1">
            <a:spLocks noGrp="1"/>
          </p:cNvSpPr>
          <p:nvPr>
            <p:ph type="title"/>
          </p:nvPr>
        </p:nvSpPr>
        <p:spPr>
          <a:xfrm>
            <a:off x="329972" y="556896"/>
            <a:ext cx="11488647" cy="1145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65" name="Google Shape;65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9973" y="6146673"/>
            <a:ext cx="2320018" cy="519684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9"/>
          <p:cNvSpPr txBox="1">
            <a:spLocks noGrp="1"/>
          </p:cNvSpPr>
          <p:nvPr>
            <p:ph type="body" idx="2"/>
          </p:nvPr>
        </p:nvSpPr>
        <p:spPr>
          <a:xfrm>
            <a:off x="6193562" y="1825625"/>
            <a:ext cx="5625057" cy="3763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rgbClr val="A41E35"/>
              </a:buClr>
              <a:buSzPts val="2800"/>
              <a:buFont typeface="Arial"/>
              <a:buChar char="•"/>
              <a:defRPr sz="28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81000" algn="l" rtl="0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rgbClr val="A41E35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55600" algn="l" rtl="0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rgbClr val="A41E35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42900" algn="l" rtl="0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rgbClr val="A41E35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42900" algn="l" rtl="0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rgbClr val="A41E35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3"/>
          <p:cNvSpPr txBox="1">
            <a:spLocks noGrp="1"/>
          </p:cNvSpPr>
          <p:nvPr>
            <p:ph type="body" idx="1"/>
          </p:nvPr>
        </p:nvSpPr>
        <p:spPr>
          <a:xfrm>
            <a:off x="432843" y="2068829"/>
            <a:ext cx="5522187" cy="436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41E35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A41E35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41E35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41E35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41E35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41E35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body" idx="2"/>
          </p:nvPr>
        </p:nvSpPr>
        <p:spPr>
          <a:xfrm>
            <a:off x="432843" y="2505075"/>
            <a:ext cx="5522187" cy="3164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rgbClr val="A41E35"/>
              </a:buClr>
              <a:buSzPts val="2800"/>
              <a:buFont typeface="Arial"/>
              <a:buChar char="•"/>
              <a:defRPr sz="28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81000" algn="l" rtl="0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rgbClr val="A41E35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55600" algn="l" rtl="0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rgbClr val="A41E35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42900" algn="l" rtl="0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rgbClr val="A41E35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42900" algn="l" rtl="0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rgbClr val="A41E35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Google Shape;81;p13"/>
          <p:cNvSpPr/>
          <p:nvPr/>
        </p:nvSpPr>
        <p:spPr>
          <a:xfrm>
            <a:off x="0" y="5955030"/>
            <a:ext cx="12192000" cy="902970"/>
          </a:xfrm>
          <a:prstGeom prst="rect">
            <a:avLst/>
          </a:prstGeom>
          <a:solidFill>
            <a:srgbClr val="A41E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" name="Google Shape;82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9973" y="6146673"/>
            <a:ext cx="2320018" cy="519684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3"/>
          <p:cNvSpPr txBox="1">
            <a:spLocks noGrp="1"/>
          </p:cNvSpPr>
          <p:nvPr>
            <p:ph type="title"/>
          </p:nvPr>
        </p:nvSpPr>
        <p:spPr>
          <a:xfrm>
            <a:off x="329972" y="556896"/>
            <a:ext cx="11488647" cy="1145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cxnSp>
        <p:nvCxnSpPr>
          <p:cNvPr id="84" name="Google Shape;84;p13"/>
          <p:cNvCxnSpPr/>
          <p:nvPr/>
        </p:nvCxnSpPr>
        <p:spPr>
          <a:xfrm>
            <a:off x="432843" y="514668"/>
            <a:ext cx="521970" cy="0"/>
          </a:xfrm>
          <a:prstGeom prst="straightConnector1">
            <a:avLst/>
          </a:prstGeom>
          <a:noFill/>
          <a:ln w="63500" cap="flat" cmpd="sng">
            <a:solidFill>
              <a:srgbClr val="A41E3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5" name="Google Shape;85;p13"/>
          <p:cNvSpPr txBox="1">
            <a:spLocks noGrp="1"/>
          </p:cNvSpPr>
          <p:nvPr>
            <p:ph type="body" idx="3"/>
          </p:nvPr>
        </p:nvSpPr>
        <p:spPr>
          <a:xfrm>
            <a:off x="6296432" y="2068828"/>
            <a:ext cx="5522187" cy="436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41E35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A41E35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41E35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41E35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41E35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41E35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body" idx="4"/>
          </p:nvPr>
        </p:nvSpPr>
        <p:spPr>
          <a:xfrm>
            <a:off x="6296432" y="2505074"/>
            <a:ext cx="5522187" cy="3164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rgbClr val="A41E35"/>
              </a:buClr>
              <a:buSzPts val="2800"/>
              <a:buFont typeface="Arial"/>
              <a:buChar char="•"/>
              <a:defRPr sz="28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81000" algn="l" rtl="0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rgbClr val="A41E35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55600" algn="l" rtl="0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rgbClr val="A41E35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42900" algn="l" rtl="0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rgbClr val="A41E35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42900" algn="l" rtl="0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rgbClr val="A41E35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ldNum" idx="12"/>
          </p:nvPr>
        </p:nvSpPr>
        <p:spPr>
          <a:xfrm>
            <a:off x="9075419" y="6146674"/>
            <a:ext cx="2743200" cy="574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4"/>
          <p:cNvSpPr txBox="1">
            <a:spLocks noGrp="1"/>
          </p:cNvSpPr>
          <p:nvPr>
            <p:ph type="sldNum" idx="12"/>
          </p:nvPr>
        </p:nvSpPr>
        <p:spPr>
          <a:xfrm>
            <a:off x="9075419" y="6146674"/>
            <a:ext cx="2743200" cy="574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BFBFB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BFBFB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BFBFB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BFBFB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BFBFB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BFBFB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BFBFB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BFBFB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BFBFB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63131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41E35"/>
              </a:buClr>
              <a:buSzPts val="2800"/>
              <a:buFont typeface="Arial"/>
              <a:buChar char="•"/>
              <a:defRPr sz="28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41E35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41E35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41E35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41E35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5" r:id="rId5"/>
    <p:sldLayoutId id="2147483659" r:id="rId6"/>
    <p:sldLayoutId id="214748366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emf"/><Relationship Id="rId4" Type="http://schemas.openxmlformats.org/officeDocument/2006/relationships/hyperlink" Target="http://isjobindex.com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unity.mis.temple.edu/mis2101sec002s2019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6"/>
          <p:cNvSpPr txBox="1">
            <a:spLocks noGrp="1"/>
          </p:cNvSpPr>
          <p:nvPr>
            <p:ph type="ctrTitle"/>
          </p:nvPr>
        </p:nvSpPr>
        <p:spPr>
          <a:xfrm>
            <a:off x="2643849" y="2359971"/>
            <a:ext cx="6904182" cy="15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en-US" dirty="0"/>
              <a:t>MIS2901: Honors Digital Systems</a:t>
            </a:r>
            <a:endParaRPr dirty="0"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1"/>
          </p:nvPr>
        </p:nvSpPr>
        <p:spPr>
          <a:xfrm>
            <a:off x="605791" y="4367848"/>
            <a:ext cx="10980300" cy="8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41E35"/>
              </a:buClr>
              <a:buSzPts val="2500"/>
              <a:buFont typeface="Arial"/>
              <a:buNone/>
            </a:pPr>
            <a:r>
              <a:rPr lang="en-US" dirty="0"/>
              <a:t>1.1 Introduction to MIS</a:t>
            </a:r>
            <a:endParaRPr dirty="0"/>
          </a:p>
        </p:txBody>
      </p:sp>
      <p:cxnSp>
        <p:nvCxnSpPr>
          <p:cNvPr id="105" name="Google Shape;105;p16"/>
          <p:cNvCxnSpPr/>
          <p:nvPr/>
        </p:nvCxnSpPr>
        <p:spPr>
          <a:xfrm>
            <a:off x="5433060" y="4081463"/>
            <a:ext cx="1325880" cy="0"/>
          </a:xfrm>
          <a:prstGeom prst="straightConnector1">
            <a:avLst/>
          </a:prstGeom>
          <a:noFill/>
          <a:ln w="635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" name="Rectangle 6"/>
          <p:cNvSpPr/>
          <p:nvPr/>
        </p:nvSpPr>
        <p:spPr>
          <a:xfrm>
            <a:off x="5172304" y="5264722"/>
            <a:ext cx="1847272" cy="107141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 Black" panose="020B0A04020102020204" pitchFamily="34" charset="0"/>
              </a:rPr>
              <a:t>F</a:t>
            </a:r>
            <a:r>
              <a:rPr lang="en-US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O</a:t>
            </a:r>
            <a:r>
              <a:rPr lang="en-US" sz="3600" b="1" dirty="0">
                <a:latin typeface="Arial Black" panose="020B0A04020102020204" pitchFamily="34" charset="0"/>
              </a:rPr>
              <a:t>X</a:t>
            </a:r>
          </a:p>
          <a:p>
            <a:pPr algn="ctr"/>
            <a:r>
              <a:rPr lang="en-US" sz="3600" b="1" dirty="0">
                <a:latin typeface="Arial Black" panose="020B0A04020102020204" pitchFamily="34" charset="0"/>
              </a:rPr>
              <a:t>MIS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29972" y="4754880"/>
            <a:ext cx="4596643" cy="834390"/>
          </a:xfrm>
        </p:spPr>
        <p:txBody>
          <a:bodyPr/>
          <a:lstStyle/>
          <a:p>
            <a:r>
              <a:rPr lang="en-US" dirty="0"/>
              <a:t>3 Hours of zzzzzzzzz’s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vs. Activities</a:t>
            </a:r>
          </a:p>
        </p:txBody>
      </p:sp>
      <p:sp>
        <p:nvSpPr>
          <p:cNvPr id="8" name="Rectangle 7"/>
          <p:cNvSpPr/>
          <p:nvPr/>
        </p:nvSpPr>
        <p:spPr>
          <a:xfrm>
            <a:off x="11477480" y="6130928"/>
            <a:ext cx="540804" cy="4882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Arial Black" panose="020B0A04020102020204" pitchFamily="34" charset="0"/>
              </a:rPr>
              <a:t>F</a:t>
            </a:r>
            <a:r>
              <a:rPr lang="en-US" sz="1200" b="1" dirty="0">
                <a:solidFill>
                  <a:srgbClr val="C00000"/>
                </a:solidFill>
                <a:latin typeface="Arial Black" panose="020B0A04020102020204" pitchFamily="34" charset="0"/>
              </a:rPr>
              <a:t>O</a:t>
            </a:r>
            <a:r>
              <a:rPr lang="en-US" sz="1200" b="1" dirty="0">
                <a:latin typeface="Arial Black" panose="020B0A04020102020204" pitchFamily="34" charset="0"/>
              </a:rPr>
              <a:t>X</a:t>
            </a:r>
          </a:p>
          <a:p>
            <a:pPr algn="ctr"/>
            <a:r>
              <a:rPr lang="en-US" sz="1200" b="1" dirty="0">
                <a:latin typeface="Arial Black" panose="020B0A04020102020204" pitchFamily="34" charset="0"/>
              </a:rPr>
              <a:t>MIS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idx="1"/>
          </p:nvPr>
        </p:nvSpPr>
        <p:spPr>
          <a:xfrm>
            <a:off x="6629432" y="4754880"/>
            <a:ext cx="4596643" cy="83439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1 Hour Discussion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2 Hours of Activity</a:t>
            </a:r>
          </a:p>
        </p:txBody>
      </p:sp>
      <p:pic>
        <p:nvPicPr>
          <p:cNvPr id="1026" name="Picture 2" descr="https://assets.rebelmouse.io/eyJhbGciOiJIUzI1NiIsInR5cCI6IkpXVCJ9.eyJpbWFnZSI6Imh0dHBzOi8vYXNzZXRzLnJibC5tcy8xMDYzNjY3MS85ODB4LmpwZyIsImV4cGlyZXNfYXQiOjE1NTk5ODI3OTB9.BoWCCi-zHvQgKo5Qntj7mvGzTSg-d3BeTiInwPXPsrY/im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62" y="1603332"/>
            <a:ext cx="4390159" cy="2982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28462" y="4616380"/>
            <a:ext cx="464905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https://www.theodysseyonline.com/11-things-college-lecture-hall</a:t>
            </a:r>
          </a:p>
        </p:txBody>
      </p:sp>
      <p:pic>
        <p:nvPicPr>
          <p:cNvPr id="14" name="Content Placeholder 4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33" r="12471"/>
          <a:stretch/>
        </p:blipFill>
        <p:spPr>
          <a:xfrm>
            <a:off x="6509644" y="1603332"/>
            <a:ext cx="5061549" cy="29824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6369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Active Learning Components</a:t>
            </a:r>
            <a:br>
              <a:rPr lang="en-US" dirty="0"/>
            </a:b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477480" y="6130928"/>
            <a:ext cx="540804" cy="4882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Arial Black" panose="020B0A04020102020204" pitchFamily="34" charset="0"/>
              </a:rPr>
              <a:t>F</a:t>
            </a:r>
            <a:r>
              <a:rPr lang="en-US" sz="1200" b="1" dirty="0">
                <a:solidFill>
                  <a:srgbClr val="C00000"/>
                </a:solidFill>
                <a:latin typeface="Arial Black" panose="020B0A04020102020204" pitchFamily="34" charset="0"/>
              </a:rPr>
              <a:t>O</a:t>
            </a:r>
            <a:r>
              <a:rPr lang="en-US" sz="1200" b="1" dirty="0">
                <a:latin typeface="Arial Black" panose="020B0A04020102020204" pitchFamily="34" charset="0"/>
              </a:rPr>
              <a:t>X</a:t>
            </a:r>
          </a:p>
          <a:p>
            <a:pPr algn="ctr"/>
            <a:r>
              <a:rPr lang="en-US" sz="1200" b="1" dirty="0">
                <a:latin typeface="Arial Black" panose="020B0A04020102020204" pitchFamily="34" charset="0"/>
              </a:rPr>
              <a:t>MIS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496728" y="2291913"/>
            <a:ext cx="3103969" cy="23391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ACTIVITY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08561" y="2295768"/>
            <a:ext cx="3968486" cy="23426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TECHNOLOGY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790361" y="2295768"/>
            <a:ext cx="3497197" cy="234266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4263541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Active Learning Funnel</a:t>
            </a:r>
          </a:p>
        </p:txBody>
      </p:sp>
      <p:sp>
        <p:nvSpPr>
          <p:cNvPr id="7" name="Rectangle 6"/>
          <p:cNvSpPr/>
          <p:nvPr/>
        </p:nvSpPr>
        <p:spPr>
          <a:xfrm>
            <a:off x="11477480" y="6130928"/>
            <a:ext cx="540804" cy="4882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Arial Black" panose="020B0A04020102020204" pitchFamily="34" charset="0"/>
              </a:rPr>
              <a:t>F</a:t>
            </a:r>
            <a:r>
              <a:rPr lang="en-US" sz="1200" b="1" dirty="0">
                <a:solidFill>
                  <a:srgbClr val="C00000"/>
                </a:solidFill>
                <a:latin typeface="Arial Black" panose="020B0A04020102020204" pitchFamily="34" charset="0"/>
              </a:rPr>
              <a:t>O</a:t>
            </a:r>
            <a:r>
              <a:rPr lang="en-US" sz="1200" b="1" dirty="0">
                <a:latin typeface="Arial Black" panose="020B0A04020102020204" pitchFamily="34" charset="0"/>
              </a:rPr>
              <a:t>X</a:t>
            </a:r>
          </a:p>
          <a:p>
            <a:pPr algn="ctr"/>
            <a:r>
              <a:rPr lang="en-US" sz="1200" b="1" dirty="0">
                <a:latin typeface="Arial Black" panose="020B0A04020102020204" pitchFamily="34" charset="0"/>
              </a:rPr>
              <a:t>MIS</a:t>
            </a: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4032870685"/>
              </p:ext>
            </p:extLst>
          </p:nvPr>
        </p:nvGraphicFramePr>
        <p:xfrm>
          <a:off x="2704288" y="1608846"/>
          <a:ext cx="5957381" cy="3971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Rounded Rectangle 9"/>
          <p:cNvSpPr/>
          <p:nvPr/>
        </p:nvSpPr>
        <p:spPr>
          <a:xfrm>
            <a:off x="4121620" y="5086986"/>
            <a:ext cx="3122715" cy="493448"/>
          </a:xfrm>
          <a:prstGeom prst="roundRect">
            <a:avLst/>
          </a:prstGeom>
          <a:solidFill>
            <a:schemeClr val="accent1">
              <a:alpha val="6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ENHANCED LEARNING ENVIRONMENT</a:t>
            </a:r>
          </a:p>
        </p:txBody>
      </p:sp>
    </p:spTree>
    <p:extLst>
      <p:ext uri="{BB962C8B-B14F-4D97-AF65-F5344CB8AC3E}">
        <p14:creationId xmlns:p14="http://schemas.microsoft.com/office/powerpoint/2010/main" val="35408832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In-class Activity</a:t>
            </a:r>
          </a:p>
        </p:txBody>
      </p:sp>
      <p:sp>
        <p:nvSpPr>
          <p:cNvPr id="7" name="Rectangle 6"/>
          <p:cNvSpPr/>
          <p:nvPr/>
        </p:nvSpPr>
        <p:spPr>
          <a:xfrm>
            <a:off x="11477480" y="6130928"/>
            <a:ext cx="540804" cy="4882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Arial Black" panose="020B0A04020102020204" pitchFamily="34" charset="0"/>
              </a:rPr>
              <a:t>F</a:t>
            </a:r>
            <a:r>
              <a:rPr lang="en-US" sz="1200" b="1" dirty="0">
                <a:solidFill>
                  <a:srgbClr val="C00000"/>
                </a:solidFill>
                <a:latin typeface="Arial Black" panose="020B0A04020102020204" pitchFamily="34" charset="0"/>
              </a:rPr>
              <a:t>O</a:t>
            </a:r>
            <a:r>
              <a:rPr lang="en-US" sz="1200" b="1" dirty="0">
                <a:latin typeface="Arial Black" panose="020B0A04020102020204" pitchFamily="34" charset="0"/>
              </a:rPr>
              <a:t>X</a:t>
            </a:r>
          </a:p>
          <a:p>
            <a:pPr algn="ctr"/>
            <a:r>
              <a:rPr lang="en-US" sz="1200" b="1" dirty="0">
                <a:latin typeface="Arial Black" panose="020B0A04020102020204" pitchFamily="34" charset="0"/>
              </a:rPr>
              <a:t>MIS</a:t>
            </a:r>
          </a:p>
        </p:txBody>
      </p:sp>
      <p:pic>
        <p:nvPicPr>
          <p:cNvPr id="12" name="Picture 11" descr="https://www.edrawsoft.com/images/examples/software-service-cross-function-process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49" y="1387167"/>
            <a:ext cx="6056405" cy="415986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 Placeholder 4"/>
          <p:cNvSpPr>
            <a:spLocks noGrp="1"/>
          </p:cNvSpPr>
          <p:nvPr>
            <p:ph type="body" idx="1"/>
          </p:nvPr>
        </p:nvSpPr>
        <p:spPr>
          <a:xfrm>
            <a:off x="6629432" y="1387167"/>
            <a:ext cx="4596643" cy="4202103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Process Diagrams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dirty="0"/>
              <a:t>Swim lane diagram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Real life scenarios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Knowledge Application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Problem Solve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Synthesize Solutions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902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20490" y="1248229"/>
            <a:ext cx="4427167" cy="4618271"/>
          </a:xfrm>
          <a:prstGeom prst="rect">
            <a:avLst/>
          </a:prstGeom>
          <a:solidFill>
            <a:srgbClr val="A41E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In-class Activity – Canvas</a:t>
            </a:r>
          </a:p>
        </p:txBody>
      </p:sp>
      <p:sp>
        <p:nvSpPr>
          <p:cNvPr id="7" name="Rectangle 6"/>
          <p:cNvSpPr/>
          <p:nvPr/>
        </p:nvSpPr>
        <p:spPr>
          <a:xfrm>
            <a:off x="11477480" y="6130928"/>
            <a:ext cx="540804" cy="4882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Arial Black" panose="020B0A04020102020204" pitchFamily="34" charset="0"/>
              </a:rPr>
              <a:t>F</a:t>
            </a:r>
            <a:r>
              <a:rPr lang="en-US" sz="1200" b="1" dirty="0">
                <a:solidFill>
                  <a:srgbClr val="C00000"/>
                </a:solidFill>
                <a:latin typeface="Arial Black" panose="020B0A04020102020204" pitchFamily="34" charset="0"/>
              </a:rPr>
              <a:t>O</a:t>
            </a:r>
            <a:r>
              <a:rPr lang="en-US" sz="1200" b="1" dirty="0">
                <a:latin typeface="Arial Black" panose="020B0A04020102020204" pitchFamily="34" charset="0"/>
              </a:rPr>
              <a:t>X</a:t>
            </a:r>
          </a:p>
          <a:p>
            <a:pPr algn="ctr"/>
            <a:r>
              <a:rPr lang="en-US" sz="1200" b="1" dirty="0">
                <a:latin typeface="Arial Black" panose="020B0A04020102020204" pitchFamily="34" charset="0"/>
              </a:rPr>
              <a:t>MIS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idx="1"/>
          </p:nvPr>
        </p:nvSpPr>
        <p:spPr>
          <a:xfrm>
            <a:off x="6629432" y="1387167"/>
            <a:ext cx="4848048" cy="4202103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Reinforce assigned materials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dirty="0"/>
              <a:t>Readings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dirty="0"/>
              <a:t>Videos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dirty="0"/>
              <a:t>Lecture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Exam Preparation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Work in teams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trike="sngStrike" dirty="0"/>
              <a:t>Must be present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You keep your work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811" y="1462227"/>
            <a:ext cx="4142657" cy="414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642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477480" y="6130928"/>
            <a:ext cx="540804" cy="4882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Arial Black" panose="020B0A04020102020204" pitchFamily="34" charset="0"/>
              </a:rPr>
              <a:t>F</a:t>
            </a:r>
            <a:r>
              <a:rPr lang="en-US" sz="1200" b="1" dirty="0">
                <a:solidFill>
                  <a:srgbClr val="C00000"/>
                </a:solidFill>
                <a:latin typeface="Arial Black" panose="020B0A04020102020204" pitchFamily="34" charset="0"/>
              </a:rPr>
              <a:t>O</a:t>
            </a:r>
            <a:r>
              <a:rPr lang="en-US" sz="1200" b="1" dirty="0">
                <a:latin typeface="Arial Black" panose="020B0A04020102020204" pitchFamily="34" charset="0"/>
              </a:rPr>
              <a:t>X</a:t>
            </a:r>
          </a:p>
          <a:p>
            <a:pPr algn="ctr"/>
            <a:r>
              <a:rPr lang="en-US" sz="1200" b="1" dirty="0">
                <a:latin typeface="Arial Black" panose="020B0A04020102020204" pitchFamily="34" charset="0"/>
              </a:rPr>
              <a:t>MIS</a:t>
            </a:r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6235715" y="1200150"/>
            <a:ext cx="5625057" cy="376364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457200">
              <a:spcAft>
                <a:spcPts val="600"/>
              </a:spcAft>
              <a:buClr>
                <a:srgbClr val="A41E35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latin typeface="Arial Narrow" panose="020B0606020202030204" pitchFamily="34" charset="0"/>
              </a:rPr>
              <a:t>Actuarial Science</a:t>
            </a:r>
          </a:p>
          <a:p>
            <a:pPr marL="457200" indent="-457200">
              <a:spcAft>
                <a:spcPts val="600"/>
              </a:spcAft>
              <a:buClr>
                <a:srgbClr val="A41E35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latin typeface="Arial Narrow" panose="020B0606020202030204" pitchFamily="34" charset="0"/>
              </a:rPr>
              <a:t>Economics</a:t>
            </a:r>
          </a:p>
          <a:p>
            <a:pPr marL="457200" indent="-457200">
              <a:spcAft>
                <a:spcPts val="600"/>
              </a:spcAft>
              <a:buClr>
                <a:srgbClr val="A41E35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latin typeface="Arial Narrow" panose="020B0606020202030204" pitchFamily="34" charset="0"/>
              </a:rPr>
              <a:t>Finance</a:t>
            </a:r>
          </a:p>
          <a:p>
            <a:pPr marL="457200" indent="-457200">
              <a:spcAft>
                <a:spcPts val="600"/>
              </a:spcAft>
              <a:buClr>
                <a:srgbClr val="A41E35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latin typeface="Arial Narrow" panose="020B0606020202030204" pitchFamily="34" charset="0"/>
              </a:rPr>
              <a:t>Human Resources Management</a:t>
            </a:r>
          </a:p>
          <a:p>
            <a:pPr marL="457200" indent="-457200">
              <a:spcAft>
                <a:spcPts val="600"/>
              </a:spcAft>
              <a:buClr>
                <a:srgbClr val="A41E35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latin typeface="Arial Narrow" panose="020B0606020202030204" pitchFamily="34" charset="0"/>
              </a:rPr>
              <a:t>Legal Studies in Business</a:t>
            </a:r>
          </a:p>
          <a:p>
            <a:pPr marL="457200" indent="-457200">
              <a:spcAft>
                <a:spcPts val="600"/>
              </a:spcAft>
              <a:buClr>
                <a:srgbClr val="A41E35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latin typeface="Arial Narrow" panose="020B0606020202030204" pitchFamily="34" charset="0"/>
              </a:rPr>
              <a:t>Management Information Systems</a:t>
            </a:r>
          </a:p>
          <a:p>
            <a:pPr marL="457200" indent="-457200">
              <a:spcAft>
                <a:spcPts val="600"/>
              </a:spcAft>
              <a:buClr>
                <a:srgbClr val="A41E35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latin typeface="Arial Narrow" panose="020B0606020202030204" pitchFamily="34" charset="0"/>
              </a:rPr>
              <a:t>Real Estate</a:t>
            </a:r>
          </a:p>
          <a:p>
            <a:pPr marL="457200" indent="-457200">
              <a:spcAft>
                <a:spcPts val="600"/>
              </a:spcAft>
              <a:buClr>
                <a:srgbClr val="A41E35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latin typeface="Arial Narrow" panose="020B0606020202030204" pitchFamily="34" charset="0"/>
              </a:rPr>
              <a:t>Statistical Science and Data Analytics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03355" y="466669"/>
            <a:ext cx="9941031" cy="461665"/>
          </a:xfrm>
          <a:prstGeom prst="rect">
            <a:avLst/>
          </a:prstGeom>
          <a:solidFill>
            <a:srgbClr val="A30C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Not Just Another Intro Class!</a:t>
            </a:r>
          </a:p>
        </p:txBody>
      </p:sp>
      <p:sp>
        <p:nvSpPr>
          <p:cNvPr id="14" name="Text Placeholder 1"/>
          <p:cNvSpPr>
            <a:spLocks noGrp="1"/>
          </p:cNvSpPr>
          <p:nvPr>
            <p:ph type="body" idx="1"/>
          </p:nvPr>
        </p:nvSpPr>
        <p:spPr>
          <a:xfrm>
            <a:off x="329972" y="1200150"/>
            <a:ext cx="11209898" cy="868347"/>
          </a:xfrm>
        </p:spPr>
        <p:txBody>
          <a:bodyPr/>
          <a:lstStyle/>
          <a:p>
            <a:pPr lvl="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Tx/>
              <a:buFont typeface="Arial" panose="020B0604020202020204" pitchFamily="34" charset="0"/>
              <a:buChar char="•"/>
            </a:pPr>
            <a:r>
              <a:rPr lang="en-US" sz="2600" b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Accounting</a:t>
            </a:r>
          </a:p>
          <a:p>
            <a:pPr lvl="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Tx/>
              <a:buFont typeface="Arial" panose="020B0604020202020204" pitchFamily="34" charset="0"/>
              <a:buChar char="•"/>
            </a:pPr>
            <a:r>
              <a:rPr lang="en-US" sz="2600" b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Business Management</a:t>
            </a:r>
          </a:p>
          <a:p>
            <a:pPr lvl="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Tx/>
              <a:buFont typeface="Arial" panose="020B0604020202020204" pitchFamily="34" charset="0"/>
              <a:buChar char="•"/>
            </a:pPr>
            <a:r>
              <a:rPr lang="en-US" sz="2600" b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Entrepreneurship &amp; Innovation Management</a:t>
            </a:r>
          </a:p>
          <a:p>
            <a:pPr lvl="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Tx/>
              <a:buFont typeface="Arial" panose="020B0604020202020204" pitchFamily="34" charset="0"/>
              <a:buChar char="•"/>
            </a:pPr>
            <a:r>
              <a:rPr lang="en-US" sz="2600" b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Financial Planning</a:t>
            </a:r>
          </a:p>
          <a:p>
            <a:pPr lvl="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Tx/>
              <a:buFont typeface="Arial" panose="020B0604020202020204" pitchFamily="34" charset="0"/>
              <a:buChar char="•"/>
            </a:pPr>
            <a:r>
              <a:rPr lang="en-US" sz="2600" b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International Business Administration</a:t>
            </a:r>
          </a:p>
          <a:p>
            <a:pPr lvl="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Tx/>
              <a:buFont typeface="Arial" panose="020B0604020202020204" pitchFamily="34" charset="0"/>
              <a:buChar char="•"/>
            </a:pPr>
            <a:r>
              <a:rPr lang="en-US" sz="2600" b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Marketing</a:t>
            </a:r>
          </a:p>
          <a:p>
            <a:pPr lvl="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Tx/>
              <a:buFont typeface="Arial" panose="020B0604020202020204" pitchFamily="34" charset="0"/>
              <a:buChar char="•"/>
            </a:pPr>
            <a:r>
              <a:rPr lang="en-US" sz="2600" b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Risk, Insurance &amp; Healthcare Management</a:t>
            </a:r>
          </a:p>
          <a:p>
            <a:pPr lvl="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Tx/>
              <a:buFont typeface="Arial" panose="020B0604020202020204" pitchFamily="34" charset="0"/>
              <a:buChar char="•"/>
            </a:pPr>
            <a:r>
              <a:rPr lang="en-US" sz="2600" b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Supply Chain Management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1076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l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875295"/>
            <a:ext cx="1766807" cy="805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73"/>
          <a:stretch/>
        </p:blipFill>
        <p:spPr>
          <a:xfrm>
            <a:off x="1667601" y="1107200"/>
            <a:ext cx="8856798" cy="3589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hlinkClick r:id="rId4"/>
          </p:cNvPr>
          <p:cNvPicPr>
            <a:picLocks noChangeAspect="1"/>
          </p:cNvPicPr>
          <p:nvPr/>
        </p:nvPicPr>
        <p:blipFill rotWithShape="1">
          <a:blip r:embed="rId5"/>
          <a:srcRect l="5109" r="4756"/>
          <a:stretch/>
        </p:blipFill>
        <p:spPr>
          <a:xfrm>
            <a:off x="2663735" y="5126216"/>
            <a:ext cx="6864531" cy="548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11477480" y="6130928"/>
            <a:ext cx="540804" cy="4882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Arial Black" panose="020B0A04020102020204" pitchFamily="34" charset="0"/>
              </a:rPr>
              <a:t>F</a:t>
            </a:r>
            <a:r>
              <a:rPr lang="en-US" sz="1200" b="1" dirty="0">
                <a:solidFill>
                  <a:srgbClr val="C00000"/>
                </a:solidFill>
                <a:latin typeface="Arial Black" panose="020B0A04020102020204" pitchFamily="34" charset="0"/>
              </a:rPr>
              <a:t>O</a:t>
            </a:r>
            <a:r>
              <a:rPr lang="en-US" sz="1200" b="1" dirty="0">
                <a:latin typeface="Arial Black" panose="020B0A04020102020204" pitchFamily="34" charset="0"/>
              </a:rPr>
              <a:t>X</a:t>
            </a:r>
          </a:p>
          <a:p>
            <a:pPr algn="ctr"/>
            <a:r>
              <a:rPr lang="en-US" sz="1200" b="1" dirty="0">
                <a:latin typeface="Arial Black" panose="020B0A04020102020204" pitchFamily="34" charset="0"/>
              </a:rPr>
              <a:t>MIS</a:t>
            </a:r>
          </a:p>
        </p:txBody>
      </p:sp>
    </p:spTree>
    <p:extLst>
      <p:ext uri="{BB962C8B-B14F-4D97-AF65-F5344CB8AC3E}">
        <p14:creationId xmlns:p14="http://schemas.microsoft.com/office/powerpoint/2010/main" val="21474443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875295"/>
            <a:ext cx="1766807" cy="805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46627" y="477719"/>
            <a:ext cx="9953481" cy="461665"/>
          </a:xfrm>
          <a:prstGeom prst="rect">
            <a:avLst/>
          </a:prstGeom>
          <a:solidFill>
            <a:srgbClr val="A30C3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Based on 1420 recent graduates from 43 universities across the U.S.</a:t>
            </a:r>
          </a:p>
        </p:txBody>
      </p:sp>
      <p:pic>
        <p:nvPicPr>
          <p:cNvPr id="7" name="Content Placeholder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5" r="1792" b="5188"/>
          <a:stretch/>
        </p:blipFill>
        <p:spPr>
          <a:xfrm>
            <a:off x="1727763" y="1059048"/>
            <a:ext cx="8276896" cy="28728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4343" y="3931920"/>
            <a:ext cx="8270316" cy="292608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1477480" y="6130928"/>
            <a:ext cx="540804" cy="4882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Arial Black" panose="020B0A04020102020204" pitchFamily="34" charset="0"/>
              </a:rPr>
              <a:t>F</a:t>
            </a:r>
            <a:r>
              <a:rPr lang="en-US" sz="1200" b="1" dirty="0">
                <a:solidFill>
                  <a:srgbClr val="C00000"/>
                </a:solidFill>
                <a:latin typeface="Arial Black" panose="020B0A04020102020204" pitchFamily="34" charset="0"/>
              </a:rPr>
              <a:t>O</a:t>
            </a:r>
            <a:r>
              <a:rPr lang="en-US" sz="1200" b="1" dirty="0">
                <a:latin typeface="Arial Black" panose="020B0A04020102020204" pitchFamily="34" charset="0"/>
              </a:rPr>
              <a:t>X</a:t>
            </a:r>
          </a:p>
          <a:p>
            <a:pPr algn="ctr"/>
            <a:r>
              <a:rPr lang="en-US" sz="1200" b="1" dirty="0">
                <a:latin typeface="Arial Black" panose="020B0A04020102020204" pitchFamily="34" charset="0"/>
              </a:rPr>
              <a:t>MIS</a:t>
            </a:r>
          </a:p>
        </p:txBody>
      </p:sp>
    </p:spTree>
    <p:extLst>
      <p:ext uri="{BB962C8B-B14F-4D97-AF65-F5344CB8AC3E}">
        <p14:creationId xmlns:p14="http://schemas.microsoft.com/office/powerpoint/2010/main" val="20205332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29972" y="1200150"/>
            <a:ext cx="11209898" cy="4919278"/>
          </a:xfrm>
        </p:spPr>
        <p:txBody>
          <a:bodyPr/>
          <a:lstStyle/>
          <a:p>
            <a:r>
              <a:rPr lang="en-US" dirty="0"/>
              <a:t>https://community.mis.temple.edu/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 Site Review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477480" y="6130928"/>
            <a:ext cx="540804" cy="4882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Arial Black" panose="020B0A04020102020204" pitchFamily="34" charset="0"/>
              </a:rPr>
              <a:t>F</a:t>
            </a:r>
            <a:r>
              <a:rPr lang="en-US" sz="1200" b="1" dirty="0">
                <a:solidFill>
                  <a:srgbClr val="C00000"/>
                </a:solidFill>
                <a:latin typeface="Arial Black" panose="020B0A04020102020204" pitchFamily="34" charset="0"/>
              </a:rPr>
              <a:t>O</a:t>
            </a:r>
            <a:r>
              <a:rPr lang="en-US" sz="1200" b="1" dirty="0">
                <a:latin typeface="Arial Black" panose="020B0A04020102020204" pitchFamily="34" charset="0"/>
              </a:rPr>
              <a:t>X</a:t>
            </a:r>
          </a:p>
          <a:p>
            <a:pPr algn="ctr"/>
            <a:r>
              <a:rPr lang="en-US" sz="1200" b="1" dirty="0">
                <a:latin typeface="Arial Black" panose="020B0A04020102020204" pitchFamily="34" charset="0"/>
              </a:rPr>
              <a:t>MIS</a:t>
            </a:r>
          </a:p>
        </p:txBody>
      </p:sp>
      <p:pic>
        <p:nvPicPr>
          <p:cNvPr id="7" name="Picture 6">
            <a:hlinkClick r:id="rId3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9" b="43861"/>
          <a:stretch/>
        </p:blipFill>
        <p:spPr>
          <a:xfrm>
            <a:off x="329972" y="2760524"/>
            <a:ext cx="8875059" cy="305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7084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Spring 2021</a:t>
            </a: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Course Overview Video</a:t>
            </a:r>
          </a:p>
        </p:txBody>
      </p:sp>
      <p:sp>
        <p:nvSpPr>
          <p:cNvPr id="7" name="Rectangle 6"/>
          <p:cNvSpPr/>
          <p:nvPr/>
        </p:nvSpPr>
        <p:spPr>
          <a:xfrm>
            <a:off x="5172305" y="5462604"/>
            <a:ext cx="1847272" cy="1163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 Black" panose="020B0A04020102020204" pitchFamily="34" charset="0"/>
              </a:rPr>
              <a:t>F</a:t>
            </a:r>
            <a:r>
              <a:rPr lang="en-US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O</a:t>
            </a:r>
            <a:r>
              <a:rPr lang="en-US" sz="3600" b="1" dirty="0">
                <a:latin typeface="Arial Black" panose="020B0A04020102020204" pitchFamily="34" charset="0"/>
              </a:rPr>
              <a:t>X</a:t>
            </a:r>
          </a:p>
          <a:p>
            <a:pPr algn="ctr"/>
            <a:r>
              <a:rPr lang="en-US" sz="3600" b="1" dirty="0">
                <a:latin typeface="Arial Black" panose="020B0A04020102020204" pitchFamily="34" charset="0"/>
              </a:rPr>
              <a:t>MIS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856" y="168386"/>
            <a:ext cx="4494170" cy="252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01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1E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ln>
            <a:noFill/>
          </a:ln>
        </p:spPr>
        <p:txBody>
          <a:bodyPr/>
          <a:lstStyle/>
          <a:p>
            <a:r>
              <a:rPr lang="en-US" dirty="0"/>
              <a:t>Fall 2021</a:t>
            </a: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Welcome!</a:t>
            </a:r>
          </a:p>
        </p:txBody>
      </p:sp>
      <p:sp>
        <p:nvSpPr>
          <p:cNvPr id="7" name="Rectangle 6"/>
          <p:cNvSpPr/>
          <p:nvPr/>
        </p:nvSpPr>
        <p:spPr>
          <a:xfrm>
            <a:off x="5172305" y="5462604"/>
            <a:ext cx="1847272" cy="1163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 Black" panose="020B0A04020102020204" pitchFamily="34" charset="0"/>
              </a:rPr>
              <a:t>F</a:t>
            </a:r>
            <a:r>
              <a:rPr lang="en-US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O</a:t>
            </a:r>
            <a:r>
              <a:rPr lang="en-US" sz="3600" b="1" dirty="0">
                <a:latin typeface="Arial Black" panose="020B0A04020102020204" pitchFamily="34" charset="0"/>
              </a:rPr>
              <a:t>X</a:t>
            </a:r>
          </a:p>
          <a:p>
            <a:pPr algn="ctr"/>
            <a:r>
              <a:rPr lang="en-US" sz="3600" b="1" dirty="0">
                <a:latin typeface="Arial Black" panose="020B0A04020102020204" pitchFamily="34" charset="0"/>
              </a:rPr>
              <a:t>MIS</a:t>
            </a:r>
          </a:p>
        </p:txBody>
      </p:sp>
    </p:spTree>
    <p:extLst>
      <p:ext uri="{BB962C8B-B14F-4D97-AF65-F5344CB8AC3E}">
        <p14:creationId xmlns:p14="http://schemas.microsoft.com/office/powerpoint/2010/main" val="39078900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1E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c 6"/>
          <p:cNvSpPr/>
          <p:nvPr/>
        </p:nvSpPr>
        <p:spPr>
          <a:xfrm>
            <a:off x="9310133" y="1501898"/>
            <a:ext cx="2338942" cy="2187514"/>
          </a:xfrm>
          <a:prstGeom prst="arc">
            <a:avLst>
              <a:gd name="adj1" fmla="val 16200000"/>
              <a:gd name="adj2" fmla="val 5396879"/>
            </a:avLst>
          </a:prstGeom>
          <a:ln w="228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/>
          <p:cNvCxnSpPr>
            <a:stCxn id="7" idx="2"/>
            <a:endCxn id="31" idx="2"/>
          </p:cNvCxnSpPr>
          <p:nvPr/>
        </p:nvCxnSpPr>
        <p:spPr>
          <a:xfrm flipH="1" flipV="1">
            <a:off x="1513739" y="3666576"/>
            <a:ext cx="8966858" cy="22836"/>
          </a:xfrm>
          <a:prstGeom prst="line">
            <a:avLst/>
          </a:prstGeom>
          <a:ln w="228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2027916" y="6078752"/>
            <a:ext cx="9160677" cy="0"/>
          </a:xfrm>
          <a:prstGeom prst="line">
            <a:avLst/>
          </a:prstGeom>
          <a:ln w="228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Arc 30"/>
          <p:cNvSpPr/>
          <p:nvPr/>
        </p:nvSpPr>
        <p:spPr>
          <a:xfrm rot="10800000">
            <a:off x="395163" y="3665540"/>
            <a:ext cx="2338944" cy="2187514"/>
          </a:xfrm>
          <a:prstGeom prst="arc">
            <a:avLst>
              <a:gd name="adj1" fmla="val 16200000"/>
              <a:gd name="adj2" fmla="val 5239996"/>
            </a:avLst>
          </a:prstGeom>
          <a:ln w="228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ounded Rectangle 38"/>
          <p:cNvSpPr/>
          <p:nvPr/>
        </p:nvSpPr>
        <p:spPr>
          <a:xfrm>
            <a:off x="2222319" y="2779589"/>
            <a:ext cx="1811532" cy="1859328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rgbClr val="C00000"/>
                </a:solidFill>
              </a:rPr>
              <a:t>Week 9:</a:t>
            </a:r>
          </a:p>
          <a:p>
            <a:r>
              <a:rPr lang="en-US" dirty="0">
                <a:solidFill>
                  <a:schemeClr val="tx1"/>
                </a:solidFill>
              </a:rPr>
              <a:t>Exam #2 &amp; JavaScript Unit #1</a:t>
            </a:r>
          </a:p>
          <a:p>
            <a:r>
              <a:rPr lang="en-US" dirty="0">
                <a:solidFill>
                  <a:schemeClr val="tx1"/>
                </a:solidFill>
              </a:rPr>
              <a:t>- Part I &amp; II</a:t>
            </a:r>
          </a:p>
          <a:p>
            <a:pPr marL="112713" lvl="0" indent="-112713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000000"/>
                </a:solidFill>
              </a:rPr>
              <a:t>Hello World, Variables</a:t>
            </a:r>
          </a:p>
          <a:p>
            <a:pPr marL="112713" lvl="0" indent="-112713"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000000"/>
              </a:solidFill>
            </a:endParaRPr>
          </a:p>
          <a:p>
            <a:pPr marL="112713" lvl="0" indent="-112713"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000000"/>
              </a:solidFill>
            </a:endParaRPr>
          </a:p>
          <a:p>
            <a:pPr marL="112713" lvl="0" indent="-112713"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000000"/>
              </a:solidFill>
            </a:endParaRPr>
          </a:p>
          <a:p>
            <a:r>
              <a:rPr lang="en-US" sz="1000" dirty="0">
                <a:solidFill>
                  <a:srgbClr val="7030A0"/>
                </a:solidFill>
              </a:rPr>
              <a:t>*Exam: check course site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4193907" y="2779588"/>
            <a:ext cx="1806992" cy="1859328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rgbClr val="C00000"/>
                </a:solidFill>
              </a:rPr>
              <a:t>Week 8:</a:t>
            </a:r>
          </a:p>
          <a:p>
            <a:r>
              <a:rPr lang="en-US" dirty="0">
                <a:solidFill>
                  <a:schemeClr val="tx1"/>
                </a:solidFill>
              </a:rPr>
              <a:t>Cybersecurity &amp; AI – Part I &amp; II 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1"/>
                </a:solidFill>
              </a:rPr>
              <a:t>Protection Protocols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1"/>
                </a:solidFill>
              </a:rPr>
              <a:t>Artificial Intelligence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tx1"/>
              </a:solidFill>
            </a:endParaRPr>
          </a:p>
          <a:p>
            <a:endParaRPr lang="en-US" sz="600" dirty="0">
              <a:solidFill>
                <a:schemeClr val="tx1"/>
              </a:solidFill>
            </a:endParaRPr>
          </a:p>
          <a:p>
            <a:endParaRPr lang="en-US" sz="600" dirty="0">
              <a:solidFill>
                <a:schemeClr val="tx1"/>
              </a:solidFill>
            </a:endParaRPr>
          </a:p>
          <a:p>
            <a:endParaRPr lang="en-US" sz="600" dirty="0">
              <a:solidFill>
                <a:schemeClr val="tx1"/>
              </a:solidFill>
            </a:endParaRPr>
          </a:p>
          <a:p>
            <a:pPr marL="112713" indent="-112713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tx1"/>
              </a:solidFill>
            </a:endParaRPr>
          </a:p>
          <a:p>
            <a:r>
              <a:rPr lang="en-US" sz="1000" dirty="0">
                <a:solidFill>
                  <a:schemeClr val="accent6">
                    <a:lumMod val="75000"/>
                  </a:schemeClr>
                </a:solidFill>
              </a:rPr>
              <a:t>Assignment #08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6160956" y="2779587"/>
            <a:ext cx="1806992" cy="185932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rgbClr val="C00000"/>
                </a:solidFill>
              </a:rPr>
              <a:t>Week 7:</a:t>
            </a:r>
          </a:p>
          <a:p>
            <a:r>
              <a:rPr lang="en-US" dirty="0">
                <a:solidFill>
                  <a:schemeClr val="tx1"/>
                </a:solidFill>
              </a:rPr>
              <a:t>Platforms &amp; Digital Business Models: </a:t>
            </a:r>
            <a:r>
              <a:rPr lang="en-US" sz="1000" dirty="0">
                <a:solidFill>
                  <a:schemeClr val="tx1"/>
                </a:solidFill>
              </a:rPr>
              <a:t> Part I &amp; II</a:t>
            </a:r>
          </a:p>
          <a:p>
            <a:endParaRPr lang="en-US" sz="1000" dirty="0">
              <a:solidFill>
                <a:schemeClr val="tx1"/>
              </a:solidFill>
            </a:endParaRP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1"/>
                </a:solidFill>
              </a:rPr>
              <a:t>Platforms &amp; Digital Models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1"/>
                </a:solidFill>
              </a:rPr>
              <a:t>APIs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endParaRPr lang="en-US" sz="600" dirty="0">
              <a:solidFill>
                <a:schemeClr val="tx1"/>
              </a:solidFill>
            </a:endParaRPr>
          </a:p>
          <a:p>
            <a:pPr marL="112713" indent="-112713">
              <a:buFont typeface="Arial" panose="020B0604020202020204" pitchFamily="34" charset="0"/>
              <a:buChar char="•"/>
            </a:pPr>
            <a:endParaRPr lang="en-US" sz="600" dirty="0">
              <a:solidFill>
                <a:schemeClr val="tx1"/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8128004" y="2764349"/>
            <a:ext cx="1806992" cy="185932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rgbClr val="C00000"/>
                </a:solidFill>
              </a:rPr>
              <a:t>Week 6:</a:t>
            </a:r>
          </a:p>
          <a:p>
            <a:r>
              <a:rPr lang="en-US" dirty="0">
                <a:solidFill>
                  <a:schemeClr val="tx1"/>
                </a:solidFill>
              </a:rPr>
              <a:t>Information Systems</a:t>
            </a:r>
            <a:r>
              <a:rPr lang="en-US" sz="1000" dirty="0">
                <a:solidFill>
                  <a:schemeClr val="tx1"/>
                </a:solidFill>
              </a:rPr>
              <a:t>: Part III &amp; IV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1"/>
                </a:solidFill>
              </a:rPr>
              <a:t>Data Analytics 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1"/>
                </a:solidFill>
              </a:rPr>
              <a:t>SCM 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endParaRPr lang="en-US" sz="600" dirty="0">
              <a:solidFill>
                <a:schemeClr val="tx1"/>
              </a:solidFill>
            </a:endParaRPr>
          </a:p>
          <a:p>
            <a:pPr marL="112713" indent="-112713">
              <a:buFont typeface="Arial" panose="020B0604020202020204" pitchFamily="34" charset="0"/>
              <a:buChar char="•"/>
            </a:pPr>
            <a:endParaRPr lang="en-US" sz="600" dirty="0">
              <a:solidFill>
                <a:schemeClr val="tx1"/>
              </a:solidFill>
            </a:endParaRPr>
          </a:p>
          <a:p>
            <a:pPr marL="112713" indent="-112713">
              <a:buFont typeface="Arial" panose="020B0604020202020204" pitchFamily="34" charset="0"/>
              <a:buChar char="•"/>
            </a:pPr>
            <a:endParaRPr lang="en-US" sz="600" dirty="0">
              <a:solidFill>
                <a:schemeClr val="tx1"/>
              </a:solidFill>
            </a:endParaRPr>
          </a:p>
          <a:p>
            <a:pPr marL="112713" indent="-112713">
              <a:buFont typeface="Arial" panose="020B0604020202020204" pitchFamily="34" charset="0"/>
              <a:buChar char="•"/>
            </a:pPr>
            <a:endParaRPr lang="en-US" sz="600" dirty="0">
              <a:solidFill>
                <a:schemeClr val="tx1"/>
              </a:solidFill>
            </a:endParaRPr>
          </a:p>
          <a:p>
            <a:pPr marL="112713" indent="-112713">
              <a:buFont typeface="Arial" panose="020B0604020202020204" pitchFamily="34" charset="0"/>
              <a:buChar char="•"/>
            </a:pPr>
            <a:endParaRPr lang="en-US" sz="600" dirty="0">
              <a:solidFill>
                <a:schemeClr val="tx1"/>
              </a:solidFill>
            </a:endParaRPr>
          </a:p>
          <a:p>
            <a:endParaRPr lang="en-US" sz="600" dirty="0">
              <a:solidFill>
                <a:schemeClr val="tx1"/>
              </a:solidFill>
            </a:endParaRPr>
          </a:p>
          <a:p>
            <a:r>
              <a:rPr lang="en-US" sz="1000" dirty="0">
                <a:solidFill>
                  <a:schemeClr val="accent6">
                    <a:lumMod val="75000"/>
                  </a:schemeClr>
                </a:solidFill>
              </a:rPr>
              <a:t>Assignment #07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1359919" y="4897306"/>
            <a:ext cx="1806992" cy="1844065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chemeClr val="accent1"/>
                </a:solidFill>
              </a:rPr>
              <a:t>Week 10:</a:t>
            </a:r>
          </a:p>
          <a:p>
            <a:r>
              <a:rPr lang="en-US" dirty="0">
                <a:solidFill>
                  <a:schemeClr val="tx1"/>
                </a:solidFill>
              </a:rPr>
              <a:t>JavaScript Unit #2 Functions</a:t>
            </a:r>
          </a:p>
          <a:p>
            <a:pPr marL="112713" lvl="0" indent="-112713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000000"/>
                </a:solidFill>
              </a:rPr>
              <a:t>Operator types</a:t>
            </a:r>
          </a:p>
          <a:p>
            <a:pPr marL="112713" lvl="0" indent="-112713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000000"/>
                </a:solidFill>
              </a:rPr>
              <a:t>Strings</a:t>
            </a:r>
            <a:endParaRPr lang="en-US" sz="600" dirty="0">
              <a:solidFill>
                <a:srgbClr val="000000"/>
              </a:solidFill>
            </a:endParaRPr>
          </a:p>
          <a:p>
            <a:pPr lvl="0"/>
            <a:endParaRPr lang="en-US" sz="600" dirty="0">
              <a:solidFill>
                <a:srgbClr val="000000"/>
              </a:solidFill>
            </a:endParaRPr>
          </a:p>
          <a:p>
            <a:pPr lvl="0"/>
            <a:endParaRPr lang="en-US" sz="600" dirty="0">
              <a:solidFill>
                <a:srgbClr val="000000"/>
              </a:solidFill>
            </a:endParaRPr>
          </a:p>
          <a:p>
            <a:pPr lvl="0"/>
            <a:endParaRPr lang="en-US" sz="600" dirty="0">
              <a:solidFill>
                <a:srgbClr val="000000"/>
              </a:solidFill>
            </a:endParaRPr>
          </a:p>
          <a:p>
            <a:pPr lvl="0"/>
            <a:endParaRPr lang="en-US" sz="600" dirty="0">
              <a:solidFill>
                <a:srgbClr val="000000"/>
              </a:solidFill>
            </a:endParaRPr>
          </a:p>
          <a:p>
            <a:pPr lvl="0"/>
            <a:endParaRPr lang="en-US" sz="500" dirty="0">
              <a:solidFill>
                <a:srgbClr val="000000"/>
              </a:solidFill>
            </a:endParaRPr>
          </a:p>
          <a:p>
            <a:pPr lvl="0"/>
            <a:r>
              <a:rPr lang="en-US" sz="1000" dirty="0">
                <a:solidFill>
                  <a:srgbClr val="70AD47">
                    <a:lumMod val="75000"/>
                  </a:srgbClr>
                </a:solidFill>
              </a:rPr>
              <a:t>Assignment #9</a:t>
            </a:r>
            <a:endParaRPr lang="en-US" sz="500" dirty="0">
              <a:solidFill>
                <a:schemeClr val="tx1"/>
              </a:solidFill>
            </a:endParaRPr>
          </a:p>
          <a:p>
            <a:endParaRPr lang="en-US" sz="500" dirty="0">
              <a:solidFill>
                <a:schemeClr val="tx1"/>
              </a:solidFill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3271194" y="4897306"/>
            <a:ext cx="1806992" cy="1844065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chemeClr val="accent1"/>
                </a:solidFill>
              </a:rPr>
              <a:t>Week 11:</a:t>
            </a:r>
          </a:p>
          <a:p>
            <a:pPr lvl="0"/>
            <a:r>
              <a:rPr lang="en-US" dirty="0">
                <a:solidFill>
                  <a:srgbClr val="000000"/>
                </a:solidFill>
              </a:rPr>
              <a:t>JavaScript Unit #3 </a:t>
            </a:r>
            <a:r>
              <a:rPr lang="en-US" sz="1300" dirty="0">
                <a:solidFill>
                  <a:srgbClr val="000000"/>
                </a:solidFill>
              </a:rPr>
              <a:t>Logical Operators &amp; Conditional Logic</a:t>
            </a:r>
          </a:p>
          <a:p>
            <a:pPr marL="112713" lvl="0" indent="-112713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000000"/>
                </a:solidFill>
              </a:rPr>
              <a:t>Logical Operators</a:t>
            </a:r>
          </a:p>
          <a:p>
            <a:pPr marL="112713" lvl="0" indent="-112713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000000"/>
                </a:solidFill>
              </a:rPr>
              <a:t>Conditional Types</a:t>
            </a:r>
          </a:p>
          <a:p>
            <a:pPr marL="112713" lvl="0" indent="-112713"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000000"/>
              </a:solidFill>
            </a:endParaRPr>
          </a:p>
          <a:p>
            <a:pPr marL="112713" lvl="0" indent="-112713"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000000"/>
              </a:solidFill>
            </a:endParaRPr>
          </a:p>
          <a:p>
            <a:pPr marL="112713" lvl="0" indent="-112713"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000000"/>
              </a:solidFill>
            </a:endParaRPr>
          </a:p>
          <a:p>
            <a:pPr marL="112713" lvl="0" indent="-112713"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000000"/>
              </a:solidFill>
            </a:endParaRPr>
          </a:p>
        </p:txBody>
      </p:sp>
      <p:cxnSp>
        <p:nvCxnSpPr>
          <p:cNvPr id="54" name="Straight Connector 53"/>
          <p:cNvCxnSpPr/>
          <p:nvPr/>
        </p:nvCxnSpPr>
        <p:spPr>
          <a:xfrm flipH="1" flipV="1">
            <a:off x="641232" y="1500452"/>
            <a:ext cx="9889269" cy="3482"/>
          </a:xfrm>
          <a:prstGeom prst="line">
            <a:avLst/>
          </a:prstGeom>
          <a:ln w="228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lowchart: Connector 10"/>
          <p:cNvSpPr/>
          <p:nvPr/>
        </p:nvSpPr>
        <p:spPr>
          <a:xfrm>
            <a:off x="89841" y="940888"/>
            <a:ext cx="1102782" cy="1119128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START</a:t>
            </a:r>
          </a:p>
        </p:txBody>
      </p:sp>
      <p:sp>
        <p:nvSpPr>
          <p:cNvPr id="13" name="8-Point Star 12"/>
          <p:cNvSpPr/>
          <p:nvPr/>
        </p:nvSpPr>
        <p:spPr>
          <a:xfrm>
            <a:off x="10964417" y="5505132"/>
            <a:ext cx="1157182" cy="1157182"/>
          </a:xfrm>
          <a:prstGeom prst="star8">
            <a:avLst/>
          </a:prstGeom>
          <a:solidFill>
            <a:schemeClr val="tx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FINISH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1313124" y="640567"/>
            <a:ext cx="1763577" cy="188062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chemeClr val="accent2"/>
                </a:solidFill>
              </a:rPr>
              <a:t>Week 1:</a:t>
            </a:r>
          </a:p>
          <a:p>
            <a:r>
              <a:rPr lang="en-US" dirty="0">
                <a:solidFill>
                  <a:schemeClr val="tx1"/>
                </a:solidFill>
              </a:rPr>
              <a:t>Introduction &amp; Systems Analysis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1"/>
                </a:solidFill>
              </a:rPr>
              <a:t>Course Description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1"/>
                </a:solidFill>
              </a:rPr>
              <a:t>Systems Thinking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tx1"/>
              </a:solidFill>
            </a:endParaRPr>
          </a:p>
          <a:p>
            <a:pPr marL="112713" indent="-112713">
              <a:buFont typeface="Arial" panose="020B0604020202020204" pitchFamily="34" charset="0"/>
              <a:buChar char="•"/>
            </a:pPr>
            <a:endParaRPr lang="en-US" sz="600" dirty="0">
              <a:solidFill>
                <a:schemeClr val="tx1"/>
              </a:solidFill>
            </a:endParaRPr>
          </a:p>
          <a:p>
            <a:pPr marL="112713" indent="-112713">
              <a:buFont typeface="Arial" panose="020B0604020202020204" pitchFamily="34" charset="0"/>
              <a:buChar char="•"/>
            </a:pPr>
            <a:endParaRPr lang="en-US" sz="600" dirty="0">
              <a:solidFill>
                <a:schemeClr val="tx1"/>
              </a:solidFill>
            </a:endParaRPr>
          </a:p>
          <a:p>
            <a:pPr marL="112713" indent="-112713">
              <a:buFont typeface="Arial" panose="020B0604020202020204" pitchFamily="34" charset="0"/>
              <a:buChar char="•"/>
            </a:pPr>
            <a:endParaRPr lang="en-US" sz="600" dirty="0">
              <a:solidFill>
                <a:schemeClr val="tx1"/>
              </a:solidFill>
            </a:endParaRPr>
          </a:p>
          <a:p>
            <a:pPr marL="112713" indent="-112713">
              <a:buFont typeface="Arial" panose="020B0604020202020204" pitchFamily="34" charset="0"/>
              <a:buChar char="•"/>
            </a:pPr>
            <a:endParaRPr lang="en-US" sz="600" dirty="0">
              <a:solidFill>
                <a:schemeClr val="tx1"/>
              </a:solidFill>
            </a:endParaRPr>
          </a:p>
          <a:p>
            <a:pPr marL="112713" indent="-112713">
              <a:buFont typeface="Arial" panose="020B0604020202020204" pitchFamily="34" charset="0"/>
              <a:buChar char="•"/>
            </a:pPr>
            <a:endParaRPr lang="en-US" sz="600" dirty="0">
              <a:solidFill>
                <a:schemeClr val="tx1"/>
              </a:solidFill>
            </a:endParaRPr>
          </a:p>
          <a:p>
            <a:r>
              <a:rPr lang="en-US" sz="1000" dirty="0">
                <a:solidFill>
                  <a:schemeClr val="accent6">
                    <a:lumMod val="75000"/>
                  </a:schemeClr>
                </a:solidFill>
              </a:rPr>
              <a:t>Assignments #01 &amp; 02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3231183" y="640567"/>
            <a:ext cx="1806992" cy="188062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800" dirty="0">
                <a:solidFill>
                  <a:srgbClr val="ED7D31"/>
                </a:solidFill>
              </a:rPr>
              <a:t>Week 2:</a:t>
            </a:r>
          </a:p>
          <a:p>
            <a:pPr lvl="0"/>
            <a:r>
              <a:rPr lang="en-US" dirty="0">
                <a:solidFill>
                  <a:srgbClr val="000000"/>
                </a:solidFill>
              </a:rPr>
              <a:t>Digital Product Management &amp; Introduction to Process Mapping</a:t>
            </a:r>
          </a:p>
          <a:p>
            <a:pPr marL="112713" lvl="0" indent="-112713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000000"/>
                </a:solidFill>
              </a:rPr>
              <a:t>Max Labs 1a &amp; 1b</a:t>
            </a:r>
          </a:p>
          <a:p>
            <a:pPr marL="112713" lvl="0" indent="-112713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000000"/>
                </a:solidFill>
              </a:rPr>
              <a:t>Systems &amp; Processes</a:t>
            </a:r>
          </a:p>
          <a:p>
            <a:pPr marL="112713" lvl="0" indent="-112713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000000"/>
                </a:solidFill>
              </a:rPr>
              <a:t>Swim Lane Diagrams</a:t>
            </a:r>
          </a:p>
          <a:p>
            <a:pPr marL="112713" lvl="0" indent="-112713">
              <a:buFont typeface="Arial" panose="020B0604020202020204" pitchFamily="34" charset="0"/>
              <a:buChar char="•"/>
            </a:pPr>
            <a:endParaRPr lang="en-US" sz="200" dirty="0">
              <a:solidFill>
                <a:srgbClr val="000000"/>
              </a:solidFill>
            </a:endParaRPr>
          </a:p>
          <a:p>
            <a:pPr lvl="0"/>
            <a:r>
              <a:rPr lang="en-US" sz="1000" dirty="0">
                <a:solidFill>
                  <a:srgbClr val="70AD47">
                    <a:lumMod val="75000"/>
                  </a:srgbClr>
                </a:solidFill>
              </a:rPr>
              <a:t>Assignment #03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5149242" y="640567"/>
            <a:ext cx="1806992" cy="188062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800" dirty="0">
                <a:solidFill>
                  <a:srgbClr val="ED7D31"/>
                </a:solidFill>
              </a:rPr>
              <a:t>Week 3:</a:t>
            </a:r>
          </a:p>
          <a:p>
            <a:pPr lvl="0"/>
            <a:r>
              <a:rPr lang="en-US" dirty="0">
                <a:solidFill>
                  <a:srgbClr val="000000"/>
                </a:solidFill>
              </a:rPr>
              <a:t>Data Modeling with Entity Relationship Diagrams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1"/>
                </a:solidFill>
              </a:rPr>
              <a:t>Swim Lane Diagrams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000" dirty="0" err="1">
                <a:solidFill>
                  <a:schemeClr val="tx1"/>
                </a:solidFill>
              </a:rPr>
              <a:t>ERD</a:t>
            </a:r>
            <a:r>
              <a:rPr lang="en-US" sz="1000" dirty="0">
                <a:solidFill>
                  <a:schemeClr val="tx1"/>
                </a:solidFill>
              </a:rPr>
              <a:t> Diagrams</a:t>
            </a:r>
          </a:p>
          <a:p>
            <a:pPr marL="112713" lvl="0" indent="-112713"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000000"/>
              </a:solidFill>
            </a:endParaRPr>
          </a:p>
          <a:p>
            <a:pPr lvl="0"/>
            <a:endParaRPr lang="en-US" sz="600" dirty="0">
              <a:solidFill>
                <a:srgbClr val="000000"/>
              </a:solidFill>
            </a:endParaRPr>
          </a:p>
          <a:p>
            <a:pPr lvl="0"/>
            <a:r>
              <a:rPr lang="en-US" sz="1000" dirty="0">
                <a:solidFill>
                  <a:srgbClr val="70AD47">
                    <a:lumMod val="75000"/>
                  </a:srgbClr>
                </a:solidFill>
              </a:rPr>
              <a:t>Assignment #04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7064452" y="640568"/>
            <a:ext cx="1806992" cy="1859328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chemeClr val="accent2"/>
                </a:solidFill>
              </a:rPr>
              <a:t>Week 4:</a:t>
            </a:r>
          </a:p>
          <a:p>
            <a:r>
              <a:rPr lang="en-US" dirty="0">
                <a:solidFill>
                  <a:schemeClr val="tx1"/>
                </a:solidFill>
              </a:rPr>
              <a:t>Digital Systems – Learn IT! #1</a:t>
            </a:r>
            <a:endParaRPr lang="en-US" sz="1000" dirty="0">
              <a:solidFill>
                <a:schemeClr val="tx1"/>
              </a:solidFill>
            </a:endParaRP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000" dirty="0" err="1">
                <a:solidFill>
                  <a:schemeClr val="tx1"/>
                </a:solidFill>
              </a:rPr>
              <a:t>ERD</a:t>
            </a:r>
            <a:r>
              <a:rPr lang="en-US" sz="1000" dirty="0">
                <a:solidFill>
                  <a:schemeClr val="tx1"/>
                </a:solidFill>
              </a:rPr>
              <a:t> Diagrams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1"/>
                </a:solidFill>
              </a:rPr>
              <a:t>Learn IT Kickoff</a:t>
            </a:r>
          </a:p>
          <a:p>
            <a:endParaRPr lang="en-US" sz="600" dirty="0">
              <a:solidFill>
                <a:schemeClr val="tx1"/>
              </a:solidFill>
            </a:endParaRPr>
          </a:p>
          <a:p>
            <a:endParaRPr lang="en-US" sz="600" dirty="0">
              <a:solidFill>
                <a:schemeClr val="tx1"/>
              </a:solidFill>
            </a:endParaRPr>
          </a:p>
          <a:p>
            <a:endParaRPr lang="en-US" sz="600" dirty="0">
              <a:solidFill>
                <a:schemeClr val="tx1"/>
              </a:solidFill>
            </a:endParaRPr>
          </a:p>
          <a:p>
            <a:endParaRPr lang="en-US" sz="600" dirty="0">
              <a:solidFill>
                <a:schemeClr val="tx1"/>
              </a:solidFill>
            </a:endParaRPr>
          </a:p>
          <a:p>
            <a:endParaRPr lang="en-US" sz="600" dirty="0">
              <a:solidFill>
                <a:schemeClr val="tx1"/>
              </a:solidFill>
            </a:endParaRPr>
          </a:p>
          <a:p>
            <a:endParaRPr lang="en-US" sz="1000" dirty="0">
              <a:solidFill>
                <a:schemeClr val="tx1"/>
              </a:solidFill>
            </a:endParaRPr>
          </a:p>
          <a:p>
            <a:r>
              <a:rPr lang="en-US" sz="1000" dirty="0">
                <a:solidFill>
                  <a:schemeClr val="accent6">
                    <a:lumMod val="75000"/>
                  </a:schemeClr>
                </a:solidFill>
              </a:rPr>
              <a:t>Assignment #05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8978750" y="599362"/>
            <a:ext cx="1806992" cy="1900533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chemeClr val="accent2"/>
                </a:solidFill>
              </a:rPr>
              <a:t>Week 5:</a:t>
            </a:r>
          </a:p>
          <a:p>
            <a:r>
              <a:rPr lang="en-US" dirty="0">
                <a:solidFill>
                  <a:schemeClr val="tx1"/>
                </a:solidFill>
              </a:rPr>
              <a:t>Exam #1,</a:t>
            </a:r>
          </a:p>
          <a:p>
            <a:r>
              <a:rPr lang="en-US" dirty="0">
                <a:solidFill>
                  <a:schemeClr val="tx1"/>
                </a:solidFill>
              </a:rPr>
              <a:t>Max Labs &amp; Information</a:t>
            </a:r>
          </a:p>
          <a:p>
            <a:r>
              <a:rPr lang="en-US" dirty="0">
                <a:solidFill>
                  <a:schemeClr val="tx1"/>
                </a:solidFill>
              </a:rPr>
              <a:t>Systems: </a:t>
            </a:r>
            <a:r>
              <a:rPr lang="en-US" sz="1000" dirty="0">
                <a:solidFill>
                  <a:schemeClr val="tx1"/>
                </a:solidFill>
              </a:rPr>
              <a:t>Part I &amp; II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1"/>
                </a:solidFill>
              </a:rPr>
              <a:t>CRM &amp; ERP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endParaRPr lang="en-US" sz="600" dirty="0">
              <a:solidFill>
                <a:schemeClr val="tx1"/>
              </a:solidFill>
            </a:endParaRPr>
          </a:p>
          <a:p>
            <a:r>
              <a:rPr lang="en-US" sz="1000" dirty="0">
                <a:solidFill>
                  <a:srgbClr val="7030A0"/>
                </a:solidFill>
              </a:rPr>
              <a:t>*Exam: check course site</a:t>
            </a:r>
          </a:p>
          <a:p>
            <a:endParaRPr lang="en-US" sz="1000" dirty="0">
              <a:solidFill>
                <a:srgbClr val="7030A0"/>
              </a:solidFill>
            </a:endParaRPr>
          </a:p>
          <a:p>
            <a:r>
              <a:rPr lang="en-US" sz="1000" dirty="0">
                <a:solidFill>
                  <a:schemeClr val="accent6">
                    <a:lumMod val="75000"/>
                  </a:schemeClr>
                </a:solidFill>
              </a:rPr>
              <a:t>Assignment #06</a:t>
            </a:r>
            <a:endParaRPr lang="en-US" sz="1000" dirty="0">
              <a:solidFill>
                <a:srgbClr val="7030A0"/>
              </a:solidFill>
            </a:endParaRPr>
          </a:p>
        </p:txBody>
      </p:sp>
      <p:sp>
        <p:nvSpPr>
          <p:cNvPr id="65" name="Title 4"/>
          <p:cNvSpPr txBox="1">
            <a:spLocks/>
          </p:cNvSpPr>
          <p:nvPr/>
        </p:nvSpPr>
        <p:spPr>
          <a:xfrm>
            <a:off x="602773" y="130372"/>
            <a:ext cx="10980300" cy="37923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 dirty="0">
                <a:latin typeface="Arial Narrow" panose="020B0606020202030204" pitchFamily="34" charset="0"/>
              </a:rPr>
              <a:t>ROADMAP</a:t>
            </a:r>
          </a:p>
        </p:txBody>
      </p:sp>
      <p:sp>
        <p:nvSpPr>
          <p:cNvPr id="80" name="Arc 79"/>
          <p:cNvSpPr/>
          <p:nvPr/>
        </p:nvSpPr>
        <p:spPr>
          <a:xfrm>
            <a:off x="9005554" y="1249183"/>
            <a:ext cx="2948100" cy="2759841"/>
          </a:xfrm>
          <a:prstGeom prst="arc">
            <a:avLst>
              <a:gd name="adj1" fmla="val 17248440"/>
              <a:gd name="adj2" fmla="val 4527044"/>
            </a:avLst>
          </a:prstGeom>
          <a:noFill/>
          <a:ln w="762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" name="Right Arrow 81"/>
          <p:cNvSpPr/>
          <p:nvPr/>
        </p:nvSpPr>
        <p:spPr>
          <a:xfrm rot="10800000">
            <a:off x="10680899" y="3848849"/>
            <a:ext cx="145028" cy="10303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4" name="Arc 83"/>
          <p:cNvSpPr/>
          <p:nvPr/>
        </p:nvSpPr>
        <p:spPr>
          <a:xfrm rot="10800000">
            <a:off x="128600" y="3401930"/>
            <a:ext cx="2948100" cy="2759841"/>
          </a:xfrm>
          <a:prstGeom prst="arc">
            <a:avLst>
              <a:gd name="adj1" fmla="val 17248440"/>
              <a:gd name="adj2" fmla="val 4527044"/>
            </a:avLst>
          </a:prstGeom>
          <a:noFill/>
          <a:ln w="762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ight Arrow 27"/>
          <p:cNvSpPr/>
          <p:nvPr/>
        </p:nvSpPr>
        <p:spPr>
          <a:xfrm>
            <a:off x="1192622" y="6050270"/>
            <a:ext cx="115611" cy="10303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ounded Rectangle 28"/>
          <p:cNvSpPr/>
          <p:nvPr/>
        </p:nvSpPr>
        <p:spPr>
          <a:xfrm>
            <a:off x="5182469" y="4897306"/>
            <a:ext cx="1806992" cy="1854403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chemeClr val="accent1"/>
                </a:solidFill>
              </a:rPr>
              <a:t>Week 12:</a:t>
            </a:r>
          </a:p>
          <a:p>
            <a:pPr lvl="0"/>
            <a:r>
              <a:rPr lang="en-US" dirty="0">
                <a:solidFill>
                  <a:srgbClr val="000000"/>
                </a:solidFill>
              </a:rPr>
              <a:t>JavaScript Unit #4 Loops</a:t>
            </a:r>
          </a:p>
          <a:p>
            <a:pPr marL="112713" lvl="0" indent="-112713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000000"/>
                </a:solidFill>
              </a:rPr>
              <a:t>Intro to Loops</a:t>
            </a:r>
          </a:p>
          <a:p>
            <a:pPr marL="112713" lvl="0" indent="-112713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000000"/>
                </a:solidFill>
              </a:rPr>
              <a:t>While and Do</a:t>
            </a:r>
          </a:p>
          <a:p>
            <a:pPr lvl="0"/>
            <a:endParaRPr lang="en-US" sz="600" dirty="0">
              <a:solidFill>
                <a:srgbClr val="000000"/>
              </a:solidFill>
            </a:endParaRPr>
          </a:p>
          <a:p>
            <a:pPr lvl="0"/>
            <a:endParaRPr lang="en-US" sz="600" dirty="0">
              <a:solidFill>
                <a:srgbClr val="000000"/>
              </a:solidFill>
            </a:endParaRPr>
          </a:p>
          <a:p>
            <a:pPr lvl="0"/>
            <a:endParaRPr lang="en-US" sz="600" dirty="0">
              <a:solidFill>
                <a:srgbClr val="000000"/>
              </a:solidFill>
            </a:endParaRPr>
          </a:p>
          <a:p>
            <a:pPr lvl="0"/>
            <a:endParaRPr lang="en-US" sz="600" dirty="0">
              <a:solidFill>
                <a:srgbClr val="000000"/>
              </a:solidFill>
            </a:endParaRPr>
          </a:p>
          <a:p>
            <a:pPr lvl="0"/>
            <a:endParaRPr lang="en-US" sz="600" dirty="0">
              <a:solidFill>
                <a:srgbClr val="000000"/>
              </a:solidFill>
            </a:endParaRPr>
          </a:p>
          <a:p>
            <a:pPr lvl="0"/>
            <a:endParaRPr lang="en-US" sz="600" dirty="0">
              <a:solidFill>
                <a:srgbClr val="000000"/>
              </a:solidFill>
            </a:endParaRPr>
          </a:p>
          <a:p>
            <a:r>
              <a:rPr lang="en-US" sz="1000" dirty="0">
                <a:solidFill>
                  <a:srgbClr val="70AD47">
                    <a:lumMod val="75000"/>
                  </a:srgbClr>
                </a:solidFill>
              </a:rPr>
              <a:t>Assignment #10</a:t>
            </a:r>
            <a:endParaRPr lang="en-US" sz="500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7093744" y="4897306"/>
            <a:ext cx="1806992" cy="1844065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chemeClr val="accent1"/>
                </a:solidFill>
              </a:rPr>
              <a:t>Week 13:</a:t>
            </a:r>
          </a:p>
          <a:p>
            <a:pPr lvl="0"/>
            <a:r>
              <a:rPr lang="en-US" dirty="0">
                <a:solidFill>
                  <a:srgbClr val="000000"/>
                </a:solidFill>
              </a:rPr>
              <a:t>JavaScript Unit #4 Working with Loops</a:t>
            </a:r>
          </a:p>
          <a:p>
            <a:pPr marL="112713" lvl="0" indent="-112713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000000"/>
                </a:solidFill>
              </a:rPr>
              <a:t>Writing the code</a:t>
            </a:r>
          </a:p>
          <a:p>
            <a:pPr lvl="0"/>
            <a:endParaRPr lang="en-US" sz="600" dirty="0">
              <a:solidFill>
                <a:srgbClr val="000000"/>
              </a:solidFill>
            </a:endParaRPr>
          </a:p>
          <a:p>
            <a:pPr lvl="0"/>
            <a:endParaRPr lang="en-US" sz="600" dirty="0">
              <a:solidFill>
                <a:srgbClr val="000000"/>
              </a:solidFill>
            </a:endParaRPr>
          </a:p>
          <a:p>
            <a:pPr lvl="0"/>
            <a:endParaRPr lang="en-US" sz="600" dirty="0">
              <a:solidFill>
                <a:srgbClr val="000000"/>
              </a:solidFill>
            </a:endParaRPr>
          </a:p>
          <a:p>
            <a:pPr lvl="0"/>
            <a:endParaRPr lang="en-US" sz="600" dirty="0">
              <a:solidFill>
                <a:srgbClr val="000000"/>
              </a:solidFill>
            </a:endParaRPr>
          </a:p>
          <a:p>
            <a:pPr lvl="0"/>
            <a:endParaRPr lang="en-US" sz="600" dirty="0">
              <a:solidFill>
                <a:srgbClr val="000000"/>
              </a:solidFill>
            </a:endParaRPr>
          </a:p>
          <a:p>
            <a:pPr lvl="0"/>
            <a:endParaRPr lang="en-US" sz="600" dirty="0">
              <a:solidFill>
                <a:srgbClr val="000000"/>
              </a:solidFill>
            </a:endParaRPr>
          </a:p>
          <a:p>
            <a:pPr lvl="0"/>
            <a:endParaRPr lang="en-US" sz="600" dirty="0">
              <a:solidFill>
                <a:srgbClr val="000000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9005019" y="4930872"/>
            <a:ext cx="1806992" cy="181049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chemeClr val="accent1"/>
                </a:solidFill>
              </a:rPr>
              <a:t>Week 14:</a:t>
            </a:r>
          </a:p>
          <a:p>
            <a:pPr lvl="0"/>
            <a:r>
              <a:rPr lang="en-US" dirty="0">
                <a:solidFill>
                  <a:srgbClr val="000000"/>
                </a:solidFill>
              </a:rPr>
              <a:t>HTML &amp; </a:t>
            </a:r>
            <a:r>
              <a:rPr lang="en-US" dirty="0" err="1">
                <a:solidFill>
                  <a:srgbClr val="000000"/>
                </a:solidFill>
              </a:rPr>
              <a:t>CSS</a:t>
            </a:r>
            <a:r>
              <a:rPr lang="en-US" dirty="0">
                <a:solidFill>
                  <a:srgbClr val="000000"/>
                </a:solidFill>
              </a:rPr>
              <a:t> Unit </a:t>
            </a:r>
          </a:p>
          <a:p>
            <a:pPr marL="112713" lvl="0" indent="-112713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000000"/>
                </a:solidFill>
              </a:rPr>
              <a:t>HTML basics</a:t>
            </a:r>
          </a:p>
          <a:p>
            <a:pPr marL="112713" lvl="0" indent="-112713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000000"/>
                </a:solidFill>
              </a:rPr>
              <a:t>CSS basics</a:t>
            </a:r>
          </a:p>
          <a:p>
            <a:pPr marL="112713" lvl="0" indent="-112713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000000"/>
                </a:solidFill>
              </a:rPr>
              <a:t>Course Reflection</a:t>
            </a:r>
          </a:p>
          <a:p>
            <a:pPr marL="112713" lvl="0" indent="-112713"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000000"/>
              </a:solidFill>
            </a:endParaRPr>
          </a:p>
          <a:p>
            <a:pPr marL="112713" lvl="0" indent="-112713"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000000"/>
              </a:solidFill>
            </a:endParaRPr>
          </a:p>
          <a:p>
            <a:pPr marL="112713" lvl="0" indent="-112713"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000000"/>
              </a:solidFill>
            </a:endParaRPr>
          </a:p>
          <a:p>
            <a:pPr marL="112713" lvl="0" indent="-112713"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000000"/>
              </a:solidFill>
            </a:endParaRPr>
          </a:p>
          <a:p>
            <a:pPr marL="112713" lvl="0" indent="-112713"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000000"/>
              </a:solidFill>
            </a:endParaRPr>
          </a:p>
          <a:p>
            <a:pPr marL="112713" lvl="0" indent="-112713"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000000"/>
              </a:solidFill>
            </a:endParaRPr>
          </a:p>
          <a:p>
            <a:pPr lvl="0"/>
            <a:r>
              <a:rPr lang="en-US" sz="1000" dirty="0">
                <a:solidFill>
                  <a:srgbClr val="70AD47">
                    <a:lumMod val="75000"/>
                  </a:srgbClr>
                </a:solidFill>
              </a:rPr>
              <a:t>Assignments #11</a:t>
            </a:r>
          </a:p>
        </p:txBody>
      </p:sp>
    </p:spTree>
    <p:extLst>
      <p:ext uri="{BB962C8B-B14F-4D97-AF65-F5344CB8AC3E}">
        <p14:creationId xmlns:p14="http://schemas.microsoft.com/office/powerpoint/2010/main" val="41652977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6"/>
          <p:cNvSpPr txBox="1">
            <a:spLocks noGrp="1"/>
          </p:cNvSpPr>
          <p:nvPr>
            <p:ph type="ctrTitle"/>
          </p:nvPr>
        </p:nvSpPr>
        <p:spPr>
          <a:xfrm>
            <a:off x="2643849" y="2359971"/>
            <a:ext cx="6904182" cy="15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en-US" dirty="0"/>
              <a:t>Digital Systems</a:t>
            </a:r>
            <a:endParaRPr dirty="0"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1"/>
          </p:nvPr>
        </p:nvSpPr>
        <p:spPr>
          <a:xfrm>
            <a:off x="605791" y="4367848"/>
            <a:ext cx="10980300" cy="8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41E35"/>
              </a:buClr>
              <a:buSzPts val="2500"/>
              <a:buFont typeface="Arial"/>
              <a:buNone/>
            </a:pPr>
            <a:r>
              <a:rPr lang="en-US" dirty="0"/>
              <a:t>1.2 What are Systems?</a:t>
            </a:r>
            <a:endParaRPr dirty="0"/>
          </a:p>
        </p:txBody>
      </p:sp>
      <p:cxnSp>
        <p:nvCxnSpPr>
          <p:cNvPr id="105" name="Google Shape;105;p16"/>
          <p:cNvCxnSpPr/>
          <p:nvPr/>
        </p:nvCxnSpPr>
        <p:spPr>
          <a:xfrm>
            <a:off x="5433060" y="4081463"/>
            <a:ext cx="1325880" cy="0"/>
          </a:xfrm>
          <a:prstGeom prst="straightConnector1">
            <a:avLst/>
          </a:prstGeom>
          <a:noFill/>
          <a:ln w="635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" name="Rectangle 6"/>
          <p:cNvSpPr/>
          <p:nvPr/>
        </p:nvSpPr>
        <p:spPr>
          <a:xfrm>
            <a:off x="5172304" y="5264722"/>
            <a:ext cx="1847272" cy="107141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 Black" panose="020B0A04020102020204" pitchFamily="34" charset="0"/>
              </a:rPr>
              <a:t>F</a:t>
            </a:r>
            <a:r>
              <a:rPr lang="en-US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O</a:t>
            </a:r>
            <a:r>
              <a:rPr lang="en-US" sz="3600" b="1" dirty="0">
                <a:latin typeface="Arial Black" panose="020B0A04020102020204" pitchFamily="34" charset="0"/>
              </a:rPr>
              <a:t>X</a:t>
            </a:r>
          </a:p>
          <a:p>
            <a:pPr algn="ctr"/>
            <a:r>
              <a:rPr lang="en-US" sz="3600" b="1" dirty="0">
                <a:latin typeface="Arial Black" panose="020B0A04020102020204" pitchFamily="34" charset="0"/>
              </a:rPr>
              <a:t>MIS</a:t>
            </a:r>
          </a:p>
        </p:txBody>
      </p:sp>
    </p:spTree>
    <p:extLst>
      <p:ext uri="{BB962C8B-B14F-4D97-AF65-F5344CB8AC3E}">
        <p14:creationId xmlns:p14="http://schemas.microsoft.com/office/powerpoint/2010/main" val="3641368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1E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c 6"/>
          <p:cNvSpPr/>
          <p:nvPr/>
        </p:nvSpPr>
        <p:spPr>
          <a:xfrm>
            <a:off x="9310133" y="1501898"/>
            <a:ext cx="2338942" cy="2187514"/>
          </a:xfrm>
          <a:prstGeom prst="arc">
            <a:avLst>
              <a:gd name="adj1" fmla="val 16200000"/>
              <a:gd name="adj2" fmla="val 5396879"/>
            </a:avLst>
          </a:prstGeom>
          <a:ln w="228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/>
          <p:cNvCxnSpPr>
            <a:stCxn id="7" idx="2"/>
            <a:endCxn id="31" idx="2"/>
          </p:cNvCxnSpPr>
          <p:nvPr/>
        </p:nvCxnSpPr>
        <p:spPr>
          <a:xfrm flipH="1" flipV="1">
            <a:off x="1513739" y="3666576"/>
            <a:ext cx="8966858" cy="22836"/>
          </a:xfrm>
          <a:prstGeom prst="line">
            <a:avLst/>
          </a:prstGeom>
          <a:ln w="228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2027916" y="6078752"/>
            <a:ext cx="9160677" cy="0"/>
          </a:xfrm>
          <a:prstGeom prst="line">
            <a:avLst/>
          </a:prstGeom>
          <a:ln w="228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Arc 30"/>
          <p:cNvSpPr/>
          <p:nvPr/>
        </p:nvSpPr>
        <p:spPr>
          <a:xfrm rot="10800000">
            <a:off x="395163" y="3665540"/>
            <a:ext cx="2338944" cy="2187514"/>
          </a:xfrm>
          <a:prstGeom prst="arc">
            <a:avLst>
              <a:gd name="adj1" fmla="val 16200000"/>
              <a:gd name="adj2" fmla="val 5239996"/>
            </a:avLst>
          </a:prstGeom>
          <a:ln w="228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ounded Rectangle 38"/>
          <p:cNvSpPr/>
          <p:nvPr/>
        </p:nvSpPr>
        <p:spPr>
          <a:xfrm>
            <a:off x="2222319" y="2779589"/>
            <a:ext cx="1811532" cy="1859328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rgbClr val="C00000"/>
                </a:solidFill>
              </a:rPr>
              <a:t>Week 9:</a:t>
            </a:r>
          </a:p>
          <a:p>
            <a:r>
              <a:rPr lang="en-US" dirty="0">
                <a:solidFill>
                  <a:schemeClr val="tx1"/>
                </a:solidFill>
              </a:rPr>
              <a:t>Exam #2 &amp; JavaScript Unit #1</a:t>
            </a:r>
          </a:p>
          <a:p>
            <a:r>
              <a:rPr lang="en-US" dirty="0">
                <a:solidFill>
                  <a:schemeClr val="tx1"/>
                </a:solidFill>
              </a:rPr>
              <a:t>- Part I &amp; II</a:t>
            </a:r>
          </a:p>
          <a:p>
            <a:pPr marL="112713" lvl="0" indent="-112713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000000"/>
                </a:solidFill>
              </a:rPr>
              <a:t>Hello World, Variables</a:t>
            </a:r>
          </a:p>
          <a:p>
            <a:pPr marL="112713" lvl="0" indent="-112713"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000000"/>
              </a:solidFill>
            </a:endParaRPr>
          </a:p>
          <a:p>
            <a:pPr marL="112713" lvl="0" indent="-112713"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000000"/>
              </a:solidFill>
            </a:endParaRPr>
          </a:p>
          <a:p>
            <a:pPr marL="112713" lvl="0" indent="-112713"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000000"/>
              </a:solidFill>
            </a:endParaRPr>
          </a:p>
          <a:p>
            <a:r>
              <a:rPr lang="en-US" sz="1000" dirty="0">
                <a:solidFill>
                  <a:srgbClr val="7030A0"/>
                </a:solidFill>
              </a:rPr>
              <a:t>*Exam: check course site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4193907" y="2779588"/>
            <a:ext cx="1806992" cy="1859328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rgbClr val="C00000"/>
                </a:solidFill>
              </a:rPr>
              <a:t>Week 8:</a:t>
            </a:r>
          </a:p>
          <a:p>
            <a:r>
              <a:rPr lang="en-US" dirty="0">
                <a:solidFill>
                  <a:schemeClr val="tx1"/>
                </a:solidFill>
              </a:rPr>
              <a:t>Cybersecurity &amp; AI – Part I &amp; II 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1"/>
                </a:solidFill>
              </a:rPr>
              <a:t>Protection Protocols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1"/>
                </a:solidFill>
              </a:rPr>
              <a:t>Artificial Intelligence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tx1"/>
              </a:solidFill>
            </a:endParaRPr>
          </a:p>
          <a:p>
            <a:endParaRPr lang="en-US" sz="600" dirty="0">
              <a:solidFill>
                <a:schemeClr val="tx1"/>
              </a:solidFill>
            </a:endParaRPr>
          </a:p>
          <a:p>
            <a:endParaRPr lang="en-US" sz="600" dirty="0">
              <a:solidFill>
                <a:schemeClr val="tx1"/>
              </a:solidFill>
            </a:endParaRPr>
          </a:p>
          <a:p>
            <a:endParaRPr lang="en-US" sz="600" dirty="0">
              <a:solidFill>
                <a:schemeClr val="tx1"/>
              </a:solidFill>
            </a:endParaRPr>
          </a:p>
          <a:p>
            <a:pPr marL="112713" indent="-112713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tx1"/>
              </a:solidFill>
            </a:endParaRPr>
          </a:p>
          <a:p>
            <a:r>
              <a:rPr lang="en-US" sz="1000" dirty="0">
                <a:solidFill>
                  <a:schemeClr val="accent6">
                    <a:lumMod val="75000"/>
                  </a:schemeClr>
                </a:solidFill>
              </a:rPr>
              <a:t>Assignment #08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6160956" y="2779587"/>
            <a:ext cx="1806992" cy="185932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rgbClr val="C00000"/>
                </a:solidFill>
              </a:rPr>
              <a:t>Week 7:</a:t>
            </a:r>
          </a:p>
          <a:p>
            <a:r>
              <a:rPr lang="en-US" dirty="0">
                <a:solidFill>
                  <a:schemeClr val="tx1"/>
                </a:solidFill>
              </a:rPr>
              <a:t>Platforms &amp; Digital Business Models: </a:t>
            </a:r>
            <a:r>
              <a:rPr lang="en-US" sz="1000" dirty="0">
                <a:solidFill>
                  <a:schemeClr val="tx1"/>
                </a:solidFill>
              </a:rPr>
              <a:t> Part I &amp; II</a:t>
            </a:r>
          </a:p>
          <a:p>
            <a:endParaRPr lang="en-US" sz="1000" dirty="0">
              <a:solidFill>
                <a:schemeClr val="tx1"/>
              </a:solidFill>
            </a:endParaRP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1"/>
                </a:solidFill>
              </a:rPr>
              <a:t>Platforms &amp; Digital Models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1"/>
                </a:solidFill>
              </a:rPr>
              <a:t>APIs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endParaRPr lang="en-US" sz="600" dirty="0">
              <a:solidFill>
                <a:schemeClr val="tx1"/>
              </a:solidFill>
            </a:endParaRPr>
          </a:p>
          <a:p>
            <a:pPr marL="112713" indent="-112713">
              <a:buFont typeface="Arial" panose="020B0604020202020204" pitchFamily="34" charset="0"/>
              <a:buChar char="•"/>
            </a:pPr>
            <a:endParaRPr lang="en-US" sz="600" dirty="0">
              <a:solidFill>
                <a:schemeClr val="tx1"/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8128004" y="2764349"/>
            <a:ext cx="1806992" cy="185932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rgbClr val="C00000"/>
                </a:solidFill>
              </a:rPr>
              <a:t>Week 6:</a:t>
            </a:r>
          </a:p>
          <a:p>
            <a:r>
              <a:rPr lang="en-US" dirty="0">
                <a:solidFill>
                  <a:schemeClr val="tx1"/>
                </a:solidFill>
              </a:rPr>
              <a:t>Information Systems</a:t>
            </a:r>
            <a:r>
              <a:rPr lang="en-US" sz="1000" dirty="0">
                <a:solidFill>
                  <a:schemeClr val="tx1"/>
                </a:solidFill>
              </a:rPr>
              <a:t>: Part III &amp; IV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1"/>
                </a:solidFill>
              </a:rPr>
              <a:t>Data Analytics 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1"/>
                </a:solidFill>
              </a:rPr>
              <a:t>SCM 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endParaRPr lang="en-US" sz="600" dirty="0">
              <a:solidFill>
                <a:schemeClr val="tx1"/>
              </a:solidFill>
            </a:endParaRPr>
          </a:p>
          <a:p>
            <a:pPr marL="112713" indent="-112713">
              <a:buFont typeface="Arial" panose="020B0604020202020204" pitchFamily="34" charset="0"/>
              <a:buChar char="•"/>
            </a:pPr>
            <a:endParaRPr lang="en-US" sz="600" dirty="0">
              <a:solidFill>
                <a:schemeClr val="tx1"/>
              </a:solidFill>
            </a:endParaRPr>
          </a:p>
          <a:p>
            <a:pPr marL="112713" indent="-112713">
              <a:buFont typeface="Arial" panose="020B0604020202020204" pitchFamily="34" charset="0"/>
              <a:buChar char="•"/>
            </a:pPr>
            <a:endParaRPr lang="en-US" sz="600" dirty="0">
              <a:solidFill>
                <a:schemeClr val="tx1"/>
              </a:solidFill>
            </a:endParaRPr>
          </a:p>
          <a:p>
            <a:pPr marL="112713" indent="-112713">
              <a:buFont typeface="Arial" panose="020B0604020202020204" pitchFamily="34" charset="0"/>
              <a:buChar char="•"/>
            </a:pPr>
            <a:endParaRPr lang="en-US" sz="600" dirty="0">
              <a:solidFill>
                <a:schemeClr val="tx1"/>
              </a:solidFill>
            </a:endParaRPr>
          </a:p>
          <a:p>
            <a:pPr marL="112713" indent="-112713">
              <a:buFont typeface="Arial" panose="020B0604020202020204" pitchFamily="34" charset="0"/>
              <a:buChar char="•"/>
            </a:pPr>
            <a:endParaRPr lang="en-US" sz="600" dirty="0">
              <a:solidFill>
                <a:schemeClr val="tx1"/>
              </a:solidFill>
            </a:endParaRPr>
          </a:p>
          <a:p>
            <a:endParaRPr lang="en-US" sz="600" dirty="0">
              <a:solidFill>
                <a:schemeClr val="tx1"/>
              </a:solidFill>
            </a:endParaRPr>
          </a:p>
          <a:p>
            <a:r>
              <a:rPr lang="en-US" sz="1000" dirty="0">
                <a:solidFill>
                  <a:schemeClr val="accent6">
                    <a:lumMod val="75000"/>
                  </a:schemeClr>
                </a:solidFill>
              </a:rPr>
              <a:t>Assignment #07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1359919" y="4897306"/>
            <a:ext cx="1806992" cy="1844065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chemeClr val="accent1"/>
                </a:solidFill>
              </a:rPr>
              <a:t>Week 10:</a:t>
            </a:r>
          </a:p>
          <a:p>
            <a:r>
              <a:rPr lang="en-US" dirty="0">
                <a:solidFill>
                  <a:schemeClr val="tx1"/>
                </a:solidFill>
              </a:rPr>
              <a:t>JavaScript Unit #2 Functions</a:t>
            </a:r>
          </a:p>
          <a:p>
            <a:pPr marL="112713" lvl="0" indent="-112713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000000"/>
                </a:solidFill>
              </a:rPr>
              <a:t>Operator types</a:t>
            </a:r>
          </a:p>
          <a:p>
            <a:pPr marL="112713" lvl="0" indent="-112713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000000"/>
                </a:solidFill>
              </a:rPr>
              <a:t>Strings</a:t>
            </a:r>
            <a:endParaRPr lang="en-US" sz="600" dirty="0">
              <a:solidFill>
                <a:srgbClr val="000000"/>
              </a:solidFill>
            </a:endParaRPr>
          </a:p>
          <a:p>
            <a:pPr lvl="0"/>
            <a:endParaRPr lang="en-US" sz="600" dirty="0">
              <a:solidFill>
                <a:srgbClr val="000000"/>
              </a:solidFill>
            </a:endParaRPr>
          </a:p>
          <a:p>
            <a:pPr lvl="0"/>
            <a:endParaRPr lang="en-US" sz="600" dirty="0">
              <a:solidFill>
                <a:srgbClr val="000000"/>
              </a:solidFill>
            </a:endParaRPr>
          </a:p>
          <a:p>
            <a:pPr lvl="0"/>
            <a:endParaRPr lang="en-US" sz="600" dirty="0">
              <a:solidFill>
                <a:srgbClr val="000000"/>
              </a:solidFill>
            </a:endParaRPr>
          </a:p>
          <a:p>
            <a:pPr lvl="0"/>
            <a:endParaRPr lang="en-US" sz="600" dirty="0">
              <a:solidFill>
                <a:srgbClr val="000000"/>
              </a:solidFill>
            </a:endParaRPr>
          </a:p>
          <a:p>
            <a:pPr lvl="0"/>
            <a:endParaRPr lang="en-US" sz="500" dirty="0">
              <a:solidFill>
                <a:srgbClr val="000000"/>
              </a:solidFill>
            </a:endParaRPr>
          </a:p>
          <a:p>
            <a:pPr lvl="0"/>
            <a:r>
              <a:rPr lang="en-US" sz="1000" dirty="0">
                <a:solidFill>
                  <a:srgbClr val="70AD47">
                    <a:lumMod val="75000"/>
                  </a:srgbClr>
                </a:solidFill>
              </a:rPr>
              <a:t>Assignment #9</a:t>
            </a:r>
            <a:endParaRPr lang="en-US" sz="500" dirty="0">
              <a:solidFill>
                <a:schemeClr val="tx1"/>
              </a:solidFill>
            </a:endParaRPr>
          </a:p>
          <a:p>
            <a:endParaRPr lang="en-US" sz="500" dirty="0">
              <a:solidFill>
                <a:schemeClr val="tx1"/>
              </a:solidFill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3271194" y="4897306"/>
            <a:ext cx="1806992" cy="1844065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chemeClr val="accent1"/>
                </a:solidFill>
              </a:rPr>
              <a:t>Week 11:</a:t>
            </a:r>
          </a:p>
          <a:p>
            <a:pPr lvl="0"/>
            <a:r>
              <a:rPr lang="en-US" dirty="0">
                <a:solidFill>
                  <a:srgbClr val="000000"/>
                </a:solidFill>
              </a:rPr>
              <a:t>JavaScript Unit #3 </a:t>
            </a:r>
            <a:r>
              <a:rPr lang="en-US" sz="1300" dirty="0">
                <a:solidFill>
                  <a:srgbClr val="000000"/>
                </a:solidFill>
              </a:rPr>
              <a:t>Logical Operators &amp; Conditional Logic</a:t>
            </a:r>
          </a:p>
          <a:p>
            <a:pPr marL="112713" lvl="0" indent="-112713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000000"/>
                </a:solidFill>
              </a:rPr>
              <a:t>Logical Operators</a:t>
            </a:r>
          </a:p>
          <a:p>
            <a:pPr marL="112713" lvl="0" indent="-112713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000000"/>
                </a:solidFill>
              </a:rPr>
              <a:t>Conditional Types</a:t>
            </a:r>
          </a:p>
          <a:p>
            <a:pPr marL="112713" lvl="0" indent="-112713"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000000"/>
              </a:solidFill>
            </a:endParaRPr>
          </a:p>
          <a:p>
            <a:pPr marL="112713" lvl="0" indent="-112713"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000000"/>
              </a:solidFill>
            </a:endParaRPr>
          </a:p>
          <a:p>
            <a:pPr marL="112713" lvl="0" indent="-112713"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000000"/>
              </a:solidFill>
            </a:endParaRPr>
          </a:p>
          <a:p>
            <a:pPr marL="112713" lvl="0" indent="-112713"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000000"/>
              </a:solidFill>
            </a:endParaRPr>
          </a:p>
        </p:txBody>
      </p:sp>
      <p:cxnSp>
        <p:nvCxnSpPr>
          <p:cNvPr id="54" name="Straight Connector 53"/>
          <p:cNvCxnSpPr/>
          <p:nvPr/>
        </p:nvCxnSpPr>
        <p:spPr>
          <a:xfrm flipH="1" flipV="1">
            <a:off x="641232" y="1500452"/>
            <a:ext cx="9889269" cy="3482"/>
          </a:xfrm>
          <a:prstGeom prst="line">
            <a:avLst/>
          </a:prstGeom>
          <a:ln w="228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lowchart: Connector 10"/>
          <p:cNvSpPr/>
          <p:nvPr/>
        </p:nvSpPr>
        <p:spPr>
          <a:xfrm>
            <a:off x="89841" y="940888"/>
            <a:ext cx="1102782" cy="1119128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START</a:t>
            </a:r>
          </a:p>
        </p:txBody>
      </p:sp>
      <p:sp>
        <p:nvSpPr>
          <p:cNvPr id="13" name="8-Point Star 12"/>
          <p:cNvSpPr/>
          <p:nvPr/>
        </p:nvSpPr>
        <p:spPr>
          <a:xfrm>
            <a:off x="10964417" y="5505132"/>
            <a:ext cx="1157182" cy="1157182"/>
          </a:xfrm>
          <a:prstGeom prst="star8">
            <a:avLst/>
          </a:prstGeom>
          <a:solidFill>
            <a:schemeClr val="tx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FINISH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1313124" y="640567"/>
            <a:ext cx="1763577" cy="188062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chemeClr val="accent2"/>
                </a:solidFill>
              </a:rPr>
              <a:t>Week 1:</a:t>
            </a:r>
          </a:p>
          <a:p>
            <a:r>
              <a:rPr lang="en-US" dirty="0">
                <a:solidFill>
                  <a:schemeClr val="tx1"/>
                </a:solidFill>
              </a:rPr>
              <a:t>Introduction &amp; Systems Analysis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1"/>
                </a:solidFill>
              </a:rPr>
              <a:t>Course Description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1"/>
                </a:solidFill>
              </a:rPr>
              <a:t>Systems Thinking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tx1"/>
              </a:solidFill>
            </a:endParaRPr>
          </a:p>
          <a:p>
            <a:pPr marL="112713" indent="-112713">
              <a:buFont typeface="Arial" panose="020B0604020202020204" pitchFamily="34" charset="0"/>
              <a:buChar char="•"/>
            </a:pPr>
            <a:endParaRPr lang="en-US" sz="600" dirty="0">
              <a:solidFill>
                <a:schemeClr val="tx1"/>
              </a:solidFill>
            </a:endParaRPr>
          </a:p>
          <a:p>
            <a:pPr marL="112713" indent="-112713">
              <a:buFont typeface="Arial" panose="020B0604020202020204" pitchFamily="34" charset="0"/>
              <a:buChar char="•"/>
            </a:pPr>
            <a:endParaRPr lang="en-US" sz="600" dirty="0">
              <a:solidFill>
                <a:schemeClr val="tx1"/>
              </a:solidFill>
            </a:endParaRPr>
          </a:p>
          <a:p>
            <a:pPr marL="112713" indent="-112713">
              <a:buFont typeface="Arial" panose="020B0604020202020204" pitchFamily="34" charset="0"/>
              <a:buChar char="•"/>
            </a:pPr>
            <a:endParaRPr lang="en-US" sz="600" dirty="0">
              <a:solidFill>
                <a:schemeClr val="tx1"/>
              </a:solidFill>
            </a:endParaRPr>
          </a:p>
          <a:p>
            <a:pPr marL="112713" indent="-112713">
              <a:buFont typeface="Arial" panose="020B0604020202020204" pitchFamily="34" charset="0"/>
              <a:buChar char="•"/>
            </a:pPr>
            <a:endParaRPr lang="en-US" sz="600" dirty="0">
              <a:solidFill>
                <a:schemeClr val="tx1"/>
              </a:solidFill>
            </a:endParaRPr>
          </a:p>
          <a:p>
            <a:pPr marL="112713" indent="-112713">
              <a:buFont typeface="Arial" panose="020B0604020202020204" pitchFamily="34" charset="0"/>
              <a:buChar char="•"/>
            </a:pPr>
            <a:endParaRPr lang="en-US" sz="600" dirty="0">
              <a:solidFill>
                <a:schemeClr val="tx1"/>
              </a:solidFill>
            </a:endParaRPr>
          </a:p>
          <a:p>
            <a:r>
              <a:rPr lang="en-US" sz="1000" dirty="0">
                <a:solidFill>
                  <a:schemeClr val="accent6">
                    <a:lumMod val="75000"/>
                  </a:schemeClr>
                </a:solidFill>
              </a:rPr>
              <a:t>Assignments #01 &amp; 02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3231183" y="640567"/>
            <a:ext cx="1806992" cy="188062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800" dirty="0">
                <a:solidFill>
                  <a:srgbClr val="ED7D31"/>
                </a:solidFill>
              </a:rPr>
              <a:t>Week 2:</a:t>
            </a:r>
          </a:p>
          <a:p>
            <a:pPr lvl="0"/>
            <a:r>
              <a:rPr lang="en-US" dirty="0">
                <a:solidFill>
                  <a:srgbClr val="000000"/>
                </a:solidFill>
              </a:rPr>
              <a:t>Digital Product Management &amp; Introduction to Process Mapping</a:t>
            </a:r>
          </a:p>
          <a:p>
            <a:pPr marL="112713" lvl="0" indent="-112713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000000"/>
                </a:solidFill>
              </a:rPr>
              <a:t>Max Labs 1a &amp; 1b</a:t>
            </a:r>
          </a:p>
          <a:p>
            <a:pPr marL="112713" lvl="0" indent="-112713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000000"/>
                </a:solidFill>
              </a:rPr>
              <a:t>Systems &amp; Processes</a:t>
            </a:r>
          </a:p>
          <a:p>
            <a:pPr marL="112713" lvl="0" indent="-112713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000000"/>
                </a:solidFill>
              </a:rPr>
              <a:t>Swim Lane Diagrams</a:t>
            </a:r>
          </a:p>
          <a:p>
            <a:pPr marL="112713" lvl="0" indent="-112713">
              <a:buFont typeface="Arial" panose="020B0604020202020204" pitchFamily="34" charset="0"/>
              <a:buChar char="•"/>
            </a:pPr>
            <a:endParaRPr lang="en-US" sz="200" dirty="0">
              <a:solidFill>
                <a:srgbClr val="000000"/>
              </a:solidFill>
            </a:endParaRPr>
          </a:p>
          <a:p>
            <a:pPr lvl="0"/>
            <a:r>
              <a:rPr lang="en-US" sz="1000" dirty="0">
                <a:solidFill>
                  <a:srgbClr val="70AD47">
                    <a:lumMod val="75000"/>
                  </a:srgbClr>
                </a:solidFill>
              </a:rPr>
              <a:t>Assignment #03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5149242" y="640567"/>
            <a:ext cx="1806992" cy="188062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800" dirty="0">
                <a:solidFill>
                  <a:srgbClr val="ED7D31"/>
                </a:solidFill>
              </a:rPr>
              <a:t>Week 3:</a:t>
            </a:r>
          </a:p>
          <a:p>
            <a:pPr lvl="0"/>
            <a:r>
              <a:rPr lang="en-US" dirty="0">
                <a:solidFill>
                  <a:srgbClr val="000000"/>
                </a:solidFill>
              </a:rPr>
              <a:t>Data Modeling with Entity Relationship Diagrams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1"/>
                </a:solidFill>
              </a:rPr>
              <a:t>Swim Lane Diagrams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000" dirty="0" err="1">
                <a:solidFill>
                  <a:schemeClr val="tx1"/>
                </a:solidFill>
              </a:rPr>
              <a:t>ERD</a:t>
            </a:r>
            <a:r>
              <a:rPr lang="en-US" sz="1000" dirty="0">
                <a:solidFill>
                  <a:schemeClr val="tx1"/>
                </a:solidFill>
              </a:rPr>
              <a:t> Diagrams</a:t>
            </a:r>
          </a:p>
          <a:p>
            <a:pPr marL="112713" lvl="0" indent="-112713"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000000"/>
              </a:solidFill>
            </a:endParaRPr>
          </a:p>
          <a:p>
            <a:pPr lvl="0"/>
            <a:endParaRPr lang="en-US" sz="600" dirty="0">
              <a:solidFill>
                <a:srgbClr val="000000"/>
              </a:solidFill>
            </a:endParaRPr>
          </a:p>
          <a:p>
            <a:pPr lvl="0"/>
            <a:r>
              <a:rPr lang="en-US" sz="1000" dirty="0">
                <a:solidFill>
                  <a:srgbClr val="70AD47">
                    <a:lumMod val="75000"/>
                  </a:srgbClr>
                </a:solidFill>
              </a:rPr>
              <a:t>Assignment #04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7064452" y="640568"/>
            <a:ext cx="1806992" cy="1859328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chemeClr val="accent2"/>
                </a:solidFill>
              </a:rPr>
              <a:t>Week 4:</a:t>
            </a:r>
          </a:p>
          <a:p>
            <a:r>
              <a:rPr lang="en-US" dirty="0">
                <a:solidFill>
                  <a:schemeClr val="tx1"/>
                </a:solidFill>
              </a:rPr>
              <a:t>Digital Systems – Learn IT! #1</a:t>
            </a:r>
            <a:endParaRPr lang="en-US" sz="1000" dirty="0">
              <a:solidFill>
                <a:schemeClr val="tx1"/>
              </a:solidFill>
            </a:endParaRP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000" dirty="0" err="1">
                <a:solidFill>
                  <a:schemeClr val="tx1"/>
                </a:solidFill>
              </a:rPr>
              <a:t>ERD</a:t>
            </a:r>
            <a:r>
              <a:rPr lang="en-US" sz="1000" dirty="0">
                <a:solidFill>
                  <a:schemeClr val="tx1"/>
                </a:solidFill>
              </a:rPr>
              <a:t> Diagrams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1"/>
                </a:solidFill>
              </a:rPr>
              <a:t>Learn IT Kickoff</a:t>
            </a:r>
          </a:p>
          <a:p>
            <a:endParaRPr lang="en-US" sz="600" dirty="0">
              <a:solidFill>
                <a:schemeClr val="tx1"/>
              </a:solidFill>
            </a:endParaRPr>
          </a:p>
          <a:p>
            <a:endParaRPr lang="en-US" sz="600" dirty="0">
              <a:solidFill>
                <a:schemeClr val="tx1"/>
              </a:solidFill>
            </a:endParaRPr>
          </a:p>
          <a:p>
            <a:endParaRPr lang="en-US" sz="600" dirty="0">
              <a:solidFill>
                <a:schemeClr val="tx1"/>
              </a:solidFill>
            </a:endParaRPr>
          </a:p>
          <a:p>
            <a:endParaRPr lang="en-US" sz="600" dirty="0">
              <a:solidFill>
                <a:schemeClr val="tx1"/>
              </a:solidFill>
            </a:endParaRPr>
          </a:p>
          <a:p>
            <a:endParaRPr lang="en-US" sz="600" dirty="0">
              <a:solidFill>
                <a:schemeClr val="tx1"/>
              </a:solidFill>
            </a:endParaRPr>
          </a:p>
          <a:p>
            <a:endParaRPr lang="en-US" sz="1000" dirty="0">
              <a:solidFill>
                <a:schemeClr val="tx1"/>
              </a:solidFill>
            </a:endParaRPr>
          </a:p>
          <a:p>
            <a:r>
              <a:rPr lang="en-US" sz="1000" dirty="0">
                <a:solidFill>
                  <a:schemeClr val="accent6">
                    <a:lumMod val="75000"/>
                  </a:schemeClr>
                </a:solidFill>
              </a:rPr>
              <a:t>Assignment #05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8978750" y="599362"/>
            <a:ext cx="1806992" cy="1900533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chemeClr val="accent2"/>
                </a:solidFill>
              </a:rPr>
              <a:t>Week 5:</a:t>
            </a:r>
          </a:p>
          <a:p>
            <a:r>
              <a:rPr lang="en-US" dirty="0">
                <a:solidFill>
                  <a:schemeClr val="tx1"/>
                </a:solidFill>
              </a:rPr>
              <a:t>Exam #1,</a:t>
            </a:r>
          </a:p>
          <a:p>
            <a:r>
              <a:rPr lang="en-US" dirty="0">
                <a:solidFill>
                  <a:schemeClr val="tx1"/>
                </a:solidFill>
              </a:rPr>
              <a:t>Max Labs &amp; Information</a:t>
            </a:r>
          </a:p>
          <a:p>
            <a:r>
              <a:rPr lang="en-US" dirty="0">
                <a:solidFill>
                  <a:schemeClr val="tx1"/>
                </a:solidFill>
              </a:rPr>
              <a:t>Systems: </a:t>
            </a:r>
            <a:r>
              <a:rPr lang="en-US" sz="1000" dirty="0">
                <a:solidFill>
                  <a:schemeClr val="tx1"/>
                </a:solidFill>
              </a:rPr>
              <a:t>Part I &amp; II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1"/>
                </a:solidFill>
              </a:rPr>
              <a:t>CRM &amp; ERP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endParaRPr lang="en-US" sz="600" dirty="0">
              <a:solidFill>
                <a:schemeClr val="tx1"/>
              </a:solidFill>
            </a:endParaRPr>
          </a:p>
          <a:p>
            <a:r>
              <a:rPr lang="en-US" sz="1000" dirty="0">
                <a:solidFill>
                  <a:srgbClr val="7030A0"/>
                </a:solidFill>
              </a:rPr>
              <a:t>*Exam: check course site</a:t>
            </a:r>
          </a:p>
          <a:p>
            <a:endParaRPr lang="en-US" sz="1000" dirty="0">
              <a:solidFill>
                <a:srgbClr val="7030A0"/>
              </a:solidFill>
            </a:endParaRPr>
          </a:p>
          <a:p>
            <a:r>
              <a:rPr lang="en-US" sz="1000" dirty="0">
                <a:solidFill>
                  <a:schemeClr val="accent6">
                    <a:lumMod val="75000"/>
                  </a:schemeClr>
                </a:solidFill>
              </a:rPr>
              <a:t>Assignment #06</a:t>
            </a:r>
            <a:endParaRPr lang="en-US" sz="1000" dirty="0">
              <a:solidFill>
                <a:srgbClr val="7030A0"/>
              </a:solidFill>
            </a:endParaRPr>
          </a:p>
        </p:txBody>
      </p:sp>
      <p:sp>
        <p:nvSpPr>
          <p:cNvPr id="65" name="Title 4"/>
          <p:cNvSpPr txBox="1">
            <a:spLocks/>
          </p:cNvSpPr>
          <p:nvPr/>
        </p:nvSpPr>
        <p:spPr>
          <a:xfrm>
            <a:off x="602773" y="130372"/>
            <a:ext cx="10980300" cy="37923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 dirty="0">
                <a:latin typeface="Arial Narrow" panose="020B0606020202030204" pitchFamily="34" charset="0"/>
              </a:rPr>
              <a:t>ROADMAP</a:t>
            </a:r>
          </a:p>
        </p:txBody>
      </p:sp>
      <p:sp>
        <p:nvSpPr>
          <p:cNvPr id="80" name="Arc 79"/>
          <p:cNvSpPr/>
          <p:nvPr/>
        </p:nvSpPr>
        <p:spPr>
          <a:xfrm>
            <a:off x="9005554" y="1249183"/>
            <a:ext cx="2948100" cy="2759841"/>
          </a:xfrm>
          <a:prstGeom prst="arc">
            <a:avLst>
              <a:gd name="adj1" fmla="val 17248440"/>
              <a:gd name="adj2" fmla="val 4527044"/>
            </a:avLst>
          </a:prstGeom>
          <a:noFill/>
          <a:ln w="762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" name="Right Arrow 81"/>
          <p:cNvSpPr/>
          <p:nvPr/>
        </p:nvSpPr>
        <p:spPr>
          <a:xfrm rot="10800000">
            <a:off x="10680899" y="3848849"/>
            <a:ext cx="145028" cy="10303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4" name="Arc 83"/>
          <p:cNvSpPr/>
          <p:nvPr/>
        </p:nvSpPr>
        <p:spPr>
          <a:xfrm rot="10800000">
            <a:off x="128600" y="3401930"/>
            <a:ext cx="2948100" cy="2759841"/>
          </a:xfrm>
          <a:prstGeom prst="arc">
            <a:avLst>
              <a:gd name="adj1" fmla="val 17248440"/>
              <a:gd name="adj2" fmla="val 4527044"/>
            </a:avLst>
          </a:prstGeom>
          <a:noFill/>
          <a:ln w="762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ight Arrow 27"/>
          <p:cNvSpPr/>
          <p:nvPr/>
        </p:nvSpPr>
        <p:spPr>
          <a:xfrm>
            <a:off x="1192622" y="6050270"/>
            <a:ext cx="115611" cy="10303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ounded Rectangle 28"/>
          <p:cNvSpPr/>
          <p:nvPr/>
        </p:nvSpPr>
        <p:spPr>
          <a:xfrm>
            <a:off x="5182469" y="4897306"/>
            <a:ext cx="1806992" cy="1854403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chemeClr val="accent1"/>
                </a:solidFill>
              </a:rPr>
              <a:t>Week 12:</a:t>
            </a:r>
          </a:p>
          <a:p>
            <a:pPr lvl="0"/>
            <a:r>
              <a:rPr lang="en-US" dirty="0">
                <a:solidFill>
                  <a:srgbClr val="000000"/>
                </a:solidFill>
              </a:rPr>
              <a:t>JavaScript Unit #4 Loops</a:t>
            </a:r>
          </a:p>
          <a:p>
            <a:pPr marL="112713" lvl="0" indent="-112713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000000"/>
                </a:solidFill>
              </a:rPr>
              <a:t>Intro to Loops</a:t>
            </a:r>
          </a:p>
          <a:p>
            <a:pPr marL="112713" lvl="0" indent="-112713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000000"/>
                </a:solidFill>
              </a:rPr>
              <a:t>While and Do</a:t>
            </a:r>
          </a:p>
          <a:p>
            <a:pPr lvl="0"/>
            <a:endParaRPr lang="en-US" sz="600" dirty="0">
              <a:solidFill>
                <a:srgbClr val="000000"/>
              </a:solidFill>
            </a:endParaRPr>
          </a:p>
          <a:p>
            <a:pPr lvl="0"/>
            <a:endParaRPr lang="en-US" sz="600" dirty="0">
              <a:solidFill>
                <a:srgbClr val="000000"/>
              </a:solidFill>
            </a:endParaRPr>
          </a:p>
          <a:p>
            <a:pPr lvl="0"/>
            <a:endParaRPr lang="en-US" sz="600" dirty="0">
              <a:solidFill>
                <a:srgbClr val="000000"/>
              </a:solidFill>
            </a:endParaRPr>
          </a:p>
          <a:p>
            <a:pPr lvl="0"/>
            <a:endParaRPr lang="en-US" sz="600" dirty="0">
              <a:solidFill>
                <a:srgbClr val="000000"/>
              </a:solidFill>
            </a:endParaRPr>
          </a:p>
          <a:p>
            <a:pPr lvl="0"/>
            <a:endParaRPr lang="en-US" sz="600" dirty="0">
              <a:solidFill>
                <a:srgbClr val="000000"/>
              </a:solidFill>
            </a:endParaRPr>
          </a:p>
          <a:p>
            <a:pPr lvl="0"/>
            <a:endParaRPr lang="en-US" sz="600" dirty="0">
              <a:solidFill>
                <a:srgbClr val="000000"/>
              </a:solidFill>
            </a:endParaRPr>
          </a:p>
          <a:p>
            <a:r>
              <a:rPr lang="en-US" sz="1000" dirty="0">
                <a:solidFill>
                  <a:srgbClr val="70AD47">
                    <a:lumMod val="75000"/>
                  </a:srgbClr>
                </a:solidFill>
              </a:rPr>
              <a:t>Assignment #10</a:t>
            </a:r>
            <a:endParaRPr lang="en-US" sz="500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7093744" y="4897306"/>
            <a:ext cx="1806992" cy="1844065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chemeClr val="accent1"/>
                </a:solidFill>
              </a:rPr>
              <a:t>Week 13:</a:t>
            </a:r>
          </a:p>
          <a:p>
            <a:pPr lvl="0"/>
            <a:r>
              <a:rPr lang="en-US" dirty="0">
                <a:solidFill>
                  <a:srgbClr val="000000"/>
                </a:solidFill>
              </a:rPr>
              <a:t>JavaScript Unit #4 Working with Loops</a:t>
            </a:r>
          </a:p>
          <a:p>
            <a:pPr marL="112713" lvl="0" indent="-112713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000000"/>
                </a:solidFill>
              </a:rPr>
              <a:t>Writing the code</a:t>
            </a:r>
          </a:p>
          <a:p>
            <a:pPr lvl="0"/>
            <a:endParaRPr lang="en-US" sz="600" dirty="0">
              <a:solidFill>
                <a:srgbClr val="000000"/>
              </a:solidFill>
            </a:endParaRPr>
          </a:p>
          <a:p>
            <a:pPr lvl="0"/>
            <a:endParaRPr lang="en-US" sz="600" dirty="0">
              <a:solidFill>
                <a:srgbClr val="000000"/>
              </a:solidFill>
            </a:endParaRPr>
          </a:p>
          <a:p>
            <a:pPr lvl="0"/>
            <a:endParaRPr lang="en-US" sz="600" dirty="0">
              <a:solidFill>
                <a:srgbClr val="000000"/>
              </a:solidFill>
            </a:endParaRPr>
          </a:p>
          <a:p>
            <a:pPr lvl="0"/>
            <a:endParaRPr lang="en-US" sz="600" dirty="0">
              <a:solidFill>
                <a:srgbClr val="000000"/>
              </a:solidFill>
            </a:endParaRPr>
          </a:p>
          <a:p>
            <a:pPr lvl="0"/>
            <a:endParaRPr lang="en-US" sz="600" dirty="0">
              <a:solidFill>
                <a:srgbClr val="000000"/>
              </a:solidFill>
            </a:endParaRPr>
          </a:p>
          <a:p>
            <a:pPr lvl="0"/>
            <a:endParaRPr lang="en-US" sz="600" dirty="0">
              <a:solidFill>
                <a:srgbClr val="000000"/>
              </a:solidFill>
            </a:endParaRPr>
          </a:p>
          <a:p>
            <a:pPr lvl="0"/>
            <a:endParaRPr lang="en-US" sz="600" dirty="0">
              <a:solidFill>
                <a:srgbClr val="000000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9005019" y="4930872"/>
            <a:ext cx="1806992" cy="181049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chemeClr val="accent1"/>
                </a:solidFill>
              </a:rPr>
              <a:t>Week 14:</a:t>
            </a:r>
          </a:p>
          <a:p>
            <a:pPr lvl="0"/>
            <a:r>
              <a:rPr lang="en-US" dirty="0">
                <a:solidFill>
                  <a:srgbClr val="000000"/>
                </a:solidFill>
              </a:rPr>
              <a:t>HTML &amp; </a:t>
            </a:r>
            <a:r>
              <a:rPr lang="en-US" dirty="0" err="1">
                <a:solidFill>
                  <a:srgbClr val="000000"/>
                </a:solidFill>
              </a:rPr>
              <a:t>CSS</a:t>
            </a:r>
            <a:r>
              <a:rPr lang="en-US" dirty="0">
                <a:solidFill>
                  <a:srgbClr val="000000"/>
                </a:solidFill>
              </a:rPr>
              <a:t> Unit </a:t>
            </a:r>
          </a:p>
          <a:p>
            <a:pPr marL="112713" lvl="0" indent="-112713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000000"/>
                </a:solidFill>
              </a:rPr>
              <a:t>HTML basics</a:t>
            </a:r>
          </a:p>
          <a:p>
            <a:pPr marL="112713" lvl="0" indent="-112713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000000"/>
                </a:solidFill>
              </a:rPr>
              <a:t>CSS basics</a:t>
            </a:r>
          </a:p>
          <a:p>
            <a:pPr marL="112713" lvl="0" indent="-112713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000000"/>
                </a:solidFill>
              </a:rPr>
              <a:t>Course Reflection</a:t>
            </a:r>
          </a:p>
          <a:p>
            <a:pPr marL="112713" lvl="0" indent="-112713"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000000"/>
              </a:solidFill>
            </a:endParaRPr>
          </a:p>
          <a:p>
            <a:pPr marL="112713" lvl="0" indent="-112713"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000000"/>
              </a:solidFill>
            </a:endParaRPr>
          </a:p>
          <a:p>
            <a:pPr marL="112713" lvl="0" indent="-112713"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000000"/>
              </a:solidFill>
            </a:endParaRPr>
          </a:p>
          <a:p>
            <a:pPr marL="112713" lvl="0" indent="-112713"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000000"/>
              </a:solidFill>
            </a:endParaRPr>
          </a:p>
          <a:p>
            <a:pPr marL="112713" lvl="0" indent="-112713"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000000"/>
              </a:solidFill>
            </a:endParaRPr>
          </a:p>
          <a:p>
            <a:pPr marL="112713" lvl="0" indent="-112713"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000000"/>
              </a:solidFill>
            </a:endParaRPr>
          </a:p>
          <a:p>
            <a:pPr lvl="0"/>
            <a:r>
              <a:rPr lang="en-US" sz="1000" dirty="0">
                <a:solidFill>
                  <a:srgbClr val="70AD47">
                    <a:lumMod val="75000"/>
                  </a:srgbClr>
                </a:solidFill>
              </a:rPr>
              <a:t>Assignments #11</a:t>
            </a:r>
          </a:p>
        </p:txBody>
      </p:sp>
    </p:spTree>
    <p:extLst>
      <p:ext uri="{BB962C8B-B14F-4D97-AF65-F5344CB8AC3E}">
        <p14:creationId xmlns:p14="http://schemas.microsoft.com/office/powerpoint/2010/main" val="22320566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Spring 2021</a:t>
            </a: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Max Labs</a:t>
            </a:r>
          </a:p>
        </p:txBody>
      </p:sp>
      <p:sp>
        <p:nvSpPr>
          <p:cNvPr id="7" name="Rectangle 6"/>
          <p:cNvSpPr/>
          <p:nvPr/>
        </p:nvSpPr>
        <p:spPr>
          <a:xfrm>
            <a:off x="5172305" y="5462604"/>
            <a:ext cx="1847272" cy="1163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 Black" panose="020B0A04020102020204" pitchFamily="34" charset="0"/>
              </a:rPr>
              <a:t>F</a:t>
            </a:r>
            <a:r>
              <a:rPr lang="en-US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O</a:t>
            </a:r>
            <a:r>
              <a:rPr lang="en-US" sz="3600" b="1" dirty="0">
                <a:latin typeface="Arial Black" panose="020B0A04020102020204" pitchFamily="34" charset="0"/>
              </a:rPr>
              <a:t>X</a:t>
            </a:r>
          </a:p>
          <a:p>
            <a:pPr algn="ctr"/>
            <a:r>
              <a:rPr lang="en-US" sz="3600" b="1" dirty="0">
                <a:latin typeface="Arial Black" panose="020B0A04020102020204" pitchFamily="34" charset="0"/>
              </a:rPr>
              <a:t>MIS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4" t="3970" r="12254" b="68822"/>
          <a:stretch/>
        </p:blipFill>
        <p:spPr>
          <a:xfrm>
            <a:off x="3137533" y="168386"/>
            <a:ext cx="5916816" cy="252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0909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3" b="10743"/>
          <a:stretch/>
        </p:blipFill>
        <p:spPr>
          <a:xfrm>
            <a:off x="9607201" y="3433011"/>
            <a:ext cx="2584799" cy="166837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MIS?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477480" y="6130928"/>
            <a:ext cx="540804" cy="4882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Arial Black" panose="020B0A04020102020204" pitchFamily="34" charset="0"/>
              </a:rPr>
              <a:t>F</a:t>
            </a:r>
            <a:r>
              <a:rPr lang="en-US" sz="1200" b="1" dirty="0">
                <a:solidFill>
                  <a:srgbClr val="C00000"/>
                </a:solidFill>
                <a:latin typeface="Arial Black" panose="020B0A04020102020204" pitchFamily="34" charset="0"/>
              </a:rPr>
              <a:t>O</a:t>
            </a:r>
            <a:r>
              <a:rPr lang="en-US" sz="1200" b="1" dirty="0">
                <a:latin typeface="Arial Black" panose="020B0A04020102020204" pitchFamily="34" charset="0"/>
              </a:rPr>
              <a:t>X</a:t>
            </a:r>
          </a:p>
          <a:p>
            <a:pPr algn="ctr"/>
            <a:r>
              <a:rPr lang="en-US" sz="1200" b="1" dirty="0">
                <a:latin typeface="Arial Black" panose="020B0A04020102020204" pitchFamily="34" charset="0"/>
              </a:rPr>
              <a:t>MIS</a:t>
            </a:r>
          </a:p>
        </p:txBody>
      </p:sp>
      <p:sp>
        <p:nvSpPr>
          <p:cNvPr id="24" name="Text Placeholder 1"/>
          <p:cNvSpPr>
            <a:spLocks noGrp="1"/>
          </p:cNvSpPr>
          <p:nvPr>
            <p:ph type="body" idx="1"/>
          </p:nvPr>
        </p:nvSpPr>
        <p:spPr>
          <a:xfrm>
            <a:off x="329972" y="1295551"/>
            <a:ext cx="5670492" cy="3124049"/>
          </a:xfrm>
        </p:spPr>
        <p:txBody>
          <a:bodyPr/>
          <a:lstStyle/>
          <a:p>
            <a:pPr marL="50800" indent="0">
              <a:buNone/>
            </a:pPr>
            <a:r>
              <a:rPr lang="en-US" dirty="0"/>
              <a:t>Using Information Technology to solve business problems.</a:t>
            </a:r>
          </a:p>
          <a:p>
            <a:pPr marL="406400"/>
            <a:r>
              <a:rPr lang="en-US" dirty="0"/>
              <a:t>MIS is not Computer Science</a:t>
            </a:r>
          </a:p>
          <a:p>
            <a:pPr marL="406400"/>
            <a:r>
              <a:rPr lang="en-US" dirty="0"/>
              <a:t>It’s about business where we train people to do what?</a:t>
            </a:r>
          </a:p>
        </p:txBody>
      </p:sp>
      <p:sp>
        <p:nvSpPr>
          <p:cNvPr id="7" name="Text Placeholder 1"/>
          <p:cNvSpPr>
            <a:spLocks noGrp="1"/>
          </p:cNvSpPr>
          <p:nvPr>
            <p:ph type="body" idx="1"/>
          </p:nvPr>
        </p:nvSpPr>
        <p:spPr>
          <a:xfrm>
            <a:off x="329971" y="4419600"/>
            <a:ext cx="5880615" cy="1465481"/>
          </a:xfrm>
        </p:spPr>
        <p:txBody>
          <a:bodyPr/>
          <a:lstStyle/>
          <a:p>
            <a:pPr marL="738188"/>
            <a:r>
              <a:rPr lang="en-US" dirty="0">
                <a:solidFill>
                  <a:srgbClr val="C00000"/>
                </a:solidFill>
              </a:rPr>
              <a:t>Use technology to solve day-to-day business problems</a:t>
            </a:r>
          </a:p>
        </p:txBody>
      </p:sp>
      <p:pic>
        <p:nvPicPr>
          <p:cNvPr id="1026" name="Picture 2" descr="https://c1.sfdcstatic.com/content/dam/web/en_us/www/images/products/what-is-salesforce/whatis-jumbo-astro-product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0" t="4526" r="5528" b="8404"/>
          <a:stretch/>
        </p:blipFill>
        <p:spPr bwMode="auto">
          <a:xfrm>
            <a:off x="6074295" y="556896"/>
            <a:ext cx="4691656" cy="272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210586" y="5269154"/>
            <a:ext cx="580769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Sources: https://c1.sfdcstatic.com/content/dam/web/en_us/www/images/products/what-is-salesforce/whatis-jumbo-astro-product.png</a:t>
            </a:r>
          </a:p>
          <a:p>
            <a:endParaRPr lang="en-US" sz="1000" dirty="0"/>
          </a:p>
          <a:p>
            <a:r>
              <a:rPr lang="en-US" sz="1000" dirty="0"/>
              <a:t>https://www.kindpng.com/picc/m/568-5683178_real-cash-stack-100-dollar-bill-hd-png.png</a:t>
            </a:r>
          </a:p>
          <a:p>
            <a:endParaRPr lang="en-US" sz="1000" dirty="0"/>
          </a:p>
        </p:txBody>
      </p:sp>
      <p:sp>
        <p:nvSpPr>
          <p:cNvPr id="15" name="Bent-Up Arrow 14"/>
          <p:cNvSpPr/>
          <p:nvPr/>
        </p:nvSpPr>
        <p:spPr>
          <a:xfrm rot="5400000">
            <a:off x="8096242" y="2908642"/>
            <a:ext cx="1339515" cy="1682402"/>
          </a:xfrm>
          <a:prstGeom prst="bentUpArrow">
            <a:avLst>
              <a:gd name="adj1" fmla="val 12604"/>
              <a:gd name="adj2" fmla="val 14569"/>
              <a:gd name="adj3" fmla="val 25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11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29972" y="1825625"/>
            <a:ext cx="6484896" cy="3763645"/>
          </a:xfrm>
        </p:spPr>
        <p:txBody>
          <a:bodyPr/>
          <a:lstStyle/>
          <a:p>
            <a:pPr marL="50800" indent="0">
              <a:buNone/>
            </a:pPr>
            <a:r>
              <a:rPr lang="en-US" dirty="0"/>
              <a:t>Systems = people + process + technology</a:t>
            </a:r>
          </a:p>
          <a:p>
            <a:r>
              <a:rPr lang="en-US" b="0" dirty="0"/>
              <a:t>Manipulation of information = value</a:t>
            </a:r>
          </a:p>
          <a:p>
            <a:r>
              <a:rPr lang="en-US" b="0" dirty="0"/>
              <a:t>Managed by MIS professionals</a:t>
            </a:r>
          </a:p>
          <a:p>
            <a:r>
              <a:rPr lang="en-US" b="0" dirty="0"/>
              <a:t>Systems surround us 24/7</a:t>
            </a:r>
          </a:p>
          <a:p>
            <a:r>
              <a:rPr lang="en-US" b="0" dirty="0"/>
              <a:t>Application Program Interface (API’s)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World View – A collection of “Systems”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477480" y="6130928"/>
            <a:ext cx="540804" cy="4882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Arial Black" panose="020B0A04020102020204" pitchFamily="34" charset="0"/>
              </a:rPr>
              <a:t>F</a:t>
            </a:r>
            <a:r>
              <a:rPr lang="en-US" sz="1200" b="1" dirty="0">
                <a:solidFill>
                  <a:srgbClr val="C00000"/>
                </a:solidFill>
                <a:latin typeface="Arial Black" panose="020B0A04020102020204" pitchFamily="34" charset="0"/>
              </a:rPr>
              <a:t>O</a:t>
            </a:r>
            <a:r>
              <a:rPr lang="en-US" sz="1200" b="1" dirty="0">
                <a:latin typeface="Arial Black" panose="020B0A04020102020204" pitchFamily="34" charset="0"/>
              </a:rPr>
              <a:t>X</a:t>
            </a:r>
          </a:p>
          <a:p>
            <a:pPr algn="ctr"/>
            <a:r>
              <a:rPr lang="en-US" sz="1200" b="1" dirty="0">
                <a:latin typeface="Arial Black" panose="020B0A04020102020204" pitchFamily="34" charset="0"/>
              </a:rPr>
              <a:t>MIS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6" r="6464"/>
          <a:stretch/>
        </p:blipFill>
        <p:spPr>
          <a:xfrm>
            <a:off x="6412876" y="1702118"/>
            <a:ext cx="5779124" cy="308089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451679" y="5589270"/>
            <a:ext cx="474032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/>
              <a:t>Source: https://www.aecom.com/ca/management-information-systems-mis/</a:t>
            </a:r>
          </a:p>
        </p:txBody>
      </p:sp>
    </p:spTree>
    <p:extLst>
      <p:ext uri="{BB962C8B-B14F-4D97-AF65-F5344CB8AC3E}">
        <p14:creationId xmlns:p14="http://schemas.microsoft.com/office/powerpoint/2010/main" val="31336442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29972" y="1295551"/>
            <a:ext cx="6484896" cy="1275921"/>
          </a:xfrm>
        </p:spPr>
        <p:txBody>
          <a:bodyPr/>
          <a:lstStyle/>
          <a:p>
            <a:pPr marL="50800" indent="0">
              <a:buNone/>
            </a:pPr>
            <a:r>
              <a:rPr lang="en-US" dirty="0"/>
              <a:t>Buying textbooks on Amazon</a:t>
            </a:r>
          </a:p>
          <a:p>
            <a:r>
              <a:rPr lang="en-US" b="0" dirty="0"/>
              <a:t>What was part of that system?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Systems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477480" y="6130928"/>
            <a:ext cx="540804" cy="4882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Arial Black" panose="020B0A04020102020204" pitchFamily="34" charset="0"/>
              </a:rPr>
              <a:t>F</a:t>
            </a:r>
            <a:r>
              <a:rPr lang="en-US" sz="1200" b="1" dirty="0">
                <a:solidFill>
                  <a:srgbClr val="C00000"/>
                </a:solidFill>
                <a:latin typeface="Arial Black" panose="020B0A04020102020204" pitchFamily="34" charset="0"/>
              </a:rPr>
              <a:t>O</a:t>
            </a:r>
            <a:r>
              <a:rPr lang="en-US" sz="1200" b="1" dirty="0">
                <a:latin typeface="Arial Black" panose="020B0A04020102020204" pitchFamily="34" charset="0"/>
              </a:rPr>
              <a:t>X</a:t>
            </a:r>
          </a:p>
          <a:p>
            <a:pPr algn="ctr"/>
            <a:r>
              <a:rPr lang="en-US" sz="1200" b="1" dirty="0">
                <a:latin typeface="Arial Black" panose="020B0A04020102020204" pitchFamily="34" charset="0"/>
              </a:rPr>
              <a:t>MIS</a:t>
            </a:r>
          </a:p>
        </p:txBody>
      </p:sp>
      <p:sp>
        <p:nvSpPr>
          <p:cNvPr id="7" name="Text Placeholder 1"/>
          <p:cNvSpPr>
            <a:spLocks noGrp="1"/>
          </p:cNvSpPr>
          <p:nvPr>
            <p:ph type="body" idx="1"/>
          </p:nvPr>
        </p:nvSpPr>
        <p:spPr>
          <a:xfrm>
            <a:off x="329972" y="2571472"/>
            <a:ext cx="6484896" cy="3017798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b="0" dirty="0"/>
              <a:t>Log-in (multiple steps)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b="0" dirty="0"/>
              <a:t>Search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b="0" dirty="0"/>
              <a:t>Shopping Cart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b="0" dirty="0"/>
              <a:t>Purchase (Multiple steps)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b="0" dirty="0"/>
              <a:t>What else???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63835"/>
            <a:ext cx="6096000" cy="477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785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29972" y="1295551"/>
            <a:ext cx="6484896" cy="1275921"/>
          </a:xfrm>
        </p:spPr>
        <p:txBody>
          <a:bodyPr/>
          <a:lstStyle/>
          <a:p>
            <a:pPr marL="50800" indent="0">
              <a:buNone/>
            </a:pPr>
            <a:r>
              <a:rPr lang="en-US" dirty="0"/>
              <a:t>Buying lunch</a:t>
            </a:r>
          </a:p>
          <a:p>
            <a:r>
              <a:rPr lang="en-US" b="0" dirty="0"/>
              <a:t>What was part of that system?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Systems (cont.)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477480" y="6130928"/>
            <a:ext cx="540804" cy="4882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Arial Black" panose="020B0A04020102020204" pitchFamily="34" charset="0"/>
              </a:rPr>
              <a:t>F</a:t>
            </a:r>
            <a:r>
              <a:rPr lang="en-US" sz="1200" b="1" dirty="0">
                <a:solidFill>
                  <a:srgbClr val="C00000"/>
                </a:solidFill>
                <a:latin typeface="Arial Black" panose="020B0A04020102020204" pitchFamily="34" charset="0"/>
              </a:rPr>
              <a:t>O</a:t>
            </a:r>
            <a:r>
              <a:rPr lang="en-US" sz="1200" b="1" dirty="0">
                <a:latin typeface="Arial Black" panose="020B0A04020102020204" pitchFamily="34" charset="0"/>
              </a:rPr>
              <a:t>X</a:t>
            </a:r>
          </a:p>
          <a:p>
            <a:pPr algn="ctr"/>
            <a:r>
              <a:rPr lang="en-US" sz="1200" b="1" dirty="0">
                <a:latin typeface="Arial Black" panose="020B0A04020102020204" pitchFamily="34" charset="0"/>
              </a:rPr>
              <a:t>MIS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3" b="9744"/>
          <a:stretch/>
        </p:blipFill>
        <p:spPr>
          <a:xfrm>
            <a:off x="6117214" y="1581665"/>
            <a:ext cx="5541386" cy="3668225"/>
          </a:xfrm>
          <a:prstGeom prst="rect">
            <a:avLst/>
          </a:prstGeom>
        </p:spPr>
      </p:pic>
      <p:sp>
        <p:nvSpPr>
          <p:cNvPr id="7" name="Text Placeholder 1"/>
          <p:cNvSpPr>
            <a:spLocks noGrp="1"/>
          </p:cNvSpPr>
          <p:nvPr>
            <p:ph type="body" idx="1"/>
          </p:nvPr>
        </p:nvSpPr>
        <p:spPr>
          <a:xfrm>
            <a:off x="329972" y="2571472"/>
            <a:ext cx="6484896" cy="3017798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b="0" dirty="0"/>
              <a:t>Take the order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b="0" dirty="0"/>
              <a:t>Hand order to cook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b="0" dirty="0"/>
              <a:t>Prep to-go bag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b="0" dirty="0"/>
              <a:t>Order cooked (multiple steps)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b="0" dirty="0"/>
              <a:t>What else???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995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29972" y="1295552"/>
            <a:ext cx="6484896" cy="706244"/>
          </a:xfrm>
        </p:spPr>
        <p:txBody>
          <a:bodyPr/>
          <a:lstStyle/>
          <a:p>
            <a:pPr marL="50800" indent="0">
              <a:buNone/>
            </a:pPr>
            <a:r>
              <a:rPr lang="en-US" dirty="0"/>
              <a:t>Describe the Process of Ordering</a:t>
            </a:r>
          </a:p>
          <a:p>
            <a:pPr marL="5080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Systems (cont.)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477480" y="6130928"/>
            <a:ext cx="540804" cy="4882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Arial Black" panose="020B0A04020102020204" pitchFamily="34" charset="0"/>
              </a:rPr>
              <a:t>F</a:t>
            </a:r>
            <a:r>
              <a:rPr lang="en-US" sz="1200" b="1" dirty="0">
                <a:solidFill>
                  <a:srgbClr val="C00000"/>
                </a:solidFill>
                <a:latin typeface="Arial Black" panose="020B0A04020102020204" pitchFamily="34" charset="0"/>
              </a:rPr>
              <a:t>O</a:t>
            </a:r>
            <a:r>
              <a:rPr lang="en-US" sz="1200" b="1" dirty="0">
                <a:latin typeface="Arial Black" panose="020B0A04020102020204" pitchFamily="34" charset="0"/>
              </a:rPr>
              <a:t>X</a:t>
            </a:r>
          </a:p>
          <a:p>
            <a:pPr algn="ctr"/>
            <a:r>
              <a:rPr lang="en-US" sz="1200" b="1" dirty="0">
                <a:latin typeface="Arial Black" panose="020B0A04020102020204" pitchFamily="34" charset="0"/>
              </a:rPr>
              <a:t>MIS</a:t>
            </a:r>
          </a:p>
        </p:txBody>
      </p:sp>
      <p:sp>
        <p:nvSpPr>
          <p:cNvPr id="7" name="Text Placeholder 1"/>
          <p:cNvSpPr>
            <a:spLocks noGrp="1"/>
          </p:cNvSpPr>
          <p:nvPr>
            <p:ph type="body" idx="1"/>
          </p:nvPr>
        </p:nvSpPr>
        <p:spPr>
          <a:xfrm>
            <a:off x="329971" y="1902941"/>
            <a:ext cx="5687769" cy="53783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b="0" dirty="0"/>
              <a:t>What keeps info accurate?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US" b="0" dirty="0"/>
          </a:p>
        </p:txBody>
      </p:sp>
      <p:sp>
        <p:nvSpPr>
          <p:cNvPr id="12" name="Text Placeholder 1"/>
          <p:cNvSpPr>
            <a:spLocks noGrp="1"/>
          </p:cNvSpPr>
          <p:nvPr>
            <p:ph type="body" idx="1"/>
          </p:nvPr>
        </p:nvSpPr>
        <p:spPr>
          <a:xfrm>
            <a:off x="329970" y="2323299"/>
            <a:ext cx="5687769" cy="438978"/>
          </a:xfrm>
        </p:spPr>
        <p:txBody>
          <a:bodyPr/>
          <a:lstStyle/>
          <a:p>
            <a:pPr marL="803275" lvl="1" indent="-346075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b="0" dirty="0"/>
              <a:t>Data</a:t>
            </a:r>
          </a:p>
        </p:txBody>
      </p:sp>
      <p:sp>
        <p:nvSpPr>
          <p:cNvPr id="13" name="Text Placeholder 1"/>
          <p:cNvSpPr>
            <a:spLocks noGrp="1"/>
          </p:cNvSpPr>
          <p:nvPr>
            <p:ph type="body" idx="1"/>
          </p:nvPr>
        </p:nvSpPr>
        <p:spPr>
          <a:xfrm>
            <a:off x="329970" y="2851983"/>
            <a:ext cx="5687769" cy="466579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b="0" dirty="0"/>
              <a:t>Who is involved?</a:t>
            </a:r>
          </a:p>
        </p:txBody>
      </p:sp>
      <p:sp>
        <p:nvSpPr>
          <p:cNvPr id="14" name="Text Placeholder 1"/>
          <p:cNvSpPr>
            <a:spLocks noGrp="1"/>
          </p:cNvSpPr>
          <p:nvPr>
            <p:ph type="body" idx="1"/>
          </p:nvPr>
        </p:nvSpPr>
        <p:spPr>
          <a:xfrm>
            <a:off x="457200" y="3364919"/>
            <a:ext cx="5687769" cy="898165"/>
          </a:xfrm>
        </p:spPr>
        <p:txBody>
          <a:bodyPr/>
          <a:lstStyle/>
          <a:p>
            <a:pPr marL="803275" lvl="1" indent="-346075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b="0" dirty="0"/>
              <a:t>Customer ♦ Store ♦ Warehouse Mgr. ♦ Admin ♦ UPS driver…</a:t>
            </a:r>
          </a:p>
        </p:txBody>
      </p:sp>
      <p:sp>
        <p:nvSpPr>
          <p:cNvPr id="15" name="Text Placeholder 1"/>
          <p:cNvSpPr>
            <a:spLocks noGrp="1"/>
          </p:cNvSpPr>
          <p:nvPr>
            <p:ph type="body" idx="1"/>
          </p:nvPr>
        </p:nvSpPr>
        <p:spPr>
          <a:xfrm>
            <a:off x="469557" y="4248969"/>
            <a:ext cx="5687769" cy="570169"/>
          </a:xfrm>
        </p:spPr>
        <p:txBody>
          <a:bodyPr/>
          <a:lstStyle/>
          <a:p>
            <a:pPr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b="0" dirty="0"/>
              <a:t>How much effort?</a:t>
            </a:r>
          </a:p>
        </p:txBody>
      </p:sp>
      <p:sp>
        <p:nvSpPr>
          <p:cNvPr id="16" name="Text Placeholder 1"/>
          <p:cNvSpPr>
            <a:spLocks noGrp="1"/>
          </p:cNvSpPr>
          <p:nvPr>
            <p:ph type="body" idx="1"/>
          </p:nvPr>
        </p:nvSpPr>
        <p:spPr>
          <a:xfrm>
            <a:off x="469557" y="4833490"/>
            <a:ext cx="5687769" cy="625589"/>
          </a:xfrm>
        </p:spPr>
        <p:txBody>
          <a:bodyPr/>
          <a:lstStyle/>
          <a:p>
            <a:pPr lvl="1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b="0" dirty="0"/>
              <a:t>None…it’s automated! </a:t>
            </a:r>
          </a:p>
          <a:p>
            <a:pPr lvl="1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b="0" dirty="0"/>
              <a:t>Technology !!! 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US" b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7"/>
          <a:stretch/>
        </p:blipFill>
        <p:spPr>
          <a:xfrm>
            <a:off x="6174539" y="1295552"/>
            <a:ext cx="6017461" cy="46541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906" y="1295552"/>
            <a:ext cx="5407057" cy="465538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144969" y="1295552"/>
            <a:ext cx="654937" cy="4654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82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2" grpId="0" build="p"/>
      <p:bldP spid="13" grpId="0" build="p"/>
      <p:bldP spid="14" grpId="0" build="p"/>
      <p:bldP spid="15" grpId="0" build="p"/>
      <p:bldP spid="16" grpId="0" build="p"/>
      <p:bldP spid="9" grpId="0" animBg="1"/>
      <p:bldP spid="9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- Encyclopedia Britannica</a:t>
            </a: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997556" y="2236826"/>
            <a:ext cx="10196770" cy="1578300"/>
          </a:xfrm>
        </p:spPr>
        <p:txBody>
          <a:bodyPr/>
          <a:lstStyle/>
          <a:p>
            <a:r>
              <a:rPr lang="en-US" sz="4800" dirty="0"/>
              <a:t>“information system –</a:t>
            </a:r>
            <a:br>
              <a:rPr lang="en-US" sz="4800" dirty="0"/>
            </a:br>
            <a:r>
              <a:rPr lang="en-US" sz="4800" i="1" dirty="0"/>
              <a:t>an integrated set of components for collecting, storing, and processing data and for providing information, knowledge, and digital products.</a:t>
            </a:r>
            <a:r>
              <a:rPr lang="en-US" sz="4800" dirty="0"/>
              <a:t>”</a:t>
            </a:r>
          </a:p>
        </p:txBody>
      </p:sp>
      <p:sp>
        <p:nvSpPr>
          <p:cNvPr id="2" name="Rectangle 1"/>
          <p:cNvSpPr/>
          <p:nvPr/>
        </p:nvSpPr>
        <p:spPr>
          <a:xfrm>
            <a:off x="4270764" y="6627168"/>
            <a:ext cx="365035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>
                <a:solidFill>
                  <a:schemeClr val="bg1"/>
                </a:solidFill>
                <a:latin typeface="Arial Narrow" panose="020B0606020202030204" pitchFamily="34" charset="0"/>
              </a:rPr>
              <a:t>Source: https://www.britannica.com/topic/information-system/Management-support</a:t>
            </a:r>
          </a:p>
        </p:txBody>
      </p:sp>
    </p:spTree>
    <p:extLst>
      <p:ext uri="{BB962C8B-B14F-4D97-AF65-F5344CB8AC3E}">
        <p14:creationId xmlns:p14="http://schemas.microsoft.com/office/powerpoint/2010/main" val="3038376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- Benjamin Franklin</a:t>
            </a: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997556" y="2236826"/>
            <a:ext cx="10196770" cy="1578300"/>
          </a:xfrm>
        </p:spPr>
        <p:txBody>
          <a:bodyPr/>
          <a:lstStyle/>
          <a:p>
            <a:r>
              <a:rPr lang="en-US" dirty="0"/>
              <a:t>“</a:t>
            </a:r>
            <a:r>
              <a:rPr lang="en-US" i="1" dirty="0"/>
              <a:t>Tell me and I forget.  Teach me and I remember.  Involve me and I learn.</a:t>
            </a:r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20825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collection of technologies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477480" y="6130928"/>
            <a:ext cx="540804" cy="4882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Arial Black" panose="020B0A04020102020204" pitchFamily="34" charset="0"/>
              </a:rPr>
              <a:t>F</a:t>
            </a:r>
            <a:r>
              <a:rPr lang="en-US" sz="1200" b="1" dirty="0">
                <a:solidFill>
                  <a:srgbClr val="C00000"/>
                </a:solidFill>
                <a:latin typeface="Arial Black" panose="020B0A04020102020204" pitchFamily="34" charset="0"/>
              </a:rPr>
              <a:t>O</a:t>
            </a:r>
            <a:r>
              <a:rPr lang="en-US" sz="1200" b="1" dirty="0">
                <a:latin typeface="Arial Black" panose="020B0A04020102020204" pitchFamily="34" charset="0"/>
              </a:rPr>
              <a:t>X</a:t>
            </a:r>
          </a:p>
          <a:p>
            <a:pPr algn="ctr"/>
            <a:r>
              <a:rPr lang="en-US" sz="1200" b="1" dirty="0">
                <a:latin typeface="Arial Black" panose="020B0A04020102020204" pitchFamily="34" charset="0"/>
              </a:rPr>
              <a:t>MIS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697363" y="5577484"/>
            <a:ext cx="55118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Source: https://</a:t>
            </a:r>
            <a:r>
              <a:rPr lang="en-US" sz="1000" dirty="0">
                <a:latin typeface="Arial Narrow" panose="020B0606020202030204" pitchFamily="34" charset="0"/>
              </a:rPr>
              <a:t>www.kisspng.com/png-laptop-computer-hardware-computer-repair-technicia-1180595/preview.html</a:t>
            </a:r>
          </a:p>
          <a:p>
            <a:r>
              <a:rPr lang="en-US" sz="1000" dirty="0"/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07" b="19459"/>
          <a:stretch/>
        </p:blipFill>
        <p:spPr>
          <a:xfrm>
            <a:off x="4275437" y="1613612"/>
            <a:ext cx="7395519" cy="3953408"/>
          </a:xfrm>
          <a:prstGeom prst="rect">
            <a:avLst/>
          </a:prstGeom>
        </p:spPr>
      </p:pic>
      <p:sp>
        <p:nvSpPr>
          <p:cNvPr id="24" name="Text Placeholder 1"/>
          <p:cNvSpPr>
            <a:spLocks noGrp="1"/>
          </p:cNvSpPr>
          <p:nvPr>
            <p:ph type="body" idx="1"/>
          </p:nvPr>
        </p:nvSpPr>
        <p:spPr>
          <a:xfrm>
            <a:off x="329972" y="1295551"/>
            <a:ext cx="6484896" cy="4666654"/>
          </a:xfrm>
        </p:spPr>
        <p:txBody>
          <a:bodyPr/>
          <a:lstStyle/>
          <a:p>
            <a:pPr marL="50800" indent="0">
              <a:buNone/>
            </a:pPr>
            <a:r>
              <a:rPr lang="en-US" dirty="0"/>
              <a:t>Including:</a:t>
            </a:r>
          </a:p>
          <a:p>
            <a:r>
              <a:rPr lang="en-US" dirty="0"/>
              <a:t>Hardware</a:t>
            </a:r>
          </a:p>
          <a:p>
            <a:r>
              <a:rPr lang="en-US" dirty="0"/>
              <a:t>Software</a:t>
            </a:r>
          </a:p>
          <a:p>
            <a:r>
              <a:rPr lang="en-US" dirty="0"/>
              <a:t>Policies</a:t>
            </a:r>
          </a:p>
          <a:p>
            <a:r>
              <a:rPr lang="en-US" dirty="0"/>
              <a:t>Education tools</a:t>
            </a:r>
          </a:p>
          <a:p>
            <a:r>
              <a:rPr lang="en-US" dirty="0"/>
              <a:t>API’s</a:t>
            </a:r>
          </a:p>
          <a:p>
            <a:r>
              <a:rPr lang="en-US" dirty="0"/>
              <a:t>Etc…</a:t>
            </a:r>
          </a:p>
        </p:txBody>
      </p:sp>
    </p:spTree>
    <p:extLst>
      <p:ext uri="{BB962C8B-B14F-4D97-AF65-F5344CB8AC3E}">
        <p14:creationId xmlns:p14="http://schemas.microsoft.com/office/powerpoint/2010/main" val="5039989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" r="6163"/>
          <a:stretch/>
        </p:blipFill>
        <p:spPr>
          <a:xfrm>
            <a:off x="5029200" y="1006949"/>
            <a:ext cx="7162800" cy="441692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API’s Case Study: UBER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477480" y="6130928"/>
            <a:ext cx="540804" cy="4882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Arial Black" panose="020B0A04020102020204" pitchFamily="34" charset="0"/>
              </a:rPr>
              <a:t>F</a:t>
            </a:r>
            <a:r>
              <a:rPr lang="en-US" sz="1200" b="1" dirty="0">
                <a:solidFill>
                  <a:srgbClr val="C00000"/>
                </a:solidFill>
                <a:latin typeface="Arial Black" panose="020B0A04020102020204" pitchFamily="34" charset="0"/>
              </a:rPr>
              <a:t>O</a:t>
            </a:r>
            <a:r>
              <a:rPr lang="en-US" sz="1200" b="1" dirty="0">
                <a:latin typeface="Arial Black" panose="020B0A04020102020204" pitchFamily="34" charset="0"/>
              </a:rPr>
              <a:t>X</a:t>
            </a:r>
          </a:p>
          <a:p>
            <a:pPr algn="ctr"/>
            <a:r>
              <a:rPr lang="en-US" sz="1200" b="1" dirty="0">
                <a:latin typeface="Arial Black" panose="020B0A04020102020204" pitchFamily="34" charset="0"/>
              </a:rPr>
              <a:t>MIS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697363" y="5577484"/>
            <a:ext cx="551189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Source: https://www.okta.com/security-blog/2019/05/how-uber-takes-advantage-of-the-api-economy/</a:t>
            </a:r>
            <a:r>
              <a:rPr lang="en-US" sz="1000" dirty="0"/>
              <a:t> </a:t>
            </a:r>
          </a:p>
        </p:txBody>
      </p:sp>
      <p:sp>
        <p:nvSpPr>
          <p:cNvPr id="24" name="Text Placeholder 1"/>
          <p:cNvSpPr>
            <a:spLocks noGrp="1"/>
          </p:cNvSpPr>
          <p:nvPr>
            <p:ph type="body" idx="1"/>
          </p:nvPr>
        </p:nvSpPr>
        <p:spPr>
          <a:xfrm>
            <a:off x="329972" y="1702117"/>
            <a:ext cx="5770382" cy="4260087"/>
          </a:xfrm>
        </p:spPr>
        <p:txBody>
          <a:bodyPr/>
          <a:lstStyle/>
          <a:p>
            <a:pPr marL="50800" indent="0">
              <a:buNone/>
            </a:pPr>
            <a:r>
              <a:rPr lang="en-US" dirty="0"/>
              <a:t>Requesting a ride?</a:t>
            </a:r>
          </a:p>
          <a:p>
            <a:r>
              <a:rPr lang="en-US" dirty="0"/>
              <a:t>Describe what happens...</a:t>
            </a:r>
          </a:p>
          <a:p>
            <a:pPr lvl="1"/>
            <a:r>
              <a:rPr lang="en-US" dirty="0"/>
              <a:t>What are these systems?</a:t>
            </a:r>
          </a:p>
          <a:p>
            <a:pPr lvl="1"/>
            <a:r>
              <a:rPr lang="en-US" dirty="0"/>
              <a:t>How do they work?</a:t>
            </a:r>
          </a:p>
        </p:txBody>
      </p:sp>
    </p:spTree>
    <p:extLst>
      <p:ext uri="{BB962C8B-B14F-4D97-AF65-F5344CB8AC3E}">
        <p14:creationId xmlns:p14="http://schemas.microsoft.com/office/powerpoint/2010/main" val="16541909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9972" y="556896"/>
            <a:ext cx="11862028" cy="1145222"/>
          </a:xfrm>
        </p:spPr>
        <p:txBody>
          <a:bodyPr/>
          <a:lstStyle/>
          <a:p>
            <a:r>
              <a:rPr lang="en-US" dirty="0"/>
              <a:t>Four Core Steps of Designing </a:t>
            </a:r>
            <a:r>
              <a:rPr lang="en-US" dirty="0" err="1"/>
              <a:t>UX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11477480" y="6130928"/>
            <a:ext cx="540804" cy="4882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Arial Black" panose="020B0A04020102020204" pitchFamily="34" charset="0"/>
              </a:rPr>
              <a:t>F</a:t>
            </a:r>
            <a:r>
              <a:rPr lang="en-US" sz="1200" b="1" dirty="0">
                <a:solidFill>
                  <a:srgbClr val="C00000"/>
                </a:solidFill>
                <a:latin typeface="Arial Black" panose="020B0A04020102020204" pitchFamily="34" charset="0"/>
              </a:rPr>
              <a:t>O</a:t>
            </a:r>
            <a:r>
              <a:rPr lang="en-US" sz="1200" b="1" dirty="0">
                <a:latin typeface="Arial Black" panose="020B0A04020102020204" pitchFamily="34" charset="0"/>
              </a:rPr>
              <a:t>X</a:t>
            </a:r>
          </a:p>
          <a:p>
            <a:pPr algn="ctr"/>
            <a:r>
              <a:rPr lang="en-US" sz="1200" b="1" dirty="0">
                <a:latin typeface="Arial Black" panose="020B0A04020102020204" pitchFamily="34" charset="0"/>
              </a:rPr>
              <a:t>MIS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114872" y="5662764"/>
            <a:ext cx="3077128" cy="229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900" dirty="0"/>
              <a:t>Source: http://www.petraware.com/consulting/ </a:t>
            </a:r>
            <a:endParaRPr lang="en-US" sz="1000" dirty="0"/>
          </a:p>
        </p:txBody>
      </p:sp>
      <p:sp>
        <p:nvSpPr>
          <p:cNvPr id="24" name="Text Placeholder 1"/>
          <p:cNvSpPr>
            <a:spLocks noGrp="1"/>
          </p:cNvSpPr>
          <p:nvPr>
            <p:ph type="body" idx="1"/>
          </p:nvPr>
        </p:nvSpPr>
        <p:spPr>
          <a:xfrm>
            <a:off x="329972" y="1295551"/>
            <a:ext cx="6484896" cy="4666654"/>
          </a:xfrm>
        </p:spPr>
        <p:txBody>
          <a:bodyPr/>
          <a:lstStyle/>
          <a:p>
            <a:r>
              <a:rPr lang="en-US" dirty="0"/>
              <a:t>Problem Definition</a:t>
            </a:r>
          </a:p>
          <a:p>
            <a:r>
              <a:rPr lang="en-US" dirty="0"/>
              <a:t>Documenting Business Processes</a:t>
            </a:r>
          </a:p>
          <a:p>
            <a:r>
              <a:rPr lang="en-US" dirty="0"/>
              <a:t>Process Decomposition</a:t>
            </a:r>
          </a:p>
          <a:p>
            <a:r>
              <a:rPr lang="en-US" dirty="0"/>
              <a:t>Data Modeling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663" y="1391250"/>
            <a:ext cx="6173337" cy="410551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1967731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SDLC methodologies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477480" y="6130928"/>
            <a:ext cx="540804" cy="4882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Arial Black" panose="020B0A04020102020204" pitchFamily="34" charset="0"/>
              </a:rPr>
              <a:t>F</a:t>
            </a:r>
            <a:r>
              <a:rPr lang="en-US" sz="1200" b="1" dirty="0">
                <a:solidFill>
                  <a:srgbClr val="C00000"/>
                </a:solidFill>
                <a:latin typeface="Arial Black" panose="020B0A04020102020204" pitchFamily="34" charset="0"/>
              </a:rPr>
              <a:t>O</a:t>
            </a:r>
            <a:r>
              <a:rPr lang="en-US" sz="1200" b="1" dirty="0">
                <a:latin typeface="Arial Black" panose="020B0A04020102020204" pitchFamily="34" charset="0"/>
              </a:rPr>
              <a:t>X</a:t>
            </a:r>
          </a:p>
          <a:p>
            <a:pPr algn="ctr"/>
            <a:r>
              <a:rPr lang="en-US" sz="1200" b="1" dirty="0">
                <a:latin typeface="Arial Black" panose="020B0A04020102020204" pitchFamily="34" charset="0"/>
              </a:rPr>
              <a:t>MIS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729331" y="5577484"/>
            <a:ext cx="346267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900" dirty="0"/>
              <a:t>Image: http://www.xanadutec.com/software-as-a-service.html</a:t>
            </a:r>
            <a:endParaRPr lang="en-US" sz="1000" dirty="0"/>
          </a:p>
        </p:txBody>
      </p:sp>
      <p:sp>
        <p:nvSpPr>
          <p:cNvPr id="24" name="Text Placeholder 1"/>
          <p:cNvSpPr>
            <a:spLocks noGrp="1"/>
          </p:cNvSpPr>
          <p:nvPr>
            <p:ph type="body" idx="1"/>
          </p:nvPr>
        </p:nvSpPr>
        <p:spPr>
          <a:xfrm>
            <a:off x="329972" y="1295551"/>
            <a:ext cx="6484896" cy="4666654"/>
          </a:xfrm>
        </p:spPr>
        <p:txBody>
          <a:bodyPr/>
          <a:lstStyle/>
          <a:p>
            <a:r>
              <a:rPr lang="en-US" dirty="0"/>
              <a:t>Waterfall</a:t>
            </a:r>
          </a:p>
          <a:p>
            <a:r>
              <a:rPr lang="en-US" dirty="0"/>
              <a:t>Agile</a:t>
            </a:r>
          </a:p>
          <a:p>
            <a:r>
              <a:rPr lang="en-US" dirty="0"/>
              <a:t>Lean</a:t>
            </a:r>
          </a:p>
          <a:p>
            <a:r>
              <a:rPr lang="en-US" dirty="0"/>
              <a:t>Scrum</a:t>
            </a:r>
          </a:p>
          <a:p>
            <a:r>
              <a:rPr lang="en-US" dirty="0"/>
              <a:t>DevOps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484" y="198696"/>
            <a:ext cx="4907800" cy="505617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6236420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- Mart Doyle</a:t>
            </a: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997556" y="2236826"/>
            <a:ext cx="10196770" cy="1578300"/>
          </a:xfrm>
        </p:spPr>
        <p:txBody>
          <a:bodyPr/>
          <a:lstStyle/>
          <a:p>
            <a:r>
              <a:rPr lang="en-US" sz="4800" dirty="0"/>
              <a:t>“Once a Product Manager / Technologist understands the </a:t>
            </a:r>
            <a:r>
              <a:rPr lang="en-US" sz="4800" i="1" dirty="0"/>
              <a:t>business problem</a:t>
            </a:r>
            <a:r>
              <a:rPr lang="en-US" sz="4800" dirty="0"/>
              <a:t>, they can architect a solution</a:t>
            </a:r>
            <a:r>
              <a:rPr lang="en-US" sz="4800" i="1" dirty="0"/>
              <a:t>.</a:t>
            </a:r>
            <a:r>
              <a:rPr lang="en-US" sz="48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344078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 Decomposition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477480" y="6130928"/>
            <a:ext cx="540804" cy="4882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Arial Black" panose="020B0A04020102020204" pitchFamily="34" charset="0"/>
              </a:rPr>
              <a:t>F</a:t>
            </a:r>
            <a:r>
              <a:rPr lang="en-US" sz="1200" b="1" dirty="0">
                <a:solidFill>
                  <a:srgbClr val="C00000"/>
                </a:solidFill>
                <a:latin typeface="Arial Black" panose="020B0A04020102020204" pitchFamily="34" charset="0"/>
              </a:rPr>
              <a:t>O</a:t>
            </a:r>
            <a:r>
              <a:rPr lang="en-US" sz="1200" b="1" dirty="0">
                <a:latin typeface="Arial Black" panose="020B0A04020102020204" pitchFamily="34" charset="0"/>
              </a:rPr>
              <a:t>X</a:t>
            </a:r>
          </a:p>
          <a:p>
            <a:pPr algn="ctr"/>
            <a:r>
              <a:rPr lang="en-US" sz="1200" b="1" dirty="0">
                <a:latin typeface="Arial Black" panose="020B0A04020102020204" pitchFamily="34" charset="0"/>
              </a:rPr>
              <a:t>MIS</a:t>
            </a:r>
          </a:p>
        </p:txBody>
      </p:sp>
      <p:sp>
        <p:nvSpPr>
          <p:cNvPr id="24" name="Text Placeholder 1"/>
          <p:cNvSpPr>
            <a:spLocks noGrp="1"/>
          </p:cNvSpPr>
          <p:nvPr>
            <p:ph type="body" idx="1"/>
          </p:nvPr>
        </p:nvSpPr>
        <p:spPr>
          <a:xfrm>
            <a:off x="329972" y="2124075"/>
            <a:ext cx="6484896" cy="3838129"/>
          </a:xfrm>
        </p:spPr>
        <p:txBody>
          <a:bodyPr/>
          <a:lstStyle/>
          <a:p>
            <a:r>
              <a:rPr lang="en-US" dirty="0"/>
              <a:t>Single entity</a:t>
            </a:r>
          </a:p>
          <a:p>
            <a:r>
              <a:rPr lang="en-US" dirty="0"/>
              <a:t>Subsystem</a:t>
            </a:r>
          </a:p>
        </p:txBody>
      </p:sp>
      <p:sp>
        <p:nvSpPr>
          <p:cNvPr id="7" name="Left Brace 6"/>
          <p:cNvSpPr/>
          <p:nvPr/>
        </p:nvSpPr>
        <p:spPr>
          <a:xfrm rot="5400000">
            <a:off x="8758870" y="-146466"/>
            <a:ext cx="746510" cy="4443678"/>
          </a:xfrm>
          <a:prstGeom prst="leftBrace">
            <a:avLst>
              <a:gd name="adj1" fmla="val 58333"/>
              <a:gd name="adj2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Left Brace 10"/>
          <p:cNvSpPr/>
          <p:nvPr/>
        </p:nvSpPr>
        <p:spPr>
          <a:xfrm rot="5400000">
            <a:off x="8616739" y="1005019"/>
            <a:ext cx="746510" cy="4727940"/>
          </a:xfrm>
          <a:prstGeom prst="leftBrace">
            <a:avLst>
              <a:gd name="adj1" fmla="val 58333"/>
              <a:gd name="adj2" fmla="val 46722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Left Brace 11"/>
          <p:cNvSpPr/>
          <p:nvPr/>
        </p:nvSpPr>
        <p:spPr>
          <a:xfrm rot="5400000">
            <a:off x="8616739" y="2213035"/>
            <a:ext cx="746510" cy="4727940"/>
          </a:xfrm>
          <a:prstGeom prst="leftBrace">
            <a:avLst>
              <a:gd name="adj1" fmla="val 58333"/>
              <a:gd name="adj2" fmla="val 60079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8398029" y="1211391"/>
            <a:ext cx="1468192" cy="4417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Purchase Text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445631" y="1211391"/>
            <a:ext cx="1468192" cy="7422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INPUTS: </a:t>
            </a:r>
            <a:r>
              <a:rPr lang="en-US" sz="900" dirty="0"/>
              <a:t>credit card, address, e-mail, phone, shipping preferences, etc.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350427" y="1211391"/>
            <a:ext cx="1468192" cy="7422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OUTPUTS: </a:t>
            </a:r>
            <a:r>
              <a:rPr lang="en-US" sz="900" dirty="0"/>
              <a:t>textbook, packing slip, delivery box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441369" y="2497639"/>
            <a:ext cx="1468192" cy="4417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Select Text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398029" y="2505007"/>
            <a:ext cx="1468192" cy="4417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Check Out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0350427" y="2505007"/>
            <a:ext cx="1468192" cy="4417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Deliver Text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441369" y="3749951"/>
            <a:ext cx="937761" cy="4417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Shipping address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944474" y="3752151"/>
            <a:ext cx="937761" cy="4417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Payment method</a:t>
            </a:r>
          </a:p>
        </p:txBody>
      </p:sp>
      <p:sp>
        <p:nvSpPr>
          <p:cNvPr id="28" name="Rectangle 27"/>
          <p:cNvSpPr/>
          <p:nvPr/>
        </p:nvSpPr>
        <p:spPr>
          <a:xfrm>
            <a:off x="9412666" y="3749951"/>
            <a:ext cx="937761" cy="4417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Review Items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0880858" y="3749951"/>
            <a:ext cx="937761" cy="4417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Shipping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0985679" y="4958286"/>
            <a:ext cx="832940" cy="4417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Use method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441369" y="4958286"/>
            <a:ext cx="832940" cy="4417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Change</a:t>
            </a:r>
          </a:p>
        </p:txBody>
      </p:sp>
      <p:sp>
        <p:nvSpPr>
          <p:cNvPr id="35" name="Rectangle 34"/>
          <p:cNvSpPr/>
          <p:nvPr/>
        </p:nvSpPr>
        <p:spPr>
          <a:xfrm>
            <a:off x="7589959" y="4958286"/>
            <a:ext cx="832940" cy="4417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Add cards</a:t>
            </a:r>
          </a:p>
        </p:txBody>
      </p:sp>
      <p:sp>
        <p:nvSpPr>
          <p:cNvPr id="36" name="Rectangle 35"/>
          <p:cNvSpPr/>
          <p:nvPr/>
        </p:nvSpPr>
        <p:spPr>
          <a:xfrm>
            <a:off x="9837089" y="4950260"/>
            <a:ext cx="832940" cy="4417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Reward points</a:t>
            </a:r>
          </a:p>
        </p:txBody>
      </p:sp>
      <p:sp>
        <p:nvSpPr>
          <p:cNvPr id="37" name="Rectangle 36"/>
          <p:cNvSpPr/>
          <p:nvPr/>
        </p:nvSpPr>
        <p:spPr>
          <a:xfrm>
            <a:off x="8688499" y="4958286"/>
            <a:ext cx="832940" cy="4417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Select card</a:t>
            </a:r>
          </a:p>
        </p:txBody>
      </p:sp>
      <p:sp>
        <p:nvSpPr>
          <p:cNvPr id="13" name="Right Arrow 12"/>
          <p:cNvSpPr/>
          <p:nvPr/>
        </p:nvSpPr>
        <p:spPr>
          <a:xfrm>
            <a:off x="7912477" y="2654630"/>
            <a:ext cx="359780" cy="1103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ight Arrow 37"/>
          <p:cNvSpPr/>
          <p:nvPr/>
        </p:nvSpPr>
        <p:spPr>
          <a:xfrm>
            <a:off x="9893779" y="2667005"/>
            <a:ext cx="359780" cy="1103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ight Arrow 38"/>
          <p:cNvSpPr/>
          <p:nvPr/>
        </p:nvSpPr>
        <p:spPr>
          <a:xfrm>
            <a:off x="7389049" y="3915633"/>
            <a:ext cx="359780" cy="1103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ight Arrow 39"/>
          <p:cNvSpPr/>
          <p:nvPr/>
        </p:nvSpPr>
        <p:spPr>
          <a:xfrm>
            <a:off x="8876970" y="3919893"/>
            <a:ext cx="359780" cy="1103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ight Arrow 40"/>
          <p:cNvSpPr/>
          <p:nvPr/>
        </p:nvSpPr>
        <p:spPr>
          <a:xfrm>
            <a:off x="10350427" y="3915632"/>
            <a:ext cx="359780" cy="1103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ight Arrow 41"/>
          <p:cNvSpPr/>
          <p:nvPr/>
        </p:nvSpPr>
        <p:spPr>
          <a:xfrm>
            <a:off x="7274309" y="5123766"/>
            <a:ext cx="265600" cy="1025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ight Arrow 42"/>
          <p:cNvSpPr/>
          <p:nvPr/>
        </p:nvSpPr>
        <p:spPr>
          <a:xfrm>
            <a:off x="8413354" y="5128026"/>
            <a:ext cx="265600" cy="1025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ight Arrow 43"/>
          <p:cNvSpPr/>
          <p:nvPr/>
        </p:nvSpPr>
        <p:spPr>
          <a:xfrm>
            <a:off x="9517883" y="5128026"/>
            <a:ext cx="265600" cy="1025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ight Arrow 44"/>
          <p:cNvSpPr/>
          <p:nvPr/>
        </p:nvSpPr>
        <p:spPr>
          <a:xfrm>
            <a:off x="10677547" y="5131822"/>
            <a:ext cx="265600" cy="1025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8678954" y="2260203"/>
            <a:ext cx="221319" cy="218676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>
            <a:off x="2785730" y="2260203"/>
            <a:ext cx="5893225" cy="394427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6225551" y="3196040"/>
            <a:ext cx="1953726" cy="535073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>
            <a:off x="2785730" y="3196040"/>
            <a:ext cx="3439821" cy="0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0816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- Boris Golden</a:t>
            </a: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997556" y="2236826"/>
            <a:ext cx="10196770" cy="1578300"/>
          </a:xfrm>
        </p:spPr>
        <p:txBody>
          <a:bodyPr/>
          <a:lstStyle/>
          <a:p>
            <a:r>
              <a:rPr lang="en-US" sz="4800" dirty="0"/>
              <a:t>“Systems Architecture is a response to the conceptual and practical difficulties of the description and the design of complex systems.”</a:t>
            </a:r>
          </a:p>
        </p:txBody>
      </p:sp>
    </p:spTree>
    <p:extLst>
      <p:ext uri="{BB962C8B-B14F-4D97-AF65-F5344CB8AC3E}">
        <p14:creationId xmlns:p14="http://schemas.microsoft.com/office/powerpoint/2010/main" val="28349392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498" y="1295551"/>
            <a:ext cx="6346785" cy="391260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Systems Architecture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477480" y="6130928"/>
            <a:ext cx="540804" cy="4882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Arial Black" panose="020B0A04020102020204" pitchFamily="34" charset="0"/>
              </a:rPr>
              <a:t>F</a:t>
            </a:r>
            <a:r>
              <a:rPr lang="en-US" sz="1200" b="1" dirty="0">
                <a:solidFill>
                  <a:srgbClr val="C00000"/>
                </a:solidFill>
                <a:latin typeface="Arial Black" panose="020B0A04020102020204" pitchFamily="34" charset="0"/>
              </a:rPr>
              <a:t>O</a:t>
            </a:r>
            <a:r>
              <a:rPr lang="en-US" sz="1200" b="1" dirty="0">
                <a:latin typeface="Arial Black" panose="020B0A04020102020204" pitchFamily="34" charset="0"/>
              </a:rPr>
              <a:t>X</a:t>
            </a:r>
          </a:p>
          <a:p>
            <a:pPr algn="ctr"/>
            <a:r>
              <a:rPr lang="en-US" sz="1200" b="1" dirty="0">
                <a:latin typeface="Arial Black" panose="020B0A04020102020204" pitchFamily="34" charset="0"/>
              </a:rPr>
              <a:t>MIS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212887" y="5554126"/>
            <a:ext cx="497911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900" dirty="0"/>
              <a:t>Source: https://www.researchgate.net/figure/Conceptual-System-Architecture_fig2_327987580</a:t>
            </a:r>
            <a:endParaRPr lang="en-US" sz="1000" dirty="0"/>
          </a:p>
        </p:txBody>
      </p:sp>
      <p:sp>
        <p:nvSpPr>
          <p:cNvPr id="24" name="Text Placeholder 1"/>
          <p:cNvSpPr>
            <a:spLocks noGrp="1"/>
          </p:cNvSpPr>
          <p:nvPr>
            <p:ph type="body" idx="1"/>
          </p:nvPr>
        </p:nvSpPr>
        <p:spPr>
          <a:xfrm>
            <a:off x="329972" y="1295551"/>
            <a:ext cx="6484896" cy="4666654"/>
          </a:xfrm>
        </p:spPr>
        <p:txBody>
          <a:bodyPr/>
          <a:lstStyle/>
          <a:p>
            <a:r>
              <a:rPr lang="en-US" dirty="0"/>
              <a:t>Conceptual Diagram</a:t>
            </a:r>
          </a:p>
          <a:p>
            <a:r>
              <a:rPr lang="en-US" dirty="0"/>
              <a:t>Structural components</a:t>
            </a:r>
          </a:p>
          <a:p>
            <a:r>
              <a:rPr lang="en-US" dirty="0"/>
              <a:t>Identify/Solve Problems</a:t>
            </a:r>
          </a:p>
          <a:p>
            <a:r>
              <a:rPr lang="en-US" dirty="0"/>
              <a:t>Existing or New</a:t>
            </a:r>
          </a:p>
          <a:p>
            <a:r>
              <a:rPr lang="en-US" dirty="0"/>
              <a:t>Communication tool</a:t>
            </a:r>
          </a:p>
        </p:txBody>
      </p:sp>
    </p:spTree>
    <p:extLst>
      <p:ext uri="{BB962C8B-B14F-4D97-AF65-F5344CB8AC3E}">
        <p14:creationId xmlns:p14="http://schemas.microsoft.com/office/powerpoint/2010/main" val="37344327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Systems Architecture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477480" y="6130928"/>
            <a:ext cx="540804" cy="4882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Arial Black" panose="020B0A04020102020204" pitchFamily="34" charset="0"/>
              </a:rPr>
              <a:t>F</a:t>
            </a:r>
            <a:r>
              <a:rPr lang="en-US" sz="1200" b="1" dirty="0">
                <a:solidFill>
                  <a:srgbClr val="C00000"/>
                </a:solidFill>
                <a:latin typeface="Arial Black" panose="020B0A04020102020204" pitchFamily="34" charset="0"/>
              </a:rPr>
              <a:t>O</a:t>
            </a:r>
            <a:r>
              <a:rPr lang="en-US" sz="1200" b="1" dirty="0">
                <a:latin typeface="Arial Black" panose="020B0A04020102020204" pitchFamily="34" charset="0"/>
              </a:rPr>
              <a:t>X</a:t>
            </a:r>
          </a:p>
          <a:p>
            <a:pPr algn="ctr"/>
            <a:r>
              <a:rPr lang="en-US" sz="1200" b="1" dirty="0">
                <a:latin typeface="Arial Black" panose="020B0A04020102020204" pitchFamily="34" charset="0"/>
              </a:rPr>
              <a:t>MIS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008729" y="5406724"/>
            <a:ext cx="718327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900" dirty="0"/>
              <a:t>Source: http://spmarchitecture.com/systems-architecture/system-architecture-learning-environment-for-automatic-rating-64721-2/</a:t>
            </a:r>
            <a:endParaRPr lang="en-US" sz="1000" dirty="0"/>
          </a:p>
        </p:txBody>
      </p:sp>
      <p:sp>
        <p:nvSpPr>
          <p:cNvPr id="24" name="Text Placeholder 1"/>
          <p:cNvSpPr>
            <a:spLocks noGrp="1"/>
          </p:cNvSpPr>
          <p:nvPr>
            <p:ph type="body" idx="1"/>
          </p:nvPr>
        </p:nvSpPr>
        <p:spPr>
          <a:xfrm>
            <a:off x="329972" y="1295551"/>
            <a:ext cx="6484896" cy="4666654"/>
          </a:xfrm>
        </p:spPr>
        <p:txBody>
          <a:bodyPr/>
          <a:lstStyle/>
          <a:p>
            <a:r>
              <a:rPr lang="en-US" dirty="0"/>
              <a:t>Test question defined</a:t>
            </a:r>
          </a:p>
          <a:p>
            <a:pPr lvl="1"/>
            <a:r>
              <a:rPr lang="en-US" dirty="0"/>
              <a:t>Authoring tool</a:t>
            </a:r>
          </a:p>
          <a:p>
            <a:r>
              <a:rPr lang="en-US" dirty="0"/>
              <a:t>Remote test created</a:t>
            </a:r>
          </a:p>
          <a:p>
            <a:pPr lvl="1"/>
            <a:r>
              <a:rPr lang="en-US" dirty="0"/>
              <a:t>Test module</a:t>
            </a:r>
          </a:p>
          <a:p>
            <a:r>
              <a:rPr lang="en-US" dirty="0"/>
              <a:t>Student responses</a:t>
            </a:r>
          </a:p>
          <a:p>
            <a:pPr lvl="1"/>
            <a:r>
              <a:rPr lang="en-US" dirty="0"/>
              <a:t>Test module</a:t>
            </a:r>
          </a:p>
          <a:p>
            <a:r>
              <a:rPr lang="en-US" dirty="0"/>
              <a:t>Execution &amp; Evaluation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" t="1602" r="1992" b="2414"/>
          <a:stretch/>
        </p:blipFill>
        <p:spPr>
          <a:xfrm>
            <a:off x="5662436" y="708749"/>
            <a:ext cx="6529564" cy="469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9771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7"/>
          <p:cNvSpPr txBox="1">
            <a:spLocks noGrp="1"/>
          </p:cNvSpPr>
          <p:nvPr>
            <p:ph type="subTitle" idx="1"/>
          </p:nvPr>
        </p:nvSpPr>
        <p:spPr>
          <a:xfrm>
            <a:off x="605791" y="4367848"/>
            <a:ext cx="10980300" cy="827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dirty="0"/>
              <a:t>Prepare with Readings &amp; Videos before our next class!!!</a:t>
            </a:r>
          </a:p>
        </p:txBody>
      </p:sp>
      <p:sp>
        <p:nvSpPr>
          <p:cNvPr id="112" name="Google Shape;112;p17"/>
          <p:cNvSpPr txBox="1">
            <a:spLocks noGrp="1"/>
          </p:cNvSpPr>
          <p:nvPr>
            <p:ph type="ctrTitle"/>
          </p:nvPr>
        </p:nvSpPr>
        <p:spPr>
          <a:xfrm>
            <a:off x="605791" y="2343151"/>
            <a:ext cx="10980300" cy="157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More to Come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163211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29972" y="1825625"/>
            <a:ext cx="11209898" cy="3763645"/>
          </a:xfrm>
        </p:spPr>
        <p:txBody>
          <a:bodyPr/>
          <a:lstStyle/>
          <a:p>
            <a:r>
              <a:rPr lang="en-US" dirty="0"/>
              <a:t>This class is unique!</a:t>
            </a:r>
          </a:p>
          <a:p>
            <a:r>
              <a:rPr lang="en-US" dirty="0"/>
              <a:t>We will work through challenges together…plan on it!</a:t>
            </a:r>
          </a:p>
          <a:p>
            <a:r>
              <a:rPr lang="en-US" dirty="0"/>
              <a:t>You will find the class engaging and fun!</a:t>
            </a:r>
          </a:p>
          <a:p>
            <a:r>
              <a:rPr lang="en-US" dirty="0"/>
              <a:t>You will acquire knowledge and skills that you will use in future classes and your career!!!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Managing Expectations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477480" y="6130928"/>
            <a:ext cx="540804" cy="4882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Arial Black" panose="020B0A04020102020204" pitchFamily="34" charset="0"/>
              </a:rPr>
              <a:t>F</a:t>
            </a:r>
            <a:r>
              <a:rPr lang="en-US" sz="1200" b="1" dirty="0">
                <a:solidFill>
                  <a:srgbClr val="C00000"/>
                </a:solidFill>
                <a:latin typeface="Arial Black" panose="020B0A04020102020204" pitchFamily="34" charset="0"/>
              </a:rPr>
              <a:t>O</a:t>
            </a:r>
            <a:r>
              <a:rPr lang="en-US" sz="1200" b="1" dirty="0">
                <a:latin typeface="Arial Black" panose="020B0A04020102020204" pitchFamily="34" charset="0"/>
              </a:rPr>
              <a:t>X</a:t>
            </a:r>
          </a:p>
          <a:p>
            <a:pPr algn="ctr"/>
            <a:r>
              <a:rPr lang="en-US" sz="1200" b="1" dirty="0">
                <a:latin typeface="Arial Black" panose="020B0A04020102020204" pitchFamily="34" charset="0"/>
              </a:rPr>
              <a:t>MIS</a:t>
            </a:r>
          </a:p>
        </p:txBody>
      </p:sp>
    </p:spTree>
    <p:extLst>
      <p:ext uri="{BB962C8B-B14F-4D97-AF65-F5344CB8AC3E}">
        <p14:creationId xmlns:p14="http://schemas.microsoft.com/office/powerpoint/2010/main" val="25223441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29972" y="1200150"/>
            <a:ext cx="11209898" cy="4919278"/>
          </a:xfrm>
        </p:spPr>
        <p:txBody>
          <a:bodyPr/>
          <a:lstStyle/>
          <a:p>
            <a:r>
              <a:rPr lang="en-US" dirty="0"/>
              <a:t>Systems Analysis</a:t>
            </a:r>
          </a:p>
          <a:p>
            <a:r>
              <a:rPr lang="en-US" dirty="0"/>
              <a:t>Process Mapping (Modeling with swim lanes &amp; entity relationship diagrams)</a:t>
            </a:r>
          </a:p>
          <a:p>
            <a:r>
              <a:rPr lang="en-US" dirty="0"/>
              <a:t>Digital Product Management</a:t>
            </a:r>
          </a:p>
          <a:p>
            <a:r>
              <a:rPr lang="en-US" dirty="0"/>
              <a:t>Information Systems CRM &amp; ERP, Data Analytics &amp; SCM</a:t>
            </a:r>
          </a:p>
          <a:p>
            <a:r>
              <a:rPr lang="en-US" dirty="0"/>
              <a:t>Platforms &amp; Digital Business models, including API’s</a:t>
            </a:r>
          </a:p>
          <a:p>
            <a:r>
              <a:rPr lang="en-US" dirty="0"/>
              <a:t>Cyber security and the Enterprise plus AI</a:t>
            </a:r>
          </a:p>
          <a:p>
            <a:r>
              <a:rPr lang="en-US" dirty="0"/>
              <a:t>Programming including: JavaScript, HTML &amp; </a:t>
            </a:r>
            <a:r>
              <a:rPr lang="en-US" dirty="0" err="1"/>
              <a:t>CSS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Highlights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477480" y="6130928"/>
            <a:ext cx="540804" cy="4882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Arial Black" panose="020B0A04020102020204" pitchFamily="34" charset="0"/>
              </a:rPr>
              <a:t>F</a:t>
            </a:r>
            <a:r>
              <a:rPr lang="en-US" sz="1200" b="1" dirty="0">
                <a:solidFill>
                  <a:srgbClr val="C00000"/>
                </a:solidFill>
                <a:latin typeface="Arial Black" panose="020B0A04020102020204" pitchFamily="34" charset="0"/>
              </a:rPr>
              <a:t>O</a:t>
            </a:r>
            <a:r>
              <a:rPr lang="en-US" sz="1200" b="1" dirty="0">
                <a:latin typeface="Arial Black" panose="020B0A04020102020204" pitchFamily="34" charset="0"/>
              </a:rPr>
              <a:t>X</a:t>
            </a:r>
          </a:p>
          <a:p>
            <a:pPr algn="ctr"/>
            <a:r>
              <a:rPr lang="en-US" sz="1200" b="1" dirty="0">
                <a:latin typeface="Arial Black" panose="020B0A04020102020204" pitchFamily="34" charset="0"/>
              </a:rPr>
              <a:t>MIS</a:t>
            </a:r>
          </a:p>
        </p:txBody>
      </p:sp>
    </p:spTree>
    <p:extLst>
      <p:ext uri="{BB962C8B-B14F-4D97-AF65-F5344CB8AC3E}">
        <p14:creationId xmlns:p14="http://schemas.microsoft.com/office/powerpoint/2010/main" val="17607112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29972" y="1825625"/>
            <a:ext cx="11862028" cy="3763645"/>
          </a:xfrm>
        </p:spPr>
        <p:txBody>
          <a:bodyPr/>
          <a:lstStyle/>
          <a:p>
            <a:r>
              <a:rPr lang="en-US" dirty="0"/>
              <a:t>Explore the systems which organizations use to create their digital products</a:t>
            </a:r>
          </a:p>
          <a:p>
            <a:r>
              <a:rPr lang="en-US" dirty="0"/>
              <a:t>Explore the platforms which these digital systems are built upon </a:t>
            </a:r>
          </a:p>
          <a:p>
            <a:r>
              <a:rPr lang="en-US" dirty="0"/>
              <a:t>Explore the API ecosystems by which systems extend their reach and capability. </a:t>
            </a:r>
          </a:p>
          <a:p>
            <a:r>
              <a:rPr lang="en-US" dirty="0"/>
              <a:t>Discuss cyber security including risks &amp; responses surrounding digital products </a:t>
            </a:r>
          </a:p>
          <a:p>
            <a:r>
              <a:rPr lang="en-US" dirty="0"/>
              <a:t>Introduction to the creation of software </a:t>
            </a:r>
          </a:p>
          <a:p>
            <a:r>
              <a:rPr lang="en-US" dirty="0"/>
              <a:t>Learning the basics of programming in JavaScript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Objectives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477480" y="6130928"/>
            <a:ext cx="540804" cy="4882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Arial Black" panose="020B0A04020102020204" pitchFamily="34" charset="0"/>
              </a:rPr>
              <a:t>F</a:t>
            </a:r>
            <a:r>
              <a:rPr lang="en-US" sz="1200" b="1" dirty="0">
                <a:solidFill>
                  <a:srgbClr val="C00000"/>
                </a:solidFill>
                <a:latin typeface="Arial Black" panose="020B0A04020102020204" pitchFamily="34" charset="0"/>
              </a:rPr>
              <a:t>O</a:t>
            </a:r>
            <a:r>
              <a:rPr lang="en-US" sz="1200" b="1" dirty="0">
                <a:latin typeface="Arial Black" panose="020B0A04020102020204" pitchFamily="34" charset="0"/>
              </a:rPr>
              <a:t>X</a:t>
            </a:r>
          </a:p>
          <a:p>
            <a:pPr algn="ctr"/>
            <a:r>
              <a:rPr lang="en-US" sz="1200" b="1" dirty="0">
                <a:latin typeface="Arial Black" panose="020B0A04020102020204" pitchFamily="34" charset="0"/>
              </a:rPr>
              <a:t>MIS</a:t>
            </a:r>
          </a:p>
        </p:txBody>
      </p:sp>
    </p:spTree>
    <p:extLst>
      <p:ext uri="{BB962C8B-B14F-4D97-AF65-F5344CB8AC3E}">
        <p14:creationId xmlns:p14="http://schemas.microsoft.com/office/powerpoint/2010/main" val="37931919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Graded Components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477480" y="6130928"/>
            <a:ext cx="540804" cy="4882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Arial Black" panose="020B0A04020102020204" pitchFamily="34" charset="0"/>
              </a:rPr>
              <a:t>F</a:t>
            </a:r>
            <a:r>
              <a:rPr lang="en-US" sz="1200" b="1" dirty="0">
                <a:solidFill>
                  <a:srgbClr val="C00000"/>
                </a:solidFill>
                <a:latin typeface="Arial Black" panose="020B0A04020102020204" pitchFamily="34" charset="0"/>
              </a:rPr>
              <a:t>O</a:t>
            </a:r>
            <a:r>
              <a:rPr lang="en-US" sz="1200" b="1" dirty="0">
                <a:latin typeface="Arial Black" panose="020B0A04020102020204" pitchFamily="34" charset="0"/>
              </a:rPr>
              <a:t>X</a:t>
            </a:r>
          </a:p>
          <a:p>
            <a:pPr algn="ctr"/>
            <a:r>
              <a:rPr lang="en-US" sz="1200" b="1" dirty="0">
                <a:latin typeface="Arial Black" panose="020B0A04020102020204" pitchFamily="34" charset="0"/>
              </a:rPr>
              <a:t>MIS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9390642"/>
              </p:ext>
            </p:extLst>
          </p:nvPr>
        </p:nvGraphicFramePr>
        <p:xfrm>
          <a:off x="582427" y="1587798"/>
          <a:ext cx="8229600" cy="308108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65486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09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000" b="0" dirty="0"/>
                        <a:t>Component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/>
                        <a:t>Percentage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263">
                <a:tc>
                  <a:txBody>
                    <a:bodyPr/>
                    <a:lstStyle/>
                    <a:p>
                      <a:r>
                        <a:rPr lang="en-US" sz="2000" dirty="0"/>
                        <a:t>In-Class Activities &amp; Worksheets (approximately 17)</a:t>
                      </a:r>
                    </a:p>
                    <a:p>
                      <a:r>
                        <a:rPr lang="en-US" sz="2000" dirty="0"/>
                        <a:t>   </a:t>
                      </a:r>
                      <a:r>
                        <a:rPr lang="en-US" sz="1800" dirty="0"/>
                        <a:t>* </a:t>
                      </a:r>
                      <a:r>
                        <a:rPr lang="en-US" sz="1800" strike="noStrike" dirty="0"/>
                        <a:t>must be present in class</a:t>
                      </a:r>
                      <a:r>
                        <a:rPr lang="en-US" sz="1800" strike="noStrike" baseline="0" dirty="0"/>
                        <a:t> to earn credit – no exceptions</a:t>
                      </a:r>
                      <a:r>
                        <a:rPr lang="en-US" sz="1800" strike="sngStrike" baseline="0" dirty="0"/>
                        <a:t>!</a:t>
                      </a:r>
                      <a:endParaRPr lang="en-US" sz="2000" strike="sngStrik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0015">
                <a:tc>
                  <a:txBody>
                    <a:bodyPr/>
                    <a:lstStyle/>
                    <a:p>
                      <a:r>
                        <a:rPr lang="en-US" sz="2000" dirty="0"/>
                        <a:t>Learn IT! and Max Lab Assignments </a:t>
                      </a:r>
                    </a:p>
                    <a:p>
                      <a:pPr lvl="0"/>
                      <a:r>
                        <a:rPr lang="en-US" sz="2000" kern="1200" dirty="0">
                          <a:effectLst/>
                        </a:rPr>
                        <a:t>** no late</a:t>
                      </a:r>
                      <a:r>
                        <a:rPr lang="en-US" sz="2000" kern="1200" baseline="0" dirty="0">
                          <a:effectLst/>
                        </a:rPr>
                        <a:t> assignments accepted – no exceptions!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1263">
                <a:tc>
                  <a:txBody>
                    <a:bodyPr/>
                    <a:lstStyle/>
                    <a:p>
                      <a:r>
                        <a:rPr lang="en-US" sz="2000" dirty="0"/>
                        <a:t>Exam #1 (50</a:t>
                      </a:r>
                      <a:r>
                        <a:rPr lang="en-US" sz="2000" baseline="0" dirty="0"/>
                        <a:t> minutes)</a:t>
                      </a:r>
                      <a:r>
                        <a:rPr lang="en-US" sz="20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1263">
                <a:tc>
                  <a:txBody>
                    <a:bodyPr/>
                    <a:lstStyle/>
                    <a:p>
                      <a:r>
                        <a:rPr lang="en-US" sz="2000" dirty="0"/>
                        <a:t>Exam #2 (50</a:t>
                      </a:r>
                      <a:r>
                        <a:rPr lang="en-US" sz="2000" baseline="0" dirty="0"/>
                        <a:t> minutes)</a:t>
                      </a:r>
                      <a:r>
                        <a:rPr lang="en-US" sz="20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1263">
                <a:tc>
                  <a:txBody>
                    <a:bodyPr/>
                    <a:lstStyle/>
                    <a:p>
                      <a:r>
                        <a:rPr lang="en-US" sz="2000" dirty="0"/>
                        <a:t>Exam #3 (50</a:t>
                      </a:r>
                      <a:r>
                        <a:rPr lang="en-US" sz="2000" baseline="0" dirty="0"/>
                        <a:t> minutes – held during finals week)</a:t>
                      </a:r>
                      <a:r>
                        <a:rPr lang="en-US" sz="20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582427" y="4812953"/>
            <a:ext cx="8229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/>
              <a:t>*In-Class activities must be submitted while in class.</a:t>
            </a:r>
          </a:p>
          <a:p>
            <a:pPr algn="just"/>
            <a:endParaRPr lang="en-US" sz="1200" dirty="0"/>
          </a:p>
          <a:p>
            <a:pPr algn="just"/>
            <a:r>
              <a:rPr lang="en-US" sz="1200" dirty="0"/>
              <a:t>**Completed assignments will not be returned in class. Grades will be posted to the gradebook. Please note that two weeks after a grade is posted, the grade will be considered “final.” </a:t>
            </a:r>
          </a:p>
        </p:txBody>
      </p:sp>
    </p:spTree>
    <p:extLst>
      <p:ext uri="{BB962C8B-B14F-4D97-AF65-F5344CB8AC3E}">
        <p14:creationId xmlns:p14="http://schemas.microsoft.com/office/powerpoint/2010/main" val="39210906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29972" y="1200150"/>
            <a:ext cx="11209898" cy="868347"/>
          </a:xfrm>
        </p:spPr>
        <p:txBody>
          <a:bodyPr/>
          <a:lstStyle/>
          <a:p>
            <a:r>
              <a:rPr lang="en-US" dirty="0"/>
              <a:t>No required texts the first 2/3’s of the semester!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Readings &amp; Videos – Part 1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477480" y="6130928"/>
            <a:ext cx="540804" cy="4882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Arial Black" panose="020B0A04020102020204" pitchFamily="34" charset="0"/>
              </a:rPr>
              <a:t>F</a:t>
            </a:r>
            <a:r>
              <a:rPr lang="en-US" sz="1200" b="1" dirty="0">
                <a:solidFill>
                  <a:srgbClr val="C00000"/>
                </a:solidFill>
                <a:latin typeface="Arial Black" panose="020B0A04020102020204" pitchFamily="34" charset="0"/>
              </a:rPr>
              <a:t>O</a:t>
            </a:r>
            <a:r>
              <a:rPr lang="en-US" sz="1200" b="1" dirty="0">
                <a:latin typeface="Arial Black" panose="020B0A04020102020204" pitchFamily="34" charset="0"/>
              </a:rPr>
              <a:t>X</a:t>
            </a:r>
          </a:p>
          <a:p>
            <a:pPr algn="ctr"/>
            <a:r>
              <a:rPr lang="en-US" sz="1200" b="1" dirty="0">
                <a:latin typeface="Arial Black" panose="020B0A04020102020204" pitchFamily="34" charset="0"/>
              </a:rPr>
              <a:t>MIS</a:t>
            </a:r>
          </a:p>
        </p:txBody>
      </p:sp>
      <p:pic>
        <p:nvPicPr>
          <p:cNvPr id="6" name="Content Placeholder 5" descr="File:A tower of used &lt;strong&gt;books&lt;/strong&gt; - 8443.jpg - Wikimedia Common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74" y="2042586"/>
            <a:ext cx="3381208" cy="225523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&quot;No&quot; Symbol 6"/>
          <p:cNvSpPr/>
          <p:nvPr/>
        </p:nvSpPr>
        <p:spPr>
          <a:xfrm>
            <a:off x="769784" y="2055167"/>
            <a:ext cx="2255988" cy="2255988"/>
          </a:xfrm>
          <a:prstGeom prst="noSmoking">
            <a:avLst/>
          </a:prstGeom>
          <a:solidFill>
            <a:srgbClr val="A41E3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 Placeholder 1"/>
          <p:cNvSpPr>
            <a:spLocks noGrp="1"/>
          </p:cNvSpPr>
          <p:nvPr>
            <p:ph type="body" idx="1"/>
          </p:nvPr>
        </p:nvSpPr>
        <p:spPr>
          <a:xfrm>
            <a:off x="469346" y="4447309"/>
            <a:ext cx="11209898" cy="131659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Engaging collection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Current content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Available for Free!!!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18" r="1829" b="6080"/>
          <a:stretch/>
        </p:blipFill>
        <p:spPr>
          <a:xfrm>
            <a:off x="8142950" y="2042588"/>
            <a:ext cx="3798048" cy="2255239"/>
          </a:xfrm>
          <a:prstGeom prst="rect">
            <a:avLst/>
          </a:prstGeom>
        </p:spPr>
      </p:pic>
      <p:pic>
        <p:nvPicPr>
          <p:cNvPr id="11" name="Picture 10" descr="Published February 12, 2016 at 513 × 273 in The World of 2026 ...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4" t="5539" r="4793" b="7002"/>
          <a:stretch/>
        </p:blipFill>
        <p:spPr>
          <a:xfrm>
            <a:off x="3750037" y="2055542"/>
            <a:ext cx="4231258" cy="225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006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29972" y="1200150"/>
            <a:ext cx="11209898" cy="4919278"/>
          </a:xfrm>
        </p:spPr>
        <p:txBody>
          <a:bodyPr/>
          <a:lstStyle/>
          <a:p>
            <a:r>
              <a:rPr lang="en-US" dirty="0"/>
              <a:t>JavaScript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b="0" dirty="0"/>
              <a:t>Create simple JavaScript programs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b="0" dirty="0"/>
              <a:t>Prompt users for input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b="0" dirty="0"/>
              <a:t>Utilize loops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b="0" dirty="0"/>
              <a:t>Process Information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Readings &amp; Videos – Part 2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477480" y="6130928"/>
            <a:ext cx="540804" cy="4882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Arial Black" panose="020B0A04020102020204" pitchFamily="34" charset="0"/>
              </a:rPr>
              <a:t>F</a:t>
            </a:r>
            <a:r>
              <a:rPr lang="en-US" sz="1200" b="1" dirty="0">
                <a:solidFill>
                  <a:srgbClr val="C00000"/>
                </a:solidFill>
                <a:latin typeface="Arial Black" panose="020B0A04020102020204" pitchFamily="34" charset="0"/>
              </a:rPr>
              <a:t>O</a:t>
            </a:r>
            <a:r>
              <a:rPr lang="en-US" sz="1200" b="1" dirty="0">
                <a:latin typeface="Arial Black" panose="020B0A04020102020204" pitchFamily="34" charset="0"/>
              </a:rPr>
              <a:t>X</a:t>
            </a:r>
          </a:p>
          <a:p>
            <a:pPr algn="ctr"/>
            <a:r>
              <a:rPr lang="en-US" sz="1200" b="1" dirty="0">
                <a:latin typeface="Arial Black" panose="020B0A04020102020204" pitchFamily="34" charset="0"/>
              </a:rPr>
              <a:t>MIS</a:t>
            </a:r>
          </a:p>
        </p:txBody>
      </p:sp>
      <p:pic>
        <p:nvPicPr>
          <p:cNvPr id="6" name="Content Placeholder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140" y="1831492"/>
            <a:ext cx="2489408" cy="3271215"/>
          </a:xfrm>
          <a:prstGeom prst="rect">
            <a:avLst/>
          </a:prstGeom>
          <a:ln w="228600" cap="sq" cmpd="thickThin">
            <a:solidFill>
              <a:srgbClr val="A20B33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1339656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5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A72661CD-B166-48C1-B0B8-B1382E61D682}">
  <we:reference id="wa104178141" version="3.10.0.19" store="en-US" storeType="OMEX"/>
  <we:alternateReferences>
    <we:reference id="wa104178141" version="3.10.0.19" store="wa10417814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6016</TotalTime>
  <Words>1737</Words>
  <Application>Microsoft Office PowerPoint</Application>
  <PresentationFormat>Widescreen</PresentationFormat>
  <Paragraphs>584</Paragraphs>
  <Slides>39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Calibri</vt:lpstr>
      <vt:lpstr>Arial</vt:lpstr>
      <vt:lpstr>Arial Narrow</vt:lpstr>
      <vt:lpstr>Georgia</vt:lpstr>
      <vt:lpstr>Arial Black</vt:lpstr>
      <vt:lpstr>Courier New</vt:lpstr>
      <vt:lpstr>Office Theme</vt:lpstr>
      <vt:lpstr>MIS2901: Honors Digital Systems</vt:lpstr>
      <vt:lpstr>Welcome!</vt:lpstr>
      <vt:lpstr>“Tell me and I forget.  Teach me and I remember.  Involve me and I learn.”</vt:lpstr>
      <vt:lpstr>Managing Expectations</vt:lpstr>
      <vt:lpstr>Course Highlights</vt:lpstr>
      <vt:lpstr>Course Objectives</vt:lpstr>
      <vt:lpstr>Graded Components</vt:lpstr>
      <vt:lpstr>Readings &amp; Videos – Part 1</vt:lpstr>
      <vt:lpstr>Readings &amp; Videos – Part 2</vt:lpstr>
      <vt:lpstr>Lecture vs. Activities</vt:lpstr>
      <vt:lpstr>Active Learning Components </vt:lpstr>
      <vt:lpstr>The Active Learning Funnel</vt:lpstr>
      <vt:lpstr>The In-class Activity</vt:lpstr>
      <vt:lpstr>The In-class Activity – Canvas</vt:lpstr>
      <vt:lpstr>PowerPoint Presentation</vt:lpstr>
      <vt:lpstr>PowerPoint Presentation</vt:lpstr>
      <vt:lpstr>PowerPoint Presentation</vt:lpstr>
      <vt:lpstr>Class Site Review</vt:lpstr>
      <vt:lpstr>Course Overview Video</vt:lpstr>
      <vt:lpstr>PowerPoint Presentation</vt:lpstr>
      <vt:lpstr>Digital Systems</vt:lpstr>
      <vt:lpstr>PowerPoint Presentation</vt:lpstr>
      <vt:lpstr>Max Labs</vt:lpstr>
      <vt:lpstr>What is MIS?</vt:lpstr>
      <vt:lpstr>World View – A collection of “Systems”</vt:lpstr>
      <vt:lpstr>Understanding Systems</vt:lpstr>
      <vt:lpstr>Understanding Systems (cont.)</vt:lpstr>
      <vt:lpstr>Understanding Systems (cont.)</vt:lpstr>
      <vt:lpstr>“information system – an integrated set of components for collecting, storing, and processing data and for providing information, knowledge, and digital products.”</vt:lpstr>
      <vt:lpstr>A collection of technologies</vt:lpstr>
      <vt:lpstr>API’s Case Study: UBER</vt:lpstr>
      <vt:lpstr>Four Core Steps of Designing UX</vt:lpstr>
      <vt:lpstr>SDLC methodologies</vt:lpstr>
      <vt:lpstr>“Once a Product Manager / Technologist understands the business problem, they can architect a solution.”</vt:lpstr>
      <vt:lpstr>Process Decomposition</vt:lpstr>
      <vt:lpstr>“Systems Architecture is a response to the conceptual and practical difficulties of the description and the design of complex systems.”</vt:lpstr>
      <vt:lpstr>Systems Architecture</vt:lpstr>
      <vt:lpstr>Systems Architecture</vt:lpstr>
      <vt:lpstr>More to Come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REPORT Title</dc:title>
  <dc:creator>Steven Sclarow</dc:creator>
  <cp:lastModifiedBy>Amy A. Lavin</cp:lastModifiedBy>
  <cp:revision>168</cp:revision>
  <cp:lastPrinted>2020-08-25T22:29:56Z</cp:lastPrinted>
  <dcterms:modified xsi:type="dcterms:W3CDTF">2021-08-23T12:34:02Z</dcterms:modified>
</cp:coreProperties>
</file>