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slideLayouts/slideLayout11.xml" ContentType="application/vnd.openxmlformats-officedocument.presentationml.slideLayout+xml"/>
  <Override PartName="/ppt/theme/theme3.xml" ContentType="application/vnd.openxmlformats-officedocument.theme+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4.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9" r:id="rId4"/>
    <p:sldMasterId id="2147483691" r:id="rId5"/>
    <p:sldMasterId id="2147483684" r:id="rId6"/>
    <p:sldMasterId id="2147483686" r:id="rId7"/>
    <p:sldMasterId id="2147483701" r:id="rId8"/>
  </p:sldMasterIdLst>
  <p:notesMasterIdLst>
    <p:notesMasterId r:id="rId61"/>
  </p:notesMasterIdLst>
  <p:sldIdLst>
    <p:sldId id="256" r:id="rId9"/>
    <p:sldId id="394" r:id="rId10"/>
    <p:sldId id="395" r:id="rId11"/>
    <p:sldId id="396" r:id="rId12"/>
    <p:sldId id="397" r:id="rId13"/>
    <p:sldId id="398" r:id="rId14"/>
    <p:sldId id="399" r:id="rId15"/>
    <p:sldId id="400" r:id="rId16"/>
    <p:sldId id="401" r:id="rId17"/>
    <p:sldId id="402" r:id="rId18"/>
    <p:sldId id="403" r:id="rId19"/>
    <p:sldId id="404" r:id="rId20"/>
    <p:sldId id="405" r:id="rId21"/>
    <p:sldId id="406" r:id="rId22"/>
    <p:sldId id="407" r:id="rId23"/>
    <p:sldId id="408" r:id="rId24"/>
    <p:sldId id="409" r:id="rId25"/>
    <p:sldId id="410" r:id="rId26"/>
    <p:sldId id="411" r:id="rId27"/>
    <p:sldId id="412" r:id="rId28"/>
    <p:sldId id="413" r:id="rId29"/>
    <p:sldId id="414" r:id="rId30"/>
    <p:sldId id="415" r:id="rId31"/>
    <p:sldId id="416" r:id="rId32"/>
    <p:sldId id="417" r:id="rId33"/>
    <p:sldId id="418" r:id="rId34"/>
    <p:sldId id="419" r:id="rId35"/>
    <p:sldId id="420" r:id="rId36"/>
    <p:sldId id="421" r:id="rId37"/>
    <p:sldId id="422" r:id="rId38"/>
    <p:sldId id="423" r:id="rId39"/>
    <p:sldId id="424" r:id="rId40"/>
    <p:sldId id="425" r:id="rId41"/>
    <p:sldId id="426" r:id="rId42"/>
    <p:sldId id="427" r:id="rId43"/>
    <p:sldId id="428" r:id="rId44"/>
    <p:sldId id="429" r:id="rId45"/>
    <p:sldId id="430" r:id="rId46"/>
    <p:sldId id="431" r:id="rId47"/>
    <p:sldId id="432" r:id="rId48"/>
    <p:sldId id="433" r:id="rId49"/>
    <p:sldId id="434" r:id="rId50"/>
    <p:sldId id="435" r:id="rId51"/>
    <p:sldId id="436" r:id="rId52"/>
    <p:sldId id="437" r:id="rId53"/>
    <p:sldId id="438" r:id="rId54"/>
    <p:sldId id="439" r:id="rId55"/>
    <p:sldId id="440" r:id="rId56"/>
    <p:sldId id="441" r:id="rId57"/>
    <p:sldId id="442" r:id="rId58"/>
    <p:sldId id="443" r:id="rId59"/>
    <p:sldId id="260" r:id="rId6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Main Content" id="{5973D931-3BAC-4F30-9C16-B7461F574E40}">
          <p14:sldIdLst>
            <p14:sldId id="256"/>
            <p14:sldId id="394"/>
            <p14:sldId id="395"/>
            <p14:sldId id="396"/>
            <p14:sldId id="397"/>
            <p14:sldId id="398"/>
            <p14:sldId id="399"/>
            <p14:sldId id="400"/>
            <p14:sldId id="401"/>
            <p14:sldId id="402"/>
            <p14:sldId id="403"/>
            <p14:sldId id="404"/>
            <p14:sldId id="405"/>
            <p14:sldId id="406"/>
            <p14:sldId id="407"/>
            <p14:sldId id="408"/>
            <p14:sldId id="409"/>
            <p14:sldId id="410"/>
            <p14:sldId id="411"/>
            <p14:sldId id="412"/>
            <p14:sldId id="413"/>
            <p14:sldId id="414"/>
            <p14:sldId id="415"/>
            <p14:sldId id="416"/>
            <p14:sldId id="417"/>
            <p14:sldId id="418"/>
            <p14:sldId id="419"/>
            <p14:sldId id="420"/>
            <p14:sldId id="421"/>
            <p14:sldId id="422"/>
            <p14:sldId id="423"/>
            <p14:sldId id="424"/>
            <p14:sldId id="425"/>
            <p14:sldId id="426"/>
            <p14:sldId id="427"/>
            <p14:sldId id="428"/>
            <p14:sldId id="429"/>
            <p14:sldId id="430"/>
            <p14:sldId id="431"/>
            <p14:sldId id="432"/>
            <p14:sldId id="433"/>
            <p14:sldId id="434"/>
            <p14:sldId id="435"/>
            <p14:sldId id="436"/>
            <p14:sldId id="437"/>
            <p14:sldId id="438"/>
            <p14:sldId id="439"/>
            <p14:sldId id="440"/>
            <p14:sldId id="441"/>
            <p14:sldId id="442"/>
            <p14:sldId id="443"/>
            <p14:sldId id="260"/>
          </p14:sldIdLst>
        </p14:section>
        <p14:section name="Appendix: Image Descriptions for Unsighted Students" id="{9E859B0B-078E-463E-89A6-21C20DD280C4}">
          <p14:sldIdLst/>
        </p14:section>
      </p14:sectionLst>
    </p:ext>
    <p:ext uri="{EFAFB233-063F-42B5-8137-9DF3F51BA10A}">
      <p15:sldGuideLst xmlns:p15="http://schemas.microsoft.com/office/powerpoint/2012/main">
        <p15:guide id="2" pos="3264" userDrawn="1">
          <p15:clr>
            <a:srgbClr val="A4A3A4"/>
          </p15:clr>
        </p15:guide>
        <p15:guide id="3" orient="horz" pos="2256" userDrawn="1">
          <p15:clr>
            <a:srgbClr val="A4A3A4"/>
          </p15:clr>
        </p15:guide>
        <p15:guide id="4" pos="56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iporen, Laura" initials="CL" lastIdx="4" clrIdx="0">
    <p:extLst>
      <p:ext uri="{19B8F6BF-5375-455C-9EA6-DF929625EA0E}">
        <p15:presenceInfo xmlns:p15="http://schemas.microsoft.com/office/powerpoint/2012/main" userId="S-1-5-21-1645522239-1123561945-839522115-1006658" providerId="AD"/>
      </p:ext>
    </p:extLst>
  </p:cmAuthor>
  <p:cmAuthor id="2" name="Ciporen, Laura" initials="CL [2]" lastIdx="2" clrIdx="1">
    <p:extLst>
      <p:ext uri="{19B8F6BF-5375-455C-9EA6-DF929625EA0E}">
        <p15:presenceInfo xmlns:p15="http://schemas.microsoft.com/office/powerpoint/2012/main" userId="S::laura.ciporen@mheducation.com::567f631f-0624-4179-9d16-569ddce4882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9CCFF"/>
    <a:srgbClr val="6699FF"/>
    <a:srgbClr val="0099CC"/>
    <a:srgbClr val="F6E9EB"/>
    <a:srgbClr val="F7F9FB"/>
    <a:srgbClr val="F4FDF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994" autoAdjust="0"/>
    <p:restoredTop sz="80068" autoAdjust="0"/>
  </p:normalViewPr>
  <p:slideViewPr>
    <p:cSldViewPr snapToGrid="0" showGuides="1">
      <p:cViewPr varScale="1">
        <p:scale>
          <a:sx n="80" d="100"/>
          <a:sy n="80" d="100"/>
        </p:scale>
        <p:origin x="1416" y="58"/>
      </p:cViewPr>
      <p:guideLst>
        <p:guide pos="3264"/>
        <p:guide orient="horz" pos="2256"/>
        <p:guide pos="5640"/>
      </p:guideLst>
    </p:cSldViewPr>
  </p:slideViewPr>
  <p:outlineViewPr>
    <p:cViewPr>
      <p:scale>
        <a:sx n="33" d="100"/>
        <a:sy n="33" d="100"/>
      </p:scale>
      <p:origin x="0" y="-9196"/>
    </p:cViewPr>
  </p:outlineViewPr>
  <p:notesTextViewPr>
    <p:cViewPr>
      <p:scale>
        <a:sx n="3" d="2"/>
        <a:sy n="3" d="2"/>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8.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slide" Target="slides/slide34.xml"/><Relationship Id="rId47" Type="http://schemas.openxmlformats.org/officeDocument/2006/relationships/slide" Target="slides/slide39.xml"/><Relationship Id="rId50" Type="http://schemas.openxmlformats.org/officeDocument/2006/relationships/slide" Target="slides/slide42.xml"/><Relationship Id="rId55" Type="http://schemas.openxmlformats.org/officeDocument/2006/relationships/slide" Target="slides/slide47.xml"/><Relationship Id="rId63" Type="http://schemas.openxmlformats.org/officeDocument/2006/relationships/presProps" Target="presProp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8.xml"/><Relationship Id="rId29" Type="http://schemas.openxmlformats.org/officeDocument/2006/relationships/slide" Target="slides/slide21.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3" Type="http://schemas.openxmlformats.org/officeDocument/2006/relationships/slide" Target="slides/slide45.xml"/><Relationship Id="rId58" Type="http://schemas.openxmlformats.org/officeDocument/2006/relationships/slide" Target="slides/slide50.xml"/><Relationship Id="rId66" Type="http://schemas.openxmlformats.org/officeDocument/2006/relationships/tableStyles" Target="tableStyles.xml"/><Relationship Id="rId5" Type="http://schemas.openxmlformats.org/officeDocument/2006/relationships/slideMaster" Target="slideMasters/slideMaster2.xml"/><Relationship Id="rId61" Type="http://schemas.openxmlformats.org/officeDocument/2006/relationships/notesMaster" Target="notesMasters/notesMaster1.xml"/><Relationship Id="rId19" Type="http://schemas.openxmlformats.org/officeDocument/2006/relationships/slide" Target="slides/slide1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slide" Target="slides/slide40.xml"/><Relationship Id="rId56" Type="http://schemas.openxmlformats.org/officeDocument/2006/relationships/slide" Target="slides/slide48.xml"/><Relationship Id="rId64" Type="http://schemas.openxmlformats.org/officeDocument/2006/relationships/viewProps" Target="viewProps.xml"/><Relationship Id="rId8" Type="http://schemas.openxmlformats.org/officeDocument/2006/relationships/slideMaster" Target="slideMasters/slideMaster5.xml"/><Relationship Id="rId51" Type="http://schemas.openxmlformats.org/officeDocument/2006/relationships/slide" Target="slides/slide43.xml"/><Relationship Id="rId3" Type="http://schemas.openxmlformats.org/officeDocument/2006/relationships/customXml" Target="../customXml/item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59" Type="http://schemas.openxmlformats.org/officeDocument/2006/relationships/slide" Target="slides/slide51.xml"/><Relationship Id="rId20" Type="http://schemas.openxmlformats.org/officeDocument/2006/relationships/slide" Target="slides/slide12.xml"/><Relationship Id="rId41" Type="http://schemas.openxmlformats.org/officeDocument/2006/relationships/slide" Target="slides/slide33.xml"/><Relationship Id="rId54" Type="http://schemas.openxmlformats.org/officeDocument/2006/relationships/slide" Target="slides/slide46.xml"/><Relationship Id="rId62" Type="http://schemas.openxmlformats.org/officeDocument/2006/relationships/commentAuthors" Target="commentAuthor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 Id="rId57" Type="http://schemas.openxmlformats.org/officeDocument/2006/relationships/slide" Target="slides/slide49.xml"/><Relationship Id="rId10" Type="http://schemas.openxmlformats.org/officeDocument/2006/relationships/slide" Target="slides/slide2.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slide" Target="slides/slide44.xml"/><Relationship Id="rId60" Type="http://schemas.openxmlformats.org/officeDocument/2006/relationships/slide" Target="slides/slide52.xml"/><Relationship Id="rId65"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1.xml"/><Relationship Id="rId13" Type="http://schemas.openxmlformats.org/officeDocument/2006/relationships/slide" Target="slides/slide5.xml"/><Relationship Id="rId18" Type="http://schemas.openxmlformats.org/officeDocument/2006/relationships/slide" Target="slides/slide10.xml"/><Relationship Id="rId39" Type="http://schemas.openxmlformats.org/officeDocument/2006/relationships/slide" Target="slides/slide3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1FFD5F8-DACB-1949-87B7-B73E6F465790}" type="datetimeFigureOut">
              <a:rPr lang="en-US" smtClean="0"/>
              <a:t>8/7/2023</a:t>
            </a:fld>
            <a:endParaRPr lang="en-US" dirty="0"/>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A913750-1E0A-8744-990B-BB53EBCE6F52}" type="slidenum">
              <a:rPr lang="en-US" smtClean="0"/>
              <a:t>‹#›</a:t>
            </a:fld>
            <a:endParaRPr lang="en-US" dirty="0"/>
          </a:p>
        </p:txBody>
      </p:sp>
    </p:spTree>
    <p:extLst>
      <p:ext uri="{BB962C8B-B14F-4D97-AF65-F5344CB8AC3E}">
        <p14:creationId xmlns:p14="http://schemas.microsoft.com/office/powerpoint/2010/main" val="27704221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We've all heard of a business's CEO (Chief Executive Officer) but many C-level titles are given to high-ranking officials to mark their duties, responsibilities, and areas of expertise.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 few of the many C-level titles include: CFO (Chief Financial Officer), CIO (Chief Information Officer), CMO (Chief Marketing Officer), CTO (Chief Technology Officer), and CEO (Chief Engineering Officer). </a:t>
            </a:r>
          </a:p>
          <a:p>
            <a:endParaRPr lang="en-US" dirty="0"/>
          </a:p>
        </p:txBody>
      </p:sp>
      <p:sp>
        <p:nvSpPr>
          <p:cNvPr id="4" name="Slide Number Placeholder 3"/>
          <p:cNvSpPr>
            <a:spLocks noGrp="1"/>
          </p:cNvSpPr>
          <p:nvPr>
            <p:ph type="sldNum" sz="quarter" idx="5"/>
          </p:nvPr>
        </p:nvSpPr>
        <p:spPr/>
        <p:txBody>
          <a:bodyPr/>
          <a:lstStyle/>
          <a:p>
            <a:fld id="{6A913750-1E0A-8744-990B-BB53EBCE6F52}" type="slidenum">
              <a:rPr lang="en-US" smtClean="0"/>
              <a:t>2</a:t>
            </a:fld>
            <a:endParaRPr lang="en-US" dirty="0"/>
          </a:p>
        </p:txBody>
      </p:sp>
    </p:spTree>
    <p:extLst>
      <p:ext uri="{BB962C8B-B14F-4D97-AF65-F5344CB8AC3E}">
        <p14:creationId xmlns:p14="http://schemas.microsoft.com/office/powerpoint/2010/main" val="64052404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06DB5AB0-AE8A-DE48-A7A2-4CB63BD6F96A}"/>
              </a:ext>
            </a:extLst>
          </p:cNvPr>
          <p:cNvSpPr>
            <a:spLocks noGrp="1"/>
          </p:cNvSpPr>
          <p:nvPr>
            <p:ph type="body" idx="1"/>
          </p:nvPr>
        </p:nvSpPr>
        <p:spPr/>
        <p:txBody>
          <a:bodyPr/>
          <a:lstStyle/>
          <a:p>
            <a:endParaRPr lang="en-US"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98BAB7D5-C899-CA48-87D9-F3E01D212562}"/>
              </a:ext>
            </a:extLst>
          </p:cNvPr>
          <p:cNvSpPr>
            <a:spLocks noGrp="1"/>
          </p:cNvSpPr>
          <p:nvPr>
            <p:ph type="body" idx="1"/>
          </p:nvPr>
        </p:nvSpPr>
        <p:spPr/>
        <p:txBody>
          <a:bodyPr/>
          <a:lstStyle/>
          <a:p>
            <a:endParaRPr lang="en-US"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decades, for a customer to pay by credit card, the card was run through an imprinter. The imprinter made two carbon-copies of the raised numbers and letters on the face of the credit card. The teller would have the patron sign the carbons to authenticate the purchase, keep one copy for the shop, and give the other to the customer. These imprinters, often called “knuckle-busters,” were used in every store that accepted credit cards until the mid-1980s when personal computers and computer networks made </a:t>
            </a:r>
            <a:r>
              <a:rPr lang="en-US" b="1" dirty="0"/>
              <a:t>point-of-sale</a:t>
            </a:r>
            <a:r>
              <a:rPr lang="en-US" dirty="0"/>
              <a:t> (</a:t>
            </a:r>
            <a:r>
              <a:rPr lang="en-US" b="1" dirty="0"/>
              <a:t>POS</a:t>
            </a:r>
            <a:r>
              <a:rPr lang="en-US" dirty="0"/>
              <a:t>) terminals economically feasible. Some retailers still have imprinters for use in the case of power outages, but few people ever see them today, and even fewer under the age of 40 have ever seen them in use.</a:t>
            </a:r>
          </a:p>
        </p:txBody>
      </p:sp>
      <p:sp>
        <p:nvSpPr>
          <p:cNvPr id="4" name="Slide Number Placeholder 3"/>
          <p:cNvSpPr>
            <a:spLocks noGrp="1"/>
          </p:cNvSpPr>
          <p:nvPr>
            <p:ph type="sldNum" sz="quarter" idx="5"/>
          </p:nvPr>
        </p:nvSpPr>
        <p:spPr/>
        <p:txBody>
          <a:bodyPr/>
          <a:lstStyle/>
          <a:p>
            <a:fld id="{6A913750-1E0A-8744-990B-BB53EBCE6F52}" type="slidenum">
              <a:rPr lang="en-US" smtClean="0"/>
              <a:t>3</a:t>
            </a:fld>
            <a:endParaRPr lang="en-US" dirty="0"/>
          </a:p>
        </p:txBody>
      </p:sp>
    </p:spTree>
    <p:extLst>
      <p:ext uri="{BB962C8B-B14F-4D97-AF65-F5344CB8AC3E}">
        <p14:creationId xmlns:p14="http://schemas.microsoft.com/office/powerpoint/2010/main" val="132450009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Many credit-card users spent a lot of time carefully checking their monthly statements against their carbon-copies to verify transactions. The manual entry method had no means of electronic verification. Whenever a merchant had a question about the legitimacy of a customer's credit card, the merchant needed to call the credit card company directly, with typically long hold times, or consult large books of lost or stolen credit-cards, provided monthly by each credit-card company. This made the transaction itself time-consuming. As a result, relatively few small businesses, such as restaurants, accepted credit cards. The advent of inexpensive Internet-connected POS terminals allowed for credit card readers, first stripe-scanners, and, later, chip-readers, which made credit cards instantly verifiable and easily incorporated into data analysis tools. POS terminals are now ubiquitous.</a:t>
            </a:r>
          </a:p>
          <a:p>
            <a:endParaRPr lang="en-US" dirty="0"/>
          </a:p>
          <a:p>
            <a:r>
              <a:rPr lang="en-US" dirty="0"/>
              <a:t>Traveler’s checks were once a necessity for international or interstate trips. In the past most retailers refused to accept out-of-state checks due to the extended processing time and the inability to verify the check’s soundness. This meant that travelers had to purchase travelers checks, at a premium, that would be accepted by most hotels, restaurants, and local banks, with a counter-signature to verify the check’s validity. If traveler’s checks were lost or stolen, the issuer would replace the checks at a local office of the issuer (typically an American Express office), or upon returning home. In addition to having to pay for the traveler’s checks, travelers would also often have to pay a processing fee when used at a hotel, restaurant, or bank, as well as any currency exchange fees. While traveler’s checks provided a degree of financial security from theft, this security came at a price. </a:t>
            </a:r>
          </a:p>
          <a:p>
            <a:endParaRPr lang="en-US" dirty="0"/>
          </a:p>
          <a:p>
            <a:r>
              <a:rPr lang="en-US" dirty="0"/>
              <a:t>With magnetic ink character recognition (MICR) technology, out-of-state checks can be processed nearly as quickly as credit cards, so many merchants are willing to accept these, particularly when issued by large national banks. As a result, very few retailers accept traveler’s checks and today they are about as relevant as an 8-track cassette player.</a:t>
            </a:r>
          </a:p>
          <a:p>
            <a:endParaRPr lang="en-US" dirty="0"/>
          </a:p>
          <a:p>
            <a:endParaRPr lang="en-US" dirty="0"/>
          </a:p>
        </p:txBody>
      </p:sp>
      <p:sp>
        <p:nvSpPr>
          <p:cNvPr id="4" name="Slide Number Placeholder 3"/>
          <p:cNvSpPr>
            <a:spLocks noGrp="1"/>
          </p:cNvSpPr>
          <p:nvPr>
            <p:ph type="sldNum" sz="quarter" idx="5"/>
          </p:nvPr>
        </p:nvSpPr>
        <p:spPr/>
        <p:txBody>
          <a:bodyPr/>
          <a:lstStyle/>
          <a:p>
            <a:fld id="{6A913750-1E0A-8744-990B-BB53EBCE6F52}" type="slidenum">
              <a:rPr lang="en-US" smtClean="0"/>
              <a:t>4</a:t>
            </a:fld>
            <a:endParaRPr lang="en-US" dirty="0"/>
          </a:p>
        </p:txBody>
      </p:sp>
    </p:spTree>
    <p:extLst>
      <p:ext uri="{BB962C8B-B14F-4D97-AF65-F5344CB8AC3E}">
        <p14:creationId xmlns:p14="http://schemas.microsoft.com/office/powerpoint/2010/main" val="124178644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0467C824-DF27-C54A-9313-9EDA0BDD9496}"/>
              </a:ext>
            </a:extLst>
          </p:cNvPr>
          <p:cNvSpPr>
            <a:spLocks noGrp="1"/>
          </p:cNvSpPr>
          <p:nvPr>
            <p:ph type="body" idx="1"/>
          </p:nvPr>
        </p:nvSpPr>
        <p:spPr/>
        <p:txBody>
          <a:bodyPr/>
          <a:lstStyle/>
          <a:p>
            <a:endParaRPr lang="en-US" dirty="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4C1CC161-AFCE-8D4B-9F9F-070332BDA6AC}"/>
              </a:ext>
            </a:extLst>
          </p:cNvPr>
          <p:cNvSpPr>
            <a:spLocks noGrp="1"/>
          </p:cNvSpPr>
          <p:nvPr>
            <p:ph type="body" idx="1"/>
          </p:nvPr>
        </p:nvSpPr>
        <p:spPr/>
        <p:txBody>
          <a:bodyPr/>
          <a:lstStyle/>
          <a:p>
            <a:endParaRPr lang="en-US" dirty="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A913750-1E0A-8744-990B-BB53EBCE6F52}" type="slidenum">
              <a:rPr lang="en-US" smtClean="0"/>
              <a:t>5</a:t>
            </a:fld>
            <a:endParaRPr lang="en-US" dirty="0"/>
          </a:p>
        </p:txBody>
      </p:sp>
    </p:spTree>
    <p:extLst>
      <p:ext uri="{BB962C8B-B14F-4D97-AF65-F5344CB8AC3E}">
        <p14:creationId xmlns:p14="http://schemas.microsoft.com/office/powerpoint/2010/main" val="228776434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84222585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2C541F57-6F91-4CED-B4EA-6846578CEAB3}"/>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84244860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2C541F57-6F91-4CED-B4EA-6846578CEAB3}"/>
              </a:ext>
            </a:extLst>
          </p:cNvPr>
          <p:cNvSpPr>
            <a:spLocks noGrp="1"/>
          </p:cNvSpPr>
          <p:nvPr>
            <p:ph type="body" idx="1"/>
          </p:nvPr>
        </p:nvSpPr>
        <p:spPr/>
        <p:txBody>
          <a:bodyPr/>
          <a:lstStyle/>
          <a:p>
            <a:r>
              <a:rPr lang="en-US" dirty="0"/>
              <a:t>An efficient SCM system anticipates this amplifying effect and adjusts accordingly, allowing each successive step in the chain to flex slightly rather than react abruptly.</a:t>
            </a:r>
          </a:p>
        </p:txBody>
      </p:sp>
    </p:spTree>
    <p:extLst>
      <p:ext uri="{BB962C8B-B14F-4D97-AF65-F5344CB8AC3E}">
        <p14:creationId xmlns:p14="http://schemas.microsoft.com/office/powerpoint/2010/main" val="348665351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2C541F57-6F91-4CED-B4EA-6846578CEAB3}"/>
              </a:ext>
            </a:extLst>
          </p:cNvPr>
          <p:cNvSpPr>
            <a:spLocks noGrp="1"/>
          </p:cNvSpPr>
          <p:nvPr>
            <p:ph type="body" idx="1"/>
          </p:nvPr>
        </p:nvSpPr>
        <p:spPr/>
        <p:txBody>
          <a:bodyPr/>
          <a:lstStyle/>
          <a:p>
            <a:r>
              <a:rPr lang="en-US" dirty="0"/>
              <a:t>For example, a major hotel with its associated restaurant may anticipate a large variation in the number of customers based on the outcome of a particular sporting event. To meet this change in demand the managers must bring in more employees, food and beverage products, and sundries such as toiletries or reduce or maintain existing quantities. Hiring additional employees necessitates increased advertising, interviewing, on-boarding, and training, along with increased pay and accounting expenses.</a:t>
            </a:r>
          </a:p>
        </p:txBody>
      </p:sp>
    </p:spTree>
    <p:extLst>
      <p:ext uri="{BB962C8B-B14F-4D97-AF65-F5344CB8AC3E}">
        <p14:creationId xmlns:p14="http://schemas.microsoft.com/office/powerpoint/2010/main" val="400598806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2C541F57-6F91-4CED-B4EA-6846578CEAB3}"/>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41915280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2C541F57-6F91-4CED-B4EA-6846578CEAB3}"/>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64471345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2C541F57-6F91-4CED-B4EA-6846578CEAB3}"/>
              </a:ext>
            </a:extLst>
          </p:cNvPr>
          <p:cNvSpPr>
            <a:spLocks noGrp="1"/>
          </p:cNvSpPr>
          <p:nvPr>
            <p:ph type="body" idx="1"/>
          </p:nvPr>
        </p:nvSpPr>
        <p:spPr/>
        <p:txBody>
          <a:bodyPr/>
          <a:lstStyle/>
          <a:p>
            <a:r>
              <a:rPr lang="en-US" dirty="0"/>
              <a:t>Along with these top three (by revenue) SCM software providers, there are over 100 other firms providing SCM systems.</a:t>
            </a:r>
          </a:p>
        </p:txBody>
      </p:sp>
    </p:spTree>
    <p:extLst>
      <p:ext uri="{BB962C8B-B14F-4D97-AF65-F5344CB8AC3E}">
        <p14:creationId xmlns:p14="http://schemas.microsoft.com/office/powerpoint/2010/main" val="164068899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2C541F57-6F91-4CED-B4EA-6846578CEAB3}"/>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84698221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2C541F57-6F91-4CED-B4EA-6846578CEAB3}"/>
              </a:ext>
            </a:extLst>
          </p:cNvPr>
          <p:cNvSpPr>
            <a:spLocks noGrp="1"/>
          </p:cNvSpPr>
          <p:nvPr>
            <p:ph type="body" idx="1"/>
          </p:nvPr>
        </p:nvSpPr>
        <p:spPr/>
        <p:txBody>
          <a:bodyPr/>
          <a:lstStyle/>
          <a:p>
            <a:r>
              <a:rPr lang="en-US" dirty="0"/>
              <a:t>In many retail industries, CRM software is the most complex and expensive segment of a business management system. It typically integrates social media, customer support call center interactions, sales and returns, and often joins with supply-chain management. It normally begins by collecting customer information such as email, telephone, and social media data, and then combines this with information regarding the customer’s buying habits so that the management team can better anticipate customer desires.</a:t>
            </a:r>
          </a:p>
        </p:txBody>
      </p:sp>
    </p:spTree>
    <p:extLst>
      <p:ext uri="{BB962C8B-B14F-4D97-AF65-F5344CB8AC3E}">
        <p14:creationId xmlns:p14="http://schemas.microsoft.com/office/powerpoint/2010/main" val="301902349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2C541F57-6F91-4CED-B4EA-6846578CEAB3}"/>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4220396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Ritty sold his cash register company to investors who renamed it the National Cash Register (NCR) Corporation. By 2019, NCR was valued at $9 billion.</a:t>
            </a:r>
          </a:p>
        </p:txBody>
      </p:sp>
      <p:sp>
        <p:nvSpPr>
          <p:cNvPr id="4" name="Slide Number Placeholder 3"/>
          <p:cNvSpPr>
            <a:spLocks noGrp="1"/>
          </p:cNvSpPr>
          <p:nvPr>
            <p:ph type="sldNum" sz="quarter" idx="5"/>
          </p:nvPr>
        </p:nvSpPr>
        <p:spPr/>
        <p:txBody>
          <a:bodyPr/>
          <a:lstStyle/>
          <a:p>
            <a:fld id="{6A913750-1E0A-8744-990B-BB53EBCE6F52}" type="slidenum">
              <a:rPr lang="en-US" smtClean="0"/>
              <a:t>6</a:t>
            </a:fld>
            <a:endParaRPr lang="en-US" dirty="0"/>
          </a:p>
        </p:txBody>
      </p:sp>
    </p:spTree>
    <p:extLst>
      <p:ext uri="{BB962C8B-B14F-4D97-AF65-F5344CB8AC3E}">
        <p14:creationId xmlns:p14="http://schemas.microsoft.com/office/powerpoint/2010/main" val="14087747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2C541F57-6F91-4CED-B4EA-6846578CEAB3}"/>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Most firms offer their own CRM software. For example, SAP includes embedded CRM modules in its enterprise resource planning software, as do Oracle (Commerce solutions), Adobe (Marketing Cloud), and Microsoft (Dynamics CRM).</a:t>
            </a:r>
            <a:endParaRPr lang="en-US" dirty="0"/>
          </a:p>
          <a:p>
            <a:endParaRPr lang="en-US" dirty="0"/>
          </a:p>
        </p:txBody>
      </p:sp>
    </p:spTree>
    <p:extLst>
      <p:ext uri="{BB962C8B-B14F-4D97-AF65-F5344CB8AC3E}">
        <p14:creationId xmlns:p14="http://schemas.microsoft.com/office/powerpoint/2010/main" val="1056812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POS terminal provides an interface for debit and credit cards, smartphone payments, check processing, and a host of other tools, depending on the needs of the retailer. For example, grocery store POS terminals typically include scales for weighing produce, QR code and barcode scanners, cameras, and thermal printers.</a:t>
            </a:r>
          </a:p>
        </p:txBody>
      </p:sp>
      <p:sp>
        <p:nvSpPr>
          <p:cNvPr id="4" name="Slide Number Placeholder 3"/>
          <p:cNvSpPr>
            <a:spLocks noGrp="1"/>
          </p:cNvSpPr>
          <p:nvPr>
            <p:ph type="sldNum" sz="quarter" idx="5"/>
          </p:nvPr>
        </p:nvSpPr>
        <p:spPr/>
        <p:txBody>
          <a:bodyPr/>
          <a:lstStyle/>
          <a:p>
            <a:fld id="{6A913750-1E0A-8744-990B-BB53EBCE6F52}" type="slidenum">
              <a:rPr lang="en-US" smtClean="0"/>
              <a:t>7</a:t>
            </a:fld>
            <a:endParaRPr lang="en-US" dirty="0"/>
          </a:p>
        </p:txBody>
      </p:sp>
    </p:spTree>
    <p:extLst>
      <p:ext uri="{BB962C8B-B14F-4D97-AF65-F5344CB8AC3E}">
        <p14:creationId xmlns:p14="http://schemas.microsoft.com/office/powerpoint/2010/main" val="235166123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The merchant service providers, also known as independent sales organizations, sell or lease the hardware and software necessary to process credit card payments. The acquiring bank issues the business a line-of-credit, allowing the business to use their customers' credit card payments while the payment is being processed. The acquiring bank assumes the risk of the lost funds if the business closes and fails to provide the products that were purchased with credit cards.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t>Additionally, fund reversals, such as when an item purchased with a credit card is returned, or if a customer disputes the validity of a credit card charge, result in lost processing fees and interest on the part of the acquiring bank. For these reasons, acquiring banks and merchant service providers (ISOs) are reluctant to establish accounts with smaller, riskier businesses.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0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3200" dirty="0"/>
              <a:t>Despite these costs, most small business owners believe that the increased sales that accompany the ability to accept credit cards make the expense well worth it. Typically, once a business has a sufficient number of credit card sales, it transitions from an aggregator to a merchant service provider.</a:t>
            </a:r>
            <a:endParaRPr lang="en-US" sz="20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0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dirty="0"/>
          </a:p>
          <a:p>
            <a:endParaRPr lang="en-US" dirty="0"/>
          </a:p>
        </p:txBody>
      </p:sp>
      <p:sp>
        <p:nvSpPr>
          <p:cNvPr id="4" name="Slide Number Placeholder 3"/>
          <p:cNvSpPr>
            <a:spLocks noGrp="1"/>
          </p:cNvSpPr>
          <p:nvPr>
            <p:ph type="sldNum" sz="quarter" idx="5"/>
          </p:nvPr>
        </p:nvSpPr>
        <p:spPr/>
        <p:txBody>
          <a:bodyPr/>
          <a:lstStyle/>
          <a:p>
            <a:fld id="{6A913750-1E0A-8744-990B-BB53EBCE6F52}" type="slidenum">
              <a:rPr lang="en-US" smtClean="0"/>
              <a:t>8</a:t>
            </a:fld>
            <a:endParaRPr lang="en-US" dirty="0"/>
          </a:p>
        </p:txBody>
      </p:sp>
    </p:spTree>
    <p:extLst>
      <p:ext uri="{BB962C8B-B14F-4D97-AF65-F5344CB8AC3E}">
        <p14:creationId xmlns:p14="http://schemas.microsoft.com/office/powerpoint/2010/main" val="272030632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Because the risk is high, merchant service providers are not anxious to deal with small businesses. Merchant service aggregators allow small businesses to share merchant accounts and may charge a higher rate</a:t>
            </a:r>
          </a:p>
        </p:txBody>
      </p:sp>
      <p:sp>
        <p:nvSpPr>
          <p:cNvPr id="4" name="Slide Number Placeholder 3"/>
          <p:cNvSpPr>
            <a:spLocks noGrp="1"/>
          </p:cNvSpPr>
          <p:nvPr>
            <p:ph type="sldNum" sz="quarter" idx="5"/>
          </p:nvPr>
        </p:nvSpPr>
        <p:spPr/>
        <p:txBody>
          <a:bodyPr/>
          <a:lstStyle/>
          <a:p>
            <a:fld id="{6A913750-1E0A-8744-990B-BB53EBCE6F52}" type="slidenum">
              <a:rPr lang="en-US" smtClean="0"/>
              <a:t>9</a:t>
            </a:fld>
            <a:endParaRPr lang="en-US" dirty="0"/>
          </a:p>
        </p:txBody>
      </p:sp>
    </p:spTree>
    <p:extLst>
      <p:ext uri="{BB962C8B-B14F-4D97-AF65-F5344CB8AC3E}">
        <p14:creationId xmlns:p14="http://schemas.microsoft.com/office/powerpoint/2010/main" val="14324980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A913750-1E0A-8744-990B-BB53EBCE6F52}" type="slidenum">
              <a:rPr lang="en-US" smtClean="0"/>
              <a:t>10</a:t>
            </a:fld>
            <a:endParaRPr lang="en-US" dirty="0"/>
          </a:p>
        </p:txBody>
      </p:sp>
    </p:spTree>
    <p:extLst>
      <p:ext uri="{BB962C8B-B14F-4D97-AF65-F5344CB8AC3E}">
        <p14:creationId xmlns:p14="http://schemas.microsoft.com/office/powerpoint/2010/main" val="42734560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Slide W/Cover">
    <p:spTree>
      <p:nvGrpSpPr>
        <p:cNvPr id="1" name=""/>
        <p:cNvGrpSpPr/>
        <p:nvPr/>
      </p:nvGrpSpPr>
      <p:grpSpPr>
        <a:xfrm>
          <a:off x="0" y="0"/>
          <a:ext cx="0" cy="0"/>
          <a:chOff x="0" y="0"/>
          <a:chExt cx="0" cy="0"/>
        </a:xfrm>
      </p:grpSpPr>
      <p:grpSp>
        <p:nvGrpSpPr>
          <p:cNvPr id="20" name="MHE Official Background, fixed">
            <a:extLst>
              <a:ext uri="{C183D7F6-B498-43B3-948B-1728B52AA6E4}">
                <adec:decorative xmlns:adec="http://schemas.microsoft.com/office/drawing/2017/decorative" val="1"/>
              </a:ext>
            </a:extLst>
          </p:cNvPr>
          <p:cNvGrpSpPr/>
          <p:nvPr userDrawn="1"/>
        </p:nvGrpSpPr>
        <p:grpSpPr>
          <a:xfrm>
            <a:off x="346105" y="2099014"/>
            <a:ext cx="3863458" cy="3863458"/>
            <a:chOff x="331115" y="2099014"/>
            <a:chExt cx="3863458" cy="3863458"/>
          </a:xfrm>
        </p:grpSpPr>
        <p:sp>
          <p:nvSpPr>
            <p:cNvPr id="13" name="Rectangle 12">
              <a:extLst>
                <a:ext uri="{FF2B5EF4-FFF2-40B4-BE49-F238E27FC236}">
                  <a16:creationId xmlns:a16="http://schemas.microsoft.com/office/drawing/2014/main" id="{FD9DDEA9-6897-2B48-BA6A-9075880AA615}"/>
                </a:ext>
              </a:extLst>
            </p:cNvPr>
            <p:cNvSpPr/>
            <p:nvPr userDrawn="1"/>
          </p:nvSpPr>
          <p:spPr>
            <a:xfrm>
              <a:off x="331115" y="2099014"/>
              <a:ext cx="3863458" cy="3863458"/>
            </a:xfrm>
            <a:prstGeom prst="rect">
              <a:avLst/>
            </a:prstGeom>
            <a:solidFill>
              <a:srgbClr val="720F11"/>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52AD1ADE-6D88-5C48-9EEF-7E081C733011}"/>
                </a:ext>
              </a:extLst>
            </p:cNvPr>
            <p:cNvSpPr/>
            <p:nvPr userDrawn="1"/>
          </p:nvSpPr>
          <p:spPr>
            <a:xfrm>
              <a:off x="467612" y="2368353"/>
              <a:ext cx="3457621" cy="3457621"/>
            </a:xfrm>
            <a:prstGeom prst="rect">
              <a:avLst/>
            </a:prstGeom>
            <a:solidFill>
              <a:srgbClr val="9F2241"/>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AFE6DE48-1064-2849-AF2D-2E29711B1885}"/>
                </a:ext>
              </a:extLst>
            </p:cNvPr>
            <p:cNvSpPr/>
            <p:nvPr userDrawn="1"/>
          </p:nvSpPr>
          <p:spPr>
            <a:xfrm>
              <a:off x="599258" y="2898475"/>
              <a:ext cx="2793799" cy="2792652"/>
            </a:xfrm>
            <a:prstGeom prst="rect">
              <a:avLst/>
            </a:prstGeom>
            <a:solidFill>
              <a:srgbClr val="E21A23"/>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dirty="0"/>
            </a:p>
          </p:txBody>
        </p:sp>
      </p:grpSp>
      <p:sp>
        <p:nvSpPr>
          <p:cNvPr id="7" name="Title"/>
          <p:cNvSpPr>
            <a:spLocks noGrp="1"/>
          </p:cNvSpPr>
          <p:nvPr>
            <p:ph type="ctrTitle" hasCustomPrompt="1"/>
          </p:nvPr>
        </p:nvSpPr>
        <p:spPr>
          <a:xfrm>
            <a:off x="621792" y="3140014"/>
            <a:ext cx="2788920" cy="1157665"/>
          </a:xfrm>
          <a:prstGeom prst="rect">
            <a:avLst/>
          </a:prstGeom>
        </p:spPr>
        <p:txBody>
          <a:bodyPr anchor="b">
            <a:noAutofit/>
          </a:bodyPr>
          <a:lstStyle>
            <a:lvl1pPr algn="l">
              <a:lnSpc>
                <a:spcPct val="100000"/>
              </a:lnSpc>
              <a:defRPr sz="2600" b="1">
                <a:solidFill>
                  <a:schemeClr val="bg1"/>
                </a:solidFill>
              </a:defRPr>
            </a:lvl1pPr>
          </a:lstStyle>
          <a:p>
            <a:r>
              <a:rPr lang="en-US" dirty="0"/>
              <a:t>Presentation Title</a:t>
            </a:r>
          </a:p>
        </p:txBody>
      </p:sp>
      <p:sp>
        <p:nvSpPr>
          <p:cNvPr id="8" name="Subtitle"/>
          <p:cNvSpPr>
            <a:spLocks noGrp="1"/>
          </p:cNvSpPr>
          <p:nvPr>
            <p:ph type="subTitle" idx="1" hasCustomPrompt="1"/>
          </p:nvPr>
        </p:nvSpPr>
        <p:spPr>
          <a:xfrm>
            <a:off x="621792" y="4261103"/>
            <a:ext cx="2788920" cy="612821"/>
          </a:xfrm>
          <a:prstGeom prst="rect">
            <a:avLst/>
          </a:prstGeom>
        </p:spPr>
        <p:txBody>
          <a:bodyPr/>
          <a:lstStyle>
            <a:lvl1pPr marL="0" indent="0" algn="l">
              <a:buNone/>
              <a:defRPr sz="1800" b="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Presentation Subtitle</a:t>
            </a:r>
          </a:p>
        </p:txBody>
      </p:sp>
      <p:cxnSp>
        <p:nvCxnSpPr>
          <p:cNvPr id="9" name="MHE line separating subtitles from text">
            <a:extLst>
              <a:ext uri="{FF2B5EF4-FFF2-40B4-BE49-F238E27FC236}">
                <a16:creationId xmlns:a16="http://schemas.microsoft.com/office/drawing/2014/main" id="{EC86C884-D766-9149-B40E-B86A943DE6D1}"/>
              </a:ext>
              <a:ext uri="{C183D7F6-B498-43B3-948B-1728B52AA6E4}">
                <adec:decorative xmlns:adec="http://schemas.microsoft.com/office/drawing/2017/decorative" val="1"/>
              </a:ext>
            </a:extLst>
          </p:cNvPr>
          <p:cNvCxnSpPr>
            <a:cxnSpLocks/>
          </p:cNvCxnSpPr>
          <p:nvPr userDrawn="1"/>
        </p:nvCxnSpPr>
        <p:spPr>
          <a:xfrm>
            <a:off x="713232" y="4919472"/>
            <a:ext cx="2532888"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23" name="Text Placeholder"/>
          <p:cNvSpPr>
            <a:spLocks noGrp="1"/>
          </p:cNvSpPr>
          <p:nvPr>
            <p:ph type="body" sz="quarter" idx="10" hasCustomPrompt="1"/>
          </p:nvPr>
        </p:nvSpPr>
        <p:spPr>
          <a:xfrm>
            <a:off x="621792" y="5093208"/>
            <a:ext cx="2788920" cy="576185"/>
          </a:xfrm>
          <a:prstGeom prst="rect">
            <a:avLst/>
          </a:prstGeom>
        </p:spPr>
        <p:txBody>
          <a:bodyPr/>
          <a:lstStyle>
            <a:lvl1pPr>
              <a:spcBef>
                <a:spcPts val="0"/>
              </a:spcBef>
              <a:defRPr sz="1200" b="1">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dirty="0"/>
              <a:t>Extra Text</a:t>
            </a:r>
          </a:p>
        </p:txBody>
      </p:sp>
      <p:sp>
        <p:nvSpPr>
          <p:cNvPr id="3" name="Cover Placeholder">
            <a:extLst>
              <a:ext uri="{FF2B5EF4-FFF2-40B4-BE49-F238E27FC236}">
                <a16:creationId xmlns:a16="http://schemas.microsoft.com/office/drawing/2014/main" id="{67C61915-1FDF-4DF1-95F4-8BAC894B4DC1}"/>
              </a:ext>
            </a:extLst>
          </p:cNvPr>
          <p:cNvSpPr>
            <a:spLocks noGrp="1"/>
          </p:cNvSpPr>
          <p:nvPr>
            <p:ph type="pic" sz="quarter" idx="11" hasCustomPrompt="1"/>
          </p:nvPr>
        </p:nvSpPr>
        <p:spPr>
          <a:xfrm>
            <a:off x="4572000" y="1450229"/>
            <a:ext cx="4229100" cy="4976453"/>
          </a:xfrm>
          <a:prstGeom prst="rect">
            <a:avLst/>
          </a:prstGeom>
        </p:spPr>
        <p:txBody>
          <a:bodyPr/>
          <a:lstStyle>
            <a:lvl1pPr>
              <a:defRPr/>
            </a:lvl1pPr>
          </a:lstStyle>
          <a:p>
            <a:r>
              <a:rPr lang="en-US" dirty="0"/>
              <a:t>Optional: Include Cover Here</a:t>
            </a:r>
          </a:p>
        </p:txBody>
      </p:sp>
      <p:sp>
        <p:nvSpPr>
          <p:cNvPr id="2" name="Long Copyright">
            <a:extLst>
              <a:ext uri="{FF2B5EF4-FFF2-40B4-BE49-F238E27FC236}">
                <a16:creationId xmlns:a16="http://schemas.microsoft.com/office/drawing/2014/main" id="{8AC4EEC4-5547-4185-92E7-A6CAF888043F}"/>
              </a:ext>
            </a:extLst>
          </p:cNvPr>
          <p:cNvSpPr>
            <a:spLocks noGrp="1"/>
          </p:cNvSpPr>
          <p:nvPr>
            <p:ph type="ftr" sz="quarter" idx="12"/>
          </p:nvPr>
        </p:nvSpPr>
        <p:spPr>
          <a:xfrm>
            <a:off x="0" y="6478438"/>
            <a:ext cx="9144000" cy="374266"/>
          </a:xfrm>
        </p:spPr>
        <p:txBody>
          <a:bodyPr/>
          <a:lstStyle>
            <a:lvl1pPr algn="ctr">
              <a:defRPr>
                <a:solidFill>
                  <a:schemeClr val="tx1">
                    <a:lumMod val="50000"/>
                    <a:lumOff val="50000"/>
                  </a:schemeClr>
                </a:solidFill>
              </a:defRPr>
            </a:lvl1pPr>
          </a:lstStyle>
          <a:p>
            <a:pPr defTabSz="457200">
              <a:spcBef>
                <a:spcPct val="20000"/>
              </a:spcBef>
              <a:defRPr/>
            </a:pPr>
            <a:r>
              <a:rPr lang="en-US" dirty="0"/>
              <a:t>© &lt; add the year&gt; McGraw Hill. All rights reserved. Authorized only for instructor use in the classroom.</a:t>
            </a:r>
          </a:p>
          <a:p>
            <a:pPr defTabSz="457200">
              <a:spcBef>
                <a:spcPct val="20000"/>
              </a:spcBef>
              <a:defRPr/>
            </a:pPr>
            <a:r>
              <a:rPr lang="en-US" dirty="0"/>
              <a:t>No reproduction or further distribution permitted without the prior written consent of McGraw Hill.</a:t>
            </a:r>
          </a:p>
        </p:txBody>
      </p:sp>
    </p:spTree>
    <p:extLst>
      <p:ext uri="{BB962C8B-B14F-4D97-AF65-F5344CB8AC3E}">
        <p14:creationId xmlns:p14="http://schemas.microsoft.com/office/powerpoint/2010/main" val="1001655917"/>
      </p:ext>
    </p:extLst>
  </p:cSld>
  <p:clrMapOvr>
    <a:masterClrMapping/>
  </p:clrMapOvr>
  <p:extLst>
    <p:ext uri="{DCECCB84-F9BA-43D5-87BE-67443E8EF086}">
      <p15:sldGuideLst xmlns:p15="http://schemas.microsoft.com/office/powerpoint/2012/main">
        <p15:guide id="1" orient="horz" pos="957">
          <p15:clr>
            <a:srgbClr val="FBAE40"/>
          </p15:clr>
        </p15:guide>
        <p15:guide id="2" orient="horz" pos="4104">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ix Main Placeholders">
    <p:spTree>
      <p:nvGrpSpPr>
        <p:cNvPr id="1" name=""/>
        <p:cNvGrpSpPr/>
        <p:nvPr/>
      </p:nvGrpSpPr>
      <p:grpSpPr>
        <a:xfrm>
          <a:off x="0" y="0"/>
          <a:ext cx="0" cy="0"/>
          <a:chOff x="0" y="0"/>
          <a:chExt cx="0" cy="0"/>
        </a:xfrm>
      </p:grpSpPr>
      <p:sp>
        <p:nvSpPr>
          <p:cNvPr id="2" name="Slide Title">
            <a:extLst>
              <a:ext uri="{FF2B5EF4-FFF2-40B4-BE49-F238E27FC236}">
                <a16:creationId xmlns:a16="http://schemas.microsoft.com/office/drawing/2014/main" id="{A4407840-F6A4-4638-BB2F-9FBAA1A81461}"/>
              </a:ext>
            </a:extLst>
          </p:cNvPr>
          <p:cNvSpPr>
            <a:spLocks noGrp="1"/>
          </p:cNvSpPr>
          <p:nvPr>
            <p:ph type="title" hasCustomPrompt="1"/>
          </p:nvPr>
        </p:nvSpPr>
        <p:spPr>
          <a:xfrm>
            <a:off x="342900" y="304800"/>
            <a:ext cx="8458200" cy="678611"/>
          </a:xfrm>
          <a:prstGeom prst="rect">
            <a:avLst/>
          </a:prstGeom>
        </p:spPr>
        <p:txBody>
          <a:bodyPr anchor="ctr"/>
          <a:lstStyle>
            <a:lvl1pPr>
              <a:defRPr sz="2400"/>
            </a:lvl1pPr>
          </a:lstStyle>
          <a:p>
            <a:r>
              <a:rPr lang="en-US" dirty="0"/>
              <a:t>Slide Title</a:t>
            </a:r>
            <a:br>
              <a:rPr lang="en-US" dirty="0"/>
            </a:br>
            <a:endParaRPr lang="en-US" dirty="0"/>
          </a:p>
        </p:txBody>
      </p:sp>
      <p:sp>
        <p:nvSpPr>
          <p:cNvPr id="5" name="Content Placeholder 1">
            <a:extLst>
              <a:ext uri="{FF2B5EF4-FFF2-40B4-BE49-F238E27FC236}">
                <a16:creationId xmlns:a16="http://schemas.microsoft.com/office/drawing/2014/main" id="{D13536C2-DC17-4031-9948-17E37EF99112}"/>
              </a:ext>
            </a:extLst>
          </p:cNvPr>
          <p:cNvSpPr>
            <a:spLocks noGrp="1"/>
          </p:cNvSpPr>
          <p:nvPr>
            <p:ph sz="quarter" idx="11" hasCustomPrompt="1"/>
          </p:nvPr>
        </p:nvSpPr>
        <p:spPr>
          <a:xfrm>
            <a:off x="342900" y="1276710"/>
            <a:ext cx="8458200" cy="612476"/>
          </a:xfrm>
          <a:prstGeom prst="rect">
            <a:avLst/>
          </a:prstGeom>
        </p:spPr>
        <p:txBody>
          <a:bodyPr/>
          <a:lstStyle>
            <a:lvl1pPr>
              <a:defRPr/>
            </a:lvl1pPr>
          </a:lstStyle>
          <a:p>
            <a:pPr lvl="0"/>
            <a:r>
              <a:rPr lang="en-US" dirty="0"/>
              <a:t>Slide Content</a:t>
            </a:r>
          </a:p>
          <a:p>
            <a:pPr lvl="1"/>
            <a:r>
              <a:rPr lang="en-US" dirty="0"/>
              <a:t>Second level</a:t>
            </a:r>
          </a:p>
          <a:p>
            <a:pPr lvl="2"/>
            <a:r>
              <a:rPr lang="en-US" dirty="0"/>
              <a:t>Third level</a:t>
            </a:r>
          </a:p>
        </p:txBody>
      </p:sp>
      <p:sp>
        <p:nvSpPr>
          <p:cNvPr id="6" name="Content Placeholder 2">
            <a:extLst>
              <a:ext uri="{FF2B5EF4-FFF2-40B4-BE49-F238E27FC236}">
                <a16:creationId xmlns:a16="http://schemas.microsoft.com/office/drawing/2014/main" id="{0B2D170F-7AF9-40BB-A11B-08474DF5C3AA}"/>
              </a:ext>
            </a:extLst>
          </p:cNvPr>
          <p:cNvSpPr>
            <a:spLocks noGrp="1"/>
          </p:cNvSpPr>
          <p:nvPr>
            <p:ph sz="quarter" idx="14" hasCustomPrompt="1"/>
          </p:nvPr>
        </p:nvSpPr>
        <p:spPr>
          <a:xfrm>
            <a:off x="342900" y="2070496"/>
            <a:ext cx="8458200" cy="649138"/>
          </a:xfrm>
        </p:spPr>
        <p:txBody>
          <a:bodyPr/>
          <a:lstStyle>
            <a:lvl1pPr>
              <a:defRPr/>
            </a:lvl1pPr>
          </a:lstStyle>
          <a:p>
            <a:pPr lvl="0"/>
            <a:r>
              <a:rPr lang="en-US" dirty="0"/>
              <a:t>Slide Content 2</a:t>
            </a:r>
          </a:p>
          <a:p>
            <a:pPr lvl="1"/>
            <a:r>
              <a:rPr lang="en-US" dirty="0"/>
              <a:t>Second level</a:t>
            </a:r>
          </a:p>
          <a:p>
            <a:pPr lvl="2"/>
            <a:r>
              <a:rPr lang="en-US" dirty="0"/>
              <a:t>Third level</a:t>
            </a:r>
          </a:p>
        </p:txBody>
      </p:sp>
      <p:sp>
        <p:nvSpPr>
          <p:cNvPr id="8" name="Content Placeholder 3">
            <a:extLst>
              <a:ext uri="{FF2B5EF4-FFF2-40B4-BE49-F238E27FC236}">
                <a16:creationId xmlns:a16="http://schemas.microsoft.com/office/drawing/2014/main" id="{3356A590-66B5-4770-8441-82DC031F56EA}"/>
              </a:ext>
            </a:extLst>
          </p:cNvPr>
          <p:cNvSpPr>
            <a:spLocks noGrp="1"/>
          </p:cNvSpPr>
          <p:nvPr>
            <p:ph sz="quarter" idx="15" hasCustomPrompt="1"/>
          </p:nvPr>
        </p:nvSpPr>
        <p:spPr>
          <a:xfrm>
            <a:off x="342900" y="2900944"/>
            <a:ext cx="8458200" cy="673100"/>
          </a:xfrm>
        </p:spPr>
        <p:txBody>
          <a:bodyPr/>
          <a:lstStyle>
            <a:lvl1pPr>
              <a:defRPr/>
            </a:lvl1pPr>
          </a:lstStyle>
          <a:p>
            <a:pPr lvl="0"/>
            <a:r>
              <a:rPr lang="en-US" dirty="0"/>
              <a:t>Slide Content 3</a:t>
            </a:r>
          </a:p>
          <a:p>
            <a:pPr lvl="1"/>
            <a:r>
              <a:rPr lang="en-US" dirty="0"/>
              <a:t>Second level</a:t>
            </a:r>
          </a:p>
          <a:p>
            <a:pPr lvl="2"/>
            <a:r>
              <a:rPr lang="en-US" dirty="0"/>
              <a:t>Third level</a:t>
            </a:r>
          </a:p>
        </p:txBody>
      </p:sp>
      <p:sp>
        <p:nvSpPr>
          <p:cNvPr id="11" name="Content Placeholder 4">
            <a:extLst>
              <a:ext uri="{FF2B5EF4-FFF2-40B4-BE49-F238E27FC236}">
                <a16:creationId xmlns:a16="http://schemas.microsoft.com/office/drawing/2014/main" id="{30BD29E5-BD7B-4CD0-9B09-8F8B24F89FBE}"/>
              </a:ext>
            </a:extLst>
          </p:cNvPr>
          <p:cNvSpPr>
            <a:spLocks noGrp="1"/>
          </p:cNvSpPr>
          <p:nvPr>
            <p:ph sz="quarter" idx="16" hasCustomPrompt="1"/>
          </p:nvPr>
        </p:nvSpPr>
        <p:spPr>
          <a:xfrm>
            <a:off x="342900" y="3755354"/>
            <a:ext cx="8458200" cy="698500"/>
          </a:xfrm>
        </p:spPr>
        <p:txBody>
          <a:bodyPr/>
          <a:lstStyle>
            <a:lvl1pPr>
              <a:defRPr/>
            </a:lvl1pPr>
          </a:lstStyle>
          <a:p>
            <a:pPr lvl="0"/>
            <a:r>
              <a:rPr lang="en-US" dirty="0"/>
              <a:t>Slide Content 4</a:t>
            </a:r>
          </a:p>
          <a:p>
            <a:pPr lvl="1"/>
            <a:r>
              <a:rPr lang="en-US" dirty="0"/>
              <a:t>Second level</a:t>
            </a:r>
          </a:p>
          <a:p>
            <a:pPr lvl="2"/>
            <a:r>
              <a:rPr lang="en-US" dirty="0"/>
              <a:t>Third level</a:t>
            </a:r>
          </a:p>
        </p:txBody>
      </p:sp>
      <p:sp>
        <p:nvSpPr>
          <p:cNvPr id="13" name="Content Placeholder 5">
            <a:extLst>
              <a:ext uri="{FF2B5EF4-FFF2-40B4-BE49-F238E27FC236}">
                <a16:creationId xmlns:a16="http://schemas.microsoft.com/office/drawing/2014/main" id="{E908CA92-5DB2-4DC0-937B-1B178AA91781}"/>
              </a:ext>
            </a:extLst>
          </p:cNvPr>
          <p:cNvSpPr>
            <a:spLocks noGrp="1"/>
          </p:cNvSpPr>
          <p:nvPr>
            <p:ph sz="quarter" idx="17" hasCustomPrompt="1"/>
          </p:nvPr>
        </p:nvSpPr>
        <p:spPr>
          <a:xfrm>
            <a:off x="342900" y="4635164"/>
            <a:ext cx="8458200" cy="698500"/>
          </a:xfrm>
        </p:spPr>
        <p:txBody>
          <a:bodyPr/>
          <a:lstStyle>
            <a:lvl1pPr>
              <a:defRPr/>
            </a:lvl1pPr>
          </a:lstStyle>
          <a:p>
            <a:pPr lvl="0"/>
            <a:r>
              <a:rPr lang="en-US" dirty="0"/>
              <a:t>Slide Content 5</a:t>
            </a:r>
          </a:p>
          <a:p>
            <a:pPr lvl="1"/>
            <a:r>
              <a:rPr lang="en-US" dirty="0"/>
              <a:t>Second level</a:t>
            </a:r>
          </a:p>
          <a:p>
            <a:pPr lvl="2"/>
            <a:r>
              <a:rPr lang="en-US" dirty="0"/>
              <a:t>Third level</a:t>
            </a:r>
          </a:p>
        </p:txBody>
      </p:sp>
      <p:sp>
        <p:nvSpPr>
          <p:cNvPr id="15" name="Content Placeholder 6">
            <a:extLst>
              <a:ext uri="{FF2B5EF4-FFF2-40B4-BE49-F238E27FC236}">
                <a16:creationId xmlns:a16="http://schemas.microsoft.com/office/drawing/2014/main" id="{8B728CCD-2639-461B-9841-57505AC13467}"/>
              </a:ext>
            </a:extLst>
          </p:cNvPr>
          <p:cNvSpPr>
            <a:spLocks noGrp="1"/>
          </p:cNvSpPr>
          <p:nvPr>
            <p:ph sz="quarter" idx="18" hasCustomPrompt="1"/>
          </p:nvPr>
        </p:nvSpPr>
        <p:spPr>
          <a:xfrm>
            <a:off x="342900" y="5514975"/>
            <a:ext cx="8458200" cy="733425"/>
          </a:xfrm>
        </p:spPr>
        <p:txBody>
          <a:bodyPr/>
          <a:lstStyle>
            <a:lvl1pPr>
              <a:defRPr/>
            </a:lvl1pPr>
          </a:lstStyle>
          <a:p>
            <a:pPr lvl="0"/>
            <a:r>
              <a:rPr lang="en-US" dirty="0"/>
              <a:t>Slide Content 6</a:t>
            </a:r>
          </a:p>
          <a:p>
            <a:pPr lvl="1"/>
            <a:r>
              <a:rPr lang="en-US" dirty="0"/>
              <a:t>Second level</a:t>
            </a:r>
          </a:p>
          <a:p>
            <a:pPr lvl="2"/>
            <a:r>
              <a:rPr lang="en-US" dirty="0"/>
              <a:t>Third level</a:t>
            </a:r>
          </a:p>
        </p:txBody>
      </p:sp>
      <p:sp>
        <p:nvSpPr>
          <p:cNvPr id="7" name="Appendix Link">
            <a:extLst>
              <a:ext uri="{FF2B5EF4-FFF2-40B4-BE49-F238E27FC236}">
                <a16:creationId xmlns:a16="http://schemas.microsoft.com/office/drawing/2014/main" id="{24E3FC7A-8095-4466-BF43-4B6D04A5D884}"/>
              </a:ext>
            </a:extLst>
          </p:cNvPr>
          <p:cNvSpPr>
            <a:spLocks noGrp="1"/>
          </p:cNvSpPr>
          <p:nvPr>
            <p:ph type="body" sz="quarter" idx="12" hasCustomPrompt="1"/>
          </p:nvPr>
        </p:nvSpPr>
        <p:spPr>
          <a:xfrm>
            <a:off x="3369564" y="6324600"/>
            <a:ext cx="2404872" cy="190500"/>
          </a:xfrm>
        </p:spPr>
        <p:txBody>
          <a:bodyPr anchor="b">
            <a:noAutofit/>
          </a:bodyPr>
          <a:lstStyle>
            <a:lvl1pPr algn="ctr">
              <a:defRPr sz="900"/>
            </a:lvl1pPr>
          </a:lstStyle>
          <a:p>
            <a:pPr lvl="0"/>
            <a:r>
              <a:rPr lang="en-US" dirty="0"/>
              <a:t>Add text alternative link, if needed.</a:t>
            </a:r>
          </a:p>
        </p:txBody>
      </p:sp>
      <p:sp>
        <p:nvSpPr>
          <p:cNvPr id="9" name="Image Credit">
            <a:extLst>
              <a:ext uri="{FF2B5EF4-FFF2-40B4-BE49-F238E27FC236}">
                <a16:creationId xmlns:a16="http://schemas.microsoft.com/office/drawing/2014/main" id="{29651301-3A88-4CBC-9B7F-A569599DC51F}"/>
              </a:ext>
            </a:extLst>
          </p:cNvPr>
          <p:cNvSpPr>
            <a:spLocks noGrp="1"/>
          </p:cNvSpPr>
          <p:nvPr>
            <p:ph type="body" sz="quarter" idx="13" hasCustomPrompt="1"/>
          </p:nvPr>
        </p:nvSpPr>
        <p:spPr>
          <a:xfrm>
            <a:off x="1562101" y="6684963"/>
            <a:ext cx="6972299" cy="173037"/>
          </a:xfrm>
        </p:spPr>
        <p:txBody>
          <a:bodyPr anchor="ctr">
            <a:noAutofit/>
          </a:bodyPr>
          <a:lstStyle>
            <a:lvl1pPr algn="r">
              <a:defRPr sz="800">
                <a:solidFill>
                  <a:schemeClr val="tx1">
                    <a:lumMod val="65000"/>
                    <a:lumOff val="35000"/>
                  </a:schemeClr>
                </a:solidFill>
              </a:defRPr>
            </a:lvl1pPr>
            <a:lvl2pPr algn="r">
              <a:defRPr sz="900"/>
            </a:lvl2pPr>
            <a:lvl3pPr algn="r">
              <a:defRPr sz="900"/>
            </a:lvl3pPr>
            <a:lvl4pPr algn="r">
              <a:defRPr sz="900"/>
            </a:lvl4pPr>
            <a:lvl5pPr algn="r">
              <a:defRPr sz="900"/>
            </a:lvl5pPr>
          </a:lstStyle>
          <a:p>
            <a:pPr lvl="0"/>
            <a:r>
              <a:rPr lang="en-US" dirty="0"/>
              <a:t>Insert Image Credit Here</a:t>
            </a:r>
          </a:p>
        </p:txBody>
      </p:sp>
      <p:sp>
        <p:nvSpPr>
          <p:cNvPr id="3" name="Slide Number Placeholder">
            <a:extLst>
              <a:ext uri="{FF2B5EF4-FFF2-40B4-BE49-F238E27FC236}">
                <a16:creationId xmlns:a16="http://schemas.microsoft.com/office/drawing/2014/main" id="{745DF60F-BF33-428F-883B-9C19F83780BF}"/>
              </a:ext>
            </a:extLst>
          </p:cNvPr>
          <p:cNvSpPr>
            <a:spLocks noGrp="1"/>
          </p:cNvSpPr>
          <p:nvPr>
            <p:ph type="sldNum" sz="quarter" idx="10"/>
          </p:nvPr>
        </p:nvSpPr>
        <p:spPr/>
        <p:txBody>
          <a:bodyPr/>
          <a:lstStyle/>
          <a:p>
            <a:fld id="{68151E55-6873-49E2-B8D5-2F265E6F1973}" type="slidenum">
              <a:rPr lang="en-US" smtClean="0"/>
              <a:t>‹#›</a:t>
            </a:fld>
            <a:endParaRPr lang="en-US" dirty="0"/>
          </a:p>
        </p:txBody>
      </p:sp>
    </p:spTree>
    <p:extLst>
      <p:ext uri="{BB962C8B-B14F-4D97-AF65-F5344CB8AC3E}">
        <p14:creationId xmlns:p14="http://schemas.microsoft.com/office/powerpoint/2010/main" val="407061431"/>
      </p:ext>
    </p:extLst>
  </p:cSld>
  <p:clrMapOvr>
    <a:masterClrMapping/>
  </p:clrMapOvr>
  <p:extLst>
    <p:ext uri="{DCECCB84-F9BA-43D5-87BE-67443E8EF086}">
      <p15:sldGuideLst xmlns:p15="http://schemas.microsoft.com/office/powerpoint/2012/main">
        <p15:guide id="1" orient="horz" pos="2592">
          <p15:clr>
            <a:srgbClr val="FBAE40"/>
          </p15:clr>
        </p15:guide>
        <p15:guide id="2" orient="horz" pos="2736">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losingSlide">
    <p:spTree>
      <p:nvGrpSpPr>
        <p:cNvPr id="1" name=""/>
        <p:cNvGrpSpPr/>
        <p:nvPr/>
      </p:nvGrpSpPr>
      <p:grpSpPr>
        <a:xfrm>
          <a:off x="0" y="0"/>
          <a:ext cx="0" cy="0"/>
          <a:chOff x="0" y="0"/>
          <a:chExt cx="0" cy="0"/>
        </a:xfrm>
      </p:grpSpPr>
      <p:sp>
        <p:nvSpPr>
          <p:cNvPr id="2" name="Hidden Slide Title">
            <a:extLst>
              <a:ext uri="{FF2B5EF4-FFF2-40B4-BE49-F238E27FC236}">
                <a16:creationId xmlns:a16="http://schemas.microsoft.com/office/drawing/2014/main" id="{D3229D0C-04EF-482F-B26C-8D49CD33DBE3}"/>
              </a:ext>
            </a:extLst>
          </p:cNvPr>
          <p:cNvSpPr>
            <a:spLocks noGrp="1"/>
          </p:cNvSpPr>
          <p:nvPr>
            <p:ph type="title" hasCustomPrompt="1"/>
          </p:nvPr>
        </p:nvSpPr>
        <p:spPr>
          <a:xfrm>
            <a:off x="3425949" y="418391"/>
            <a:ext cx="2292103" cy="291823"/>
          </a:xfrm>
          <a:prstGeom prst="rect">
            <a:avLst/>
          </a:prstGeom>
        </p:spPr>
        <p:txBody>
          <a:bodyPr/>
          <a:lstStyle>
            <a:lvl1pPr>
              <a:defRPr>
                <a:solidFill>
                  <a:schemeClr val="tx1"/>
                </a:solidFill>
              </a:defRPr>
            </a:lvl1pPr>
          </a:lstStyle>
          <a:p>
            <a:r>
              <a:rPr lang="en-US" dirty="0"/>
              <a:t>Add hidden title here </a:t>
            </a:r>
          </a:p>
        </p:txBody>
      </p:sp>
      <p:pic>
        <p:nvPicPr>
          <p:cNvPr id="6" name="MGH Logo">
            <a:extLst>
              <a:ext uri="{FF2B5EF4-FFF2-40B4-BE49-F238E27FC236}">
                <a16:creationId xmlns:a16="http://schemas.microsoft.com/office/drawing/2014/main" id="{60DCFDF5-2A5B-440E-888A-BC0BFEF9FF5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350211" y="1005697"/>
            <a:ext cx="2443579" cy="2443579"/>
          </a:xfrm>
          <a:prstGeom prst="rect">
            <a:avLst/>
          </a:prstGeom>
        </p:spPr>
      </p:pic>
      <p:sp>
        <p:nvSpPr>
          <p:cNvPr id="3" name="Long Copyright">
            <a:extLst>
              <a:ext uri="{FF2B5EF4-FFF2-40B4-BE49-F238E27FC236}">
                <a16:creationId xmlns:a16="http://schemas.microsoft.com/office/drawing/2014/main" id="{9AB572CE-E262-4FA6-8D47-02F068ADD1BE}"/>
              </a:ext>
            </a:extLst>
          </p:cNvPr>
          <p:cNvSpPr>
            <a:spLocks noGrp="1"/>
          </p:cNvSpPr>
          <p:nvPr>
            <p:ph type="ftr" sz="quarter" idx="10"/>
          </p:nvPr>
        </p:nvSpPr>
        <p:spPr>
          <a:xfrm>
            <a:off x="0" y="6487064"/>
            <a:ext cx="9144000" cy="370936"/>
          </a:xfrm>
        </p:spPr>
        <p:txBody>
          <a:bodyPr/>
          <a:lstStyle>
            <a:lvl1pPr algn="ctr">
              <a:defRPr/>
            </a:lvl1pPr>
          </a:lstStyle>
          <a:p>
            <a:pPr defTabSz="457200">
              <a:spcBef>
                <a:spcPct val="20000"/>
              </a:spcBef>
              <a:defRPr/>
            </a:pPr>
            <a:r>
              <a:rPr lang="en-US" dirty="0"/>
              <a:t>© &lt; add the year&gt; McGraw Hill. All rights reserved. Authorized only for instructor use in the classroom.</a:t>
            </a:r>
          </a:p>
          <a:p>
            <a:pPr defTabSz="457200">
              <a:spcBef>
                <a:spcPct val="20000"/>
              </a:spcBef>
              <a:defRPr/>
            </a:pPr>
            <a:r>
              <a:rPr lang="en-US" dirty="0"/>
              <a:t>No reproduction or further distribution permitted without the prior written consent of McGraw Hill.</a:t>
            </a:r>
          </a:p>
        </p:txBody>
      </p:sp>
      <p:sp>
        <p:nvSpPr>
          <p:cNvPr id="9" name="MGH Tagline">
            <a:extLst>
              <a:ext uri="{FF2B5EF4-FFF2-40B4-BE49-F238E27FC236}">
                <a16:creationId xmlns:a16="http://schemas.microsoft.com/office/drawing/2014/main" id="{F040BF5C-A78D-440C-93DF-72F3F641F3F1}"/>
              </a:ext>
            </a:extLst>
          </p:cNvPr>
          <p:cNvSpPr txBox="1"/>
          <p:nvPr userDrawn="1"/>
        </p:nvSpPr>
        <p:spPr>
          <a:xfrm>
            <a:off x="1730746" y="3796682"/>
            <a:ext cx="5682508" cy="4690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40" normalizeH="0" baseline="0" noProof="0" dirty="0">
                <a:ln>
                  <a:noFill/>
                </a:ln>
                <a:solidFill>
                  <a:srgbClr val="000000"/>
                </a:solidFill>
                <a:effectLst/>
                <a:uLnTx/>
                <a:uFillTx/>
                <a:latin typeface="Arial" panose="020B0604020202020204" pitchFamily="34" charset="0"/>
                <a:ea typeface="Calibri" panose="020F0502020204030204" pitchFamily="34" charset="0"/>
                <a:cs typeface="+mn-cs"/>
              </a:rPr>
              <a:t>Because learning changes everything.</a:t>
            </a:r>
            <a:r>
              <a:rPr kumimoji="0" lang="en-US" sz="1400" b="0" i="0" u="none" strike="noStrike" kern="1200" cap="none" spc="40" normalizeH="0" baseline="60000" noProof="0" dirty="0">
                <a:ln>
                  <a:noFill/>
                </a:ln>
                <a:solidFill>
                  <a:srgbClr val="000000"/>
                </a:solidFill>
                <a:effectLst/>
                <a:uLnTx/>
                <a:uFillTx/>
                <a:latin typeface="Arial" panose="020B0604020202020204" pitchFamily="34" charset="0"/>
                <a:ea typeface="Calibri" panose="020F0502020204030204" pitchFamily="34" charset="0"/>
                <a:cs typeface="+mn-cs"/>
              </a:rPr>
              <a:t>®</a:t>
            </a:r>
            <a:endParaRPr kumimoji="0" lang="en-US" sz="2400" b="0" i="0" u="none" strike="noStrike" kern="1200" cap="none" spc="40" normalizeH="0" baseline="60000" noProof="0" dirty="0">
              <a:ln>
                <a:noFill/>
              </a:ln>
              <a:solidFill>
                <a:srgbClr val="000000"/>
              </a:solidFill>
              <a:effectLst/>
              <a:uLnTx/>
              <a:uFillTx/>
              <a:latin typeface="+mn-lt"/>
              <a:ea typeface="+mn-ea"/>
              <a:cs typeface="+mn-cs"/>
            </a:endParaRPr>
          </a:p>
        </p:txBody>
      </p:sp>
      <p:sp>
        <p:nvSpPr>
          <p:cNvPr id="10" name="MGH URL">
            <a:extLst>
              <a:ext uri="{FF2B5EF4-FFF2-40B4-BE49-F238E27FC236}">
                <a16:creationId xmlns:a16="http://schemas.microsoft.com/office/drawing/2014/main" id="{2215B5DD-E18E-478F-81B9-79BA83A9A251}"/>
              </a:ext>
            </a:extLst>
          </p:cNvPr>
          <p:cNvSpPr txBox="1"/>
          <p:nvPr userDrawn="1"/>
        </p:nvSpPr>
        <p:spPr>
          <a:xfrm>
            <a:off x="3269085" y="5329121"/>
            <a:ext cx="2605831"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mn-lt"/>
                <a:ea typeface="+mn-ea"/>
                <a:cs typeface="+mn-cs"/>
              </a:rPr>
              <a:t>www.mheducation.com</a:t>
            </a:r>
            <a:endParaRPr kumimoji="0" lang="en-US" sz="2000" b="0" i="0" u="none" strike="noStrike" kern="1200" cap="none" spc="0" normalizeH="0" baseline="0" noProof="0" dirty="0">
              <a:ln>
                <a:noFill/>
              </a:ln>
              <a:solidFill>
                <a:srgbClr val="000000"/>
              </a:solidFill>
              <a:effectLst/>
              <a:uLnTx/>
              <a:uFillTx/>
              <a:latin typeface="+mn-lt"/>
              <a:ea typeface="+mn-ea"/>
              <a:cs typeface="+mn-cs"/>
            </a:endParaRPr>
          </a:p>
        </p:txBody>
      </p:sp>
    </p:spTree>
    <p:extLst>
      <p:ext uri="{BB962C8B-B14F-4D97-AF65-F5344CB8AC3E}">
        <p14:creationId xmlns:p14="http://schemas.microsoft.com/office/powerpoint/2010/main" val="74436681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AppendixDivider">
    <p:spTree>
      <p:nvGrpSpPr>
        <p:cNvPr id="1" name=""/>
        <p:cNvGrpSpPr/>
        <p:nvPr/>
      </p:nvGrpSpPr>
      <p:grpSpPr>
        <a:xfrm>
          <a:off x="0" y="0"/>
          <a:ext cx="0" cy="0"/>
          <a:chOff x="0" y="0"/>
          <a:chExt cx="0" cy="0"/>
        </a:xfrm>
      </p:grpSpPr>
      <p:sp>
        <p:nvSpPr>
          <p:cNvPr id="2" name="Slide Title">
            <a:extLst>
              <a:ext uri="{FF2B5EF4-FFF2-40B4-BE49-F238E27FC236}">
                <a16:creationId xmlns:a16="http://schemas.microsoft.com/office/drawing/2014/main" id="{A6CA9270-FD0E-4B64-B0D8-24095E6A2959}"/>
              </a:ext>
            </a:extLst>
          </p:cNvPr>
          <p:cNvSpPr>
            <a:spLocks noGrp="1"/>
          </p:cNvSpPr>
          <p:nvPr>
            <p:ph type="title" hasCustomPrompt="1"/>
          </p:nvPr>
        </p:nvSpPr>
        <p:spPr>
          <a:xfrm>
            <a:off x="342899" y="2366309"/>
            <a:ext cx="7696919" cy="526936"/>
          </a:xfrm>
          <a:prstGeom prst="rect">
            <a:avLst/>
          </a:prstGeom>
        </p:spPr>
        <p:txBody>
          <a:bodyPr anchor="ctr"/>
          <a:lstStyle>
            <a:lvl1pPr>
              <a:defRPr/>
            </a:lvl1pPr>
          </a:lstStyle>
          <a:p>
            <a:r>
              <a:rPr lang="en-US" dirty="0"/>
              <a:t>Accessibility Content: Text Alternatives for Images</a:t>
            </a:r>
          </a:p>
        </p:txBody>
      </p:sp>
      <p:sp>
        <p:nvSpPr>
          <p:cNvPr id="3" name="Slide Number Placeholder">
            <a:extLst>
              <a:ext uri="{FF2B5EF4-FFF2-40B4-BE49-F238E27FC236}">
                <a16:creationId xmlns:a16="http://schemas.microsoft.com/office/drawing/2014/main" id="{0B6E1DCB-9B8A-423D-B48B-2CCDE624B45C}"/>
              </a:ext>
            </a:extLst>
          </p:cNvPr>
          <p:cNvSpPr>
            <a:spLocks noGrp="1"/>
          </p:cNvSpPr>
          <p:nvPr>
            <p:ph type="sldNum" sz="quarter" idx="10"/>
          </p:nvPr>
        </p:nvSpPr>
        <p:spPr>
          <a:xfrm>
            <a:off x="8637202" y="6682314"/>
            <a:ext cx="342900" cy="143831"/>
          </a:xfrm>
        </p:spPr>
        <p:txBody>
          <a:bodyPr/>
          <a:lstStyle/>
          <a:p>
            <a:fld id="{68151E55-6873-49E2-B8D5-2F265E6F1973}" type="slidenum">
              <a:rPr lang="en-US" smtClean="0"/>
              <a:t>‹#›</a:t>
            </a:fld>
            <a:endParaRPr lang="en-US" dirty="0"/>
          </a:p>
        </p:txBody>
      </p:sp>
    </p:spTree>
    <p:extLst>
      <p:ext uri="{BB962C8B-B14F-4D97-AF65-F5344CB8AC3E}">
        <p14:creationId xmlns:p14="http://schemas.microsoft.com/office/powerpoint/2010/main" val="369257103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Misc. Divider">
    <p:spTree>
      <p:nvGrpSpPr>
        <p:cNvPr id="1" name=""/>
        <p:cNvGrpSpPr/>
        <p:nvPr/>
      </p:nvGrpSpPr>
      <p:grpSpPr>
        <a:xfrm>
          <a:off x="0" y="0"/>
          <a:ext cx="0" cy="0"/>
          <a:chOff x="0" y="0"/>
          <a:chExt cx="0" cy="0"/>
        </a:xfrm>
      </p:grpSpPr>
      <p:sp>
        <p:nvSpPr>
          <p:cNvPr id="2" name="Slide Title">
            <a:extLst>
              <a:ext uri="{FF2B5EF4-FFF2-40B4-BE49-F238E27FC236}">
                <a16:creationId xmlns:a16="http://schemas.microsoft.com/office/drawing/2014/main" id="{C0136BE0-3F2D-44D5-B125-B7A30D2C8896}"/>
              </a:ext>
            </a:extLst>
          </p:cNvPr>
          <p:cNvSpPr>
            <a:spLocks noGrp="1"/>
          </p:cNvSpPr>
          <p:nvPr>
            <p:ph type="title"/>
          </p:nvPr>
        </p:nvSpPr>
        <p:spPr>
          <a:xfrm>
            <a:off x="339450" y="117244"/>
            <a:ext cx="6065851" cy="730970"/>
          </a:xfrm>
          <a:prstGeom prst="rect">
            <a:avLst/>
          </a:prstGeom>
        </p:spPr>
        <p:txBody>
          <a:bodyPr/>
          <a:lstStyle/>
          <a:p>
            <a:r>
              <a:rPr lang="en-US" dirty="0"/>
              <a:t>Click to edit Master title style</a:t>
            </a:r>
          </a:p>
        </p:txBody>
      </p:sp>
      <p:sp>
        <p:nvSpPr>
          <p:cNvPr id="3" name="Slide Number Placeholder">
            <a:extLst>
              <a:ext uri="{FF2B5EF4-FFF2-40B4-BE49-F238E27FC236}">
                <a16:creationId xmlns:a16="http://schemas.microsoft.com/office/drawing/2014/main" id="{FA117DCA-6A6D-48B9-9002-DA1E4814BF99}"/>
              </a:ext>
            </a:extLst>
          </p:cNvPr>
          <p:cNvSpPr>
            <a:spLocks noGrp="1"/>
          </p:cNvSpPr>
          <p:nvPr>
            <p:ph type="sldNum" sz="quarter" idx="10"/>
          </p:nvPr>
        </p:nvSpPr>
        <p:spPr/>
        <p:txBody>
          <a:bodyPr/>
          <a:lstStyle/>
          <a:p>
            <a:fld id="{68151E55-6873-49E2-B8D5-2F265E6F1973}" type="slidenum">
              <a:rPr lang="en-US" smtClean="0"/>
              <a:pPr/>
              <a:t>‹#›</a:t>
            </a:fld>
            <a:endParaRPr lang="en-US" dirty="0"/>
          </a:p>
        </p:txBody>
      </p:sp>
      <p:sp>
        <p:nvSpPr>
          <p:cNvPr id="5" name="Content Placeholder">
            <a:extLst>
              <a:ext uri="{FF2B5EF4-FFF2-40B4-BE49-F238E27FC236}">
                <a16:creationId xmlns:a16="http://schemas.microsoft.com/office/drawing/2014/main" id="{DA8444E8-1445-4AB7-85DD-90449330C005}"/>
              </a:ext>
            </a:extLst>
          </p:cNvPr>
          <p:cNvSpPr>
            <a:spLocks noGrp="1"/>
          </p:cNvSpPr>
          <p:nvPr>
            <p:ph sz="quarter" idx="11" hasCustomPrompt="1"/>
          </p:nvPr>
        </p:nvSpPr>
        <p:spPr>
          <a:xfrm>
            <a:off x="342900" y="1973249"/>
            <a:ext cx="6477000" cy="4343400"/>
          </a:xfrm>
        </p:spPr>
        <p:txBody>
          <a:bodyPr/>
          <a:lstStyle>
            <a:lvl1pPr>
              <a:defRPr/>
            </a:lvl1pPr>
            <a:lvl2pPr marL="344488" indent="-342900">
              <a:buFont typeface="Arial" panose="020B0604020202020204" pitchFamily="34" charset="0"/>
              <a:buChar char="•"/>
              <a:defRPr/>
            </a:lvl2pPr>
            <a:lvl3pPr>
              <a:defRPr/>
            </a:lvl3pPr>
            <a:lvl4pPr>
              <a:defRPr/>
            </a:lvl4pPr>
          </a:lstStyle>
          <a:p>
            <a:pPr lvl="0"/>
            <a:r>
              <a:rPr lang="en-US" dirty="0"/>
              <a:t>Slide Content</a:t>
            </a:r>
          </a:p>
          <a:p>
            <a:pPr lvl="2"/>
            <a:r>
              <a:rPr lang="en-US" dirty="0"/>
              <a:t>Second level</a:t>
            </a:r>
          </a:p>
          <a:p>
            <a:pPr lvl="3"/>
            <a:r>
              <a:rPr lang="en-US" dirty="0"/>
              <a:t>Third level</a:t>
            </a:r>
          </a:p>
        </p:txBody>
      </p:sp>
    </p:spTree>
    <p:extLst>
      <p:ext uri="{BB962C8B-B14F-4D97-AF65-F5344CB8AC3E}">
        <p14:creationId xmlns:p14="http://schemas.microsoft.com/office/powerpoint/2010/main" val="44541601"/>
      </p:ext>
    </p:extLst>
  </p:cSld>
  <p:clrMapOvr>
    <a:masterClrMapping/>
  </p:clrMapOvr>
  <p:extLst>
    <p:ext uri="{DCECCB84-F9BA-43D5-87BE-67443E8EF086}">
      <p15:sldGuideLst xmlns:p15="http://schemas.microsoft.com/office/powerpoint/2012/main"/>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Appendix-One Placeholder">
    <p:spTree>
      <p:nvGrpSpPr>
        <p:cNvPr id="1" name=""/>
        <p:cNvGrpSpPr/>
        <p:nvPr/>
      </p:nvGrpSpPr>
      <p:grpSpPr>
        <a:xfrm>
          <a:off x="0" y="0"/>
          <a:ext cx="0" cy="0"/>
          <a:chOff x="0" y="0"/>
          <a:chExt cx="0" cy="0"/>
        </a:xfrm>
      </p:grpSpPr>
      <p:sp>
        <p:nvSpPr>
          <p:cNvPr id="2" name="Slide Title">
            <a:extLst>
              <a:ext uri="{FF2B5EF4-FFF2-40B4-BE49-F238E27FC236}">
                <a16:creationId xmlns:a16="http://schemas.microsoft.com/office/drawing/2014/main" id="{A4407840-F6A4-4638-BB2F-9FBAA1A81461}"/>
              </a:ext>
            </a:extLst>
          </p:cNvPr>
          <p:cNvSpPr>
            <a:spLocks noGrp="1"/>
          </p:cNvSpPr>
          <p:nvPr>
            <p:ph type="title" hasCustomPrompt="1"/>
          </p:nvPr>
        </p:nvSpPr>
        <p:spPr>
          <a:xfrm>
            <a:off x="342900" y="304800"/>
            <a:ext cx="8458200" cy="678611"/>
          </a:xfrm>
          <a:prstGeom prst="rect">
            <a:avLst/>
          </a:prstGeom>
        </p:spPr>
        <p:txBody>
          <a:bodyPr anchor="ctr"/>
          <a:lstStyle>
            <a:lvl1pPr>
              <a:defRPr sz="2400"/>
            </a:lvl1pPr>
          </a:lstStyle>
          <a:p>
            <a:r>
              <a:rPr lang="en-US" dirty="0"/>
              <a:t>Slide Title</a:t>
            </a:r>
            <a:br>
              <a:rPr lang="en-US" dirty="0"/>
            </a:br>
            <a:endParaRPr lang="en-US" dirty="0"/>
          </a:p>
        </p:txBody>
      </p:sp>
      <p:sp>
        <p:nvSpPr>
          <p:cNvPr id="6" name="Return to main slide Link 1">
            <a:extLst>
              <a:ext uri="{FF2B5EF4-FFF2-40B4-BE49-F238E27FC236}">
                <a16:creationId xmlns:a16="http://schemas.microsoft.com/office/drawing/2014/main" id="{F538FEEA-434F-404A-8A40-5F717D6CB596}"/>
              </a:ext>
            </a:extLst>
          </p:cNvPr>
          <p:cNvSpPr>
            <a:spLocks noGrp="1"/>
          </p:cNvSpPr>
          <p:nvPr>
            <p:ph type="body" sz="quarter" idx="14" hasCustomPrompt="1"/>
          </p:nvPr>
        </p:nvSpPr>
        <p:spPr>
          <a:xfrm>
            <a:off x="3081587" y="1068234"/>
            <a:ext cx="2980826" cy="225425"/>
          </a:xfrm>
        </p:spPr>
        <p:txBody>
          <a:bodyPr anchor="ctr">
            <a:noAutofit/>
          </a:bodyPr>
          <a:lstStyle>
            <a:lvl1pPr algn="ctr">
              <a:defRPr sz="1200"/>
            </a:lvl1pPr>
          </a:lstStyle>
          <a:p>
            <a:pPr lvl="0"/>
            <a:r>
              <a:rPr lang="en-US" dirty="0"/>
              <a:t>Return to parent-slide containing images.</a:t>
            </a:r>
          </a:p>
        </p:txBody>
      </p:sp>
      <p:sp>
        <p:nvSpPr>
          <p:cNvPr id="5" name="Content Placeholder 1">
            <a:extLst>
              <a:ext uri="{FF2B5EF4-FFF2-40B4-BE49-F238E27FC236}">
                <a16:creationId xmlns:a16="http://schemas.microsoft.com/office/drawing/2014/main" id="{D13536C2-DC17-4031-9948-17E37EF99112}"/>
              </a:ext>
            </a:extLst>
          </p:cNvPr>
          <p:cNvSpPr>
            <a:spLocks noGrp="1"/>
          </p:cNvSpPr>
          <p:nvPr>
            <p:ph sz="quarter" idx="11" hasCustomPrompt="1"/>
          </p:nvPr>
        </p:nvSpPr>
        <p:spPr>
          <a:xfrm>
            <a:off x="342900" y="1371601"/>
            <a:ext cx="8458200" cy="4876800"/>
          </a:xfrm>
          <a:prstGeom prst="rect">
            <a:avLst/>
          </a:prstGeom>
        </p:spPr>
        <p:txBody>
          <a:bodyPr/>
          <a:lstStyle>
            <a:lvl1pPr>
              <a:defRPr/>
            </a:lvl1pPr>
          </a:lstStyle>
          <a:p>
            <a:pPr lvl="0"/>
            <a:r>
              <a:rPr lang="en-US" dirty="0"/>
              <a:t>Slide Content</a:t>
            </a:r>
          </a:p>
          <a:p>
            <a:pPr lvl="1"/>
            <a:r>
              <a:rPr lang="en-US" dirty="0"/>
              <a:t>Second level</a:t>
            </a:r>
          </a:p>
          <a:p>
            <a:pPr lvl="2"/>
            <a:r>
              <a:rPr lang="en-US" dirty="0"/>
              <a:t>Third level</a:t>
            </a:r>
          </a:p>
        </p:txBody>
      </p:sp>
      <p:sp>
        <p:nvSpPr>
          <p:cNvPr id="10" name="Return to main slide Link 2">
            <a:extLst>
              <a:ext uri="{FF2B5EF4-FFF2-40B4-BE49-F238E27FC236}">
                <a16:creationId xmlns:a16="http://schemas.microsoft.com/office/drawing/2014/main" id="{D8AF3780-479B-4486-8AEE-B0E29BE2F870}"/>
              </a:ext>
            </a:extLst>
          </p:cNvPr>
          <p:cNvSpPr>
            <a:spLocks noGrp="1"/>
          </p:cNvSpPr>
          <p:nvPr>
            <p:ph type="body" sz="quarter" idx="15" hasCustomPrompt="1"/>
          </p:nvPr>
        </p:nvSpPr>
        <p:spPr>
          <a:xfrm>
            <a:off x="3092111" y="6350211"/>
            <a:ext cx="2959779" cy="228600"/>
          </a:xfrm>
        </p:spPr>
        <p:txBody>
          <a:bodyPr vert="horz" lIns="91440" tIns="45720" rIns="91440" bIns="45720" rtlCol="0" anchor="ctr">
            <a:noAutofit/>
          </a:bodyPr>
          <a:lstStyle>
            <a:lvl1pPr>
              <a:defRPr lang="en-US" sz="1200" dirty="0"/>
            </a:lvl1pPr>
          </a:lstStyle>
          <a:p>
            <a:pPr lvl="0" algn="ctr"/>
            <a:r>
              <a:rPr lang="en-US" dirty="0"/>
              <a:t>Return to parent-slide containing images.</a:t>
            </a:r>
          </a:p>
        </p:txBody>
      </p:sp>
      <p:sp>
        <p:nvSpPr>
          <p:cNvPr id="3" name="Slide Number Placeholder">
            <a:extLst>
              <a:ext uri="{FF2B5EF4-FFF2-40B4-BE49-F238E27FC236}">
                <a16:creationId xmlns:a16="http://schemas.microsoft.com/office/drawing/2014/main" id="{745DF60F-BF33-428F-883B-9C19F83780BF}"/>
              </a:ext>
            </a:extLst>
          </p:cNvPr>
          <p:cNvSpPr>
            <a:spLocks noGrp="1"/>
          </p:cNvSpPr>
          <p:nvPr>
            <p:ph type="sldNum" sz="quarter" idx="10"/>
          </p:nvPr>
        </p:nvSpPr>
        <p:spPr/>
        <p:txBody>
          <a:bodyPr/>
          <a:lstStyle/>
          <a:p>
            <a:fld id="{68151E55-6873-49E2-B8D5-2F265E6F1973}" type="slidenum">
              <a:rPr lang="en-US" smtClean="0"/>
              <a:t>‹#›</a:t>
            </a:fld>
            <a:endParaRPr lang="en-US" dirty="0"/>
          </a:p>
        </p:txBody>
      </p:sp>
    </p:spTree>
    <p:extLst>
      <p:ext uri="{BB962C8B-B14F-4D97-AF65-F5344CB8AC3E}">
        <p14:creationId xmlns:p14="http://schemas.microsoft.com/office/powerpoint/2010/main" val="842702864"/>
      </p:ext>
    </p:extLst>
  </p:cSld>
  <p:clrMapOvr>
    <a:masterClrMapping/>
  </p:clrMapOvr>
  <p:extLst>
    <p:ext uri="{DCECCB84-F9BA-43D5-87BE-67443E8EF086}">
      <p15:sldGuideLst xmlns:p15="http://schemas.microsoft.com/office/powerpoint/2012/main">
        <p15:guide id="1" pos="2880">
          <p15:clr>
            <a:srgbClr val="FBAE40"/>
          </p15:clr>
        </p15:guide>
        <p15:guide id="2" orient="horz" pos="360">
          <p15:clr>
            <a:srgbClr val="FBAE40"/>
          </p15:clr>
        </p15:guide>
        <p15:guide id="3" pos="264">
          <p15:clr>
            <a:srgbClr val="FBAE40"/>
          </p15:clr>
        </p15:guide>
        <p15:guide id="4" orient="horz" pos="216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Appendix-Two Comparison Placeholders With Identifiers">
    <p:spTree>
      <p:nvGrpSpPr>
        <p:cNvPr id="1" name=""/>
        <p:cNvGrpSpPr/>
        <p:nvPr/>
      </p:nvGrpSpPr>
      <p:grpSpPr>
        <a:xfrm>
          <a:off x="0" y="0"/>
          <a:ext cx="0" cy="0"/>
          <a:chOff x="0" y="0"/>
          <a:chExt cx="0" cy="0"/>
        </a:xfrm>
      </p:grpSpPr>
      <p:sp>
        <p:nvSpPr>
          <p:cNvPr id="2" name="Slide Title">
            <a:extLst>
              <a:ext uri="{FF2B5EF4-FFF2-40B4-BE49-F238E27FC236}">
                <a16:creationId xmlns:a16="http://schemas.microsoft.com/office/drawing/2014/main" id="{A4407840-F6A4-4638-BB2F-9FBAA1A81461}"/>
              </a:ext>
            </a:extLst>
          </p:cNvPr>
          <p:cNvSpPr>
            <a:spLocks noGrp="1"/>
          </p:cNvSpPr>
          <p:nvPr>
            <p:ph type="title" hasCustomPrompt="1"/>
          </p:nvPr>
        </p:nvSpPr>
        <p:spPr>
          <a:xfrm>
            <a:off x="342900" y="304800"/>
            <a:ext cx="8458200" cy="678611"/>
          </a:xfrm>
          <a:prstGeom prst="rect">
            <a:avLst/>
          </a:prstGeom>
        </p:spPr>
        <p:txBody>
          <a:bodyPr anchor="ctr"/>
          <a:lstStyle>
            <a:lvl1pPr>
              <a:defRPr sz="2400"/>
            </a:lvl1pPr>
          </a:lstStyle>
          <a:p>
            <a:r>
              <a:rPr lang="en-US" dirty="0"/>
              <a:t>Slide Title</a:t>
            </a:r>
            <a:br>
              <a:rPr lang="en-US" dirty="0"/>
            </a:br>
            <a:endParaRPr lang="en-US" dirty="0"/>
          </a:p>
        </p:txBody>
      </p:sp>
      <p:sp>
        <p:nvSpPr>
          <p:cNvPr id="9" name="Return to main slide Link 1">
            <a:extLst>
              <a:ext uri="{FF2B5EF4-FFF2-40B4-BE49-F238E27FC236}">
                <a16:creationId xmlns:a16="http://schemas.microsoft.com/office/drawing/2014/main" id="{29651301-3A88-4CBC-9B7F-A569599DC51F}"/>
              </a:ext>
            </a:extLst>
          </p:cNvPr>
          <p:cNvSpPr>
            <a:spLocks noGrp="1"/>
          </p:cNvSpPr>
          <p:nvPr>
            <p:ph type="body" sz="quarter" idx="13" hasCustomPrompt="1"/>
          </p:nvPr>
        </p:nvSpPr>
        <p:spPr>
          <a:xfrm>
            <a:off x="3081528" y="1059828"/>
            <a:ext cx="2980944" cy="228600"/>
          </a:xfrm>
          <a:prstGeom prst="rect">
            <a:avLst/>
          </a:prstGeom>
        </p:spPr>
        <p:txBody>
          <a:bodyPr vert="horz" lIns="91440" tIns="45720" rIns="91440" bIns="45720" rtlCol="0" anchor="ctr">
            <a:noAutofit/>
          </a:bodyPr>
          <a:lstStyle>
            <a:lvl1pPr>
              <a:defRPr lang="en-US" sz="1200" dirty="0"/>
            </a:lvl1pPr>
          </a:lstStyle>
          <a:p>
            <a:pPr lvl="0" algn="ctr"/>
            <a:r>
              <a:rPr lang="en-US" dirty="0"/>
              <a:t>Return to parent-slide containing images.</a:t>
            </a:r>
          </a:p>
        </p:txBody>
      </p:sp>
      <p:sp>
        <p:nvSpPr>
          <p:cNvPr id="8" name="Image Identifier 1">
            <a:extLst>
              <a:ext uri="{FF2B5EF4-FFF2-40B4-BE49-F238E27FC236}">
                <a16:creationId xmlns:a16="http://schemas.microsoft.com/office/drawing/2014/main" id="{C828D23C-A7ED-420E-B199-2D8CCF24D6BE}"/>
              </a:ext>
            </a:extLst>
          </p:cNvPr>
          <p:cNvSpPr>
            <a:spLocks noGrp="1"/>
          </p:cNvSpPr>
          <p:nvPr>
            <p:ph type="body" sz="quarter" idx="15" hasCustomPrompt="1"/>
          </p:nvPr>
        </p:nvSpPr>
        <p:spPr>
          <a:xfrm>
            <a:off x="365125" y="1410562"/>
            <a:ext cx="4076700" cy="392112"/>
          </a:xfrm>
        </p:spPr>
        <p:txBody>
          <a:bodyPr/>
          <a:lstStyle>
            <a:lvl1pPr>
              <a:defRPr/>
            </a:lvl1pPr>
          </a:lstStyle>
          <a:p>
            <a:pPr lvl="0"/>
            <a:r>
              <a:rPr lang="en-US" dirty="0"/>
              <a:t>Image Identifier 1</a:t>
            </a:r>
          </a:p>
        </p:txBody>
      </p:sp>
      <p:sp>
        <p:nvSpPr>
          <p:cNvPr id="5" name="Content Placeholder 1">
            <a:extLst>
              <a:ext uri="{FF2B5EF4-FFF2-40B4-BE49-F238E27FC236}">
                <a16:creationId xmlns:a16="http://schemas.microsoft.com/office/drawing/2014/main" id="{D13536C2-DC17-4031-9948-17E37EF99112}"/>
              </a:ext>
            </a:extLst>
          </p:cNvPr>
          <p:cNvSpPr>
            <a:spLocks noGrp="1"/>
          </p:cNvSpPr>
          <p:nvPr>
            <p:ph sz="quarter" idx="11" hasCustomPrompt="1"/>
          </p:nvPr>
        </p:nvSpPr>
        <p:spPr>
          <a:xfrm>
            <a:off x="342900" y="1933303"/>
            <a:ext cx="4076700" cy="4315097"/>
          </a:xfrm>
          <a:prstGeom prst="rect">
            <a:avLst/>
          </a:prstGeom>
        </p:spPr>
        <p:txBody>
          <a:bodyPr/>
          <a:lstStyle>
            <a:lvl1pPr>
              <a:defRPr/>
            </a:lvl1pPr>
          </a:lstStyle>
          <a:p>
            <a:pPr lvl="0"/>
            <a:r>
              <a:rPr lang="en-US" dirty="0"/>
              <a:t>Slide Content</a:t>
            </a:r>
          </a:p>
          <a:p>
            <a:pPr lvl="1"/>
            <a:r>
              <a:rPr lang="en-US" dirty="0"/>
              <a:t>Second level</a:t>
            </a:r>
          </a:p>
          <a:p>
            <a:pPr lvl="2"/>
            <a:r>
              <a:rPr lang="en-US" dirty="0"/>
              <a:t>Third level</a:t>
            </a:r>
          </a:p>
        </p:txBody>
      </p:sp>
      <p:sp>
        <p:nvSpPr>
          <p:cNvPr id="11" name="Image Identifier 2">
            <a:extLst>
              <a:ext uri="{FF2B5EF4-FFF2-40B4-BE49-F238E27FC236}">
                <a16:creationId xmlns:a16="http://schemas.microsoft.com/office/drawing/2014/main" id="{7DBCEA22-E8D2-4B8A-B55C-3FFA6FAB317C}"/>
              </a:ext>
            </a:extLst>
          </p:cNvPr>
          <p:cNvSpPr>
            <a:spLocks noGrp="1"/>
          </p:cNvSpPr>
          <p:nvPr>
            <p:ph type="body" sz="quarter" idx="16" hasCustomPrompt="1"/>
          </p:nvPr>
        </p:nvSpPr>
        <p:spPr>
          <a:xfrm>
            <a:off x="4715145" y="1410562"/>
            <a:ext cx="4078224" cy="393192"/>
          </a:xfrm>
        </p:spPr>
        <p:txBody>
          <a:bodyPr/>
          <a:lstStyle>
            <a:lvl1pPr>
              <a:defRPr/>
            </a:lvl1pPr>
          </a:lstStyle>
          <a:p>
            <a:pPr lvl="0"/>
            <a:r>
              <a:rPr lang="en-US" dirty="0"/>
              <a:t>Image Identifier 2</a:t>
            </a:r>
          </a:p>
        </p:txBody>
      </p:sp>
      <p:sp>
        <p:nvSpPr>
          <p:cNvPr id="6" name="Content Placeholder 2">
            <a:extLst>
              <a:ext uri="{FF2B5EF4-FFF2-40B4-BE49-F238E27FC236}">
                <a16:creationId xmlns:a16="http://schemas.microsoft.com/office/drawing/2014/main" id="{0B2D170F-7AF9-40BB-A11B-08474DF5C3AA}"/>
              </a:ext>
            </a:extLst>
          </p:cNvPr>
          <p:cNvSpPr>
            <a:spLocks noGrp="1"/>
          </p:cNvSpPr>
          <p:nvPr>
            <p:ph sz="quarter" idx="14" hasCustomPrompt="1"/>
          </p:nvPr>
        </p:nvSpPr>
        <p:spPr>
          <a:xfrm>
            <a:off x="4724400" y="1933303"/>
            <a:ext cx="4076700" cy="4315097"/>
          </a:xfrm>
          <a:prstGeom prst="rect">
            <a:avLst/>
          </a:prstGeom>
        </p:spPr>
        <p:txBody>
          <a:bodyPr/>
          <a:lstStyle>
            <a:lvl1pPr>
              <a:defRPr/>
            </a:lvl1pPr>
          </a:lstStyle>
          <a:p>
            <a:pPr lvl="0"/>
            <a:r>
              <a:rPr lang="en-US" dirty="0"/>
              <a:t>Slide Content 2</a:t>
            </a:r>
          </a:p>
          <a:p>
            <a:pPr lvl="1"/>
            <a:r>
              <a:rPr lang="en-US" dirty="0"/>
              <a:t>Second level</a:t>
            </a:r>
          </a:p>
          <a:p>
            <a:pPr lvl="2"/>
            <a:r>
              <a:rPr lang="en-US" dirty="0"/>
              <a:t>Third level</a:t>
            </a:r>
          </a:p>
        </p:txBody>
      </p:sp>
      <p:sp>
        <p:nvSpPr>
          <p:cNvPr id="7" name="Return to main slide Link 2">
            <a:extLst>
              <a:ext uri="{FF2B5EF4-FFF2-40B4-BE49-F238E27FC236}">
                <a16:creationId xmlns:a16="http://schemas.microsoft.com/office/drawing/2014/main" id="{24E3FC7A-8095-4466-BF43-4B6D04A5D884}"/>
              </a:ext>
            </a:extLst>
          </p:cNvPr>
          <p:cNvSpPr>
            <a:spLocks noGrp="1"/>
          </p:cNvSpPr>
          <p:nvPr>
            <p:ph type="body" sz="quarter" idx="12" hasCustomPrompt="1"/>
          </p:nvPr>
        </p:nvSpPr>
        <p:spPr>
          <a:xfrm>
            <a:off x="3081528" y="6348550"/>
            <a:ext cx="2980944" cy="228600"/>
          </a:xfrm>
          <a:prstGeom prst="rect">
            <a:avLst/>
          </a:prstGeom>
        </p:spPr>
        <p:txBody>
          <a:bodyPr vert="horz" lIns="91440" tIns="45720" rIns="91440" bIns="45720" rtlCol="0" anchor="ctr">
            <a:noAutofit/>
          </a:bodyPr>
          <a:lstStyle>
            <a:lvl1pPr>
              <a:defRPr lang="en-US" sz="1200" dirty="0"/>
            </a:lvl1pPr>
          </a:lstStyle>
          <a:p>
            <a:pPr lvl="0" algn="ctr"/>
            <a:r>
              <a:rPr lang="en-US" dirty="0"/>
              <a:t>Return to parent-slide containing images.</a:t>
            </a:r>
          </a:p>
        </p:txBody>
      </p:sp>
      <p:sp>
        <p:nvSpPr>
          <p:cNvPr id="3" name="Slide Number Placeholder">
            <a:extLst>
              <a:ext uri="{FF2B5EF4-FFF2-40B4-BE49-F238E27FC236}">
                <a16:creationId xmlns:a16="http://schemas.microsoft.com/office/drawing/2014/main" id="{745DF60F-BF33-428F-883B-9C19F83780BF}"/>
              </a:ext>
            </a:extLst>
          </p:cNvPr>
          <p:cNvSpPr>
            <a:spLocks noGrp="1"/>
          </p:cNvSpPr>
          <p:nvPr>
            <p:ph type="sldNum" sz="quarter" idx="10"/>
          </p:nvPr>
        </p:nvSpPr>
        <p:spPr>
          <a:xfrm>
            <a:off x="8626412" y="6673531"/>
            <a:ext cx="355840" cy="161396"/>
          </a:xfrm>
          <a:prstGeom prst="rect">
            <a:avLst/>
          </a:prstGeom>
        </p:spPr>
        <p:txBody>
          <a:bodyPr/>
          <a:lstStyle/>
          <a:p>
            <a:fld id="{68151E55-6873-49E2-B8D5-2F265E6F1973}" type="slidenum">
              <a:rPr lang="en-US" smtClean="0"/>
              <a:t>‹#›</a:t>
            </a:fld>
            <a:endParaRPr lang="en-US" dirty="0"/>
          </a:p>
        </p:txBody>
      </p:sp>
    </p:spTree>
    <p:extLst>
      <p:ext uri="{BB962C8B-B14F-4D97-AF65-F5344CB8AC3E}">
        <p14:creationId xmlns:p14="http://schemas.microsoft.com/office/powerpoint/2010/main" val="2505933215"/>
      </p:ext>
    </p:extLst>
  </p:cSld>
  <p:clrMapOvr>
    <a:masterClrMapping/>
  </p:clrMapOvr>
  <p:extLst>
    <p:ext uri="{DCECCB84-F9BA-43D5-87BE-67443E8EF086}">
      <p15:sldGuideLst xmlns:p15="http://schemas.microsoft.com/office/powerpoint/2012/main">
        <p15:guide id="1" orient="horz" pos="2592">
          <p15:clr>
            <a:srgbClr val="FBAE40"/>
          </p15:clr>
        </p15:guide>
        <p15:guide id="2" orient="horz" pos="2736">
          <p15:clr>
            <a:srgbClr val="FBAE40"/>
          </p15:clr>
        </p15:guide>
        <p15:guide id="3" pos="2880">
          <p15:clr>
            <a:srgbClr val="FBAE40"/>
          </p15:clr>
        </p15:guide>
        <p15:guide id="4" pos="2976">
          <p15:clr>
            <a:srgbClr val="FBAE40"/>
          </p15:clr>
        </p15:guide>
        <p15:guide id="5" pos="2784">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Title Slide W/Cover">
    <p:spTree>
      <p:nvGrpSpPr>
        <p:cNvPr id="1" name=""/>
        <p:cNvGrpSpPr/>
        <p:nvPr/>
      </p:nvGrpSpPr>
      <p:grpSpPr>
        <a:xfrm>
          <a:off x="0" y="0"/>
          <a:ext cx="0" cy="0"/>
          <a:chOff x="0" y="0"/>
          <a:chExt cx="0" cy="0"/>
        </a:xfrm>
      </p:grpSpPr>
      <p:grpSp>
        <p:nvGrpSpPr>
          <p:cNvPr id="4" name="MHE Altered Background, fixed">
            <a:extLst>
              <a:ext uri="{FF2B5EF4-FFF2-40B4-BE49-F238E27FC236}">
                <a16:creationId xmlns:a16="http://schemas.microsoft.com/office/drawing/2014/main" id="{E2D8ACCF-E5FC-4FE9-9E84-B2A0A6B1EEBA}"/>
              </a:ext>
              <a:ext uri="{C183D7F6-B498-43B3-948B-1728B52AA6E4}">
                <adec:decorative xmlns:adec="http://schemas.microsoft.com/office/drawing/2017/decorative" val="1"/>
              </a:ext>
            </a:extLst>
          </p:cNvPr>
          <p:cNvGrpSpPr/>
          <p:nvPr userDrawn="1"/>
        </p:nvGrpSpPr>
        <p:grpSpPr>
          <a:xfrm>
            <a:off x="342900" y="2095500"/>
            <a:ext cx="3886199" cy="3886199"/>
            <a:chOff x="342900" y="2095500"/>
            <a:chExt cx="3886199" cy="3886199"/>
          </a:xfrm>
        </p:grpSpPr>
        <p:sp>
          <p:nvSpPr>
            <p:cNvPr id="14" name="Rectangle 13">
              <a:extLst>
                <a:ext uri="{FF2B5EF4-FFF2-40B4-BE49-F238E27FC236}">
                  <a16:creationId xmlns:a16="http://schemas.microsoft.com/office/drawing/2014/main" id="{52AD1ADE-6D88-5C48-9EEF-7E081C733011}"/>
                </a:ext>
              </a:extLst>
            </p:cNvPr>
            <p:cNvSpPr/>
            <p:nvPr userDrawn="1"/>
          </p:nvSpPr>
          <p:spPr>
            <a:xfrm>
              <a:off x="342900" y="2095500"/>
              <a:ext cx="3886199" cy="3886199"/>
            </a:xfrm>
            <a:prstGeom prst="rect">
              <a:avLst/>
            </a:prstGeom>
            <a:solidFill>
              <a:srgbClr val="9F2241"/>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AFE6DE48-1064-2849-AF2D-2E29711B1885}"/>
                </a:ext>
              </a:extLst>
            </p:cNvPr>
            <p:cNvSpPr/>
            <p:nvPr userDrawn="1"/>
          </p:nvSpPr>
          <p:spPr>
            <a:xfrm>
              <a:off x="495300" y="2362200"/>
              <a:ext cx="3429000" cy="3467100"/>
            </a:xfrm>
            <a:prstGeom prst="rect">
              <a:avLst/>
            </a:prstGeom>
            <a:solidFill>
              <a:srgbClr val="E21A23"/>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dirty="0"/>
            </a:p>
          </p:txBody>
        </p:sp>
      </p:grpSp>
      <p:sp>
        <p:nvSpPr>
          <p:cNvPr id="7" name="Title"/>
          <p:cNvSpPr>
            <a:spLocks noGrp="1"/>
          </p:cNvSpPr>
          <p:nvPr userDrawn="1">
            <p:ph type="ctrTitle" hasCustomPrompt="1"/>
          </p:nvPr>
        </p:nvSpPr>
        <p:spPr>
          <a:xfrm>
            <a:off x="621792" y="2608290"/>
            <a:ext cx="3035808" cy="1394084"/>
          </a:xfrm>
          <a:prstGeom prst="rect">
            <a:avLst/>
          </a:prstGeom>
        </p:spPr>
        <p:txBody>
          <a:bodyPr anchor="b">
            <a:noAutofit/>
          </a:bodyPr>
          <a:lstStyle>
            <a:lvl1pPr algn="l">
              <a:lnSpc>
                <a:spcPct val="100000"/>
              </a:lnSpc>
              <a:defRPr sz="2600" b="1">
                <a:solidFill>
                  <a:schemeClr val="bg1"/>
                </a:solidFill>
              </a:defRPr>
            </a:lvl1pPr>
          </a:lstStyle>
          <a:p>
            <a:r>
              <a:rPr lang="en-US" dirty="0"/>
              <a:t>Presentation Title</a:t>
            </a:r>
          </a:p>
        </p:txBody>
      </p:sp>
      <p:sp>
        <p:nvSpPr>
          <p:cNvPr id="8" name="Subtitle"/>
          <p:cNvSpPr>
            <a:spLocks noGrp="1"/>
          </p:cNvSpPr>
          <p:nvPr userDrawn="1">
            <p:ph type="subTitle" idx="1" hasCustomPrompt="1"/>
          </p:nvPr>
        </p:nvSpPr>
        <p:spPr>
          <a:xfrm>
            <a:off x="621792" y="4069830"/>
            <a:ext cx="3035808" cy="804094"/>
          </a:xfrm>
          <a:prstGeom prst="rect">
            <a:avLst/>
          </a:prstGeom>
        </p:spPr>
        <p:txBody>
          <a:bodyPr/>
          <a:lstStyle>
            <a:lvl1pPr marL="0" indent="0" algn="l">
              <a:buNone/>
              <a:defRPr sz="1800" b="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Presentation Subtitle</a:t>
            </a:r>
          </a:p>
        </p:txBody>
      </p:sp>
      <p:cxnSp>
        <p:nvCxnSpPr>
          <p:cNvPr id="9" name="MHE line separating subtitles from text">
            <a:extLst>
              <a:ext uri="{FF2B5EF4-FFF2-40B4-BE49-F238E27FC236}">
                <a16:creationId xmlns:a16="http://schemas.microsoft.com/office/drawing/2014/main" id="{EC86C884-D766-9149-B40E-B86A943DE6D1}"/>
              </a:ext>
              <a:ext uri="{C183D7F6-B498-43B3-948B-1728B52AA6E4}">
                <adec:decorative xmlns:adec="http://schemas.microsoft.com/office/drawing/2017/decorative" val="1"/>
              </a:ext>
            </a:extLst>
          </p:cNvPr>
          <p:cNvCxnSpPr>
            <a:cxnSpLocks/>
          </p:cNvCxnSpPr>
          <p:nvPr userDrawn="1"/>
        </p:nvCxnSpPr>
        <p:spPr>
          <a:xfrm>
            <a:off x="713232" y="4919472"/>
            <a:ext cx="2532888"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23" name="Text Placeholder"/>
          <p:cNvSpPr>
            <a:spLocks noGrp="1"/>
          </p:cNvSpPr>
          <p:nvPr userDrawn="1">
            <p:ph type="body" sz="quarter" idx="10" hasCustomPrompt="1"/>
          </p:nvPr>
        </p:nvSpPr>
        <p:spPr>
          <a:xfrm>
            <a:off x="621791" y="5096656"/>
            <a:ext cx="3043303" cy="569626"/>
          </a:xfrm>
          <a:prstGeom prst="rect">
            <a:avLst/>
          </a:prstGeom>
        </p:spPr>
        <p:txBody>
          <a:bodyPr/>
          <a:lstStyle>
            <a:lvl1pPr>
              <a:spcBef>
                <a:spcPts val="0"/>
              </a:spcBef>
              <a:defRPr sz="1200" b="1">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dirty="0"/>
              <a:t>Extra Text</a:t>
            </a:r>
          </a:p>
        </p:txBody>
      </p:sp>
      <p:sp>
        <p:nvSpPr>
          <p:cNvPr id="3" name="Cover Placeholder">
            <a:extLst>
              <a:ext uri="{FF2B5EF4-FFF2-40B4-BE49-F238E27FC236}">
                <a16:creationId xmlns:a16="http://schemas.microsoft.com/office/drawing/2014/main" id="{67C61915-1FDF-4DF1-95F4-8BAC894B4DC1}"/>
              </a:ext>
            </a:extLst>
          </p:cNvPr>
          <p:cNvSpPr>
            <a:spLocks noGrp="1"/>
          </p:cNvSpPr>
          <p:nvPr userDrawn="1">
            <p:ph type="pic" sz="quarter" idx="11" hasCustomPrompt="1"/>
          </p:nvPr>
        </p:nvSpPr>
        <p:spPr>
          <a:xfrm>
            <a:off x="4572000" y="1450229"/>
            <a:ext cx="4229100" cy="4976453"/>
          </a:xfrm>
          <a:prstGeom prst="rect">
            <a:avLst/>
          </a:prstGeom>
        </p:spPr>
        <p:txBody>
          <a:bodyPr/>
          <a:lstStyle>
            <a:lvl1pPr>
              <a:defRPr/>
            </a:lvl1pPr>
          </a:lstStyle>
          <a:p>
            <a:r>
              <a:rPr lang="en-US" dirty="0"/>
              <a:t>Optional: Include Cover Here</a:t>
            </a:r>
          </a:p>
        </p:txBody>
      </p:sp>
      <p:sp>
        <p:nvSpPr>
          <p:cNvPr id="2" name="Long Copyright">
            <a:extLst>
              <a:ext uri="{FF2B5EF4-FFF2-40B4-BE49-F238E27FC236}">
                <a16:creationId xmlns:a16="http://schemas.microsoft.com/office/drawing/2014/main" id="{F4607C07-D864-4A1A-8061-D12997CC50CE}"/>
              </a:ext>
            </a:extLst>
          </p:cNvPr>
          <p:cNvSpPr>
            <a:spLocks noGrp="1"/>
          </p:cNvSpPr>
          <p:nvPr>
            <p:ph type="ftr" sz="quarter" idx="12"/>
          </p:nvPr>
        </p:nvSpPr>
        <p:spPr/>
        <p:txBody>
          <a:bodyPr/>
          <a:lstStyle>
            <a:lvl1pPr algn="ctr">
              <a:defRPr/>
            </a:lvl1pPr>
          </a:lstStyle>
          <a:p>
            <a:pPr defTabSz="457200">
              <a:spcBef>
                <a:spcPct val="20000"/>
              </a:spcBef>
              <a:defRPr/>
            </a:pPr>
            <a:r>
              <a:rPr lang="en-US" dirty="0"/>
              <a:t>© &lt; add the year&gt; McGraw Hill. All rights reserved. Authorized only for instructor use in the classroom.</a:t>
            </a:r>
          </a:p>
          <a:p>
            <a:pPr defTabSz="457200">
              <a:spcBef>
                <a:spcPct val="20000"/>
              </a:spcBef>
              <a:defRPr/>
            </a:pPr>
            <a:r>
              <a:rPr lang="en-US" dirty="0"/>
              <a:t>No reproduction or further distribution permitted without the prior written consent of McGraw Hill.</a:t>
            </a:r>
          </a:p>
        </p:txBody>
      </p:sp>
    </p:spTree>
    <p:extLst>
      <p:ext uri="{BB962C8B-B14F-4D97-AF65-F5344CB8AC3E}">
        <p14:creationId xmlns:p14="http://schemas.microsoft.com/office/powerpoint/2010/main" val="2489068921"/>
      </p:ext>
    </p:extLst>
  </p:cSld>
  <p:clrMapOvr>
    <a:masterClrMapping/>
  </p:clrMapOvr>
  <p:extLst>
    <p:ext uri="{DCECCB84-F9BA-43D5-87BE-67443E8EF086}">
      <p15:sldGuideLst xmlns:p15="http://schemas.microsoft.com/office/powerpoint/2012/main">
        <p15:guide id="1" orient="horz" pos="1320">
          <p15:clr>
            <a:srgbClr val="FBAE40"/>
          </p15:clr>
        </p15:guide>
        <p15:guide id="2" orient="horz" pos="3768">
          <p15:clr>
            <a:srgbClr val="FBAE40"/>
          </p15:clr>
        </p15:guide>
        <p15:guide id="3" pos="2664">
          <p15:clr>
            <a:srgbClr val="FBAE40"/>
          </p15:clr>
        </p15:guide>
        <p15:guide id="4" pos="2880">
          <p15:clr>
            <a:srgbClr val="FBAE40"/>
          </p15:clr>
        </p15:guide>
        <p15:guide id="5" pos="2472">
          <p15:clr>
            <a:srgbClr val="FBAE40"/>
          </p15:clr>
        </p15:guide>
        <p15:guide id="6" pos="312">
          <p15:clr>
            <a:srgbClr val="FBAE40"/>
          </p15:clr>
        </p15:guide>
        <p15:guide id="7" orient="horz" pos="1488">
          <p15:clr>
            <a:srgbClr val="FBAE40"/>
          </p15:clr>
        </p15:guide>
        <p15:guide id="8" orient="horz" pos="3672">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Slide NO Cover">
    <p:spTree>
      <p:nvGrpSpPr>
        <p:cNvPr id="1" name=""/>
        <p:cNvGrpSpPr/>
        <p:nvPr/>
      </p:nvGrpSpPr>
      <p:grpSpPr>
        <a:xfrm>
          <a:off x="0" y="0"/>
          <a:ext cx="0" cy="0"/>
          <a:chOff x="0" y="0"/>
          <a:chExt cx="0" cy="0"/>
        </a:xfrm>
      </p:grpSpPr>
      <p:grpSp>
        <p:nvGrpSpPr>
          <p:cNvPr id="20" name="MHE Official Background, fixed">
            <a:extLst>
              <a:ext uri="{C183D7F6-B498-43B3-948B-1728B52AA6E4}">
                <adec:decorative xmlns:adec="http://schemas.microsoft.com/office/drawing/2017/decorative" val="1"/>
              </a:ext>
            </a:extLst>
          </p:cNvPr>
          <p:cNvGrpSpPr/>
          <p:nvPr userDrawn="1"/>
        </p:nvGrpSpPr>
        <p:grpSpPr>
          <a:xfrm>
            <a:off x="0" y="1452559"/>
            <a:ext cx="9144000" cy="4982750"/>
            <a:chOff x="0" y="1521567"/>
            <a:chExt cx="9144000" cy="4846438"/>
          </a:xfrm>
        </p:grpSpPr>
        <p:sp>
          <p:nvSpPr>
            <p:cNvPr id="11" name="Rectangle 10">
              <a:extLst>
                <a:ext uri="{FF2B5EF4-FFF2-40B4-BE49-F238E27FC236}">
                  <a16:creationId xmlns:a16="http://schemas.microsoft.com/office/drawing/2014/main" id="{23FD8DC8-1EF1-6B48-9F31-D9D254F85818}"/>
                </a:ext>
              </a:extLst>
            </p:cNvPr>
            <p:cNvSpPr/>
            <p:nvPr userDrawn="1"/>
          </p:nvSpPr>
          <p:spPr>
            <a:xfrm>
              <a:off x="0" y="1521567"/>
              <a:ext cx="9144000" cy="4846438"/>
            </a:xfrm>
            <a:prstGeom prst="rect">
              <a:avLst/>
            </a:prstGeom>
            <a:solidFill>
              <a:srgbClr val="720F11"/>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9500492E-5EBE-C745-8EEE-F17D4BB4582E}"/>
                </a:ext>
              </a:extLst>
            </p:cNvPr>
            <p:cNvSpPr/>
            <p:nvPr userDrawn="1"/>
          </p:nvSpPr>
          <p:spPr>
            <a:xfrm>
              <a:off x="185629" y="2001422"/>
              <a:ext cx="8493233" cy="4166364"/>
            </a:xfrm>
            <a:prstGeom prst="rect">
              <a:avLst/>
            </a:prstGeom>
            <a:solidFill>
              <a:srgbClr val="9F2241"/>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6D976C39-0B94-D44F-9108-A52DD0916B5A}"/>
                </a:ext>
              </a:extLst>
            </p:cNvPr>
            <p:cNvSpPr/>
            <p:nvPr userDrawn="1"/>
          </p:nvSpPr>
          <p:spPr>
            <a:xfrm>
              <a:off x="364385" y="2475809"/>
              <a:ext cx="7858340" cy="3513221"/>
            </a:xfrm>
            <a:prstGeom prst="rect">
              <a:avLst/>
            </a:prstGeom>
            <a:solidFill>
              <a:srgbClr val="E21A23"/>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dirty="0"/>
            </a:p>
          </p:txBody>
        </p:sp>
      </p:grpSp>
      <p:sp>
        <p:nvSpPr>
          <p:cNvPr id="2" name="Title"/>
          <p:cNvSpPr>
            <a:spLocks noGrp="1"/>
          </p:cNvSpPr>
          <p:nvPr userDrawn="1">
            <p:ph type="ctrTitle"/>
          </p:nvPr>
        </p:nvSpPr>
        <p:spPr>
          <a:xfrm>
            <a:off x="777240" y="2985555"/>
            <a:ext cx="6521640" cy="873214"/>
          </a:xfrm>
          <a:prstGeom prst="rect">
            <a:avLst/>
          </a:prstGeom>
        </p:spPr>
        <p:txBody>
          <a:bodyPr anchor="t">
            <a:noAutofit/>
          </a:bodyPr>
          <a:lstStyle>
            <a:lvl1pPr algn="l">
              <a:lnSpc>
                <a:spcPct val="100000"/>
              </a:lnSpc>
              <a:defRPr sz="2600" b="1">
                <a:solidFill>
                  <a:schemeClr val="bg1"/>
                </a:solidFill>
              </a:defRPr>
            </a:lvl1pPr>
          </a:lstStyle>
          <a:p>
            <a:r>
              <a:rPr lang="en-US"/>
              <a:t>Click to edit Master title style</a:t>
            </a:r>
            <a:endParaRPr lang="en-US" dirty="0"/>
          </a:p>
        </p:txBody>
      </p:sp>
      <p:sp>
        <p:nvSpPr>
          <p:cNvPr id="3" name="Subtitle"/>
          <p:cNvSpPr>
            <a:spLocks noGrp="1"/>
          </p:cNvSpPr>
          <p:nvPr>
            <p:ph type="subTitle" idx="1"/>
          </p:nvPr>
        </p:nvSpPr>
        <p:spPr>
          <a:xfrm>
            <a:off x="782058" y="3986784"/>
            <a:ext cx="4297680" cy="517585"/>
          </a:xfrm>
          <a:prstGeom prst="rect">
            <a:avLst/>
          </a:prstGeom>
        </p:spPr>
        <p:txBody>
          <a:bodyPr/>
          <a:lstStyle>
            <a:lvl1pPr marL="0" indent="0" algn="l">
              <a:buNone/>
              <a:defRPr sz="1800" b="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cxnSp>
        <p:nvCxnSpPr>
          <p:cNvPr id="21" name="MHE line separating subtitles from text">
            <a:extLst>
              <a:ext uri="{FF2B5EF4-FFF2-40B4-BE49-F238E27FC236}">
                <a16:creationId xmlns:a16="http://schemas.microsoft.com/office/drawing/2014/main" id="{EC86C884-D766-9149-B40E-B86A943DE6D1}"/>
              </a:ext>
              <a:ext uri="{C183D7F6-B498-43B3-948B-1728B52AA6E4}">
                <adec:decorative xmlns:adec="http://schemas.microsoft.com/office/drawing/2017/decorative" val="1"/>
              </a:ext>
            </a:extLst>
          </p:cNvPr>
          <p:cNvCxnSpPr>
            <a:cxnSpLocks/>
          </p:cNvCxnSpPr>
          <p:nvPr userDrawn="1"/>
        </p:nvCxnSpPr>
        <p:spPr>
          <a:xfrm>
            <a:off x="867202" y="4650037"/>
            <a:ext cx="3574789"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33" name="Text Placeholder"/>
          <p:cNvSpPr>
            <a:spLocks noGrp="1"/>
          </p:cNvSpPr>
          <p:nvPr>
            <p:ph type="body" sz="quarter" idx="10"/>
          </p:nvPr>
        </p:nvSpPr>
        <p:spPr>
          <a:xfrm>
            <a:off x="777240" y="4718304"/>
            <a:ext cx="4443413" cy="576185"/>
          </a:xfrm>
          <a:prstGeom prst="rect">
            <a:avLst/>
          </a:prstGeom>
        </p:spPr>
        <p:txBody>
          <a:bodyPr/>
          <a:lstStyle>
            <a:lvl1pPr>
              <a:spcBef>
                <a:spcPts val="0"/>
              </a:spcBef>
              <a:defRPr sz="1600">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Click to edit Master text styles</a:t>
            </a:r>
          </a:p>
        </p:txBody>
      </p:sp>
      <p:sp>
        <p:nvSpPr>
          <p:cNvPr id="4" name="Long Copyright">
            <a:extLst>
              <a:ext uri="{FF2B5EF4-FFF2-40B4-BE49-F238E27FC236}">
                <a16:creationId xmlns:a16="http://schemas.microsoft.com/office/drawing/2014/main" id="{54514DA3-A928-4CD1-BFAE-B5DF399C4B36}"/>
              </a:ext>
            </a:extLst>
          </p:cNvPr>
          <p:cNvSpPr>
            <a:spLocks noGrp="1"/>
          </p:cNvSpPr>
          <p:nvPr>
            <p:ph type="ftr" sz="quarter" idx="11"/>
          </p:nvPr>
        </p:nvSpPr>
        <p:spPr>
          <a:xfrm>
            <a:off x="0" y="6487064"/>
            <a:ext cx="9144000" cy="370935"/>
          </a:xfrm>
        </p:spPr>
        <p:txBody>
          <a:bodyPr/>
          <a:lstStyle>
            <a:lvl1pPr algn="ctr">
              <a:defRPr/>
            </a:lvl1pPr>
          </a:lstStyle>
          <a:p>
            <a:pPr defTabSz="457200">
              <a:spcBef>
                <a:spcPct val="20000"/>
              </a:spcBef>
              <a:defRPr/>
            </a:pPr>
            <a:r>
              <a:rPr lang="en-US" dirty="0"/>
              <a:t>© &lt; add the year&gt; McGraw Hill. All rights reserved. Authorized only for instructor use in the classroom.</a:t>
            </a:r>
          </a:p>
          <a:p>
            <a:pPr defTabSz="457200">
              <a:spcBef>
                <a:spcPct val="20000"/>
              </a:spcBef>
              <a:defRPr/>
            </a:pPr>
            <a:r>
              <a:rPr lang="en-US" dirty="0"/>
              <a:t>No reproduction or further distribution permitted without the prior written consent of McGraw Hill.</a:t>
            </a:r>
          </a:p>
        </p:txBody>
      </p:sp>
    </p:spTree>
    <p:extLst>
      <p:ext uri="{BB962C8B-B14F-4D97-AF65-F5344CB8AC3E}">
        <p14:creationId xmlns:p14="http://schemas.microsoft.com/office/powerpoint/2010/main" val="380643474"/>
      </p:ext>
    </p:extLst>
  </p:cSld>
  <p:clrMapOvr>
    <a:masterClrMapping/>
  </p:clrMapOvr>
  <p:extLst>
    <p:ext uri="{DCECCB84-F9BA-43D5-87BE-67443E8EF086}">
      <p15:sldGuideLst xmlns:p15="http://schemas.microsoft.com/office/powerpoint/2012/main">
        <p15:guide id="1" orient="horz" pos="959">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Title Slide NO Cover">
    <p:spTree>
      <p:nvGrpSpPr>
        <p:cNvPr id="1" name=""/>
        <p:cNvGrpSpPr/>
        <p:nvPr/>
      </p:nvGrpSpPr>
      <p:grpSpPr>
        <a:xfrm>
          <a:off x="0" y="0"/>
          <a:ext cx="0" cy="0"/>
          <a:chOff x="0" y="0"/>
          <a:chExt cx="0" cy="0"/>
        </a:xfrm>
      </p:grpSpPr>
      <p:grpSp>
        <p:nvGrpSpPr>
          <p:cNvPr id="5" name="MHE altered Background, fixed">
            <a:extLst>
              <a:ext uri="{FF2B5EF4-FFF2-40B4-BE49-F238E27FC236}">
                <a16:creationId xmlns:a16="http://schemas.microsoft.com/office/drawing/2014/main" id="{7A14A7A9-A9D7-4A08-A24F-4D1C1F4C29CE}"/>
              </a:ext>
              <a:ext uri="{C183D7F6-B498-43B3-948B-1728B52AA6E4}">
                <adec:decorative xmlns:adec="http://schemas.microsoft.com/office/drawing/2017/decorative" val="1"/>
              </a:ext>
            </a:extLst>
          </p:cNvPr>
          <p:cNvGrpSpPr/>
          <p:nvPr userDrawn="1"/>
        </p:nvGrpSpPr>
        <p:grpSpPr>
          <a:xfrm>
            <a:off x="0" y="1446366"/>
            <a:ext cx="9143999" cy="4991100"/>
            <a:chOff x="0" y="1524000"/>
            <a:chExt cx="9143999" cy="4991100"/>
          </a:xfrm>
        </p:grpSpPr>
        <p:sp>
          <p:nvSpPr>
            <p:cNvPr id="12" name="Rectangle 11">
              <a:extLst>
                <a:ext uri="{FF2B5EF4-FFF2-40B4-BE49-F238E27FC236}">
                  <a16:creationId xmlns:a16="http://schemas.microsoft.com/office/drawing/2014/main" id="{9500492E-5EBE-C745-8EEE-F17D4BB4582E}"/>
                </a:ext>
              </a:extLst>
            </p:cNvPr>
            <p:cNvSpPr/>
            <p:nvPr userDrawn="1"/>
          </p:nvSpPr>
          <p:spPr>
            <a:xfrm>
              <a:off x="0" y="1524000"/>
              <a:ext cx="9143999" cy="4991100"/>
            </a:xfrm>
            <a:prstGeom prst="rect">
              <a:avLst/>
            </a:prstGeom>
            <a:solidFill>
              <a:srgbClr val="9F2241"/>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6D976C39-0B94-D44F-9108-A52DD0916B5A}"/>
                </a:ext>
              </a:extLst>
            </p:cNvPr>
            <p:cNvSpPr/>
            <p:nvPr userDrawn="1"/>
          </p:nvSpPr>
          <p:spPr>
            <a:xfrm>
              <a:off x="190500" y="2019300"/>
              <a:ext cx="8496300" cy="4267200"/>
            </a:xfrm>
            <a:prstGeom prst="rect">
              <a:avLst/>
            </a:prstGeom>
            <a:solidFill>
              <a:srgbClr val="E21A23"/>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dirty="0"/>
            </a:p>
          </p:txBody>
        </p:sp>
      </p:grpSp>
      <p:sp>
        <p:nvSpPr>
          <p:cNvPr id="2" name="Title"/>
          <p:cNvSpPr>
            <a:spLocks noGrp="1"/>
          </p:cNvSpPr>
          <p:nvPr userDrawn="1">
            <p:ph type="ctrTitle"/>
          </p:nvPr>
        </p:nvSpPr>
        <p:spPr>
          <a:xfrm>
            <a:off x="567378" y="2593298"/>
            <a:ext cx="6980170" cy="1130559"/>
          </a:xfrm>
          <a:prstGeom prst="rect">
            <a:avLst/>
          </a:prstGeom>
        </p:spPr>
        <p:txBody>
          <a:bodyPr anchor="t">
            <a:noAutofit/>
          </a:bodyPr>
          <a:lstStyle>
            <a:lvl1pPr algn="l">
              <a:lnSpc>
                <a:spcPct val="100000"/>
              </a:lnSpc>
              <a:defRPr sz="2600" b="1">
                <a:solidFill>
                  <a:schemeClr val="bg1"/>
                </a:solidFill>
              </a:defRPr>
            </a:lvl1pPr>
          </a:lstStyle>
          <a:p>
            <a:r>
              <a:rPr lang="en-US"/>
              <a:t>Click to edit Master title style</a:t>
            </a:r>
            <a:endParaRPr lang="en-US" dirty="0"/>
          </a:p>
        </p:txBody>
      </p:sp>
      <p:sp>
        <p:nvSpPr>
          <p:cNvPr id="3" name="Subtitle"/>
          <p:cNvSpPr>
            <a:spLocks noGrp="1"/>
          </p:cNvSpPr>
          <p:nvPr userDrawn="1">
            <p:ph type="subTitle" idx="1"/>
          </p:nvPr>
        </p:nvSpPr>
        <p:spPr>
          <a:xfrm>
            <a:off x="567378" y="3807503"/>
            <a:ext cx="4542020" cy="719352"/>
          </a:xfrm>
          <a:prstGeom prst="rect">
            <a:avLst/>
          </a:prstGeom>
        </p:spPr>
        <p:txBody>
          <a:bodyPr/>
          <a:lstStyle>
            <a:lvl1pPr marL="0" indent="0" algn="l">
              <a:buNone/>
              <a:defRPr sz="1800" b="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cxnSp>
        <p:nvCxnSpPr>
          <p:cNvPr id="21" name="MHE line separating subtitles from text">
            <a:extLst>
              <a:ext uri="{FF2B5EF4-FFF2-40B4-BE49-F238E27FC236}">
                <a16:creationId xmlns:a16="http://schemas.microsoft.com/office/drawing/2014/main" id="{EC86C884-D766-9149-B40E-B86A943DE6D1}"/>
              </a:ext>
              <a:ext uri="{C183D7F6-B498-43B3-948B-1728B52AA6E4}">
                <adec:decorative xmlns:adec="http://schemas.microsoft.com/office/drawing/2017/decorative" val="1"/>
              </a:ext>
            </a:extLst>
          </p:cNvPr>
          <p:cNvCxnSpPr>
            <a:cxnSpLocks/>
          </p:cNvCxnSpPr>
          <p:nvPr userDrawn="1"/>
        </p:nvCxnSpPr>
        <p:spPr>
          <a:xfrm>
            <a:off x="702310" y="4665027"/>
            <a:ext cx="3574789"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33" name="Text Placeholder"/>
          <p:cNvSpPr>
            <a:spLocks noGrp="1"/>
          </p:cNvSpPr>
          <p:nvPr userDrawn="1">
            <p:ph type="body" sz="quarter" idx="10"/>
          </p:nvPr>
        </p:nvSpPr>
        <p:spPr>
          <a:xfrm>
            <a:off x="567378" y="4770769"/>
            <a:ext cx="4443413" cy="576185"/>
          </a:xfrm>
          <a:prstGeom prst="rect">
            <a:avLst/>
          </a:prstGeom>
        </p:spPr>
        <p:txBody>
          <a:bodyPr/>
          <a:lstStyle>
            <a:lvl1pPr>
              <a:spcBef>
                <a:spcPts val="0"/>
              </a:spcBef>
              <a:defRPr sz="1600">
                <a:solidFill>
                  <a:schemeClr val="bg1"/>
                </a:solidFill>
              </a:defRPr>
            </a:lvl1pPr>
            <a:lvl2pPr>
              <a:defRPr sz="1400">
                <a:solidFill>
                  <a:schemeClr val="bg1"/>
                </a:solidFill>
              </a:defRPr>
            </a:lvl2pPr>
            <a:lvl3pPr>
              <a:defRPr sz="1400">
                <a:solidFill>
                  <a:schemeClr val="bg1"/>
                </a:solidFill>
              </a:defRPr>
            </a:lvl3pPr>
            <a:lvl4pPr>
              <a:defRPr sz="1400">
                <a:solidFill>
                  <a:schemeClr val="bg1"/>
                </a:solidFill>
              </a:defRPr>
            </a:lvl4pPr>
            <a:lvl5pPr>
              <a:defRPr sz="1400">
                <a:solidFill>
                  <a:schemeClr val="bg1"/>
                </a:solidFill>
              </a:defRPr>
            </a:lvl5pPr>
          </a:lstStyle>
          <a:p>
            <a:pPr lvl="0"/>
            <a:r>
              <a:rPr lang="en-US"/>
              <a:t>Click to edit Master text styles</a:t>
            </a:r>
          </a:p>
        </p:txBody>
      </p:sp>
      <p:sp>
        <p:nvSpPr>
          <p:cNvPr id="4" name="Long Copyright">
            <a:extLst>
              <a:ext uri="{FF2B5EF4-FFF2-40B4-BE49-F238E27FC236}">
                <a16:creationId xmlns:a16="http://schemas.microsoft.com/office/drawing/2014/main" id="{54514DA3-A928-4CD1-BFAE-B5DF399C4B36}"/>
              </a:ext>
            </a:extLst>
          </p:cNvPr>
          <p:cNvSpPr>
            <a:spLocks noGrp="1"/>
          </p:cNvSpPr>
          <p:nvPr userDrawn="1">
            <p:ph type="ftr" sz="quarter" idx="11"/>
          </p:nvPr>
        </p:nvSpPr>
        <p:spPr>
          <a:xfrm>
            <a:off x="0" y="6487064"/>
            <a:ext cx="9144000" cy="370935"/>
          </a:xfrm>
        </p:spPr>
        <p:txBody>
          <a:bodyPr/>
          <a:lstStyle>
            <a:lvl1pPr algn="ctr">
              <a:defRPr/>
            </a:lvl1pPr>
          </a:lstStyle>
          <a:p>
            <a:pPr defTabSz="457200">
              <a:spcBef>
                <a:spcPct val="20000"/>
              </a:spcBef>
              <a:defRPr/>
            </a:pPr>
            <a:r>
              <a:rPr lang="en-US" dirty="0"/>
              <a:t>© &lt; add the year&gt; McGraw Hill. All rights reserved. Authorized only for instructor use in the classroom.</a:t>
            </a:r>
          </a:p>
          <a:p>
            <a:pPr defTabSz="457200">
              <a:spcBef>
                <a:spcPct val="20000"/>
              </a:spcBef>
              <a:defRPr/>
            </a:pPr>
            <a:r>
              <a:rPr lang="en-US" dirty="0"/>
              <a:t>No reproduction or further distribution permitted without the prior written consent of McGraw Hill.</a:t>
            </a:r>
          </a:p>
        </p:txBody>
      </p:sp>
    </p:spTree>
    <p:extLst>
      <p:ext uri="{BB962C8B-B14F-4D97-AF65-F5344CB8AC3E}">
        <p14:creationId xmlns:p14="http://schemas.microsoft.com/office/powerpoint/2010/main" val="1233895555"/>
      </p:ext>
    </p:extLst>
  </p:cSld>
  <p:clrMapOvr>
    <a:masterClrMapping/>
  </p:clrMapOvr>
  <p:extLst>
    <p:ext uri="{DCECCB84-F9BA-43D5-87BE-67443E8EF086}">
      <p15:sldGuideLst xmlns:p15="http://schemas.microsoft.com/office/powerpoint/2012/main">
        <p15:guide id="1" orient="horz" pos="1272">
          <p15:clr>
            <a:srgbClr val="FBAE40"/>
          </p15:clr>
        </p15:guide>
        <p15:guide id="2" orient="horz" pos="3960">
          <p15:clr>
            <a:srgbClr val="FBAE40"/>
          </p15:clr>
        </p15:guide>
        <p15:guide id="3" pos="120">
          <p15:clr>
            <a:srgbClr val="FBAE40"/>
          </p15:clr>
        </p15:guide>
        <p15:guide id="4" pos="5472">
          <p15:clr>
            <a:srgbClr val="FBAE40"/>
          </p15:clr>
        </p15:guide>
        <p15:guide id="5" orient="horz" pos="226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One Main Placeholder">
    <p:spTree>
      <p:nvGrpSpPr>
        <p:cNvPr id="1" name=""/>
        <p:cNvGrpSpPr/>
        <p:nvPr/>
      </p:nvGrpSpPr>
      <p:grpSpPr>
        <a:xfrm>
          <a:off x="0" y="0"/>
          <a:ext cx="0" cy="0"/>
          <a:chOff x="0" y="0"/>
          <a:chExt cx="0" cy="0"/>
        </a:xfrm>
      </p:grpSpPr>
      <p:sp>
        <p:nvSpPr>
          <p:cNvPr id="2" name="Slide Title">
            <a:extLst>
              <a:ext uri="{FF2B5EF4-FFF2-40B4-BE49-F238E27FC236}">
                <a16:creationId xmlns:a16="http://schemas.microsoft.com/office/drawing/2014/main" id="{A4407840-F6A4-4638-BB2F-9FBAA1A81461}"/>
              </a:ext>
            </a:extLst>
          </p:cNvPr>
          <p:cNvSpPr>
            <a:spLocks noGrp="1"/>
          </p:cNvSpPr>
          <p:nvPr>
            <p:ph type="title" hasCustomPrompt="1"/>
          </p:nvPr>
        </p:nvSpPr>
        <p:spPr>
          <a:xfrm>
            <a:off x="342900" y="304800"/>
            <a:ext cx="8458200" cy="678611"/>
          </a:xfrm>
          <a:prstGeom prst="rect">
            <a:avLst/>
          </a:prstGeom>
        </p:spPr>
        <p:txBody>
          <a:bodyPr anchor="ctr"/>
          <a:lstStyle>
            <a:lvl1pPr>
              <a:defRPr sz="2400"/>
            </a:lvl1pPr>
          </a:lstStyle>
          <a:p>
            <a:r>
              <a:rPr lang="en-US" dirty="0"/>
              <a:t>Slide Title</a:t>
            </a:r>
            <a:br>
              <a:rPr lang="en-US" dirty="0"/>
            </a:br>
            <a:endParaRPr lang="en-US" dirty="0"/>
          </a:p>
        </p:txBody>
      </p:sp>
      <p:sp>
        <p:nvSpPr>
          <p:cNvPr id="5" name="Content Placeholder 1">
            <a:extLst>
              <a:ext uri="{FF2B5EF4-FFF2-40B4-BE49-F238E27FC236}">
                <a16:creationId xmlns:a16="http://schemas.microsoft.com/office/drawing/2014/main" id="{D13536C2-DC17-4031-9948-17E37EF99112}"/>
              </a:ext>
            </a:extLst>
          </p:cNvPr>
          <p:cNvSpPr>
            <a:spLocks noGrp="1"/>
          </p:cNvSpPr>
          <p:nvPr>
            <p:ph sz="quarter" idx="11" hasCustomPrompt="1"/>
          </p:nvPr>
        </p:nvSpPr>
        <p:spPr>
          <a:xfrm>
            <a:off x="342900" y="1276709"/>
            <a:ext cx="8458200" cy="4971691"/>
          </a:xfrm>
          <a:prstGeom prst="rect">
            <a:avLst/>
          </a:prstGeom>
        </p:spPr>
        <p:txBody>
          <a:bodyPr/>
          <a:lstStyle>
            <a:lvl1pPr>
              <a:defRPr/>
            </a:lvl1pPr>
          </a:lstStyle>
          <a:p>
            <a:pPr lvl="0"/>
            <a:r>
              <a:rPr lang="en-US" dirty="0"/>
              <a:t>Slide Content</a:t>
            </a:r>
          </a:p>
          <a:p>
            <a:pPr lvl="1"/>
            <a:r>
              <a:rPr lang="en-US" dirty="0"/>
              <a:t>Second level</a:t>
            </a:r>
          </a:p>
          <a:p>
            <a:pPr lvl="2"/>
            <a:r>
              <a:rPr lang="en-US" dirty="0"/>
              <a:t>Third level</a:t>
            </a:r>
          </a:p>
        </p:txBody>
      </p:sp>
      <p:sp>
        <p:nvSpPr>
          <p:cNvPr id="7" name="Appendix Link">
            <a:extLst>
              <a:ext uri="{FF2B5EF4-FFF2-40B4-BE49-F238E27FC236}">
                <a16:creationId xmlns:a16="http://schemas.microsoft.com/office/drawing/2014/main" id="{24E3FC7A-8095-4466-BF43-4B6D04A5D884}"/>
              </a:ext>
            </a:extLst>
          </p:cNvPr>
          <p:cNvSpPr>
            <a:spLocks noGrp="1"/>
          </p:cNvSpPr>
          <p:nvPr>
            <p:ph type="body" sz="quarter" idx="12" hasCustomPrompt="1"/>
          </p:nvPr>
        </p:nvSpPr>
        <p:spPr>
          <a:xfrm>
            <a:off x="3369347" y="6324600"/>
            <a:ext cx="2405307" cy="190500"/>
          </a:xfrm>
        </p:spPr>
        <p:txBody>
          <a:bodyPr anchor="b">
            <a:noAutofit/>
          </a:bodyPr>
          <a:lstStyle>
            <a:lvl1pPr algn="ctr">
              <a:defRPr sz="900"/>
            </a:lvl1pPr>
          </a:lstStyle>
          <a:p>
            <a:pPr lvl="0"/>
            <a:r>
              <a:rPr lang="en-US" dirty="0"/>
              <a:t>Add text alternative link, if needed.</a:t>
            </a:r>
          </a:p>
        </p:txBody>
      </p:sp>
      <p:sp>
        <p:nvSpPr>
          <p:cNvPr id="9" name="Image Credit">
            <a:extLst>
              <a:ext uri="{FF2B5EF4-FFF2-40B4-BE49-F238E27FC236}">
                <a16:creationId xmlns:a16="http://schemas.microsoft.com/office/drawing/2014/main" id="{29651301-3A88-4CBC-9B7F-A569599DC51F}"/>
              </a:ext>
            </a:extLst>
          </p:cNvPr>
          <p:cNvSpPr>
            <a:spLocks noGrp="1"/>
          </p:cNvSpPr>
          <p:nvPr>
            <p:ph type="body" sz="quarter" idx="13" hasCustomPrompt="1"/>
          </p:nvPr>
        </p:nvSpPr>
        <p:spPr>
          <a:xfrm>
            <a:off x="1562099" y="6684963"/>
            <a:ext cx="6972301" cy="173037"/>
          </a:xfrm>
        </p:spPr>
        <p:txBody>
          <a:bodyPr anchor="ctr">
            <a:noAutofit/>
          </a:bodyPr>
          <a:lstStyle>
            <a:lvl1pPr algn="r">
              <a:defRPr sz="800">
                <a:solidFill>
                  <a:schemeClr val="tx1">
                    <a:lumMod val="65000"/>
                    <a:lumOff val="35000"/>
                  </a:schemeClr>
                </a:solidFill>
              </a:defRPr>
            </a:lvl1pPr>
            <a:lvl2pPr algn="r">
              <a:defRPr sz="900"/>
            </a:lvl2pPr>
            <a:lvl3pPr algn="r">
              <a:defRPr sz="900"/>
            </a:lvl3pPr>
            <a:lvl4pPr algn="r">
              <a:defRPr sz="900"/>
            </a:lvl4pPr>
            <a:lvl5pPr algn="r">
              <a:defRPr sz="900"/>
            </a:lvl5pPr>
          </a:lstStyle>
          <a:p>
            <a:pPr lvl="0"/>
            <a:r>
              <a:rPr lang="en-US" dirty="0"/>
              <a:t>Insert Image Credit Here</a:t>
            </a:r>
          </a:p>
        </p:txBody>
      </p:sp>
      <p:sp>
        <p:nvSpPr>
          <p:cNvPr id="3" name="Slide Number Placeholder">
            <a:extLst>
              <a:ext uri="{FF2B5EF4-FFF2-40B4-BE49-F238E27FC236}">
                <a16:creationId xmlns:a16="http://schemas.microsoft.com/office/drawing/2014/main" id="{745DF60F-BF33-428F-883B-9C19F83780BF}"/>
              </a:ext>
            </a:extLst>
          </p:cNvPr>
          <p:cNvSpPr>
            <a:spLocks noGrp="1"/>
          </p:cNvSpPr>
          <p:nvPr>
            <p:ph type="sldNum" sz="quarter" idx="10"/>
          </p:nvPr>
        </p:nvSpPr>
        <p:spPr/>
        <p:txBody>
          <a:bodyPr/>
          <a:lstStyle/>
          <a:p>
            <a:fld id="{68151E55-6873-49E2-B8D5-2F265E6F1973}" type="slidenum">
              <a:rPr lang="en-US" smtClean="0"/>
              <a:t>‹#›</a:t>
            </a:fld>
            <a:endParaRPr lang="en-US" dirty="0"/>
          </a:p>
        </p:txBody>
      </p:sp>
    </p:spTree>
    <p:extLst>
      <p:ext uri="{BB962C8B-B14F-4D97-AF65-F5344CB8AC3E}">
        <p14:creationId xmlns:p14="http://schemas.microsoft.com/office/powerpoint/2010/main" val="745085821"/>
      </p:ext>
    </p:extLst>
  </p:cSld>
  <p:clrMapOvr>
    <a:masterClrMapping/>
  </p:clrMapOvr>
  <p:extLst>
    <p:ext uri="{DCECCB84-F9BA-43D5-87BE-67443E8EF086}">
      <p15:sldGuideLst xmlns:p15="http://schemas.microsoft.com/office/powerpoint/2012/main">
        <p15:guide id="1" pos="2880" userDrawn="1">
          <p15:clr>
            <a:srgbClr val="FBAE40"/>
          </p15:clr>
        </p15:guide>
        <p15:guide id="2" orient="horz" pos="360" userDrawn="1">
          <p15:clr>
            <a:srgbClr val="FBAE40"/>
          </p15:clr>
        </p15:guide>
        <p15:guide id="3" pos="264" userDrawn="1">
          <p15:clr>
            <a:srgbClr val="FBAE40"/>
          </p15:clr>
        </p15:guide>
        <p15:guide id="4" orient="horz" pos="216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wo Horizontal Main Placeholders">
    <p:spTree>
      <p:nvGrpSpPr>
        <p:cNvPr id="1" name=""/>
        <p:cNvGrpSpPr/>
        <p:nvPr/>
      </p:nvGrpSpPr>
      <p:grpSpPr>
        <a:xfrm>
          <a:off x="0" y="0"/>
          <a:ext cx="0" cy="0"/>
          <a:chOff x="0" y="0"/>
          <a:chExt cx="0" cy="0"/>
        </a:xfrm>
      </p:grpSpPr>
      <p:sp>
        <p:nvSpPr>
          <p:cNvPr id="2" name="Slide Title">
            <a:extLst>
              <a:ext uri="{FF2B5EF4-FFF2-40B4-BE49-F238E27FC236}">
                <a16:creationId xmlns:a16="http://schemas.microsoft.com/office/drawing/2014/main" id="{A4407840-F6A4-4638-BB2F-9FBAA1A81461}"/>
              </a:ext>
            </a:extLst>
          </p:cNvPr>
          <p:cNvSpPr>
            <a:spLocks noGrp="1"/>
          </p:cNvSpPr>
          <p:nvPr>
            <p:ph type="title" hasCustomPrompt="1"/>
          </p:nvPr>
        </p:nvSpPr>
        <p:spPr>
          <a:xfrm>
            <a:off x="342900" y="304800"/>
            <a:ext cx="8458200" cy="678611"/>
          </a:xfrm>
          <a:prstGeom prst="rect">
            <a:avLst/>
          </a:prstGeom>
        </p:spPr>
        <p:txBody>
          <a:bodyPr anchor="ctr"/>
          <a:lstStyle>
            <a:lvl1pPr>
              <a:defRPr sz="2400"/>
            </a:lvl1pPr>
          </a:lstStyle>
          <a:p>
            <a:r>
              <a:rPr lang="en-US" dirty="0"/>
              <a:t>Slide Title</a:t>
            </a:r>
            <a:br>
              <a:rPr lang="en-US" dirty="0"/>
            </a:br>
            <a:endParaRPr lang="en-US" dirty="0"/>
          </a:p>
        </p:txBody>
      </p:sp>
      <p:sp>
        <p:nvSpPr>
          <p:cNvPr id="5" name="Content Placeholder 1">
            <a:extLst>
              <a:ext uri="{FF2B5EF4-FFF2-40B4-BE49-F238E27FC236}">
                <a16:creationId xmlns:a16="http://schemas.microsoft.com/office/drawing/2014/main" id="{D13536C2-DC17-4031-9948-17E37EF99112}"/>
              </a:ext>
            </a:extLst>
          </p:cNvPr>
          <p:cNvSpPr>
            <a:spLocks noGrp="1"/>
          </p:cNvSpPr>
          <p:nvPr>
            <p:ph sz="quarter" idx="11" hasCustomPrompt="1"/>
          </p:nvPr>
        </p:nvSpPr>
        <p:spPr>
          <a:xfrm>
            <a:off x="342900" y="1276709"/>
            <a:ext cx="8458200" cy="2838091"/>
          </a:xfrm>
          <a:prstGeom prst="rect">
            <a:avLst/>
          </a:prstGeom>
        </p:spPr>
        <p:txBody>
          <a:bodyPr/>
          <a:lstStyle>
            <a:lvl1pPr>
              <a:defRPr/>
            </a:lvl1pPr>
          </a:lstStyle>
          <a:p>
            <a:pPr lvl="0"/>
            <a:r>
              <a:rPr lang="en-US" dirty="0"/>
              <a:t>Slide Content</a:t>
            </a:r>
          </a:p>
          <a:p>
            <a:pPr lvl="1"/>
            <a:r>
              <a:rPr lang="en-US" dirty="0"/>
              <a:t>Second level</a:t>
            </a:r>
          </a:p>
          <a:p>
            <a:pPr lvl="2"/>
            <a:r>
              <a:rPr lang="en-US" dirty="0"/>
              <a:t>Third level</a:t>
            </a:r>
          </a:p>
        </p:txBody>
      </p:sp>
      <p:sp>
        <p:nvSpPr>
          <p:cNvPr id="6" name="Content Placeholder 2">
            <a:extLst>
              <a:ext uri="{FF2B5EF4-FFF2-40B4-BE49-F238E27FC236}">
                <a16:creationId xmlns:a16="http://schemas.microsoft.com/office/drawing/2014/main" id="{0B2D170F-7AF9-40BB-A11B-08474DF5C3AA}"/>
              </a:ext>
            </a:extLst>
          </p:cNvPr>
          <p:cNvSpPr>
            <a:spLocks noGrp="1"/>
          </p:cNvSpPr>
          <p:nvPr>
            <p:ph sz="quarter" idx="14" hasCustomPrompt="1"/>
          </p:nvPr>
        </p:nvSpPr>
        <p:spPr>
          <a:xfrm>
            <a:off x="342900" y="4343400"/>
            <a:ext cx="8458200" cy="1905000"/>
          </a:xfrm>
        </p:spPr>
        <p:txBody>
          <a:bodyPr/>
          <a:lstStyle>
            <a:lvl1pPr>
              <a:defRPr/>
            </a:lvl1pPr>
            <a:lvl4pPr marL="455613" indent="0">
              <a:buNone/>
              <a:defRPr/>
            </a:lvl4pPr>
          </a:lstStyle>
          <a:p>
            <a:pPr lvl="0"/>
            <a:r>
              <a:rPr lang="en-US" dirty="0"/>
              <a:t>Slide Content 2</a:t>
            </a:r>
          </a:p>
          <a:p>
            <a:pPr lvl="1"/>
            <a:r>
              <a:rPr lang="en-US" dirty="0"/>
              <a:t>Second level</a:t>
            </a:r>
          </a:p>
          <a:p>
            <a:pPr lvl="2"/>
            <a:r>
              <a:rPr lang="en-US" dirty="0"/>
              <a:t>Third level</a:t>
            </a:r>
          </a:p>
        </p:txBody>
      </p:sp>
      <p:sp>
        <p:nvSpPr>
          <p:cNvPr id="7" name="Appendix Link">
            <a:extLst>
              <a:ext uri="{FF2B5EF4-FFF2-40B4-BE49-F238E27FC236}">
                <a16:creationId xmlns:a16="http://schemas.microsoft.com/office/drawing/2014/main" id="{24E3FC7A-8095-4466-BF43-4B6D04A5D884}"/>
              </a:ext>
            </a:extLst>
          </p:cNvPr>
          <p:cNvSpPr>
            <a:spLocks noGrp="1"/>
          </p:cNvSpPr>
          <p:nvPr>
            <p:ph type="body" sz="quarter" idx="12" hasCustomPrompt="1"/>
          </p:nvPr>
        </p:nvSpPr>
        <p:spPr>
          <a:xfrm>
            <a:off x="3369564" y="6324600"/>
            <a:ext cx="2404872" cy="190500"/>
          </a:xfrm>
        </p:spPr>
        <p:txBody>
          <a:bodyPr anchor="b">
            <a:noAutofit/>
          </a:bodyPr>
          <a:lstStyle>
            <a:lvl1pPr algn="ctr">
              <a:defRPr sz="900"/>
            </a:lvl1pPr>
          </a:lstStyle>
          <a:p>
            <a:pPr lvl="0"/>
            <a:r>
              <a:rPr lang="en-US" dirty="0"/>
              <a:t>Add text alternative link, if needed.</a:t>
            </a:r>
          </a:p>
        </p:txBody>
      </p:sp>
      <p:sp>
        <p:nvSpPr>
          <p:cNvPr id="9" name="Image Credit">
            <a:extLst>
              <a:ext uri="{FF2B5EF4-FFF2-40B4-BE49-F238E27FC236}">
                <a16:creationId xmlns:a16="http://schemas.microsoft.com/office/drawing/2014/main" id="{29651301-3A88-4CBC-9B7F-A569599DC51F}"/>
              </a:ext>
            </a:extLst>
          </p:cNvPr>
          <p:cNvSpPr>
            <a:spLocks noGrp="1"/>
          </p:cNvSpPr>
          <p:nvPr>
            <p:ph type="body" sz="quarter" idx="13" hasCustomPrompt="1"/>
          </p:nvPr>
        </p:nvSpPr>
        <p:spPr>
          <a:xfrm>
            <a:off x="1562100" y="6684963"/>
            <a:ext cx="6972300" cy="173037"/>
          </a:xfrm>
        </p:spPr>
        <p:txBody>
          <a:bodyPr vert="horz" lIns="91440" tIns="45720" rIns="91440" bIns="45720" rtlCol="0" anchor="ctr">
            <a:noAutofit/>
          </a:bodyPr>
          <a:lstStyle>
            <a:lvl1pPr>
              <a:defRPr lang="en-US" sz="800" dirty="0">
                <a:solidFill>
                  <a:schemeClr val="tx1">
                    <a:lumMod val="65000"/>
                    <a:lumOff val="35000"/>
                  </a:schemeClr>
                </a:solidFill>
              </a:defRPr>
            </a:lvl1pPr>
          </a:lstStyle>
          <a:p>
            <a:pPr lvl="0" algn="r"/>
            <a:r>
              <a:rPr lang="en-US" dirty="0"/>
              <a:t>Insert Image Credit Here</a:t>
            </a:r>
          </a:p>
        </p:txBody>
      </p:sp>
      <p:sp>
        <p:nvSpPr>
          <p:cNvPr id="3" name="Slide Number Placeholder">
            <a:extLst>
              <a:ext uri="{FF2B5EF4-FFF2-40B4-BE49-F238E27FC236}">
                <a16:creationId xmlns:a16="http://schemas.microsoft.com/office/drawing/2014/main" id="{745DF60F-BF33-428F-883B-9C19F83780BF}"/>
              </a:ext>
            </a:extLst>
          </p:cNvPr>
          <p:cNvSpPr>
            <a:spLocks noGrp="1"/>
          </p:cNvSpPr>
          <p:nvPr>
            <p:ph type="sldNum" sz="quarter" idx="10"/>
          </p:nvPr>
        </p:nvSpPr>
        <p:spPr/>
        <p:txBody>
          <a:bodyPr/>
          <a:lstStyle/>
          <a:p>
            <a:fld id="{68151E55-6873-49E2-B8D5-2F265E6F1973}" type="slidenum">
              <a:rPr lang="en-US" smtClean="0"/>
              <a:t>‹#›</a:t>
            </a:fld>
            <a:endParaRPr lang="en-US" dirty="0"/>
          </a:p>
        </p:txBody>
      </p:sp>
    </p:spTree>
    <p:extLst>
      <p:ext uri="{BB962C8B-B14F-4D97-AF65-F5344CB8AC3E}">
        <p14:creationId xmlns:p14="http://schemas.microsoft.com/office/powerpoint/2010/main" val="3422933013"/>
      </p:ext>
    </p:extLst>
  </p:cSld>
  <p:clrMapOvr>
    <a:masterClrMapping/>
  </p:clrMapOvr>
  <p:extLst>
    <p:ext uri="{DCECCB84-F9BA-43D5-87BE-67443E8EF086}">
      <p15:sldGuideLst xmlns:p15="http://schemas.microsoft.com/office/powerpoint/2012/main">
        <p15:guide id="1" orient="horz" pos="2592" userDrawn="1">
          <p15:clr>
            <a:srgbClr val="FBAE40"/>
          </p15:clr>
        </p15:guide>
        <p15:guide id="2" orient="horz" pos="2736"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wo Comparison Placeholders">
    <p:spTree>
      <p:nvGrpSpPr>
        <p:cNvPr id="1" name=""/>
        <p:cNvGrpSpPr/>
        <p:nvPr/>
      </p:nvGrpSpPr>
      <p:grpSpPr>
        <a:xfrm>
          <a:off x="0" y="0"/>
          <a:ext cx="0" cy="0"/>
          <a:chOff x="0" y="0"/>
          <a:chExt cx="0" cy="0"/>
        </a:xfrm>
      </p:grpSpPr>
      <p:sp>
        <p:nvSpPr>
          <p:cNvPr id="2" name="Slide Title">
            <a:extLst>
              <a:ext uri="{FF2B5EF4-FFF2-40B4-BE49-F238E27FC236}">
                <a16:creationId xmlns:a16="http://schemas.microsoft.com/office/drawing/2014/main" id="{A4407840-F6A4-4638-BB2F-9FBAA1A81461}"/>
              </a:ext>
            </a:extLst>
          </p:cNvPr>
          <p:cNvSpPr>
            <a:spLocks noGrp="1"/>
          </p:cNvSpPr>
          <p:nvPr>
            <p:ph type="title" hasCustomPrompt="1"/>
          </p:nvPr>
        </p:nvSpPr>
        <p:spPr>
          <a:xfrm>
            <a:off x="342900" y="304800"/>
            <a:ext cx="8458200" cy="678611"/>
          </a:xfrm>
          <a:prstGeom prst="rect">
            <a:avLst/>
          </a:prstGeom>
        </p:spPr>
        <p:txBody>
          <a:bodyPr anchor="ctr"/>
          <a:lstStyle>
            <a:lvl1pPr>
              <a:defRPr sz="2400"/>
            </a:lvl1pPr>
          </a:lstStyle>
          <a:p>
            <a:r>
              <a:rPr lang="en-US" dirty="0"/>
              <a:t>Slide Title</a:t>
            </a:r>
            <a:br>
              <a:rPr lang="en-US" dirty="0"/>
            </a:br>
            <a:endParaRPr lang="en-US" dirty="0"/>
          </a:p>
        </p:txBody>
      </p:sp>
      <p:sp>
        <p:nvSpPr>
          <p:cNvPr id="5" name="Content Placeholder 1">
            <a:extLst>
              <a:ext uri="{FF2B5EF4-FFF2-40B4-BE49-F238E27FC236}">
                <a16:creationId xmlns:a16="http://schemas.microsoft.com/office/drawing/2014/main" id="{D13536C2-DC17-4031-9948-17E37EF99112}"/>
              </a:ext>
            </a:extLst>
          </p:cNvPr>
          <p:cNvSpPr>
            <a:spLocks noGrp="1"/>
          </p:cNvSpPr>
          <p:nvPr>
            <p:ph sz="quarter" idx="11" hasCustomPrompt="1"/>
          </p:nvPr>
        </p:nvSpPr>
        <p:spPr>
          <a:xfrm>
            <a:off x="342900" y="1276709"/>
            <a:ext cx="4076700" cy="4971691"/>
          </a:xfrm>
          <a:prstGeom prst="rect">
            <a:avLst/>
          </a:prstGeom>
        </p:spPr>
        <p:txBody>
          <a:bodyPr/>
          <a:lstStyle>
            <a:lvl1pPr>
              <a:defRPr/>
            </a:lvl1pPr>
          </a:lstStyle>
          <a:p>
            <a:pPr lvl="0"/>
            <a:r>
              <a:rPr lang="en-US" dirty="0"/>
              <a:t>Slide Content</a:t>
            </a:r>
          </a:p>
          <a:p>
            <a:pPr lvl="1"/>
            <a:r>
              <a:rPr lang="en-US" dirty="0"/>
              <a:t>Second level</a:t>
            </a:r>
          </a:p>
          <a:p>
            <a:pPr lvl="2"/>
            <a:r>
              <a:rPr lang="en-US" dirty="0"/>
              <a:t>Third level</a:t>
            </a:r>
          </a:p>
        </p:txBody>
      </p:sp>
      <p:sp>
        <p:nvSpPr>
          <p:cNvPr id="6" name="Content Placeholder 2">
            <a:extLst>
              <a:ext uri="{FF2B5EF4-FFF2-40B4-BE49-F238E27FC236}">
                <a16:creationId xmlns:a16="http://schemas.microsoft.com/office/drawing/2014/main" id="{0B2D170F-7AF9-40BB-A11B-08474DF5C3AA}"/>
              </a:ext>
            </a:extLst>
          </p:cNvPr>
          <p:cNvSpPr>
            <a:spLocks noGrp="1"/>
          </p:cNvSpPr>
          <p:nvPr>
            <p:ph sz="quarter" idx="14" hasCustomPrompt="1"/>
          </p:nvPr>
        </p:nvSpPr>
        <p:spPr>
          <a:xfrm>
            <a:off x="4724400" y="1257300"/>
            <a:ext cx="4076700" cy="4991100"/>
          </a:xfrm>
        </p:spPr>
        <p:txBody>
          <a:bodyPr/>
          <a:lstStyle>
            <a:lvl1pPr>
              <a:defRPr/>
            </a:lvl1pPr>
          </a:lstStyle>
          <a:p>
            <a:pPr lvl="0"/>
            <a:r>
              <a:rPr lang="en-US" dirty="0"/>
              <a:t>Slide Content 2</a:t>
            </a:r>
          </a:p>
          <a:p>
            <a:pPr lvl="1"/>
            <a:r>
              <a:rPr lang="en-US" dirty="0"/>
              <a:t>Second level</a:t>
            </a:r>
          </a:p>
          <a:p>
            <a:pPr lvl="2"/>
            <a:r>
              <a:rPr lang="en-US" dirty="0"/>
              <a:t>Third level</a:t>
            </a:r>
          </a:p>
        </p:txBody>
      </p:sp>
      <p:sp>
        <p:nvSpPr>
          <p:cNvPr id="7" name="Appendix Link">
            <a:extLst>
              <a:ext uri="{FF2B5EF4-FFF2-40B4-BE49-F238E27FC236}">
                <a16:creationId xmlns:a16="http://schemas.microsoft.com/office/drawing/2014/main" id="{24E3FC7A-8095-4466-BF43-4B6D04A5D884}"/>
              </a:ext>
            </a:extLst>
          </p:cNvPr>
          <p:cNvSpPr>
            <a:spLocks noGrp="1"/>
          </p:cNvSpPr>
          <p:nvPr>
            <p:ph type="body" sz="quarter" idx="12" hasCustomPrompt="1"/>
          </p:nvPr>
        </p:nvSpPr>
        <p:spPr>
          <a:xfrm>
            <a:off x="3369564" y="6324600"/>
            <a:ext cx="2404872" cy="190500"/>
          </a:xfrm>
        </p:spPr>
        <p:txBody>
          <a:bodyPr anchor="b">
            <a:noAutofit/>
          </a:bodyPr>
          <a:lstStyle>
            <a:lvl1pPr algn="ctr">
              <a:defRPr sz="900"/>
            </a:lvl1pPr>
          </a:lstStyle>
          <a:p>
            <a:pPr lvl="0"/>
            <a:r>
              <a:rPr lang="en-US" dirty="0"/>
              <a:t>Add text alternative link, if needed.</a:t>
            </a:r>
          </a:p>
        </p:txBody>
      </p:sp>
      <p:sp>
        <p:nvSpPr>
          <p:cNvPr id="9" name="Image Credit">
            <a:extLst>
              <a:ext uri="{FF2B5EF4-FFF2-40B4-BE49-F238E27FC236}">
                <a16:creationId xmlns:a16="http://schemas.microsoft.com/office/drawing/2014/main" id="{29651301-3A88-4CBC-9B7F-A569599DC51F}"/>
              </a:ext>
            </a:extLst>
          </p:cNvPr>
          <p:cNvSpPr>
            <a:spLocks noGrp="1"/>
          </p:cNvSpPr>
          <p:nvPr>
            <p:ph type="body" sz="quarter" idx="13" hasCustomPrompt="1"/>
          </p:nvPr>
        </p:nvSpPr>
        <p:spPr>
          <a:xfrm>
            <a:off x="1562099" y="6684963"/>
            <a:ext cx="6972301" cy="173037"/>
          </a:xfrm>
        </p:spPr>
        <p:txBody>
          <a:bodyPr anchor="ctr">
            <a:noAutofit/>
          </a:bodyPr>
          <a:lstStyle>
            <a:lvl1pPr algn="r">
              <a:defRPr sz="800">
                <a:solidFill>
                  <a:schemeClr val="tx1">
                    <a:lumMod val="65000"/>
                    <a:lumOff val="35000"/>
                  </a:schemeClr>
                </a:solidFill>
              </a:defRPr>
            </a:lvl1pPr>
            <a:lvl2pPr algn="r">
              <a:defRPr sz="900"/>
            </a:lvl2pPr>
            <a:lvl3pPr algn="r">
              <a:defRPr sz="900"/>
            </a:lvl3pPr>
            <a:lvl4pPr algn="r">
              <a:defRPr sz="900"/>
            </a:lvl4pPr>
            <a:lvl5pPr algn="r">
              <a:defRPr sz="900"/>
            </a:lvl5pPr>
          </a:lstStyle>
          <a:p>
            <a:pPr lvl="0"/>
            <a:r>
              <a:rPr lang="en-US" dirty="0"/>
              <a:t>Insert Image Credit Here</a:t>
            </a:r>
          </a:p>
        </p:txBody>
      </p:sp>
      <p:sp>
        <p:nvSpPr>
          <p:cNvPr id="3" name="Slide Number Placeholder">
            <a:extLst>
              <a:ext uri="{FF2B5EF4-FFF2-40B4-BE49-F238E27FC236}">
                <a16:creationId xmlns:a16="http://schemas.microsoft.com/office/drawing/2014/main" id="{745DF60F-BF33-428F-883B-9C19F83780BF}"/>
              </a:ext>
            </a:extLst>
          </p:cNvPr>
          <p:cNvSpPr>
            <a:spLocks noGrp="1"/>
          </p:cNvSpPr>
          <p:nvPr>
            <p:ph type="sldNum" sz="quarter" idx="10"/>
          </p:nvPr>
        </p:nvSpPr>
        <p:spPr/>
        <p:txBody>
          <a:bodyPr/>
          <a:lstStyle/>
          <a:p>
            <a:fld id="{68151E55-6873-49E2-B8D5-2F265E6F1973}" type="slidenum">
              <a:rPr lang="en-US" smtClean="0"/>
              <a:t>‹#›</a:t>
            </a:fld>
            <a:endParaRPr lang="en-US" dirty="0"/>
          </a:p>
        </p:txBody>
      </p:sp>
    </p:spTree>
    <p:extLst>
      <p:ext uri="{BB962C8B-B14F-4D97-AF65-F5344CB8AC3E}">
        <p14:creationId xmlns:p14="http://schemas.microsoft.com/office/powerpoint/2010/main" val="478815702"/>
      </p:ext>
    </p:extLst>
  </p:cSld>
  <p:clrMapOvr>
    <a:masterClrMapping/>
  </p:clrMapOvr>
  <p:extLst>
    <p:ext uri="{DCECCB84-F9BA-43D5-87BE-67443E8EF086}">
      <p15:sldGuideLst xmlns:p15="http://schemas.microsoft.com/office/powerpoint/2012/main">
        <p15:guide id="1" orient="horz" pos="2592">
          <p15:clr>
            <a:srgbClr val="FBAE40"/>
          </p15:clr>
        </p15:guide>
        <p15:guide id="2" orient="horz" pos="2736">
          <p15:clr>
            <a:srgbClr val="FBAE40"/>
          </p15:clr>
        </p15:guide>
        <p15:guide id="3" pos="2880">
          <p15:clr>
            <a:srgbClr val="FBAE40"/>
          </p15:clr>
        </p15:guide>
        <p15:guide id="4" pos="2976">
          <p15:clr>
            <a:srgbClr val="FBAE40"/>
          </p15:clr>
        </p15:guide>
        <p15:guide id="5" pos="2784">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One Main One Secondary">
    <p:spTree>
      <p:nvGrpSpPr>
        <p:cNvPr id="1" name=""/>
        <p:cNvGrpSpPr/>
        <p:nvPr/>
      </p:nvGrpSpPr>
      <p:grpSpPr>
        <a:xfrm>
          <a:off x="0" y="0"/>
          <a:ext cx="0" cy="0"/>
          <a:chOff x="0" y="0"/>
          <a:chExt cx="0" cy="0"/>
        </a:xfrm>
      </p:grpSpPr>
      <p:sp>
        <p:nvSpPr>
          <p:cNvPr id="2" name="Slide Title">
            <a:extLst>
              <a:ext uri="{FF2B5EF4-FFF2-40B4-BE49-F238E27FC236}">
                <a16:creationId xmlns:a16="http://schemas.microsoft.com/office/drawing/2014/main" id="{A4407840-F6A4-4638-BB2F-9FBAA1A81461}"/>
              </a:ext>
            </a:extLst>
          </p:cNvPr>
          <p:cNvSpPr>
            <a:spLocks noGrp="1"/>
          </p:cNvSpPr>
          <p:nvPr>
            <p:ph type="title" hasCustomPrompt="1"/>
          </p:nvPr>
        </p:nvSpPr>
        <p:spPr>
          <a:xfrm>
            <a:off x="342900" y="304800"/>
            <a:ext cx="8458200" cy="678611"/>
          </a:xfrm>
          <a:prstGeom prst="rect">
            <a:avLst/>
          </a:prstGeom>
        </p:spPr>
        <p:txBody>
          <a:bodyPr anchor="ctr"/>
          <a:lstStyle>
            <a:lvl1pPr>
              <a:defRPr sz="2400"/>
            </a:lvl1pPr>
          </a:lstStyle>
          <a:p>
            <a:r>
              <a:rPr lang="en-US" dirty="0"/>
              <a:t>Slide Title</a:t>
            </a:r>
            <a:br>
              <a:rPr lang="en-US" dirty="0"/>
            </a:br>
            <a:endParaRPr lang="en-US" dirty="0"/>
          </a:p>
        </p:txBody>
      </p:sp>
      <p:sp>
        <p:nvSpPr>
          <p:cNvPr id="5" name="Content Placeholder 1">
            <a:extLst>
              <a:ext uri="{FF2B5EF4-FFF2-40B4-BE49-F238E27FC236}">
                <a16:creationId xmlns:a16="http://schemas.microsoft.com/office/drawing/2014/main" id="{D13536C2-DC17-4031-9948-17E37EF99112}"/>
              </a:ext>
            </a:extLst>
          </p:cNvPr>
          <p:cNvSpPr>
            <a:spLocks noGrp="1"/>
          </p:cNvSpPr>
          <p:nvPr>
            <p:ph sz="quarter" idx="11" hasCustomPrompt="1"/>
          </p:nvPr>
        </p:nvSpPr>
        <p:spPr>
          <a:xfrm>
            <a:off x="342900" y="1276709"/>
            <a:ext cx="5791200" cy="4971691"/>
          </a:xfrm>
          <a:prstGeom prst="rect">
            <a:avLst/>
          </a:prstGeom>
        </p:spPr>
        <p:txBody>
          <a:bodyPr/>
          <a:lstStyle>
            <a:lvl1pPr>
              <a:defRPr/>
            </a:lvl1pPr>
          </a:lstStyle>
          <a:p>
            <a:pPr lvl="0"/>
            <a:r>
              <a:rPr lang="en-US" dirty="0"/>
              <a:t>Slide Content</a:t>
            </a:r>
          </a:p>
          <a:p>
            <a:pPr lvl="1"/>
            <a:r>
              <a:rPr lang="en-US" dirty="0"/>
              <a:t>Second level</a:t>
            </a:r>
          </a:p>
          <a:p>
            <a:pPr lvl="2"/>
            <a:r>
              <a:rPr lang="en-US" dirty="0"/>
              <a:t>Third level</a:t>
            </a:r>
          </a:p>
        </p:txBody>
      </p:sp>
      <p:sp>
        <p:nvSpPr>
          <p:cNvPr id="6" name="Content Placeholder 2">
            <a:extLst>
              <a:ext uri="{FF2B5EF4-FFF2-40B4-BE49-F238E27FC236}">
                <a16:creationId xmlns:a16="http://schemas.microsoft.com/office/drawing/2014/main" id="{0B2D170F-7AF9-40BB-A11B-08474DF5C3AA}"/>
              </a:ext>
            </a:extLst>
          </p:cNvPr>
          <p:cNvSpPr>
            <a:spLocks noGrp="1"/>
          </p:cNvSpPr>
          <p:nvPr>
            <p:ph sz="quarter" idx="14" hasCustomPrompt="1"/>
          </p:nvPr>
        </p:nvSpPr>
        <p:spPr>
          <a:xfrm>
            <a:off x="6418052" y="1257300"/>
            <a:ext cx="2383047" cy="4991100"/>
          </a:xfrm>
        </p:spPr>
        <p:txBody>
          <a:bodyPr/>
          <a:lstStyle>
            <a:lvl1pPr>
              <a:defRPr/>
            </a:lvl1pPr>
          </a:lstStyle>
          <a:p>
            <a:pPr lvl="0"/>
            <a:r>
              <a:rPr lang="en-US" dirty="0"/>
              <a:t>Slide Content 2</a:t>
            </a:r>
          </a:p>
          <a:p>
            <a:pPr lvl="1"/>
            <a:r>
              <a:rPr lang="en-US" dirty="0"/>
              <a:t>Second level</a:t>
            </a:r>
          </a:p>
          <a:p>
            <a:pPr lvl="2"/>
            <a:r>
              <a:rPr lang="en-US" dirty="0"/>
              <a:t>Third level</a:t>
            </a:r>
          </a:p>
        </p:txBody>
      </p:sp>
      <p:sp>
        <p:nvSpPr>
          <p:cNvPr id="7" name="Appendix Link">
            <a:extLst>
              <a:ext uri="{FF2B5EF4-FFF2-40B4-BE49-F238E27FC236}">
                <a16:creationId xmlns:a16="http://schemas.microsoft.com/office/drawing/2014/main" id="{24E3FC7A-8095-4466-BF43-4B6D04A5D884}"/>
              </a:ext>
            </a:extLst>
          </p:cNvPr>
          <p:cNvSpPr>
            <a:spLocks noGrp="1"/>
          </p:cNvSpPr>
          <p:nvPr>
            <p:ph type="body" sz="quarter" idx="12" hasCustomPrompt="1"/>
          </p:nvPr>
        </p:nvSpPr>
        <p:spPr>
          <a:xfrm>
            <a:off x="3369564" y="6324600"/>
            <a:ext cx="2404872" cy="190500"/>
          </a:xfrm>
        </p:spPr>
        <p:txBody>
          <a:bodyPr anchor="b">
            <a:noAutofit/>
          </a:bodyPr>
          <a:lstStyle>
            <a:lvl1pPr marL="0" marR="0" indent="0" algn="ctr" defTabSz="914400" rtl="0" eaLnBrk="1" fontAlgn="auto" latinLnBrk="0" hangingPunct="1">
              <a:lnSpc>
                <a:spcPct val="100000"/>
              </a:lnSpc>
              <a:spcBef>
                <a:spcPts val="0"/>
              </a:spcBef>
              <a:spcAft>
                <a:spcPts val="800"/>
              </a:spcAft>
              <a:buClrTx/>
              <a:buSzTx/>
              <a:buFont typeface="Arial" panose="020B0604020202020204" pitchFamily="34" charset="0"/>
              <a:buNone/>
              <a:tabLst/>
              <a:defRPr sz="900"/>
            </a:lvl1pPr>
          </a:lstStyle>
          <a:p>
            <a:pPr lvl="0"/>
            <a:r>
              <a:rPr lang="en-US" dirty="0"/>
              <a:t>Add text alternative link, if needed.</a:t>
            </a:r>
          </a:p>
        </p:txBody>
      </p:sp>
      <p:sp>
        <p:nvSpPr>
          <p:cNvPr id="9" name="Image Credit">
            <a:extLst>
              <a:ext uri="{FF2B5EF4-FFF2-40B4-BE49-F238E27FC236}">
                <a16:creationId xmlns:a16="http://schemas.microsoft.com/office/drawing/2014/main" id="{29651301-3A88-4CBC-9B7F-A569599DC51F}"/>
              </a:ext>
            </a:extLst>
          </p:cNvPr>
          <p:cNvSpPr>
            <a:spLocks noGrp="1"/>
          </p:cNvSpPr>
          <p:nvPr>
            <p:ph type="body" sz="quarter" idx="13" hasCustomPrompt="1"/>
          </p:nvPr>
        </p:nvSpPr>
        <p:spPr>
          <a:xfrm>
            <a:off x="1562101" y="6684963"/>
            <a:ext cx="6972299" cy="173037"/>
          </a:xfrm>
        </p:spPr>
        <p:txBody>
          <a:bodyPr anchor="ctr">
            <a:noAutofit/>
          </a:bodyPr>
          <a:lstStyle>
            <a:lvl1pPr algn="r">
              <a:defRPr sz="800">
                <a:solidFill>
                  <a:schemeClr val="tx1">
                    <a:lumMod val="65000"/>
                    <a:lumOff val="35000"/>
                  </a:schemeClr>
                </a:solidFill>
              </a:defRPr>
            </a:lvl1pPr>
            <a:lvl2pPr algn="r">
              <a:defRPr sz="900"/>
            </a:lvl2pPr>
            <a:lvl3pPr algn="r">
              <a:defRPr sz="900"/>
            </a:lvl3pPr>
            <a:lvl4pPr algn="r">
              <a:defRPr sz="900"/>
            </a:lvl4pPr>
            <a:lvl5pPr algn="r">
              <a:defRPr sz="900"/>
            </a:lvl5pPr>
          </a:lstStyle>
          <a:p>
            <a:pPr lvl="0"/>
            <a:r>
              <a:rPr lang="en-US" dirty="0"/>
              <a:t>Insert Image Credit Here</a:t>
            </a:r>
          </a:p>
        </p:txBody>
      </p:sp>
      <p:sp>
        <p:nvSpPr>
          <p:cNvPr id="3" name="Slide Number Placeholder">
            <a:extLst>
              <a:ext uri="{FF2B5EF4-FFF2-40B4-BE49-F238E27FC236}">
                <a16:creationId xmlns:a16="http://schemas.microsoft.com/office/drawing/2014/main" id="{745DF60F-BF33-428F-883B-9C19F83780BF}"/>
              </a:ext>
            </a:extLst>
          </p:cNvPr>
          <p:cNvSpPr>
            <a:spLocks noGrp="1"/>
          </p:cNvSpPr>
          <p:nvPr>
            <p:ph type="sldNum" sz="quarter" idx="10"/>
          </p:nvPr>
        </p:nvSpPr>
        <p:spPr/>
        <p:txBody>
          <a:bodyPr/>
          <a:lstStyle/>
          <a:p>
            <a:fld id="{68151E55-6873-49E2-B8D5-2F265E6F1973}" type="slidenum">
              <a:rPr lang="en-US" smtClean="0"/>
              <a:t>‹#›</a:t>
            </a:fld>
            <a:endParaRPr lang="en-US" dirty="0"/>
          </a:p>
        </p:txBody>
      </p:sp>
    </p:spTree>
    <p:extLst>
      <p:ext uri="{BB962C8B-B14F-4D97-AF65-F5344CB8AC3E}">
        <p14:creationId xmlns:p14="http://schemas.microsoft.com/office/powerpoint/2010/main" val="1446962700"/>
      </p:ext>
    </p:extLst>
  </p:cSld>
  <p:clrMapOvr>
    <a:masterClrMapping/>
  </p:clrMapOvr>
  <p:extLst>
    <p:ext uri="{DCECCB84-F9BA-43D5-87BE-67443E8EF086}">
      <p15:sldGuideLst xmlns:p15="http://schemas.microsoft.com/office/powerpoint/2012/main">
        <p15:guide id="1" orient="horz" pos="2592">
          <p15:clr>
            <a:srgbClr val="FBAE40"/>
          </p15:clr>
        </p15:guide>
        <p15:guide id="2" orient="horz" pos="2736">
          <p15:clr>
            <a:srgbClr val="FBAE40"/>
          </p15:clr>
        </p15:guide>
        <p15:guide id="4" pos="4032" userDrawn="1">
          <p15:clr>
            <a:srgbClr val="FBAE40"/>
          </p15:clr>
        </p15:guide>
        <p15:guide id="5" pos="3864"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hree with Third as Accent">
    <p:spTree>
      <p:nvGrpSpPr>
        <p:cNvPr id="1" name=""/>
        <p:cNvGrpSpPr/>
        <p:nvPr/>
      </p:nvGrpSpPr>
      <p:grpSpPr>
        <a:xfrm>
          <a:off x="0" y="0"/>
          <a:ext cx="0" cy="0"/>
          <a:chOff x="0" y="0"/>
          <a:chExt cx="0" cy="0"/>
        </a:xfrm>
      </p:grpSpPr>
      <p:sp>
        <p:nvSpPr>
          <p:cNvPr id="2" name="Slide Title">
            <a:extLst>
              <a:ext uri="{FF2B5EF4-FFF2-40B4-BE49-F238E27FC236}">
                <a16:creationId xmlns:a16="http://schemas.microsoft.com/office/drawing/2014/main" id="{A4407840-F6A4-4638-BB2F-9FBAA1A81461}"/>
              </a:ext>
            </a:extLst>
          </p:cNvPr>
          <p:cNvSpPr>
            <a:spLocks noGrp="1"/>
          </p:cNvSpPr>
          <p:nvPr>
            <p:ph type="title" hasCustomPrompt="1"/>
          </p:nvPr>
        </p:nvSpPr>
        <p:spPr>
          <a:xfrm>
            <a:off x="342900" y="304800"/>
            <a:ext cx="8458200" cy="678611"/>
          </a:xfrm>
          <a:prstGeom prst="rect">
            <a:avLst/>
          </a:prstGeom>
        </p:spPr>
        <p:txBody>
          <a:bodyPr anchor="ctr"/>
          <a:lstStyle>
            <a:lvl1pPr>
              <a:defRPr sz="2400"/>
            </a:lvl1pPr>
          </a:lstStyle>
          <a:p>
            <a:r>
              <a:rPr lang="en-US" dirty="0"/>
              <a:t>Slide Title</a:t>
            </a:r>
            <a:br>
              <a:rPr lang="en-US" dirty="0"/>
            </a:br>
            <a:endParaRPr lang="en-US" dirty="0"/>
          </a:p>
        </p:txBody>
      </p:sp>
      <p:sp>
        <p:nvSpPr>
          <p:cNvPr id="5" name="Content Placeholder 1">
            <a:extLst>
              <a:ext uri="{FF2B5EF4-FFF2-40B4-BE49-F238E27FC236}">
                <a16:creationId xmlns:a16="http://schemas.microsoft.com/office/drawing/2014/main" id="{D13536C2-DC17-4031-9948-17E37EF99112}"/>
              </a:ext>
            </a:extLst>
          </p:cNvPr>
          <p:cNvSpPr>
            <a:spLocks noGrp="1"/>
          </p:cNvSpPr>
          <p:nvPr>
            <p:ph sz="quarter" idx="11" hasCustomPrompt="1"/>
          </p:nvPr>
        </p:nvSpPr>
        <p:spPr>
          <a:xfrm>
            <a:off x="342900" y="1276709"/>
            <a:ext cx="8458200" cy="2838091"/>
          </a:xfrm>
          <a:prstGeom prst="rect">
            <a:avLst/>
          </a:prstGeom>
        </p:spPr>
        <p:txBody>
          <a:bodyPr/>
          <a:lstStyle>
            <a:lvl1pPr>
              <a:defRPr/>
            </a:lvl1pPr>
          </a:lstStyle>
          <a:p>
            <a:pPr lvl="0"/>
            <a:r>
              <a:rPr lang="en-US" dirty="0"/>
              <a:t>Slide Content</a:t>
            </a:r>
          </a:p>
          <a:p>
            <a:pPr lvl="1"/>
            <a:r>
              <a:rPr lang="en-US" dirty="0"/>
              <a:t>Second level</a:t>
            </a:r>
          </a:p>
          <a:p>
            <a:pPr lvl="2"/>
            <a:r>
              <a:rPr lang="en-US" dirty="0"/>
              <a:t>Third level</a:t>
            </a:r>
          </a:p>
        </p:txBody>
      </p:sp>
      <p:sp>
        <p:nvSpPr>
          <p:cNvPr id="6" name="Content Placeholder 2">
            <a:extLst>
              <a:ext uri="{FF2B5EF4-FFF2-40B4-BE49-F238E27FC236}">
                <a16:creationId xmlns:a16="http://schemas.microsoft.com/office/drawing/2014/main" id="{0B2D170F-7AF9-40BB-A11B-08474DF5C3AA}"/>
              </a:ext>
            </a:extLst>
          </p:cNvPr>
          <p:cNvSpPr>
            <a:spLocks noGrp="1"/>
          </p:cNvSpPr>
          <p:nvPr>
            <p:ph sz="quarter" idx="14" hasCustomPrompt="1"/>
          </p:nvPr>
        </p:nvSpPr>
        <p:spPr>
          <a:xfrm>
            <a:off x="342901" y="4343400"/>
            <a:ext cx="5791200" cy="1905000"/>
          </a:xfrm>
        </p:spPr>
        <p:txBody>
          <a:bodyPr/>
          <a:lstStyle>
            <a:lvl1pPr>
              <a:defRPr/>
            </a:lvl1pPr>
          </a:lstStyle>
          <a:p>
            <a:pPr lvl="0"/>
            <a:r>
              <a:rPr lang="en-US" dirty="0"/>
              <a:t>Slide Content 2</a:t>
            </a:r>
          </a:p>
          <a:p>
            <a:pPr lvl="1"/>
            <a:r>
              <a:rPr lang="en-US" dirty="0"/>
              <a:t>Second level</a:t>
            </a:r>
          </a:p>
          <a:p>
            <a:pPr lvl="2"/>
            <a:r>
              <a:rPr lang="en-US" dirty="0"/>
              <a:t>Third level</a:t>
            </a:r>
          </a:p>
        </p:txBody>
      </p:sp>
      <p:sp>
        <p:nvSpPr>
          <p:cNvPr id="8" name="Content Placeholder 3">
            <a:extLst>
              <a:ext uri="{FF2B5EF4-FFF2-40B4-BE49-F238E27FC236}">
                <a16:creationId xmlns:a16="http://schemas.microsoft.com/office/drawing/2014/main" id="{22432755-BCF5-451F-968D-CFFD10D87BE2}"/>
              </a:ext>
            </a:extLst>
          </p:cNvPr>
          <p:cNvSpPr>
            <a:spLocks noGrp="1"/>
          </p:cNvSpPr>
          <p:nvPr>
            <p:ph sz="quarter" idx="15" hasCustomPrompt="1"/>
          </p:nvPr>
        </p:nvSpPr>
        <p:spPr>
          <a:xfrm>
            <a:off x="6400800" y="4343400"/>
            <a:ext cx="2400300" cy="1905000"/>
          </a:xfrm>
        </p:spPr>
        <p:txBody>
          <a:bodyPr/>
          <a:lstStyle>
            <a:lvl1pPr>
              <a:defRPr/>
            </a:lvl1pPr>
          </a:lstStyle>
          <a:p>
            <a:pPr lvl="0"/>
            <a:r>
              <a:rPr lang="en-US" dirty="0"/>
              <a:t>Slide Content 3</a:t>
            </a:r>
          </a:p>
          <a:p>
            <a:pPr lvl="1"/>
            <a:r>
              <a:rPr lang="en-US" dirty="0"/>
              <a:t>Second level</a:t>
            </a:r>
          </a:p>
          <a:p>
            <a:pPr lvl="2"/>
            <a:r>
              <a:rPr lang="en-US" dirty="0"/>
              <a:t>Third level</a:t>
            </a:r>
          </a:p>
        </p:txBody>
      </p:sp>
      <p:sp>
        <p:nvSpPr>
          <p:cNvPr id="7" name="Appendix Link">
            <a:extLst>
              <a:ext uri="{FF2B5EF4-FFF2-40B4-BE49-F238E27FC236}">
                <a16:creationId xmlns:a16="http://schemas.microsoft.com/office/drawing/2014/main" id="{24E3FC7A-8095-4466-BF43-4B6D04A5D884}"/>
              </a:ext>
            </a:extLst>
          </p:cNvPr>
          <p:cNvSpPr>
            <a:spLocks noGrp="1"/>
          </p:cNvSpPr>
          <p:nvPr>
            <p:ph type="body" sz="quarter" idx="12" hasCustomPrompt="1"/>
          </p:nvPr>
        </p:nvSpPr>
        <p:spPr>
          <a:xfrm>
            <a:off x="3369564" y="6324600"/>
            <a:ext cx="2404872" cy="190500"/>
          </a:xfrm>
        </p:spPr>
        <p:txBody>
          <a:bodyPr anchor="b">
            <a:noAutofit/>
          </a:bodyPr>
          <a:lstStyle>
            <a:lvl1pPr algn="ctr">
              <a:defRPr sz="900"/>
            </a:lvl1pPr>
          </a:lstStyle>
          <a:p>
            <a:pPr lvl="0"/>
            <a:r>
              <a:rPr lang="en-US" dirty="0"/>
              <a:t>Add text alternative link, if needed.</a:t>
            </a:r>
          </a:p>
        </p:txBody>
      </p:sp>
      <p:sp>
        <p:nvSpPr>
          <p:cNvPr id="9" name="Image Credit">
            <a:extLst>
              <a:ext uri="{FF2B5EF4-FFF2-40B4-BE49-F238E27FC236}">
                <a16:creationId xmlns:a16="http://schemas.microsoft.com/office/drawing/2014/main" id="{29651301-3A88-4CBC-9B7F-A569599DC51F}"/>
              </a:ext>
            </a:extLst>
          </p:cNvPr>
          <p:cNvSpPr>
            <a:spLocks noGrp="1"/>
          </p:cNvSpPr>
          <p:nvPr>
            <p:ph type="body" sz="quarter" idx="13" hasCustomPrompt="1"/>
          </p:nvPr>
        </p:nvSpPr>
        <p:spPr>
          <a:xfrm>
            <a:off x="1562101" y="6684963"/>
            <a:ext cx="6972299" cy="173037"/>
          </a:xfrm>
        </p:spPr>
        <p:txBody>
          <a:bodyPr anchor="ctr">
            <a:noAutofit/>
          </a:bodyPr>
          <a:lstStyle>
            <a:lvl1pPr algn="r">
              <a:defRPr sz="800">
                <a:solidFill>
                  <a:schemeClr val="tx1">
                    <a:lumMod val="65000"/>
                    <a:lumOff val="35000"/>
                  </a:schemeClr>
                </a:solidFill>
              </a:defRPr>
            </a:lvl1pPr>
            <a:lvl2pPr algn="r">
              <a:defRPr sz="900"/>
            </a:lvl2pPr>
            <a:lvl3pPr algn="r">
              <a:defRPr sz="900"/>
            </a:lvl3pPr>
            <a:lvl4pPr algn="r">
              <a:defRPr sz="900"/>
            </a:lvl4pPr>
            <a:lvl5pPr algn="r">
              <a:defRPr sz="900"/>
            </a:lvl5pPr>
          </a:lstStyle>
          <a:p>
            <a:pPr lvl="0"/>
            <a:r>
              <a:rPr lang="en-US" dirty="0"/>
              <a:t>Insert Image Credit Here</a:t>
            </a:r>
          </a:p>
        </p:txBody>
      </p:sp>
      <p:sp>
        <p:nvSpPr>
          <p:cNvPr id="3" name="Slide Number Placeholder">
            <a:extLst>
              <a:ext uri="{FF2B5EF4-FFF2-40B4-BE49-F238E27FC236}">
                <a16:creationId xmlns:a16="http://schemas.microsoft.com/office/drawing/2014/main" id="{745DF60F-BF33-428F-883B-9C19F83780BF}"/>
              </a:ext>
            </a:extLst>
          </p:cNvPr>
          <p:cNvSpPr>
            <a:spLocks noGrp="1"/>
          </p:cNvSpPr>
          <p:nvPr>
            <p:ph type="sldNum" sz="quarter" idx="10"/>
          </p:nvPr>
        </p:nvSpPr>
        <p:spPr/>
        <p:txBody>
          <a:bodyPr/>
          <a:lstStyle/>
          <a:p>
            <a:fld id="{68151E55-6873-49E2-B8D5-2F265E6F1973}" type="slidenum">
              <a:rPr lang="en-US" smtClean="0"/>
              <a:t>‹#›</a:t>
            </a:fld>
            <a:endParaRPr lang="en-US" dirty="0"/>
          </a:p>
        </p:txBody>
      </p:sp>
    </p:spTree>
    <p:extLst>
      <p:ext uri="{BB962C8B-B14F-4D97-AF65-F5344CB8AC3E}">
        <p14:creationId xmlns:p14="http://schemas.microsoft.com/office/powerpoint/2010/main" val="4100005588"/>
      </p:ext>
    </p:extLst>
  </p:cSld>
  <p:clrMapOvr>
    <a:masterClrMapping/>
  </p:clrMapOvr>
  <p:extLst>
    <p:ext uri="{DCECCB84-F9BA-43D5-87BE-67443E8EF086}">
      <p15:sldGuideLst xmlns:p15="http://schemas.microsoft.com/office/powerpoint/2012/main">
        <p15:guide id="1" orient="horz" pos="2592">
          <p15:clr>
            <a:srgbClr val="FBAE40"/>
          </p15:clr>
        </p15:guide>
        <p15:guide id="2" orient="horz" pos="2736">
          <p15:clr>
            <a:srgbClr val="FBAE40"/>
          </p15:clr>
        </p15:guide>
        <p15:guide id="4" pos="4032">
          <p15:clr>
            <a:srgbClr val="FBAE40"/>
          </p15:clr>
        </p15:guide>
        <p15:guide id="5" pos="3864">
          <p15:clr>
            <a:srgbClr val="FBAE40"/>
          </p15:clr>
        </p15:guide>
      </p15:sldGuideLst>
    </p:ext>
  </p:extLs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theme" Target="../theme/theme2.xml"/><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slideLayout" Target="../slideLayouts/slideLayout10.xml"/><Relationship Id="rId5" Type="http://schemas.openxmlformats.org/officeDocument/2006/relationships/slideLayout" Target="../slideLayouts/slideLayout9.xml"/><Relationship Id="rId4" Type="http://schemas.openxmlformats.org/officeDocument/2006/relationships/slideLayout" Target="../slideLayouts/slideLayout8.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11.xml"/></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13.xml"/><Relationship Id="rId1" Type="http://schemas.openxmlformats.org/officeDocument/2006/relationships/slideLayout" Target="../slideLayouts/slideLayout12.xml"/></Relationships>
</file>

<file path=ppt/slideMasters/_rels/slideMaster5.xml.rels><?xml version="1.0" encoding="UTF-8" standalone="yes"?>
<Relationships xmlns="http://schemas.openxmlformats.org/package/2006/relationships"><Relationship Id="rId3" Type="http://schemas.openxmlformats.org/officeDocument/2006/relationships/theme" Target="../theme/theme5.xml"/><Relationship Id="rId2" Type="http://schemas.openxmlformats.org/officeDocument/2006/relationships/slideLayout" Target="../slideLayouts/slideLayout15.xml"/><Relationship Id="rId1"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MGH logo">
            <a:extLst>
              <a:ext uri="{FF2B5EF4-FFF2-40B4-BE49-F238E27FC236}">
                <a16:creationId xmlns:a16="http://schemas.microsoft.com/office/drawing/2014/main" id="{BF372B49-B6F5-4826-B4F8-2F8A4FFF8894}"/>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294106" y="283845"/>
            <a:ext cx="999514" cy="999514"/>
          </a:xfrm>
          <a:prstGeom prst="rect">
            <a:avLst/>
          </a:prstGeom>
        </p:spPr>
      </p:pic>
      <p:sp>
        <p:nvSpPr>
          <p:cNvPr id="3" name="MGH Tagline">
            <a:extLst>
              <a:ext uri="{FF2B5EF4-FFF2-40B4-BE49-F238E27FC236}">
                <a16:creationId xmlns:a16="http://schemas.microsoft.com/office/drawing/2014/main" id="{70E12349-CEA7-4006-B6E3-3E283BDBD258}"/>
              </a:ext>
            </a:extLst>
          </p:cNvPr>
          <p:cNvSpPr txBox="1"/>
          <p:nvPr userDrawn="1"/>
        </p:nvSpPr>
        <p:spPr>
          <a:xfrm>
            <a:off x="5060273" y="337349"/>
            <a:ext cx="3873993" cy="338554"/>
          </a:xfrm>
          <a:prstGeom prst="rect">
            <a:avLst/>
          </a:prstGeom>
          <a:noFill/>
        </p:spPr>
        <p:txBody>
          <a:bodyPr wrap="square" lIns="45720" rIns="4572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spc="40" dirty="0">
                <a:effectLst/>
                <a:latin typeface="Arial" panose="020B0604020202020204" pitchFamily="34" charset="0"/>
                <a:ea typeface="Calibri" panose="020F0502020204030204" pitchFamily="34" charset="0"/>
              </a:rPr>
              <a:t>Because learning changes everything.</a:t>
            </a:r>
            <a:r>
              <a:rPr lang="en-US" sz="1050" spc="40" baseline="60000" dirty="0">
                <a:effectLst/>
                <a:latin typeface="Arial" panose="020B0604020202020204" pitchFamily="34" charset="0"/>
                <a:ea typeface="Calibri" panose="020F0502020204030204" pitchFamily="34" charset="0"/>
              </a:rPr>
              <a:t>®</a:t>
            </a:r>
            <a:endParaRPr lang="en-US" sz="1600" spc="40" baseline="60000" dirty="0"/>
          </a:p>
        </p:txBody>
      </p:sp>
      <p:sp>
        <p:nvSpPr>
          <p:cNvPr id="5" name="Long Copyright"/>
          <p:cNvSpPr>
            <a:spLocks noGrp="1"/>
          </p:cNvSpPr>
          <p:nvPr>
            <p:ph type="ftr" sz="quarter" idx="3"/>
          </p:nvPr>
        </p:nvSpPr>
        <p:spPr>
          <a:xfrm>
            <a:off x="0" y="6478439"/>
            <a:ext cx="9144000" cy="379562"/>
          </a:xfrm>
          <a:prstGeom prst="rect">
            <a:avLst/>
          </a:prstGeom>
        </p:spPr>
        <p:txBody>
          <a:bodyPr vert="horz" lIns="91440" tIns="45720" rIns="91440" bIns="45720" rtlCol="0" anchor="ctr"/>
          <a:lstStyle>
            <a:lvl1pPr algn="ctr">
              <a:defRPr sz="800">
                <a:solidFill>
                  <a:schemeClr val="tx1">
                    <a:lumMod val="50000"/>
                    <a:lumOff val="50000"/>
                  </a:schemeClr>
                </a:solidFill>
              </a:defRPr>
            </a:lvl1pPr>
          </a:lstStyle>
          <a:p>
            <a:pPr defTabSz="457200">
              <a:spcBef>
                <a:spcPct val="20000"/>
              </a:spcBef>
              <a:defRPr/>
            </a:pPr>
            <a:r>
              <a:rPr lang="en-US" dirty="0"/>
              <a:t>Add long copyright</a:t>
            </a:r>
          </a:p>
        </p:txBody>
      </p:sp>
      <p:sp>
        <p:nvSpPr>
          <p:cNvPr id="8" name="MGH Yellow Line">
            <a:extLst>
              <a:ext uri="{FF2B5EF4-FFF2-40B4-BE49-F238E27FC236}">
                <a16:creationId xmlns:a16="http://schemas.microsoft.com/office/drawing/2014/main" id="{86E6E250-D1F9-6444-A77C-4DC8C64A97D7}"/>
              </a:ext>
              <a:ext uri="{C183D7F6-B498-43B3-948B-1728B52AA6E4}">
                <adec:decorative xmlns:adec="http://schemas.microsoft.com/office/drawing/2017/decorative" val="1"/>
              </a:ext>
            </a:extLst>
          </p:cNvPr>
          <p:cNvSpPr/>
          <p:nvPr userDrawn="1"/>
        </p:nvSpPr>
        <p:spPr>
          <a:xfrm>
            <a:off x="0" y="6432547"/>
            <a:ext cx="9144000" cy="5459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895458715"/>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Lst>
  <p:hf hdr="0" dt="0"/>
  <p:txStyles>
    <p:titleStyle>
      <a:lvl1pPr algn="l" defTabSz="914400" rtl="0" eaLnBrk="1" latinLnBrk="0" hangingPunct="1">
        <a:lnSpc>
          <a:spcPct val="90000"/>
        </a:lnSpc>
        <a:spcBef>
          <a:spcPct val="0"/>
        </a:spcBef>
        <a:buNone/>
        <a:defRPr sz="2400" b="1" kern="1200">
          <a:solidFill>
            <a:schemeClr val="tx2"/>
          </a:solidFill>
          <a:latin typeface="+mj-lt"/>
          <a:ea typeface="+mj-ea"/>
          <a:cs typeface="+mj-cs"/>
        </a:defRPr>
      </a:lvl1pPr>
    </p:titleStyle>
    <p:bodyStyle>
      <a:lvl1pPr marL="0" marR="0" indent="0" algn="l" defTabSz="914400" rtl="0" eaLnBrk="1" fontAlgn="auto" latinLnBrk="0" hangingPunct="1">
        <a:lnSpc>
          <a:spcPct val="100000"/>
        </a:lnSpc>
        <a:spcBef>
          <a:spcPts val="1200"/>
        </a:spcBef>
        <a:spcAft>
          <a:spcPts val="0"/>
        </a:spcAft>
        <a:buClrTx/>
        <a:buSzTx/>
        <a:buFont typeface="Arial" panose="020B0604020202020204" pitchFamily="34" charset="0"/>
        <a:buNone/>
        <a:tabLst/>
        <a:defRPr sz="1400" kern="1200" baseline="0">
          <a:solidFill>
            <a:schemeClr val="tx2"/>
          </a:solidFill>
          <a:latin typeface="+mn-lt"/>
          <a:ea typeface="+mn-ea"/>
          <a:cs typeface="+mn-cs"/>
        </a:defRPr>
      </a:lvl1pPr>
      <a:lvl2pPr marL="230188" indent="-228600" algn="l" defTabSz="914400" rtl="0" eaLnBrk="1" latinLnBrk="0" hangingPunct="1">
        <a:lnSpc>
          <a:spcPct val="100000"/>
        </a:lnSpc>
        <a:spcBef>
          <a:spcPts val="800"/>
        </a:spcBef>
        <a:buClrTx/>
        <a:buFont typeface="Arial" panose="020B0604020202020204" pitchFamily="34" charset="0"/>
        <a:buChar char="•"/>
        <a:defRPr sz="2000" kern="1200">
          <a:solidFill>
            <a:schemeClr val="tx2"/>
          </a:solidFill>
          <a:latin typeface="+mn-lt"/>
          <a:ea typeface="+mn-ea"/>
          <a:cs typeface="+mn-cs"/>
        </a:defRPr>
      </a:lvl2pPr>
      <a:lvl3pPr marL="460375" indent="-228600" algn="l" defTabSz="914400" rtl="0" eaLnBrk="1" latinLnBrk="0" hangingPunct="1">
        <a:lnSpc>
          <a:spcPct val="100000"/>
        </a:lnSpc>
        <a:spcBef>
          <a:spcPts val="800"/>
        </a:spcBef>
        <a:buFont typeface="Arial" panose="020B0604020202020204" pitchFamily="34" charset="0"/>
        <a:buChar char="•"/>
        <a:defRPr sz="1800" kern="1200">
          <a:solidFill>
            <a:schemeClr val="tx2"/>
          </a:solidFill>
          <a:latin typeface="+mn-lt"/>
          <a:ea typeface="+mn-ea"/>
          <a:cs typeface="+mn-cs"/>
        </a:defRPr>
      </a:lvl3pPr>
      <a:lvl4pPr marL="455613" indent="0" algn="l" defTabSz="914400" rtl="0" eaLnBrk="1" latinLnBrk="0" hangingPunct="1">
        <a:lnSpc>
          <a:spcPct val="100000"/>
        </a:lnSpc>
        <a:spcBef>
          <a:spcPts val="800"/>
        </a:spcBef>
        <a:buFont typeface="Arial" panose="020B0604020202020204" pitchFamily="34" charset="0"/>
        <a:buNone/>
        <a:defRPr sz="1400" kern="1200">
          <a:solidFill>
            <a:schemeClr val="tx1"/>
          </a:solidFill>
          <a:latin typeface="+mn-lt"/>
          <a:ea typeface="+mn-ea"/>
          <a:cs typeface="+mn-cs"/>
        </a:defRPr>
      </a:lvl4pPr>
      <a:lvl5pPr marL="685800" indent="0" algn="l" defTabSz="914400" rtl="0" eaLnBrk="1" latinLnBrk="0" hangingPunct="1">
        <a:lnSpc>
          <a:spcPct val="100000"/>
        </a:lnSpc>
        <a:spcBef>
          <a:spcPts val="800"/>
        </a:spcBef>
        <a:buFont typeface="Arial" panose="020B0604020202020204" pitchFamily="34" charset="0"/>
        <a:buNone/>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60">
          <p15:clr>
            <a:srgbClr val="F26B43"/>
          </p15:clr>
        </p15:guide>
        <p15:guide id="2" orient="horz" pos="192">
          <p15:clr>
            <a:srgbClr val="F26B43"/>
          </p15:clr>
        </p15:guide>
        <p15:guide id="5" pos="2880">
          <p15:clr>
            <a:srgbClr val="F26B43"/>
          </p15:clr>
        </p15:guide>
        <p15:guide id="6" pos="216">
          <p15:clr>
            <a:srgbClr val="F26B43"/>
          </p15:clr>
        </p15:guide>
        <p15:guide id="7" pos="5544">
          <p15:clr>
            <a:srgbClr val="F26B43"/>
          </p15:clr>
        </p15:guide>
        <p15:guide id="9" orient="horz" pos="4211">
          <p15:clr>
            <a:srgbClr val="F26B43"/>
          </p15:clr>
        </p15:guide>
        <p15:guide id="10" orient="horz" pos="960">
          <p15:clr>
            <a:srgbClr val="F26B43"/>
          </p15:clr>
        </p15:guide>
        <p15:guide id="11" orient="horz" pos="4104">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itle Placeholder">
            <a:extLst>
              <a:ext uri="{FF2B5EF4-FFF2-40B4-BE49-F238E27FC236}">
                <a16:creationId xmlns:a16="http://schemas.microsoft.com/office/drawing/2014/main" id="{881C4C4E-EEEF-442A-AE3B-63C7E062F18C}"/>
              </a:ext>
            </a:extLst>
          </p:cNvPr>
          <p:cNvSpPr>
            <a:spLocks noGrp="1"/>
          </p:cNvSpPr>
          <p:nvPr>
            <p:ph type="title"/>
          </p:nvPr>
        </p:nvSpPr>
        <p:spPr>
          <a:xfrm>
            <a:off x="342900" y="136257"/>
            <a:ext cx="8458200" cy="685800"/>
          </a:xfrm>
          <a:prstGeom prst="rect">
            <a:avLst/>
          </a:prstGeom>
        </p:spPr>
        <p:txBody>
          <a:bodyPr vert="horz" lIns="91440" tIns="45720" rIns="91440" bIns="45720" rtlCol="0" anchor="ctr">
            <a:normAutofit/>
          </a:bodyPr>
          <a:lstStyle/>
          <a:p>
            <a:r>
              <a:rPr lang="en-US" dirty="0"/>
              <a:t>Title goes here</a:t>
            </a:r>
          </a:p>
        </p:txBody>
      </p:sp>
      <p:sp>
        <p:nvSpPr>
          <p:cNvPr id="5" name="Text Placeholder">
            <a:extLst>
              <a:ext uri="{FF2B5EF4-FFF2-40B4-BE49-F238E27FC236}">
                <a16:creationId xmlns:a16="http://schemas.microsoft.com/office/drawing/2014/main" id="{4F2C87DD-ADFA-433D-B7C8-4E9E42BC9E0F}"/>
              </a:ext>
            </a:extLst>
          </p:cNvPr>
          <p:cNvSpPr>
            <a:spLocks noGrp="1"/>
          </p:cNvSpPr>
          <p:nvPr>
            <p:ph type="body" idx="1"/>
          </p:nvPr>
        </p:nvSpPr>
        <p:spPr>
          <a:xfrm>
            <a:off x="342900" y="1273877"/>
            <a:ext cx="8458200" cy="4944374"/>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p:txBody>
      </p:sp>
      <p:sp>
        <p:nvSpPr>
          <p:cNvPr id="8" name="MGH Yellow Line">
            <a:extLst>
              <a:ext uri="{FF2B5EF4-FFF2-40B4-BE49-F238E27FC236}">
                <a16:creationId xmlns:a16="http://schemas.microsoft.com/office/drawing/2014/main" id="{86E6E250-D1F9-6444-A77C-4DC8C64A97D7}"/>
              </a:ext>
              <a:ext uri="{C183D7F6-B498-43B3-948B-1728B52AA6E4}">
                <adec:decorative xmlns:adec="http://schemas.microsoft.com/office/drawing/2017/decorative" val="1"/>
              </a:ext>
            </a:extLst>
          </p:cNvPr>
          <p:cNvSpPr/>
          <p:nvPr userDrawn="1"/>
        </p:nvSpPr>
        <p:spPr>
          <a:xfrm>
            <a:off x="0" y="6622319"/>
            <a:ext cx="9144000" cy="5459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Short Copyright">
            <a:extLst>
              <a:ext uri="{FF2B5EF4-FFF2-40B4-BE49-F238E27FC236}">
                <a16:creationId xmlns:a16="http://schemas.microsoft.com/office/drawing/2014/main" id="{36838A37-515E-4F5C-BF9F-CE51891A9C27}"/>
              </a:ext>
            </a:extLst>
          </p:cNvPr>
          <p:cNvSpPr txBox="1"/>
          <p:nvPr userDrawn="1"/>
        </p:nvSpPr>
        <p:spPr>
          <a:xfrm>
            <a:off x="215658" y="6664280"/>
            <a:ext cx="1233578" cy="215444"/>
          </a:xfrm>
          <a:prstGeom prst="rect">
            <a:avLst/>
          </a:prstGeom>
          <a:noFill/>
        </p:spPr>
        <p:txBody>
          <a:bodyPr wrap="square" lIns="45720" rIns="45720" rtlCol="0" anchor="ctr">
            <a:spAutoFit/>
          </a:bodyPr>
          <a:lstStyle/>
          <a:p>
            <a:r>
              <a:rPr lang="en-US" sz="800" b="0" dirty="0">
                <a:solidFill>
                  <a:schemeClr val="tx1">
                    <a:lumMod val="65000"/>
                    <a:lumOff val="35000"/>
                  </a:schemeClr>
                </a:solidFill>
              </a:rPr>
              <a:t>© McGraw Hill</a:t>
            </a:r>
          </a:p>
        </p:txBody>
      </p:sp>
      <p:sp>
        <p:nvSpPr>
          <p:cNvPr id="12" name="Slide Number Placeholder">
            <a:extLst>
              <a:ext uri="{FF2B5EF4-FFF2-40B4-BE49-F238E27FC236}">
                <a16:creationId xmlns:a16="http://schemas.microsoft.com/office/drawing/2014/main" id="{C2E4AF62-4201-4F5D-966F-4A59CD13C9F3}"/>
              </a:ext>
            </a:extLst>
          </p:cNvPr>
          <p:cNvSpPr>
            <a:spLocks noGrp="1"/>
          </p:cNvSpPr>
          <p:nvPr>
            <p:ph type="sldNum" sz="quarter" idx="4"/>
          </p:nvPr>
        </p:nvSpPr>
        <p:spPr>
          <a:xfrm>
            <a:off x="8626412" y="6673531"/>
            <a:ext cx="355840" cy="161396"/>
          </a:xfrm>
          <a:prstGeom prst="rect">
            <a:avLst/>
          </a:prstGeom>
        </p:spPr>
        <p:txBody>
          <a:bodyPr vert="horz" lIns="45720" tIns="45720" rIns="45720" bIns="45720" rtlCol="0" anchor="ctr"/>
          <a:lstStyle>
            <a:lvl1pPr algn="r">
              <a:defRPr sz="800">
                <a:solidFill>
                  <a:schemeClr val="tx1">
                    <a:lumMod val="65000"/>
                    <a:lumOff val="35000"/>
                  </a:schemeClr>
                </a:solidFill>
              </a:defRPr>
            </a:lvl1pPr>
          </a:lstStyle>
          <a:p>
            <a:fld id="{68151E55-6873-49E2-B8D5-2F265E6F1973}" type="slidenum">
              <a:rPr lang="en-US" smtClean="0"/>
              <a:pPr/>
              <a:t>‹#›</a:t>
            </a:fld>
            <a:endParaRPr lang="en-US" dirty="0"/>
          </a:p>
        </p:txBody>
      </p:sp>
    </p:spTree>
    <p:extLst>
      <p:ext uri="{BB962C8B-B14F-4D97-AF65-F5344CB8AC3E}">
        <p14:creationId xmlns:p14="http://schemas.microsoft.com/office/powerpoint/2010/main" val="881564708"/>
      </p:ext>
    </p:extLst>
  </p:cSld>
  <p:clrMap bg1="lt1" tx1="dk1" bg2="lt2" tx2="dk2" accent1="accent1" accent2="accent2" accent3="accent3" accent4="accent4" accent5="accent5" accent6="accent6" hlink="hlink" folHlink="folHlink"/>
  <p:sldLayoutIdLst>
    <p:sldLayoutId id="2147483692" r:id="rId1"/>
    <p:sldLayoutId id="2147483693" r:id="rId2"/>
    <p:sldLayoutId id="2147483699" r:id="rId3"/>
    <p:sldLayoutId id="2147483695" r:id="rId4"/>
    <p:sldLayoutId id="2147483696" r:id="rId5"/>
    <p:sldLayoutId id="2147483697" r:id="rId6"/>
  </p:sldLayoutIdLst>
  <p:hf hdr="0" dt="0"/>
  <p:txStyles>
    <p:titleStyle>
      <a:lvl1pPr algn="l" defTabSz="914400" rtl="0" eaLnBrk="1" latinLnBrk="0" hangingPunct="1">
        <a:lnSpc>
          <a:spcPct val="90000"/>
        </a:lnSpc>
        <a:spcBef>
          <a:spcPct val="0"/>
        </a:spcBef>
        <a:buNone/>
        <a:defRPr sz="2400" b="1" kern="1200">
          <a:solidFill>
            <a:schemeClr val="tx2"/>
          </a:solidFill>
          <a:latin typeface="+mj-lt"/>
          <a:ea typeface="+mj-ea"/>
          <a:cs typeface="+mj-cs"/>
        </a:defRPr>
      </a:lvl1pPr>
    </p:titleStyle>
    <p:bodyStyle>
      <a:lvl1pPr marL="0" marR="0" indent="0" algn="l" defTabSz="914400" rtl="0" eaLnBrk="1" fontAlgn="auto" latinLnBrk="0" hangingPunct="1">
        <a:lnSpc>
          <a:spcPct val="100000"/>
        </a:lnSpc>
        <a:spcBef>
          <a:spcPts val="0"/>
        </a:spcBef>
        <a:spcAft>
          <a:spcPts val="800"/>
        </a:spcAft>
        <a:buClrTx/>
        <a:buSzTx/>
        <a:buFont typeface="Arial" panose="020B0604020202020204" pitchFamily="34" charset="0"/>
        <a:buNone/>
        <a:tabLst/>
        <a:defRPr sz="2000" kern="1200">
          <a:solidFill>
            <a:schemeClr val="tx2"/>
          </a:solidFill>
          <a:latin typeface="+mn-lt"/>
          <a:ea typeface="+mn-ea"/>
          <a:cs typeface="+mn-cs"/>
        </a:defRPr>
      </a:lvl1pPr>
      <a:lvl2pPr marL="344488" indent="-342900" algn="l" defTabSz="914400" rtl="0" eaLnBrk="1" latinLnBrk="0" hangingPunct="1">
        <a:lnSpc>
          <a:spcPct val="100000"/>
        </a:lnSpc>
        <a:spcBef>
          <a:spcPts val="800"/>
        </a:spcBef>
        <a:spcAft>
          <a:spcPts val="800"/>
        </a:spcAft>
        <a:buClrTx/>
        <a:buFont typeface="Arial" panose="020B0604020202020204" pitchFamily="34" charset="0"/>
        <a:buChar char="•"/>
        <a:defRPr sz="2000" kern="1200">
          <a:solidFill>
            <a:schemeClr val="tx2"/>
          </a:solidFill>
          <a:latin typeface="+mn-lt"/>
          <a:ea typeface="+mn-ea"/>
          <a:cs typeface="+mn-cs"/>
        </a:defRPr>
      </a:lvl2pPr>
      <a:lvl3pPr marL="517525" indent="-285750" algn="l" defTabSz="914400" rtl="0" eaLnBrk="1" latinLnBrk="0" hangingPunct="1">
        <a:lnSpc>
          <a:spcPct val="100000"/>
        </a:lnSpc>
        <a:spcBef>
          <a:spcPts val="800"/>
        </a:spcBef>
        <a:spcAft>
          <a:spcPts val="800"/>
        </a:spcAft>
        <a:buFont typeface="Arial" panose="020B0604020202020204" pitchFamily="34" charset="0"/>
        <a:buChar char="•"/>
        <a:defRPr sz="1800" kern="1200">
          <a:solidFill>
            <a:schemeClr val="tx2"/>
          </a:solidFill>
          <a:latin typeface="+mn-lt"/>
          <a:ea typeface="+mn-ea"/>
          <a:cs typeface="+mn-cs"/>
        </a:defRPr>
      </a:lvl3pPr>
      <a:lvl4pPr marL="741363" indent="-285750" algn="l" defTabSz="914400" rtl="0" eaLnBrk="1" latinLnBrk="0" hangingPunct="1">
        <a:lnSpc>
          <a:spcPct val="100000"/>
        </a:lnSpc>
        <a:spcBef>
          <a:spcPts val="800"/>
        </a:spcBef>
        <a:spcAft>
          <a:spcPts val="800"/>
        </a:spcAft>
        <a:buFont typeface="Arial" panose="020B0604020202020204" pitchFamily="34" charset="0"/>
        <a:buChar char="•"/>
        <a:defRPr sz="1200" kern="1200">
          <a:solidFill>
            <a:schemeClr val="tx1"/>
          </a:solidFill>
          <a:latin typeface="+mn-lt"/>
          <a:ea typeface="+mn-ea"/>
          <a:cs typeface="+mn-cs"/>
        </a:defRPr>
      </a:lvl4pPr>
      <a:lvl5pPr marL="971550" indent="-285750" algn="l" defTabSz="914400" rtl="0" eaLnBrk="1" latinLnBrk="0" hangingPunct="1">
        <a:lnSpc>
          <a:spcPct val="100000"/>
        </a:lnSpc>
        <a:spcBef>
          <a:spcPts val="8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orient="horz" pos="192">
          <p15:clr>
            <a:srgbClr val="F26B43"/>
          </p15:clr>
        </p15:guide>
        <p15:guide id="6" pos="216">
          <p15:clr>
            <a:srgbClr val="F26B43"/>
          </p15:clr>
        </p15:guide>
        <p15:guide id="7" pos="5544">
          <p15:clr>
            <a:srgbClr val="F26B43"/>
          </p15:clr>
        </p15:guide>
        <p15:guide id="9" orient="horz" pos="4211">
          <p15:clr>
            <a:srgbClr val="F26B43"/>
          </p15:clr>
        </p15:guide>
        <p15:guide id="10" orient="horz" pos="624" userDrawn="1">
          <p15:clr>
            <a:srgbClr val="F26B43"/>
          </p15:clr>
        </p15:guide>
        <p15:guide id="11" orient="horz" pos="4104">
          <p15:clr>
            <a:srgbClr val="F26B43"/>
          </p15:clr>
        </p15:guide>
        <p15:guide id="12" orient="horz" pos="864" userDrawn="1">
          <p15:clr>
            <a:srgbClr val="F26B43"/>
          </p15:clr>
        </p15:guide>
        <p15:guide id="13" orient="horz" pos="360" userDrawn="1">
          <p15:clr>
            <a:srgbClr val="F26B43"/>
          </p15:clr>
        </p15:guide>
        <p15:guide id="14" orient="horz" pos="3936" userDrawn="1">
          <p15:clr>
            <a:srgbClr val="F26B43"/>
          </p15:clr>
        </p15:guide>
        <p15:guide id="15" pos="984" userDrawn="1">
          <p15:clr>
            <a:srgbClr val="F26B43"/>
          </p15:clr>
        </p15:guide>
        <p15:guide id="16" pos="5376" userDrawn="1">
          <p15:clr>
            <a:srgbClr val="F26B43"/>
          </p15:clr>
        </p15:guide>
        <p15:guide id="17" pos="264" userDrawn="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5" name="Footer Placeholder 4"/>
          <p:cNvSpPr>
            <a:spLocks noGrp="1"/>
          </p:cNvSpPr>
          <p:nvPr>
            <p:ph type="ftr" sz="quarter" idx="3"/>
          </p:nvPr>
        </p:nvSpPr>
        <p:spPr>
          <a:xfrm>
            <a:off x="0" y="6495691"/>
            <a:ext cx="9144000" cy="362309"/>
          </a:xfrm>
          <a:prstGeom prst="rect">
            <a:avLst/>
          </a:prstGeom>
        </p:spPr>
        <p:txBody>
          <a:bodyPr vert="horz" lIns="91440" tIns="45720" rIns="91440" bIns="45720" rtlCol="0" anchor="ctr"/>
          <a:lstStyle>
            <a:lvl1pPr algn="ctr">
              <a:defRPr sz="800">
                <a:solidFill>
                  <a:schemeClr val="tx1">
                    <a:lumMod val="50000"/>
                    <a:lumOff val="50000"/>
                  </a:schemeClr>
                </a:solidFill>
              </a:defRPr>
            </a:lvl1pPr>
          </a:lstStyle>
          <a:p>
            <a:r>
              <a:rPr lang="en-US" dirty="0"/>
              <a:t>Add long copyright line here</a:t>
            </a:r>
          </a:p>
        </p:txBody>
      </p:sp>
      <p:sp>
        <p:nvSpPr>
          <p:cNvPr id="6" name="MGH Yellow Line">
            <a:extLst>
              <a:ext uri="{FF2B5EF4-FFF2-40B4-BE49-F238E27FC236}">
                <a16:creationId xmlns:a16="http://schemas.microsoft.com/office/drawing/2014/main" id="{F20163A4-4644-4B17-9C8A-EF42A992331B}"/>
              </a:ext>
              <a:ext uri="{C183D7F6-B498-43B3-948B-1728B52AA6E4}">
                <adec:decorative xmlns:adec="http://schemas.microsoft.com/office/drawing/2017/decorative" val="1"/>
              </a:ext>
            </a:extLst>
          </p:cNvPr>
          <p:cNvSpPr/>
          <p:nvPr userDrawn="1"/>
        </p:nvSpPr>
        <p:spPr>
          <a:xfrm>
            <a:off x="0" y="6432547"/>
            <a:ext cx="9144000" cy="5459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437998185"/>
      </p:ext>
    </p:extLst>
  </p:cSld>
  <p:clrMap bg1="lt1" tx1="dk1" bg2="lt2" tx2="dk2" accent1="accent1" accent2="accent2" accent3="accent3" accent4="accent4" accent5="accent5" accent6="accent6" hlink="hlink" folHlink="folHlink"/>
  <p:sldLayoutIdLst>
    <p:sldLayoutId id="2147483685" r:id="rId1"/>
  </p:sldLayoutIdLst>
  <p:hf hdr="0" dt="0"/>
  <p:txStyles>
    <p:titleStyle>
      <a:lvl1pPr algn="ctr" defTabSz="914400" rtl="0" eaLnBrk="1" latinLnBrk="0" hangingPunct="1">
        <a:lnSpc>
          <a:spcPct val="90000"/>
        </a:lnSpc>
        <a:spcBef>
          <a:spcPct val="0"/>
        </a:spcBef>
        <a:buNone/>
        <a:defRPr sz="1600" b="0" kern="1200">
          <a:solidFill>
            <a:schemeClr val="tx2"/>
          </a:solidFill>
          <a:latin typeface="+mj-lt"/>
          <a:ea typeface="+mj-ea"/>
          <a:cs typeface="+mj-cs"/>
        </a:defRPr>
      </a:lvl1pPr>
    </p:titleStyle>
    <p:bodyStyle>
      <a:lvl1pPr marL="0" marR="0" indent="0" algn="ctr" defTabSz="914400" rtl="0" eaLnBrk="1" fontAlgn="auto" latinLnBrk="0" hangingPunct="1">
        <a:lnSpc>
          <a:spcPct val="100000"/>
        </a:lnSpc>
        <a:spcBef>
          <a:spcPts val="0"/>
        </a:spcBef>
        <a:spcAft>
          <a:spcPts val="0"/>
        </a:spcAft>
        <a:buClrTx/>
        <a:buSzTx/>
        <a:buFontTx/>
        <a:buNone/>
        <a:tabLst/>
        <a:defRPr sz="2000" kern="1200">
          <a:solidFill>
            <a:schemeClr val="tx2"/>
          </a:solidFill>
          <a:latin typeface="+mn-lt"/>
          <a:ea typeface="+mn-ea"/>
          <a:cs typeface="+mn-cs"/>
        </a:defRPr>
      </a:lvl1pPr>
      <a:lvl2pPr marL="230188" indent="-228600" algn="l" defTabSz="914400" rtl="0" eaLnBrk="1" latinLnBrk="0" hangingPunct="1">
        <a:lnSpc>
          <a:spcPct val="100000"/>
        </a:lnSpc>
        <a:spcBef>
          <a:spcPts val="800"/>
        </a:spcBef>
        <a:buClrTx/>
        <a:buFont typeface="Arial" panose="020B0604020202020204" pitchFamily="34" charset="0"/>
        <a:buChar char="•"/>
        <a:defRPr sz="2000" kern="1200">
          <a:solidFill>
            <a:schemeClr val="tx2"/>
          </a:solidFill>
          <a:latin typeface="+mn-lt"/>
          <a:ea typeface="+mn-ea"/>
          <a:cs typeface="+mn-cs"/>
        </a:defRPr>
      </a:lvl2pPr>
      <a:lvl3pPr marL="460375" indent="-228600" algn="l" defTabSz="914400" rtl="0" eaLnBrk="1" latinLnBrk="0" hangingPunct="1">
        <a:lnSpc>
          <a:spcPct val="100000"/>
        </a:lnSpc>
        <a:spcBef>
          <a:spcPts val="800"/>
        </a:spcBef>
        <a:buFont typeface="Arial" panose="020B0604020202020204" pitchFamily="34" charset="0"/>
        <a:buChar char="•"/>
        <a:defRPr sz="1800" kern="1200">
          <a:solidFill>
            <a:schemeClr val="tx2"/>
          </a:solidFill>
          <a:latin typeface="+mn-lt"/>
          <a:ea typeface="+mn-ea"/>
          <a:cs typeface="+mn-cs"/>
        </a:defRPr>
      </a:lvl3pPr>
      <a:lvl4pPr marL="455613" indent="0" algn="l" defTabSz="914400" rtl="0" eaLnBrk="1" latinLnBrk="0" hangingPunct="1">
        <a:lnSpc>
          <a:spcPct val="100000"/>
        </a:lnSpc>
        <a:spcBef>
          <a:spcPts val="800"/>
        </a:spcBef>
        <a:buFont typeface="Arial" panose="020B0604020202020204" pitchFamily="34" charset="0"/>
        <a:buNone/>
        <a:defRPr sz="1400" kern="1200">
          <a:solidFill>
            <a:schemeClr val="tx1"/>
          </a:solidFill>
          <a:latin typeface="+mn-lt"/>
          <a:ea typeface="+mn-ea"/>
          <a:cs typeface="+mn-cs"/>
        </a:defRPr>
      </a:lvl4pPr>
      <a:lvl5pPr marL="685800" indent="0" algn="l" defTabSz="914400" rtl="0" eaLnBrk="1" latinLnBrk="0" hangingPunct="1">
        <a:lnSpc>
          <a:spcPct val="100000"/>
        </a:lnSpc>
        <a:spcBef>
          <a:spcPts val="800"/>
        </a:spcBef>
        <a:buFont typeface="Arial" panose="020B0604020202020204" pitchFamily="34" charset="0"/>
        <a:buNone/>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60">
          <p15:clr>
            <a:srgbClr val="F26B43"/>
          </p15:clr>
        </p15:guide>
        <p15:guide id="2" orient="horz" pos="192">
          <p15:clr>
            <a:srgbClr val="F26B43"/>
          </p15:clr>
        </p15:guide>
        <p15:guide id="5" pos="2112" userDrawn="1">
          <p15:clr>
            <a:srgbClr val="F26B43"/>
          </p15:clr>
        </p15:guide>
        <p15:guide id="6" pos="216">
          <p15:clr>
            <a:srgbClr val="F26B43"/>
          </p15:clr>
        </p15:guide>
        <p15:guide id="7" pos="5544">
          <p15:clr>
            <a:srgbClr val="F26B43"/>
          </p15:clr>
        </p15:guide>
        <p15:guide id="9" orient="horz" pos="4211">
          <p15:clr>
            <a:srgbClr val="F26B43"/>
          </p15:clr>
        </p15:guide>
        <p15:guide id="10" orient="horz" pos="624" userDrawn="1">
          <p15:clr>
            <a:srgbClr val="F26B43"/>
          </p15:clr>
        </p15:guide>
        <p15:guide id="11" orient="horz" pos="4104">
          <p15:clr>
            <a:srgbClr val="F26B43"/>
          </p15:clr>
        </p15:guide>
        <p15:guide id="12" orient="horz" pos="2160" userDrawn="1">
          <p15:clr>
            <a:srgbClr val="F26B43"/>
          </p15:clr>
        </p15:guide>
        <p15:guide id="13" pos="3648" userDrawn="1">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Text Placeholder">
            <a:extLst>
              <a:ext uri="{FF2B5EF4-FFF2-40B4-BE49-F238E27FC236}">
                <a16:creationId xmlns:a16="http://schemas.microsoft.com/office/drawing/2014/main" id="{BEB99B55-73FB-42B4-93ED-C5E818675C31}"/>
              </a:ext>
            </a:extLst>
          </p:cNvPr>
          <p:cNvSpPr>
            <a:spLocks noGrp="1"/>
          </p:cNvSpPr>
          <p:nvPr>
            <p:ph type="body" idx="1"/>
          </p:nvPr>
        </p:nvSpPr>
        <p:spPr>
          <a:xfrm>
            <a:off x="342901" y="1976546"/>
            <a:ext cx="6480593" cy="4351338"/>
          </a:xfrm>
          <a:prstGeom prst="rect">
            <a:avLst/>
          </a:prstGeom>
        </p:spPr>
        <p:txBody>
          <a:bodyPr vert="horz" lIns="91440" tIns="45720" rIns="91440" bIns="45720" rtlCol="0">
            <a:normAutofit/>
          </a:bodyPr>
          <a:lstStyle/>
          <a:p>
            <a:pPr lvl="0"/>
            <a:r>
              <a:rPr lang="en-US" dirty="0"/>
              <a:t>Slide Content</a:t>
            </a:r>
          </a:p>
          <a:p>
            <a:pPr lvl="2"/>
            <a:r>
              <a:rPr lang="en-US" dirty="0"/>
              <a:t>Second level</a:t>
            </a:r>
          </a:p>
          <a:p>
            <a:pPr lvl="3"/>
            <a:r>
              <a:rPr lang="en-US" dirty="0"/>
              <a:t>Third level</a:t>
            </a:r>
          </a:p>
        </p:txBody>
      </p:sp>
      <p:sp>
        <p:nvSpPr>
          <p:cNvPr id="8" name="MGH Yellow Line">
            <a:extLst>
              <a:ext uri="{FF2B5EF4-FFF2-40B4-BE49-F238E27FC236}">
                <a16:creationId xmlns:a16="http://schemas.microsoft.com/office/drawing/2014/main" id="{86E6E250-D1F9-6444-A77C-4DC8C64A97D7}"/>
              </a:ext>
              <a:ext uri="{C183D7F6-B498-43B3-948B-1728B52AA6E4}">
                <adec:decorative xmlns:adec="http://schemas.microsoft.com/office/drawing/2017/decorative" val="1"/>
              </a:ext>
            </a:extLst>
          </p:cNvPr>
          <p:cNvSpPr/>
          <p:nvPr userDrawn="1"/>
        </p:nvSpPr>
        <p:spPr>
          <a:xfrm>
            <a:off x="0" y="6622319"/>
            <a:ext cx="9144000" cy="5459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Short Copyright">
            <a:extLst>
              <a:ext uri="{FF2B5EF4-FFF2-40B4-BE49-F238E27FC236}">
                <a16:creationId xmlns:a16="http://schemas.microsoft.com/office/drawing/2014/main" id="{36838A37-515E-4F5C-BF9F-CE51891A9C27}"/>
              </a:ext>
            </a:extLst>
          </p:cNvPr>
          <p:cNvSpPr txBox="1"/>
          <p:nvPr userDrawn="1"/>
        </p:nvSpPr>
        <p:spPr>
          <a:xfrm>
            <a:off x="224279" y="6660234"/>
            <a:ext cx="1285344" cy="215444"/>
          </a:xfrm>
          <a:prstGeom prst="rect">
            <a:avLst/>
          </a:prstGeom>
          <a:noFill/>
        </p:spPr>
        <p:txBody>
          <a:bodyPr wrap="square" lIns="45720" rIns="45720" rtlCol="0" anchor="ctr">
            <a:spAutoFit/>
          </a:bodyPr>
          <a:lstStyle/>
          <a:p>
            <a:r>
              <a:rPr lang="en-US" sz="800" b="0" dirty="0">
                <a:solidFill>
                  <a:schemeClr val="tx1">
                    <a:lumMod val="65000"/>
                    <a:lumOff val="35000"/>
                  </a:schemeClr>
                </a:solidFill>
              </a:rPr>
              <a:t>© McGraw Hill</a:t>
            </a:r>
          </a:p>
        </p:txBody>
      </p:sp>
      <p:sp>
        <p:nvSpPr>
          <p:cNvPr id="12" name="Slide Number Placeholder">
            <a:extLst>
              <a:ext uri="{FF2B5EF4-FFF2-40B4-BE49-F238E27FC236}">
                <a16:creationId xmlns:a16="http://schemas.microsoft.com/office/drawing/2014/main" id="{C2E4AF62-4201-4F5D-966F-4A59CD13C9F3}"/>
              </a:ext>
            </a:extLst>
          </p:cNvPr>
          <p:cNvSpPr>
            <a:spLocks noGrp="1"/>
          </p:cNvSpPr>
          <p:nvPr>
            <p:ph type="sldNum" sz="quarter" idx="4"/>
          </p:nvPr>
        </p:nvSpPr>
        <p:spPr>
          <a:xfrm>
            <a:off x="8637202" y="6682314"/>
            <a:ext cx="342900" cy="143831"/>
          </a:xfrm>
          <a:prstGeom prst="rect">
            <a:avLst/>
          </a:prstGeom>
        </p:spPr>
        <p:txBody>
          <a:bodyPr vert="horz" lIns="45720" tIns="45720" rIns="45720" bIns="45720" rtlCol="0" anchor="ctr"/>
          <a:lstStyle>
            <a:lvl1pPr algn="r">
              <a:defRPr lang="en-US" sz="800" smtClean="0">
                <a:solidFill>
                  <a:schemeClr val="tx1">
                    <a:lumMod val="65000"/>
                    <a:lumOff val="35000"/>
                  </a:schemeClr>
                </a:solidFill>
              </a:defRPr>
            </a:lvl1pPr>
          </a:lstStyle>
          <a:p>
            <a:fld id="{68151E55-6873-49E2-B8D5-2F265E6F1973}" type="slidenum">
              <a:rPr lang="en-US" smtClean="0"/>
              <a:pPr/>
              <a:t>‹#›</a:t>
            </a:fld>
            <a:endParaRPr lang="en-US" dirty="0"/>
          </a:p>
        </p:txBody>
      </p:sp>
      <p:grpSp>
        <p:nvGrpSpPr>
          <p:cNvPr id="6" name="MGH Shape">
            <a:extLst>
              <a:ext uri="{FF2B5EF4-FFF2-40B4-BE49-F238E27FC236}">
                <a16:creationId xmlns:a16="http://schemas.microsoft.com/office/drawing/2014/main" id="{B719ECBD-8119-4217-9D58-2638FA4365C1}"/>
              </a:ext>
              <a:ext uri="{C183D7F6-B498-43B3-948B-1728B52AA6E4}">
                <adec:decorative xmlns:adec="http://schemas.microsoft.com/office/drawing/2017/decorative" val="1"/>
              </a:ext>
            </a:extLst>
          </p:cNvPr>
          <p:cNvGrpSpPr/>
          <p:nvPr userDrawn="1"/>
        </p:nvGrpSpPr>
        <p:grpSpPr>
          <a:xfrm>
            <a:off x="6622742" y="0"/>
            <a:ext cx="2521258" cy="6623843"/>
            <a:chOff x="3491346" y="0"/>
            <a:chExt cx="2508933" cy="6367263"/>
          </a:xfrm>
        </p:grpSpPr>
        <p:sp>
          <p:nvSpPr>
            <p:cNvPr id="9" name="Freeform 11">
              <a:extLst>
                <a:ext uri="{FF2B5EF4-FFF2-40B4-BE49-F238E27FC236}">
                  <a16:creationId xmlns:a16="http://schemas.microsoft.com/office/drawing/2014/main" id="{FCAD01AC-30CD-4728-B0FD-543493B2CE55}"/>
                </a:ext>
              </a:extLst>
            </p:cNvPr>
            <p:cNvSpPr/>
            <p:nvPr/>
          </p:nvSpPr>
          <p:spPr>
            <a:xfrm rot="10800000">
              <a:off x="5468761" y="1352709"/>
              <a:ext cx="531517" cy="1821241"/>
            </a:xfrm>
            <a:custGeom>
              <a:avLst/>
              <a:gdLst>
                <a:gd name="connsiteX0" fmla="*/ 0 w 531517"/>
                <a:gd name="connsiteY0" fmla="*/ 1821241 h 1821241"/>
                <a:gd name="connsiteX1" fmla="*/ 0 w 531517"/>
                <a:gd name="connsiteY1" fmla="*/ 0 h 1821241"/>
                <a:gd name="connsiteX2" fmla="*/ 531517 w 531517"/>
                <a:gd name="connsiteY2" fmla="*/ 672400 h 1821241"/>
                <a:gd name="connsiteX3" fmla="*/ 0 w 531517"/>
                <a:gd name="connsiteY3" fmla="*/ 1821241 h 1821241"/>
              </a:gdLst>
              <a:ahLst/>
              <a:cxnLst>
                <a:cxn ang="0">
                  <a:pos x="connsiteX0" y="connsiteY0"/>
                </a:cxn>
                <a:cxn ang="0">
                  <a:pos x="connsiteX1" y="connsiteY1"/>
                </a:cxn>
                <a:cxn ang="0">
                  <a:pos x="connsiteX2" y="connsiteY2"/>
                </a:cxn>
                <a:cxn ang="0">
                  <a:pos x="connsiteX3" y="connsiteY3"/>
                </a:cxn>
              </a:cxnLst>
              <a:rect l="l" t="t" r="r" b="b"/>
              <a:pathLst>
                <a:path w="531517" h="1821241">
                  <a:moveTo>
                    <a:pt x="0" y="1821241"/>
                  </a:moveTo>
                  <a:lnTo>
                    <a:pt x="0" y="0"/>
                  </a:lnTo>
                  <a:lnTo>
                    <a:pt x="531517" y="672400"/>
                  </a:lnTo>
                  <a:lnTo>
                    <a:pt x="0" y="1821241"/>
                  </a:lnTo>
                  <a:close/>
                </a:path>
              </a:pathLst>
            </a:custGeom>
            <a:solidFill>
              <a:srgbClr val="9F22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2"/>
                </a:solidFill>
              </a:endParaRPr>
            </a:p>
          </p:txBody>
        </p:sp>
        <p:sp>
          <p:nvSpPr>
            <p:cNvPr id="10" name="Freeform 12">
              <a:extLst>
                <a:ext uri="{FF2B5EF4-FFF2-40B4-BE49-F238E27FC236}">
                  <a16:creationId xmlns:a16="http://schemas.microsoft.com/office/drawing/2014/main" id="{9A51DD71-B849-456F-A479-25728C0B26F4}"/>
                </a:ext>
              </a:extLst>
            </p:cNvPr>
            <p:cNvSpPr/>
            <p:nvPr/>
          </p:nvSpPr>
          <p:spPr>
            <a:xfrm rot="10800000">
              <a:off x="3491346" y="0"/>
              <a:ext cx="2508932" cy="2501550"/>
            </a:xfrm>
            <a:custGeom>
              <a:avLst/>
              <a:gdLst>
                <a:gd name="connsiteX0" fmla="*/ 2508932 w 2508932"/>
                <a:gd name="connsiteY0" fmla="*/ 2501550 h 2501550"/>
                <a:gd name="connsiteX1" fmla="*/ 0 w 2508932"/>
                <a:gd name="connsiteY1" fmla="*/ 2501550 h 2501550"/>
                <a:gd name="connsiteX2" fmla="*/ 0 w 2508932"/>
                <a:gd name="connsiteY2" fmla="*/ 1148841 h 2501550"/>
                <a:gd name="connsiteX3" fmla="*/ 531517 w 2508932"/>
                <a:gd name="connsiteY3" fmla="*/ 0 h 2501550"/>
                <a:gd name="connsiteX4" fmla="*/ 2508932 w 2508932"/>
                <a:gd name="connsiteY4" fmla="*/ 2501550 h 2501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08932" h="2501550">
                  <a:moveTo>
                    <a:pt x="2508932" y="2501550"/>
                  </a:moveTo>
                  <a:lnTo>
                    <a:pt x="0" y="2501550"/>
                  </a:lnTo>
                  <a:lnTo>
                    <a:pt x="0" y="1148841"/>
                  </a:lnTo>
                  <a:lnTo>
                    <a:pt x="531517" y="0"/>
                  </a:lnTo>
                  <a:lnTo>
                    <a:pt x="2508932" y="2501550"/>
                  </a:lnTo>
                  <a:close/>
                </a:path>
              </a:pathLst>
            </a:custGeom>
            <a:solidFill>
              <a:srgbClr val="E2DF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2"/>
                </a:solidFill>
              </a:endParaRPr>
            </a:p>
          </p:txBody>
        </p:sp>
        <p:sp>
          <p:nvSpPr>
            <p:cNvPr id="11" name="Freeform 13">
              <a:extLst>
                <a:ext uri="{FF2B5EF4-FFF2-40B4-BE49-F238E27FC236}">
                  <a16:creationId xmlns:a16="http://schemas.microsoft.com/office/drawing/2014/main" id="{CE349BEA-4244-4589-91D3-1DECC6AB1E90}"/>
                </a:ext>
              </a:extLst>
            </p:cNvPr>
            <p:cNvSpPr/>
            <p:nvPr/>
          </p:nvSpPr>
          <p:spPr>
            <a:xfrm rot="10800000">
              <a:off x="3680272" y="1352707"/>
              <a:ext cx="2320007" cy="5014556"/>
            </a:xfrm>
            <a:custGeom>
              <a:avLst/>
              <a:gdLst>
                <a:gd name="connsiteX0" fmla="*/ 0 w 2320007"/>
                <a:gd name="connsiteY0" fmla="*/ 5014556 h 5014556"/>
                <a:gd name="connsiteX1" fmla="*/ 0 w 2320007"/>
                <a:gd name="connsiteY1" fmla="*/ 0 h 5014556"/>
                <a:gd name="connsiteX2" fmla="*/ 2320007 w 2320007"/>
                <a:gd name="connsiteY2" fmla="*/ 0 h 5014556"/>
                <a:gd name="connsiteX3" fmla="*/ 531518 w 2320007"/>
                <a:gd name="connsiteY3" fmla="*/ 3865713 h 5014556"/>
                <a:gd name="connsiteX4" fmla="*/ 1 w 2320007"/>
                <a:gd name="connsiteY4" fmla="*/ 3193313 h 5014556"/>
                <a:gd name="connsiteX5" fmla="*/ 1 w 2320007"/>
                <a:gd name="connsiteY5" fmla="*/ 5014554 h 5014556"/>
                <a:gd name="connsiteX6" fmla="*/ 0 w 2320007"/>
                <a:gd name="connsiteY6" fmla="*/ 5014556 h 50145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20007" h="5014556">
                  <a:moveTo>
                    <a:pt x="0" y="5014556"/>
                  </a:moveTo>
                  <a:lnTo>
                    <a:pt x="0" y="0"/>
                  </a:lnTo>
                  <a:lnTo>
                    <a:pt x="2320007" y="0"/>
                  </a:lnTo>
                  <a:lnTo>
                    <a:pt x="531518" y="3865713"/>
                  </a:lnTo>
                  <a:lnTo>
                    <a:pt x="1" y="3193313"/>
                  </a:lnTo>
                  <a:lnTo>
                    <a:pt x="1" y="5014554"/>
                  </a:lnTo>
                  <a:lnTo>
                    <a:pt x="0" y="5014556"/>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2"/>
                </a:solidFill>
              </a:endParaRPr>
            </a:p>
          </p:txBody>
        </p:sp>
      </p:grpSp>
      <p:sp>
        <p:nvSpPr>
          <p:cNvPr id="13" name="Title Placeholder">
            <a:extLst>
              <a:ext uri="{FF2B5EF4-FFF2-40B4-BE49-F238E27FC236}">
                <a16:creationId xmlns:a16="http://schemas.microsoft.com/office/drawing/2014/main" id="{34622483-C344-43F3-82BE-D7AE2DFFFAB0}"/>
              </a:ext>
            </a:extLst>
          </p:cNvPr>
          <p:cNvSpPr>
            <a:spLocks noGrp="1"/>
          </p:cNvSpPr>
          <p:nvPr>
            <p:ph type="title"/>
          </p:nvPr>
        </p:nvSpPr>
        <p:spPr>
          <a:xfrm>
            <a:off x="342900" y="136257"/>
            <a:ext cx="6073803" cy="685800"/>
          </a:xfrm>
          <a:prstGeom prst="rect">
            <a:avLst/>
          </a:prstGeom>
        </p:spPr>
        <p:txBody>
          <a:bodyPr vert="horz" lIns="91440" tIns="45720" rIns="91440" bIns="45720" rtlCol="0" anchor="ctr">
            <a:normAutofit/>
          </a:bodyPr>
          <a:lstStyle/>
          <a:p>
            <a:r>
              <a:rPr lang="en-US" dirty="0"/>
              <a:t>Title goes here</a:t>
            </a:r>
          </a:p>
        </p:txBody>
      </p:sp>
    </p:spTree>
    <p:extLst>
      <p:ext uri="{BB962C8B-B14F-4D97-AF65-F5344CB8AC3E}">
        <p14:creationId xmlns:p14="http://schemas.microsoft.com/office/powerpoint/2010/main" val="3690558099"/>
      </p:ext>
    </p:extLst>
  </p:cSld>
  <p:clrMap bg1="lt1" tx1="dk1" bg2="lt2" tx2="dk2" accent1="accent1" accent2="accent2" accent3="accent3" accent4="accent4" accent5="accent5" accent6="accent6" hlink="hlink" folHlink="folHlink"/>
  <p:sldLayoutIdLst>
    <p:sldLayoutId id="2147483690" r:id="rId1"/>
    <p:sldLayoutId id="2147483698" r:id="rId2"/>
  </p:sldLayoutIdLst>
  <p:hf hdr="0" dt="0"/>
  <p:txStyles>
    <p:titleStyle>
      <a:lvl1pPr algn="l" defTabSz="914400" rtl="0" eaLnBrk="1" latinLnBrk="0" hangingPunct="1">
        <a:lnSpc>
          <a:spcPct val="90000"/>
        </a:lnSpc>
        <a:spcBef>
          <a:spcPct val="0"/>
        </a:spcBef>
        <a:buNone/>
        <a:defRPr sz="2400" b="1" kern="1200">
          <a:solidFill>
            <a:schemeClr val="tx2"/>
          </a:solidFill>
          <a:latin typeface="+mj-lt"/>
          <a:ea typeface="+mj-ea"/>
          <a:cs typeface="+mj-cs"/>
        </a:defRPr>
      </a:lvl1pPr>
    </p:titleStyle>
    <p:bodyStyle>
      <a:lvl1pPr marL="0" marR="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sz="2000" kern="1200">
          <a:solidFill>
            <a:schemeClr val="tx2"/>
          </a:solidFill>
          <a:latin typeface="+mn-lt"/>
          <a:ea typeface="+mn-ea"/>
          <a:cs typeface="+mn-cs"/>
        </a:defRPr>
      </a:lvl1pPr>
      <a:lvl2pPr marL="1588" indent="0" algn="l" defTabSz="914400" rtl="0" eaLnBrk="1" latinLnBrk="0" hangingPunct="1">
        <a:lnSpc>
          <a:spcPct val="100000"/>
        </a:lnSpc>
        <a:spcBef>
          <a:spcPts val="800"/>
        </a:spcBef>
        <a:buClrTx/>
        <a:buFont typeface="Arial" panose="020B0604020202020204" pitchFamily="34" charset="0"/>
        <a:buNone/>
        <a:defRPr sz="2000" kern="1200">
          <a:solidFill>
            <a:schemeClr val="tx2"/>
          </a:solidFill>
          <a:latin typeface="+mn-lt"/>
          <a:ea typeface="+mn-ea"/>
          <a:cs typeface="+mn-cs"/>
        </a:defRPr>
      </a:lvl2pPr>
      <a:lvl3pPr marL="517525" indent="-285750" algn="l" defTabSz="914400" rtl="0" eaLnBrk="1" latinLnBrk="0" hangingPunct="1">
        <a:lnSpc>
          <a:spcPct val="100000"/>
        </a:lnSpc>
        <a:spcBef>
          <a:spcPts val="800"/>
        </a:spcBef>
        <a:buFont typeface="Arial" panose="020B0604020202020204" pitchFamily="34" charset="0"/>
        <a:buChar char="•"/>
        <a:defRPr sz="2000" kern="1200">
          <a:solidFill>
            <a:schemeClr val="tx2"/>
          </a:solidFill>
          <a:latin typeface="+mn-lt"/>
          <a:ea typeface="+mn-ea"/>
          <a:cs typeface="+mn-cs"/>
        </a:defRPr>
      </a:lvl3pPr>
      <a:lvl4pPr marL="741363" indent="-285750" algn="l" defTabSz="914400" rtl="0" eaLnBrk="1" latinLnBrk="0" hangingPunct="1">
        <a:lnSpc>
          <a:spcPct val="100000"/>
        </a:lnSpc>
        <a:spcBef>
          <a:spcPts val="800"/>
        </a:spcBef>
        <a:buFont typeface="Arial" panose="020B0604020202020204" pitchFamily="34" charset="0"/>
        <a:buChar char="•"/>
        <a:defRPr sz="1800" kern="1200">
          <a:solidFill>
            <a:schemeClr val="tx1"/>
          </a:solidFill>
          <a:latin typeface="+mn-lt"/>
          <a:ea typeface="+mn-ea"/>
          <a:cs typeface="+mn-cs"/>
        </a:defRPr>
      </a:lvl4pPr>
      <a:lvl5pPr marL="685800" indent="0" algn="l" defTabSz="914400" rtl="0" eaLnBrk="1" latinLnBrk="0" hangingPunct="1">
        <a:lnSpc>
          <a:spcPct val="100000"/>
        </a:lnSpc>
        <a:spcBef>
          <a:spcPts val="800"/>
        </a:spcBef>
        <a:buFont typeface="Arial" panose="020B0604020202020204" pitchFamily="34" charset="0"/>
        <a:buNone/>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60">
          <p15:clr>
            <a:srgbClr val="F26B43"/>
          </p15:clr>
        </p15:guide>
        <p15:guide id="2" orient="horz" pos="192">
          <p15:clr>
            <a:srgbClr val="F26B43"/>
          </p15:clr>
        </p15:guide>
        <p15:guide id="5" pos="5544" userDrawn="1">
          <p15:clr>
            <a:srgbClr val="F26B43"/>
          </p15:clr>
        </p15:guide>
        <p15:guide id="6" pos="216">
          <p15:clr>
            <a:srgbClr val="F26B43"/>
          </p15:clr>
        </p15:guide>
        <p15:guide id="7" pos="4296" userDrawn="1">
          <p15:clr>
            <a:srgbClr val="F26B43"/>
          </p15:clr>
        </p15:guide>
        <p15:guide id="9" orient="horz" pos="4211">
          <p15:clr>
            <a:srgbClr val="F26B43"/>
          </p15:clr>
        </p15:guide>
        <p15:guide id="10" orient="horz" pos="1248" userDrawn="1">
          <p15:clr>
            <a:srgbClr val="F26B43"/>
          </p15:clr>
        </p15:guide>
        <p15:guide id="11" orient="horz" pos="3984" userDrawn="1">
          <p15:clr>
            <a:srgbClr val="F26B43"/>
          </p15:clr>
        </p15:guide>
        <p15:guide id="12" orient="horz" pos="1656" userDrawn="1">
          <p15:clr>
            <a:srgbClr val="F26B43"/>
          </p15:clr>
        </p15:guide>
        <p15:guide id="13" pos="2980">
          <p15:clr>
            <a:srgbClr val="F26B43"/>
          </p15:clr>
        </p15:guide>
        <p15:guide id="14" orient="horz" pos="2260" userDrawn="1">
          <p15:clr>
            <a:srgbClr val="F26B43"/>
          </p15:clr>
        </p15:guide>
        <p15:guide id="15" pos="264" userDrawn="1">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itle Placeholder">
            <a:extLst>
              <a:ext uri="{FF2B5EF4-FFF2-40B4-BE49-F238E27FC236}">
                <a16:creationId xmlns:a16="http://schemas.microsoft.com/office/drawing/2014/main" id="{881C4C4E-EEEF-442A-AE3B-63C7E062F18C}"/>
              </a:ext>
            </a:extLst>
          </p:cNvPr>
          <p:cNvSpPr>
            <a:spLocks noGrp="1"/>
          </p:cNvSpPr>
          <p:nvPr>
            <p:ph type="title"/>
          </p:nvPr>
        </p:nvSpPr>
        <p:spPr>
          <a:xfrm>
            <a:off x="342900" y="136257"/>
            <a:ext cx="8458200" cy="685800"/>
          </a:xfrm>
          <a:prstGeom prst="rect">
            <a:avLst/>
          </a:prstGeom>
        </p:spPr>
        <p:txBody>
          <a:bodyPr vert="horz" lIns="91440" tIns="45720" rIns="91440" bIns="45720" rtlCol="0" anchor="ctr">
            <a:normAutofit/>
          </a:bodyPr>
          <a:lstStyle/>
          <a:p>
            <a:r>
              <a:rPr lang="en-US" dirty="0"/>
              <a:t>Title goes here</a:t>
            </a:r>
          </a:p>
        </p:txBody>
      </p:sp>
      <p:sp>
        <p:nvSpPr>
          <p:cNvPr id="5" name="Text Placeholder">
            <a:extLst>
              <a:ext uri="{FF2B5EF4-FFF2-40B4-BE49-F238E27FC236}">
                <a16:creationId xmlns:a16="http://schemas.microsoft.com/office/drawing/2014/main" id="{4F2C87DD-ADFA-433D-B7C8-4E9E42BC9E0F}"/>
              </a:ext>
            </a:extLst>
          </p:cNvPr>
          <p:cNvSpPr>
            <a:spLocks noGrp="1"/>
          </p:cNvSpPr>
          <p:nvPr>
            <p:ph type="body" idx="1"/>
          </p:nvPr>
        </p:nvSpPr>
        <p:spPr>
          <a:xfrm>
            <a:off x="342900" y="1371599"/>
            <a:ext cx="8458200" cy="4876801"/>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p:txBody>
      </p:sp>
      <p:sp>
        <p:nvSpPr>
          <p:cNvPr id="8" name="MGH Yellow Line">
            <a:extLst>
              <a:ext uri="{FF2B5EF4-FFF2-40B4-BE49-F238E27FC236}">
                <a16:creationId xmlns:a16="http://schemas.microsoft.com/office/drawing/2014/main" id="{86E6E250-D1F9-6444-A77C-4DC8C64A97D7}"/>
              </a:ext>
              <a:ext uri="{C183D7F6-B498-43B3-948B-1728B52AA6E4}">
                <adec:decorative xmlns:adec="http://schemas.microsoft.com/office/drawing/2017/decorative" val="1"/>
              </a:ext>
            </a:extLst>
          </p:cNvPr>
          <p:cNvSpPr/>
          <p:nvPr userDrawn="1"/>
        </p:nvSpPr>
        <p:spPr>
          <a:xfrm>
            <a:off x="0" y="6622319"/>
            <a:ext cx="9144000" cy="5459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Short Copyright">
            <a:extLst>
              <a:ext uri="{FF2B5EF4-FFF2-40B4-BE49-F238E27FC236}">
                <a16:creationId xmlns:a16="http://schemas.microsoft.com/office/drawing/2014/main" id="{36838A37-515E-4F5C-BF9F-CE51891A9C27}"/>
              </a:ext>
            </a:extLst>
          </p:cNvPr>
          <p:cNvSpPr txBox="1"/>
          <p:nvPr userDrawn="1"/>
        </p:nvSpPr>
        <p:spPr>
          <a:xfrm>
            <a:off x="215658" y="6664280"/>
            <a:ext cx="1233578" cy="215444"/>
          </a:xfrm>
          <a:prstGeom prst="rect">
            <a:avLst/>
          </a:prstGeom>
          <a:noFill/>
        </p:spPr>
        <p:txBody>
          <a:bodyPr wrap="square" lIns="45720" rIns="45720" rtlCol="0" anchor="ctr">
            <a:spAutoFit/>
          </a:bodyPr>
          <a:lstStyle/>
          <a:p>
            <a:r>
              <a:rPr lang="en-US" sz="800" b="0" dirty="0">
                <a:solidFill>
                  <a:schemeClr val="tx1">
                    <a:lumMod val="65000"/>
                    <a:lumOff val="35000"/>
                  </a:schemeClr>
                </a:solidFill>
              </a:rPr>
              <a:t>© McGraw Hill</a:t>
            </a:r>
          </a:p>
        </p:txBody>
      </p:sp>
      <p:sp>
        <p:nvSpPr>
          <p:cNvPr id="12" name="Slide Number Placeholder">
            <a:extLst>
              <a:ext uri="{FF2B5EF4-FFF2-40B4-BE49-F238E27FC236}">
                <a16:creationId xmlns:a16="http://schemas.microsoft.com/office/drawing/2014/main" id="{C2E4AF62-4201-4F5D-966F-4A59CD13C9F3}"/>
              </a:ext>
            </a:extLst>
          </p:cNvPr>
          <p:cNvSpPr>
            <a:spLocks noGrp="1"/>
          </p:cNvSpPr>
          <p:nvPr>
            <p:ph type="sldNum" sz="quarter" idx="4"/>
          </p:nvPr>
        </p:nvSpPr>
        <p:spPr>
          <a:xfrm>
            <a:off x="8626412" y="6673531"/>
            <a:ext cx="355840" cy="161396"/>
          </a:xfrm>
          <a:prstGeom prst="rect">
            <a:avLst/>
          </a:prstGeom>
        </p:spPr>
        <p:txBody>
          <a:bodyPr vert="horz" lIns="45720" tIns="45720" rIns="45720" bIns="45720" rtlCol="0" anchor="ctr"/>
          <a:lstStyle>
            <a:lvl1pPr algn="r">
              <a:defRPr sz="800">
                <a:solidFill>
                  <a:schemeClr val="tx1">
                    <a:lumMod val="65000"/>
                    <a:lumOff val="35000"/>
                  </a:schemeClr>
                </a:solidFill>
              </a:defRPr>
            </a:lvl1pPr>
          </a:lstStyle>
          <a:p>
            <a:fld id="{68151E55-6873-49E2-B8D5-2F265E6F1973}" type="slidenum">
              <a:rPr lang="en-US" smtClean="0"/>
              <a:pPr/>
              <a:t>‹#›</a:t>
            </a:fld>
            <a:endParaRPr lang="en-US" dirty="0"/>
          </a:p>
        </p:txBody>
      </p:sp>
    </p:spTree>
    <p:extLst>
      <p:ext uri="{BB962C8B-B14F-4D97-AF65-F5344CB8AC3E}">
        <p14:creationId xmlns:p14="http://schemas.microsoft.com/office/powerpoint/2010/main" val="2924093042"/>
      </p:ext>
    </p:extLst>
  </p:cSld>
  <p:clrMap bg1="lt1" tx1="dk1" bg2="lt2" tx2="dk2" accent1="accent1" accent2="accent2" accent3="accent3" accent4="accent4" accent5="accent5" accent6="accent6" hlink="hlink" folHlink="folHlink"/>
  <p:sldLayoutIdLst>
    <p:sldLayoutId id="2147483702" r:id="rId1"/>
    <p:sldLayoutId id="2147483703" r:id="rId2"/>
  </p:sldLayoutIdLst>
  <p:hf hdr="0" dt="0"/>
  <p:txStyles>
    <p:titleStyle>
      <a:lvl1pPr algn="l" defTabSz="914400" rtl="0" eaLnBrk="1" latinLnBrk="0" hangingPunct="1">
        <a:lnSpc>
          <a:spcPct val="90000"/>
        </a:lnSpc>
        <a:spcBef>
          <a:spcPct val="0"/>
        </a:spcBef>
        <a:buNone/>
        <a:defRPr sz="2400" b="1" kern="1200">
          <a:solidFill>
            <a:schemeClr val="tx2"/>
          </a:solidFill>
          <a:latin typeface="+mj-lt"/>
          <a:ea typeface="+mj-ea"/>
          <a:cs typeface="+mj-cs"/>
        </a:defRPr>
      </a:lvl1pPr>
    </p:titleStyle>
    <p:bodyStyle>
      <a:lvl1pPr marL="0" marR="0" indent="0" algn="l" defTabSz="914400" rtl="0" eaLnBrk="1" fontAlgn="auto" latinLnBrk="0" hangingPunct="1">
        <a:lnSpc>
          <a:spcPct val="100000"/>
        </a:lnSpc>
        <a:spcBef>
          <a:spcPts val="0"/>
        </a:spcBef>
        <a:spcAft>
          <a:spcPts val="800"/>
        </a:spcAft>
        <a:buClrTx/>
        <a:buSzTx/>
        <a:buFont typeface="Arial" panose="020B0604020202020204" pitchFamily="34" charset="0"/>
        <a:buNone/>
        <a:tabLst/>
        <a:defRPr sz="2000" kern="1200">
          <a:solidFill>
            <a:schemeClr val="tx2"/>
          </a:solidFill>
          <a:latin typeface="+mn-lt"/>
          <a:ea typeface="+mn-ea"/>
          <a:cs typeface="+mn-cs"/>
        </a:defRPr>
      </a:lvl1pPr>
      <a:lvl2pPr marL="344488" indent="-342900" algn="l" defTabSz="914400" rtl="0" eaLnBrk="1" latinLnBrk="0" hangingPunct="1">
        <a:lnSpc>
          <a:spcPct val="100000"/>
        </a:lnSpc>
        <a:spcBef>
          <a:spcPts val="800"/>
        </a:spcBef>
        <a:spcAft>
          <a:spcPts val="800"/>
        </a:spcAft>
        <a:buClrTx/>
        <a:buFont typeface="Arial" panose="020B0604020202020204" pitchFamily="34" charset="0"/>
        <a:buChar char="•"/>
        <a:defRPr sz="2000" kern="1200">
          <a:solidFill>
            <a:schemeClr val="tx2"/>
          </a:solidFill>
          <a:latin typeface="+mn-lt"/>
          <a:ea typeface="+mn-ea"/>
          <a:cs typeface="+mn-cs"/>
        </a:defRPr>
      </a:lvl2pPr>
      <a:lvl3pPr marL="517525" indent="-285750" algn="l" defTabSz="914400" rtl="0" eaLnBrk="1" latinLnBrk="0" hangingPunct="1">
        <a:lnSpc>
          <a:spcPct val="100000"/>
        </a:lnSpc>
        <a:spcBef>
          <a:spcPts val="800"/>
        </a:spcBef>
        <a:spcAft>
          <a:spcPts val="800"/>
        </a:spcAft>
        <a:buFont typeface="Arial" panose="020B0604020202020204" pitchFamily="34" charset="0"/>
        <a:buChar char="•"/>
        <a:defRPr sz="1800" kern="1200">
          <a:solidFill>
            <a:schemeClr val="tx2"/>
          </a:solidFill>
          <a:latin typeface="+mn-lt"/>
          <a:ea typeface="+mn-ea"/>
          <a:cs typeface="+mn-cs"/>
        </a:defRPr>
      </a:lvl3pPr>
      <a:lvl4pPr marL="741363" indent="-285750" algn="l" defTabSz="914400" rtl="0" eaLnBrk="1" latinLnBrk="0" hangingPunct="1">
        <a:lnSpc>
          <a:spcPct val="100000"/>
        </a:lnSpc>
        <a:spcBef>
          <a:spcPts val="800"/>
        </a:spcBef>
        <a:spcAft>
          <a:spcPts val="800"/>
        </a:spcAft>
        <a:buFont typeface="Arial" panose="020B0604020202020204" pitchFamily="34" charset="0"/>
        <a:buChar char="•"/>
        <a:defRPr sz="1200" kern="1200">
          <a:solidFill>
            <a:schemeClr val="tx1"/>
          </a:solidFill>
          <a:latin typeface="+mn-lt"/>
          <a:ea typeface="+mn-ea"/>
          <a:cs typeface="+mn-cs"/>
        </a:defRPr>
      </a:lvl4pPr>
      <a:lvl5pPr marL="971550" indent="-285750" algn="l" defTabSz="914400" rtl="0" eaLnBrk="1" latinLnBrk="0" hangingPunct="1">
        <a:lnSpc>
          <a:spcPct val="100000"/>
        </a:lnSpc>
        <a:spcBef>
          <a:spcPts val="8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orient="horz" pos="192">
          <p15:clr>
            <a:srgbClr val="F26B43"/>
          </p15:clr>
        </p15:guide>
        <p15:guide id="6" pos="216">
          <p15:clr>
            <a:srgbClr val="F26B43"/>
          </p15:clr>
        </p15:guide>
        <p15:guide id="7" pos="5544">
          <p15:clr>
            <a:srgbClr val="F26B43"/>
          </p15:clr>
        </p15:guide>
        <p15:guide id="9" orient="horz" pos="4211">
          <p15:clr>
            <a:srgbClr val="F26B43"/>
          </p15:clr>
        </p15:guide>
        <p15:guide id="10" orient="horz" pos="624">
          <p15:clr>
            <a:srgbClr val="F26B43"/>
          </p15:clr>
        </p15:guide>
        <p15:guide id="11" orient="horz" pos="4104">
          <p15:clr>
            <a:srgbClr val="F26B43"/>
          </p15:clr>
        </p15:guide>
        <p15:guide id="12" orient="horz" pos="864">
          <p15:clr>
            <a:srgbClr val="F26B43"/>
          </p15:clr>
        </p15:guide>
        <p15:guide id="13" orient="horz" pos="360">
          <p15:clr>
            <a:srgbClr val="F26B43"/>
          </p15:clr>
        </p15:guide>
        <p15:guide id="14" orient="horz" pos="3936">
          <p15:clr>
            <a:srgbClr val="F26B43"/>
          </p15:clr>
        </p15:guide>
        <p15:guide id="15" pos="984">
          <p15:clr>
            <a:srgbClr val="F26B43"/>
          </p15:clr>
        </p15:guide>
        <p15:guide id="16" pos="5376">
          <p15:clr>
            <a:srgbClr val="F26B43"/>
          </p15:clr>
        </p15:guide>
        <p15:guide id="17" pos="264">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5.xml"/><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6.xml"/><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7.xml"/><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1.xml"/><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2.xml"/><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3.xml"/><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4.xml"/><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8.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9.xml"/><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2.xml"/><Relationship Id="rId1"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3.xml"/><Relationship Id="rId1" Type="http://schemas.openxmlformats.org/officeDocument/2006/relationships/slideLayout" Target="../slideLayouts/slideLayout5.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5.xml"/></Relationships>
</file>

<file path=ppt/slides/_rels/slide4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5.xml"/><Relationship Id="rId1" Type="http://schemas.openxmlformats.org/officeDocument/2006/relationships/slideLayout" Target="../slideLayouts/slideLayout5.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5.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5.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5.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5.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5.xml"/><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F14C897A-4409-4F96-826A-7AE9F1281913}"/>
              </a:ext>
            </a:extLst>
          </p:cNvPr>
          <p:cNvSpPr>
            <a:spLocks noGrp="1"/>
          </p:cNvSpPr>
          <p:nvPr>
            <p:ph type="ctrTitle"/>
          </p:nvPr>
        </p:nvSpPr>
        <p:spPr/>
        <p:txBody>
          <a:bodyPr/>
          <a:lstStyle/>
          <a:p>
            <a:r>
              <a:rPr lang="en-US" dirty="0"/>
              <a:t>MIS</a:t>
            </a:r>
          </a:p>
        </p:txBody>
      </p:sp>
      <p:sp>
        <p:nvSpPr>
          <p:cNvPr id="13" name="Subtitle 12">
            <a:extLst>
              <a:ext uri="{FF2B5EF4-FFF2-40B4-BE49-F238E27FC236}">
                <a16:creationId xmlns:a16="http://schemas.microsoft.com/office/drawing/2014/main" id="{39DC5F79-D657-4B2E-8FAB-C143E5618948}"/>
              </a:ext>
            </a:extLst>
          </p:cNvPr>
          <p:cNvSpPr>
            <a:spLocks noGrp="1"/>
          </p:cNvSpPr>
          <p:nvPr>
            <p:ph type="subTitle" idx="1"/>
          </p:nvPr>
        </p:nvSpPr>
        <p:spPr>
          <a:xfrm>
            <a:off x="621792" y="4069830"/>
            <a:ext cx="3035808" cy="804094"/>
          </a:xfrm>
        </p:spPr>
        <p:txBody>
          <a:bodyPr/>
          <a:lstStyle/>
          <a:p>
            <a:r>
              <a:rPr lang="en-US" dirty="0"/>
              <a:t>Business Computer Applications</a:t>
            </a:r>
          </a:p>
          <a:p>
            <a:endParaRPr lang="en-US" dirty="0"/>
          </a:p>
        </p:txBody>
      </p:sp>
      <p:sp>
        <p:nvSpPr>
          <p:cNvPr id="6" name="Footer Placeholder 5">
            <a:extLst>
              <a:ext uri="{FF2B5EF4-FFF2-40B4-BE49-F238E27FC236}">
                <a16:creationId xmlns:a16="http://schemas.microsoft.com/office/drawing/2014/main" id="{5075BF32-B42F-470F-B1EE-DD2931D140AA}"/>
              </a:ext>
            </a:extLst>
          </p:cNvPr>
          <p:cNvSpPr>
            <a:spLocks noGrp="1"/>
          </p:cNvSpPr>
          <p:nvPr>
            <p:ph type="ftr" sz="quarter" idx="12"/>
          </p:nvPr>
        </p:nvSpPr>
        <p:spPr>
          <a:xfrm>
            <a:off x="0" y="6478439"/>
            <a:ext cx="9144000" cy="379562"/>
          </a:xfrm>
        </p:spPr>
        <p:txBody>
          <a:bodyPr/>
          <a:lstStyle/>
          <a:p>
            <a:pPr lvl="0"/>
            <a:r>
              <a:rPr lang="en-US" dirty="0"/>
              <a:t>© 2022 McGraw Hill. All rights reserved. Authorized only for instructor use in the classroom.</a:t>
            </a:r>
          </a:p>
          <a:p>
            <a:pPr lvl="0"/>
            <a:r>
              <a:rPr lang="en-US" dirty="0"/>
              <a:t>No reproduction or further distribution permitted without the prior written consent of McGraw Hill.</a:t>
            </a:r>
          </a:p>
        </p:txBody>
      </p:sp>
      <p:pic>
        <p:nvPicPr>
          <p:cNvPr id="8" name="Picture Placeholder 2" descr="ConnectMaster 2.0 MIS textbook image">
            <a:extLst>
              <a:ext uri="{FF2B5EF4-FFF2-40B4-BE49-F238E27FC236}">
                <a16:creationId xmlns:a16="http://schemas.microsoft.com/office/drawing/2014/main" id="{B2FC62AF-33BE-AF48-B594-97D085367B36}"/>
              </a:ext>
            </a:extLst>
          </p:cNvPr>
          <p:cNvPicPr>
            <a:picLocks noGrp="1" noChangeAspect="1"/>
          </p:cNvPicPr>
          <p:nvPr>
            <p:ph type="pic" sz="quarter" idx="11"/>
          </p:nvPr>
        </p:nvPicPr>
        <p:blipFill>
          <a:blip r:embed="rId2">
            <a:extLst>
              <a:ext uri="{28A0092B-C50C-407E-A947-70E740481C1C}">
                <a14:useLocalDpi xmlns:a14="http://schemas.microsoft.com/office/drawing/2010/main" val="0"/>
              </a:ext>
            </a:extLst>
          </a:blip>
          <a:srcRect/>
          <a:stretch/>
        </p:blipFill>
        <p:spPr>
          <a:xfrm>
            <a:off x="4741431" y="1450229"/>
            <a:ext cx="3890237" cy="4976453"/>
          </a:xfrm>
        </p:spPr>
      </p:pic>
    </p:spTree>
    <p:extLst>
      <p:ext uri="{BB962C8B-B14F-4D97-AF65-F5344CB8AC3E}">
        <p14:creationId xmlns:p14="http://schemas.microsoft.com/office/powerpoint/2010/main" val="302851504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C7B4B7-327A-482B-AED4-B1FAF03EEE10}"/>
              </a:ext>
            </a:extLst>
          </p:cNvPr>
          <p:cNvSpPr>
            <a:spLocks noGrp="1"/>
          </p:cNvSpPr>
          <p:nvPr>
            <p:ph type="title"/>
          </p:nvPr>
        </p:nvSpPr>
        <p:spPr>
          <a:xfrm>
            <a:off x="0" y="48016"/>
            <a:ext cx="9067800" cy="678611"/>
          </a:xfrm>
        </p:spPr>
        <p:txBody>
          <a:bodyPr>
            <a:noAutofit/>
          </a:bodyPr>
          <a:lstStyle/>
          <a:p>
            <a:r>
              <a:rPr lang="en-US" sz="2800" dirty="0"/>
              <a:t>PayPal</a:t>
            </a:r>
          </a:p>
        </p:txBody>
      </p:sp>
      <p:sp>
        <p:nvSpPr>
          <p:cNvPr id="3" name="Content Placeholder 2">
            <a:extLst>
              <a:ext uri="{FF2B5EF4-FFF2-40B4-BE49-F238E27FC236}">
                <a16:creationId xmlns:a16="http://schemas.microsoft.com/office/drawing/2014/main" id="{811046E0-03C0-4128-A124-F637ADAFB3DF}"/>
              </a:ext>
            </a:extLst>
          </p:cNvPr>
          <p:cNvSpPr>
            <a:spLocks noGrp="1"/>
          </p:cNvSpPr>
          <p:nvPr>
            <p:ph sz="quarter" idx="11"/>
          </p:nvPr>
        </p:nvSpPr>
        <p:spPr>
          <a:xfrm>
            <a:off x="133349" y="726627"/>
            <a:ext cx="8677019" cy="5597973"/>
          </a:xfrm>
        </p:spPr>
        <p:txBody>
          <a:bodyPr>
            <a:noAutofit/>
          </a:bodyPr>
          <a:lstStyle/>
          <a:p>
            <a:r>
              <a:rPr lang="en-US" sz="2000" dirty="0"/>
              <a:t>To support a payment transfer system PayPal incorporated a highly profitable money market and lending businesses. </a:t>
            </a:r>
          </a:p>
          <a:p>
            <a:r>
              <a:rPr lang="en-US" sz="2000" dirty="0"/>
              <a:t>In 2002, PayPal went public and was purchased by eBay for $1.5 billion. PayPal Holdings Inc. is now one of the world’s largest merchant service aggregators, with assets exceeding $50 billion. </a:t>
            </a:r>
          </a:p>
          <a:p>
            <a:r>
              <a:rPr lang="en-US" sz="2000" dirty="0"/>
              <a:t>Through PayPal, account holders can send or receive payments, convert currency, and accept debit and credit card payments. </a:t>
            </a:r>
          </a:p>
          <a:p>
            <a:r>
              <a:rPr lang="en-US" sz="2000" dirty="0"/>
              <a:t>In 2012, PayPal launched PayPal Here, a chip, swipe, and contactless credit card reader hardware and software application for accepting payments through a smartphone.</a:t>
            </a:r>
            <a:r>
              <a:rPr lang="en-US" dirty="0"/>
              <a:t>. </a:t>
            </a:r>
          </a:p>
        </p:txBody>
      </p:sp>
      <p:sp>
        <p:nvSpPr>
          <p:cNvPr id="6" name="Slide Number Placeholder 5">
            <a:extLst>
              <a:ext uri="{FF2B5EF4-FFF2-40B4-BE49-F238E27FC236}">
                <a16:creationId xmlns:a16="http://schemas.microsoft.com/office/drawing/2014/main" id="{DA07CFE8-0AED-4C1B-BAF1-96CFE7A7F12A}"/>
              </a:ext>
            </a:extLst>
          </p:cNvPr>
          <p:cNvSpPr>
            <a:spLocks noGrp="1"/>
          </p:cNvSpPr>
          <p:nvPr>
            <p:ph type="sldNum" sz="quarter" idx="10"/>
          </p:nvPr>
        </p:nvSpPr>
        <p:spPr/>
        <p:txBody>
          <a:bodyPr/>
          <a:lstStyle/>
          <a:p>
            <a:fld id="{68151E55-6873-49E2-B8D5-2F265E6F1973}" type="slidenum">
              <a:rPr lang="en-US" smtClean="0"/>
              <a:t>10</a:t>
            </a:fld>
            <a:endParaRPr lang="en-US" dirty="0"/>
          </a:p>
        </p:txBody>
      </p:sp>
    </p:spTree>
    <p:extLst>
      <p:ext uri="{BB962C8B-B14F-4D97-AF65-F5344CB8AC3E}">
        <p14:creationId xmlns:p14="http://schemas.microsoft.com/office/powerpoint/2010/main" val="262136951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C7B4B7-327A-482B-AED4-B1FAF03EEE10}"/>
              </a:ext>
            </a:extLst>
          </p:cNvPr>
          <p:cNvSpPr>
            <a:spLocks noGrp="1"/>
          </p:cNvSpPr>
          <p:nvPr>
            <p:ph type="title"/>
          </p:nvPr>
        </p:nvSpPr>
        <p:spPr>
          <a:xfrm>
            <a:off x="0" y="48016"/>
            <a:ext cx="9067800" cy="678611"/>
          </a:xfrm>
        </p:spPr>
        <p:txBody>
          <a:bodyPr>
            <a:noAutofit/>
          </a:bodyPr>
          <a:lstStyle/>
          <a:p>
            <a:r>
              <a:rPr lang="en-US" sz="2800" dirty="0"/>
              <a:t>Stripe</a:t>
            </a:r>
          </a:p>
        </p:txBody>
      </p:sp>
      <p:sp>
        <p:nvSpPr>
          <p:cNvPr id="3" name="Content Placeholder 2">
            <a:extLst>
              <a:ext uri="{FF2B5EF4-FFF2-40B4-BE49-F238E27FC236}">
                <a16:creationId xmlns:a16="http://schemas.microsoft.com/office/drawing/2014/main" id="{811046E0-03C0-4128-A124-F637ADAFB3DF}"/>
              </a:ext>
            </a:extLst>
          </p:cNvPr>
          <p:cNvSpPr>
            <a:spLocks noGrp="1"/>
          </p:cNvSpPr>
          <p:nvPr>
            <p:ph sz="quarter" idx="11"/>
          </p:nvPr>
        </p:nvSpPr>
        <p:spPr>
          <a:xfrm>
            <a:off x="133349" y="726627"/>
            <a:ext cx="8751159" cy="5597973"/>
          </a:xfrm>
        </p:spPr>
        <p:txBody>
          <a:bodyPr>
            <a:noAutofit/>
          </a:bodyPr>
          <a:lstStyle/>
          <a:p>
            <a:pPr>
              <a:spcBef>
                <a:spcPts val="1200"/>
              </a:spcBef>
            </a:pPr>
            <a:r>
              <a:rPr lang="en-US" sz="2400" dirty="0"/>
              <a:t>Initially, Stripe sold the software interface so that websites and apps, such as Lyft could integrate credit card payment processing. </a:t>
            </a:r>
          </a:p>
          <a:p>
            <a:pPr>
              <a:spcBef>
                <a:spcPts val="1200"/>
              </a:spcBef>
            </a:pPr>
            <a:r>
              <a:rPr lang="en-US" sz="2400" dirty="0"/>
              <a:t>Stripe expanded into the point-of-sale (POS) market. In 2019, the Stripe Terminal POS hit the U.S. market, offering merchant aggregator services to brick and mortar businesses.</a:t>
            </a:r>
          </a:p>
          <a:p>
            <a:pPr>
              <a:spcBef>
                <a:spcPts val="1200"/>
              </a:spcBef>
            </a:pPr>
            <a:r>
              <a:rPr lang="en-US" sz="2400" dirty="0"/>
              <a:t>While this software competes in the same environment as PayPal, the PayPal founders, Elon Musk and Peter Thiel, supported the Collison brothers and both invested heavily into Stripe. </a:t>
            </a:r>
          </a:p>
          <a:p>
            <a:pPr>
              <a:spcBef>
                <a:spcPts val="1200"/>
              </a:spcBef>
            </a:pPr>
            <a:endParaRPr lang="en-US" dirty="0"/>
          </a:p>
        </p:txBody>
      </p:sp>
      <p:sp>
        <p:nvSpPr>
          <p:cNvPr id="6" name="Slide Number Placeholder 5">
            <a:extLst>
              <a:ext uri="{FF2B5EF4-FFF2-40B4-BE49-F238E27FC236}">
                <a16:creationId xmlns:a16="http://schemas.microsoft.com/office/drawing/2014/main" id="{DA07CFE8-0AED-4C1B-BAF1-96CFE7A7F12A}"/>
              </a:ext>
            </a:extLst>
          </p:cNvPr>
          <p:cNvSpPr>
            <a:spLocks noGrp="1"/>
          </p:cNvSpPr>
          <p:nvPr>
            <p:ph type="sldNum" sz="quarter" idx="10"/>
          </p:nvPr>
        </p:nvSpPr>
        <p:spPr/>
        <p:txBody>
          <a:bodyPr/>
          <a:lstStyle/>
          <a:p>
            <a:fld id="{68151E55-6873-49E2-B8D5-2F265E6F1973}" type="slidenum">
              <a:rPr lang="en-US" smtClean="0"/>
              <a:t>11</a:t>
            </a:fld>
            <a:endParaRPr lang="en-US" dirty="0"/>
          </a:p>
        </p:txBody>
      </p:sp>
    </p:spTree>
    <p:extLst>
      <p:ext uri="{BB962C8B-B14F-4D97-AF65-F5344CB8AC3E}">
        <p14:creationId xmlns:p14="http://schemas.microsoft.com/office/powerpoint/2010/main" val="245530524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C7B4B7-327A-482B-AED4-B1FAF03EEE10}"/>
              </a:ext>
            </a:extLst>
          </p:cNvPr>
          <p:cNvSpPr>
            <a:spLocks noGrp="1"/>
          </p:cNvSpPr>
          <p:nvPr>
            <p:ph type="title"/>
          </p:nvPr>
        </p:nvSpPr>
        <p:spPr>
          <a:xfrm>
            <a:off x="0" y="48016"/>
            <a:ext cx="9067800" cy="678611"/>
          </a:xfrm>
        </p:spPr>
        <p:txBody>
          <a:bodyPr>
            <a:noAutofit/>
          </a:bodyPr>
          <a:lstStyle/>
          <a:p>
            <a:r>
              <a:rPr lang="en-US" sz="2800" dirty="0"/>
              <a:t>Square</a:t>
            </a:r>
          </a:p>
        </p:txBody>
      </p:sp>
      <p:sp>
        <p:nvSpPr>
          <p:cNvPr id="3" name="Content Placeholder 2">
            <a:extLst>
              <a:ext uri="{FF2B5EF4-FFF2-40B4-BE49-F238E27FC236}">
                <a16:creationId xmlns:a16="http://schemas.microsoft.com/office/drawing/2014/main" id="{811046E0-03C0-4128-A124-F637ADAFB3DF}"/>
              </a:ext>
            </a:extLst>
          </p:cNvPr>
          <p:cNvSpPr>
            <a:spLocks noGrp="1"/>
          </p:cNvSpPr>
          <p:nvPr>
            <p:ph sz="quarter" idx="11"/>
          </p:nvPr>
        </p:nvSpPr>
        <p:spPr>
          <a:xfrm>
            <a:off x="133349" y="726627"/>
            <a:ext cx="4598671" cy="5597973"/>
          </a:xfrm>
        </p:spPr>
        <p:txBody>
          <a:bodyPr>
            <a:noAutofit/>
          </a:bodyPr>
          <a:lstStyle/>
          <a:p>
            <a:r>
              <a:rPr lang="en-US" sz="2400" b="1" dirty="0"/>
              <a:t>Square</a:t>
            </a:r>
            <a:r>
              <a:rPr lang="en-US" sz="2400" dirty="0"/>
              <a:t> began as a card reader and iPhone app and soon joined with Apple to create the Square Stand.</a:t>
            </a:r>
          </a:p>
          <a:p>
            <a:pPr>
              <a:spcBef>
                <a:spcPts val="1200"/>
              </a:spcBef>
            </a:pPr>
            <a:r>
              <a:rPr lang="en-US" sz="2400" dirty="0"/>
              <a:t>The Square Stand combines an iPad, a cash drawer, a thermal printer, and a chip/swipe/contactless reader, to form an inexpensive point of sale terminal. </a:t>
            </a:r>
          </a:p>
          <a:p>
            <a:pPr>
              <a:spcBef>
                <a:spcPts val="1200"/>
              </a:spcBef>
            </a:pPr>
            <a:r>
              <a:rPr lang="en-US" sz="2400" dirty="0"/>
              <a:t>Merchants using Square card readers and Square Stands can receive financing through Square Capital. </a:t>
            </a:r>
          </a:p>
          <a:p>
            <a:endParaRPr lang="en-US" dirty="0"/>
          </a:p>
        </p:txBody>
      </p:sp>
      <p:pic>
        <p:nvPicPr>
          <p:cNvPr id="4" name="Picture 3" descr="Customer handing a credit card for employee to use the Square card reader">
            <a:extLst>
              <a:ext uri="{FF2B5EF4-FFF2-40B4-BE49-F238E27FC236}">
                <a16:creationId xmlns:a16="http://schemas.microsoft.com/office/drawing/2014/main" id="{D5E49847-FB7A-49DD-AF89-664A9ACC758B}"/>
              </a:ext>
            </a:extLst>
          </p:cNvPr>
          <p:cNvPicPr>
            <a:picLocks noChangeAspect="1"/>
          </p:cNvPicPr>
          <p:nvPr/>
        </p:nvPicPr>
        <p:blipFill>
          <a:blip r:embed="rId3"/>
          <a:stretch>
            <a:fillRect/>
          </a:stretch>
        </p:blipFill>
        <p:spPr>
          <a:xfrm>
            <a:off x="5071909" y="921325"/>
            <a:ext cx="3910343" cy="2604288"/>
          </a:xfrm>
          <a:prstGeom prst="rect">
            <a:avLst/>
          </a:prstGeom>
        </p:spPr>
      </p:pic>
      <p:sp>
        <p:nvSpPr>
          <p:cNvPr id="7" name="TextBox 6">
            <a:extLst>
              <a:ext uri="{FF2B5EF4-FFF2-40B4-BE49-F238E27FC236}">
                <a16:creationId xmlns:a16="http://schemas.microsoft.com/office/drawing/2014/main" id="{C245718F-B4BA-4896-A7A9-7965470E9EC7}"/>
              </a:ext>
            </a:extLst>
          </p:cNvPr>
          <p:cNvSpPr txBox="1"/>
          <p:nvPr/>
        </p:nvSpPr>
        <p:spPr>
          <a:xfrm>
            <a:off x="5227320" y="3901440"/>
            <a:ext cx="3754932" cy="2523768"/>
          </a:xfrm>
          <a:prstGeom prst="rect">
            <a:avLst/>
          </a:prstGeom>
          <a:noFill/>
        </p:spPr>
        <p:txBody>
          <a:bodyPr wrap="square" rtlCol="0">
            <a:spAutoFit/>
          </a:bodyPr>
          <a:lstStyle/>
          <a:p>
            <a:r>
              <a:rPr lang="en-US" sz="2000" dirty="0"/>
              <a:t>In 2009, Jack Dorsey, co-founder and CEO of Twitter, saw a need for a credit card payment system that operated through iPhones, providing aggregator services for small business owners. </a:t>
            </a:r>
          </a:p>
          <a:p>
            <a:endParaRPr lang="en-US" dirty="0"/>
          </a:p>
        </p:txBody>
      </p:sp>
      <p:sp>
        <p:nvSpPr>
          <p:cNvPr id="6" name="Slide Number Placeholder 5">
            <a:extLst>
              <a:ext uri="{FF2B5EF4-FFF2-40B4-BE49-F238E27FC236}">
                <a16:creationId xmlns:a16="http://schemas.microsoft.com/office/drawing/2014/main" id="{DA07CFE8-0AED-4C1B-BAF1-96CFE7A7F12A}"/>
              </a:ext>
            </a:extLst>
          </p:cNvPr>
          <p:cNvSpPr>
            <a:spLocks noGrp="1"/>
          </p:cNvSpPr>
          <p:nvPr>
            <p:ph type="sldNum" sz="quarter" idx="10"/>
          </p:nvPr>
        </p:nvSpPr>
        <p:spPr>
          <a:xfrm>
            <a:off x="6054811" y="6673530"/>
            <a:ext cx="2927441" cy="184469"/>
          </a:xfrm>
        </p:spPr>
        <p:txBody>
          <a:bodyPr/>
          <a:lstStyle/>
          <a:p>
            <a:r>
              <a:rPr lang="en-US" dirty="0" err="1"/>
              <a:t>Maskot</a:t>
            </a:r>
            <a:r>
              <a:rPr lang="en-US" dirty="0"/>
              <a:t>/Getty Images  </a:t>
            </a:r>
            <a:fld id="{68151E55-6873-49E2-B8D5-2F265E6F1973}" type="slidenum">
              <a:rPr lang="en-US" smtClean="0"/>
              <a:t>12</a:t>
            </a:fld>
            <a:endParaRPr lang="en-US" dirty="0"/>
          </a:p>
        </p:txBody>
      </p:sp>
    </p:spTree>
    <p:extLst>
      <p:ext uri="{BB962C8B-B14F-4D97-AF65-F5344CB8AC3E}">
        <p14:creationId xmlns:p14="http://schemas.microsoft.com/office/powerpoint/2010/main" val="10245122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C7B4B7-327A-482B-AED4-B1FAF03EEE10}"/>
              </a:ext>
            </a:extLst>
          </p:cNvPr>
          <p:cNvSpPr>
            <a:spLocks noGrp="1"/>
          </p:cNvSpPr>
          <p:nvPr>
            <p:ph type="title"/>
          </p:nvPr>
        </p:nvSpPr>
        <p:spPr>
          <a:xfrm>
            <a:off x="0" y="48016"/>
            <a:ext cx="9067800" cy="678611"/>
          </a:xfrm>
        </p:spPr>
        <p:txBody>
          <a:bodyPr>
            <a:noAutofit/>
          </a:bodyPr>
          <a:lstStyle/>
          <a:p>
            <a:r>
              <a:rPr lang="en-US" sz="2800" dirty="0"/>
              <a:t>Square (cont.)</a:t>
            </a:r>
          </a:p>
        </p:txBody>
      </p:sp>
      <p:sp>
        <p:nvSpPr>
          <p:cNvPr id="3" name="Content Placeholder 2">
            <a:extLst>
              <a:ext uri="{FF2B5EF4-FFF2-40B4-BE49-F238E27FC236}">
                <a16:creationId xmlns:a16="http://schemas.microsoft.com/office/drawing/2014/main" id="{811046E0-03C0-4128-A124-F637ADAFB3DF}"/>
              </a:ext>
            </a:extLst>
          </p:cNvPr>
          <p:cNvSpPr>
            <a:spLocks noGrp="1"/>
          </p:cNvSpPr>
          <p:nvPr>
            <p:ph sz="quarter" idx="11"/>
          </p:nvPr>
        </p:nvSpPr>
        <p:spPr>
          <a:xfrm>
            <a:off x="542924" y="980815"/>
            <a:ext cx="8058151" cy="3522606"/>
          </a:xfrm>
        </p:spPr>
        <p:txBody>
          <a:bodyPr>
            <a:noAutofit/>
          </a:bodyPr>
          <a:lstStyle/>
          <a:p>
            <a:r>
              <a:rPr lang="en-US" sz="2400" dirty="0"/>
              <a:t>Square Payroll offers payroll services such as tax withholding, payroll payments, and tax filing for Square merchants. </a:t>
            </a:r>
          </a:p>
          <a:p>
            <a:pPr>
              <a:spcBef>
                <a:spcPts val="1200"/>
              </a:spcBef>
            </a:pPr>
            <a:r>
              <a:rPr lang="en-US" sz="2400" dirty="0"/>
              <a:t>While PayPal is a popular aggregator for online businesses, Square is widely used by brick and mortar businesses in the U.S. and has assets approaching $6 billion.</a:t>
            </a:r>
          </a:p>
          <a:p>
            <a:endParaRPr lang="en-US" dirty="0"/>
          </a:p>
        </p:txBody>
      </p:sp>
      <p:sp>
        <p:nvSpPr>
          <p:cNvPr id="6" name="Slide Number Placeholder 5">
            <a:extLst>
              <a:ext uri="{FF2B5EF4-FFF2-40B4-BE49-F238E27FC236}">
                <a16:creationId xmlns:a16="http://schemas.microsoft.com/office/drawing/2014/main" id="{DA07CFE8-0AED-4C1B-BAF1-96CFE7A7F12A}"/>
              </a:ext>
            </a:extLst>
          </p:cNvPr>
          <p:cNvSpPr>
            <a:spLocks noGrp="1"/>
          </p:cNvSpPr>
          <p:nvPr>
            <p:ph type="sldNum" sz="quarter" idx="10"/>
          </p:nvPr>
        </p:nvSpPr>
        <p:spPr/>
        <p:txBody>
          <a:bodyPr/>
          <a:lstStyle/>
          <a:p>
            <a:fld id="{68151E55-6873-49E2-B8D5-2F265E6F1973}" type="slidenum">
              <a:rPr lang="en-US" smtClean="0"/>
              <a:t>13</a:t>
            </a:fld>
            <a:endParaRPr lang="en-US" dirty="0"/>
          </a:p>
        </p:txBody>
      </p:sp>
    </p:spTree>
    <p:extLst>
      <p:ext uri="{BB962C8B-B14F-4D97-AF65-F5344CB8AC3E}">
        <p14:creationId xmlns:p14="http://schemas.microsoft.com/office/powerpoint/2010/main" val="395013928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C7B4B7-327A-482B-AED4-B1FAF03EEE10}"/>
              </a:ext>
            </a:extLst>
          </p:cNvPr>
          <p:cNvSpPr>
            <a:spLocks noGrp="1"/>
          </p:cNvSpPr>
          <p:nvPr>
            <p:ph type="title"/>
          </p:nvPr>
        </p:nvSpPr>
        <p:spPr>
          <a:xfrm>
            <a:off x="0" y="48016"/>
            <a:ext cx="9067800" cy="678611"/>
          </a:xfrm>
        </p:spPr>
        <p:txBody>
          <a:bodyPr>
            <a:noAutofit/>
          </a:bodyPr>
          <a:lstStyle/>
          <a:p>
            <a:r>
              <a:rPr lang="en-US" sz="2800" dirty="0"/>
              <a:t>QuickBooks</a:t>
            </a:r>
          </a:p>
        </p:txBody>
      </p:sp>
      <p:sp>
        <p:nvSpPr>
          <p:cNvPr id="3" name="Content Placeholder 2">
            <a:extLst>
              <a:ext uri="{FF2B5EF4-FFF2-40B4-BE49-F238E27FC236}">
                <a16:creationId xmlns:a16="http://schemas.microsoft.com/office/drawing/2014/main" id="{811046E0-03C0-4128-A124-F637ADAFB3DF}"/>
              </a:ext>
            </a:extLst>
          </p:cNvPr>
          <p:cNvSpPr>
            <a:spLocks noGrp="1"/>
          </p:cNvSpPr>
          <p:nvPr>
            <p:ph sz="quarter" idx="11"/>
          </p:nvPr>
        </p:nvSpPr>
        <p:spPr>
          <a:xfrm>
            <a:off x="207644" y="836034"/>
            <a:ext cx="8774608" cy="5648585"/>
          </a:xfrm>
        </p:spPr>
        <p:txBody>
          <a:bodyPr>
            <a:noAutofit/>
          </a:bodyPr>
          <a:lstStyle/>
          <a:p>
            <a:r>
              <a:rPr lang="en-US" sz="2000" b="1" dirty="0"/>
              <a:t>QuickBooks</a:t>
            </a:r>
            <a:r>
              <a:rPr lang="en-US" sz="2000" dirty="0"/>
              <a:t> is by far the dominant financial services software for small businesses in the United States. </a:t>
            </a:r>
          </a:p>
          <a:p>
            <a:r>
              <a:rPr lang="en-US" sz="2000" dirty="0"/>
              <a:t>Following the success of Intuit’s Quicken financial management software for individuals, Intuit founders Scott Cook and Tom Prouix developed QuickBooks for small business owners.</a:t>
            </a:r>
          </a:p>
          <a:p>
            <a:r>
              <a:rPr lang="en-US" dirty="0"/>
              <a:t>In 2003, Intuit purchased Innovative Merchant Solutions, creating QuickBooks Payments to offer credit card processing and merchant aggregator services. I</a:t>
            </a:r>
          </a:p>
          <a:p>
            <a:r>
              <a:rPr lang="en-US" dirty="0"/>
              <a:t>In 2006, QuickBooks, along with PayCycle, added payroll services to its software and in 2009 purchased PayCycle outright.</a:t>
            </a:r>
          </a:p>
        </p:txBody>
      </p:sp>
      <p:sp>
        <p:nvSpPr>
          <p:cNvPr id="6" name="Slide Number Placeholder 5">
            <a:extLst>
              <a:ext uri="{FF2B5EF4-FFF2-40B4-BE49-F238E27FC236}">
                <a16:creationId xmlns:a16="http://schemas.microsoft.com/office/drawing/2014/main" id="{DA07CFE8-0AED-4C1B-BAF1-96CFE7A7F12A}"/>
              </a:ext>
            </a:extLst>
          </p:cNvPr>
          <p:cNvSpPr>
            <a:spLocks noGrp="1"/>
          </p:cNvSpPr>
          <p:nvPr>
            <p:ph type="sldNum" sz="quarter" idx="10"/>
          </p:nvPr>
        </p:nvSpPr>
        <p:spPr/>
        <p:txBody>
          <a:bodyPr/>
          <a:lstStyle/>
          <a:p>
            <a:fld id="{68151E55-6873-49E2-B8D5-2F265E6F1973}" type="slidenum">
              <a:rPr lang="en-US" smtClean="0"/>
              <a:t>14</a:t>
            </a:fld>
            <a:endParaRPr lang="en-US" dirty="0"/>
          </a:p>
        </p:txBody>
      </p:sp>
      <p:sp>
        <p:nvSpPr>
          <p:cNvPr id="5" name="TextBox 4">
            <a:extLst>
              <a:ext uri="{FF2B5EF4-FFF2-40B4-BE49-F238E27FC236}">
                <a16:creationId xmlns:a16="http://schemas.microsoft.com/office/drawing/2014/main" id="{000E0F42-A836-454E-B47E-E8EF6EB9982C}"/>
              </a:ext>
            </a:extLst>
          </p:cNvPr>
          <p:cNvSpPr txBox="1"/>
          <p:nvPr/>
        </p:nvSpPr>
        <p:spPr>
          <a:xfrm>
            <a:off x="207644" y="4380470"/>
            <a:ext cx="8248278" cy="1292662"/>
          </a:xfrm>
          <a:prstGeom prst="rect">
            <a:avLst/>
          </a:prstGeom>
          <a:noFill/>
        </p:spPr>
        <p:txBody>
          <a:bodyPr wrap="square" rtlCol="0">
            <a:spAutoFit/>
          </a:bodyPr>
          <a:lstStyle/>
          <a:p>
            <a:r>
              <a:rPr lang="en-US" sz="2000" dirty="0"/>
              <a:t>Currently, QuickBooks, QuickBooks Online, and QuickBooks for Desktops account for at least 60% of the small business accounting software market.</a:t>
            </a:r>
          </a:p>
          <a:p>
            <a:endParaRPr lang="en-US" dirty="0"/>
          </a:p>
        </p:txBody>
      </p:sp>
    </p:spTree>
    <p:extLst>
      <p:ext uri="{BB962C8B-B14F-4D97-AF65-F5344CB8AC3E}">
        <p14:creationId xmlns:p14="http://schemas.microsoft.com/office/powerpoint/2010/main" val="5670324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C7B4B7-327A-482B-AED4-B1FAF03EEE10}"/>
              </a:ext>
            </a:extLst>
          </p:cNvPr>
          <p:cNvSpPr>
            <a:spLocks noGrp="1"/>
          </p:cNvSpPr>
          <p:nvPr>
            <p:ph type="title"/>
          </p:nvPr>
        </p:nvSpPr>
        <p:spPr>
          <a:xfrm>
            <a:off x="0" y="48016"/>
            <a:ext cx="9067800" cy="678611"/>
          </a:xfrm>
        </p:spPr>
        <p:txBody>
          <a:bodyPr>
            <a:noAutofit/>
          </a:bodyPr>
          <a:lstStyle/>
          <a:p>
            <a:r>
              <a:rPr lang="en-US" sz="2800" dirty="0"/>
              <a:t>Review: PayPal, Stripe, Square, and QuickBooks</a:t>
            </a:r>
          </a:p>
        </p:txBody>
      </p:sp>
      <p:sp>
        <p:nvSpPr>
          <p:cNvPr id="3" name="Content Placeholder 2">
            <a:extLst>
              <a:ext uri="{FF2B5EF4-FFF2-40B4-BE49-F238E27FC236}">
                <a16:creationId xmlns:a16="http://schemas.microsoft.com/office/drawing/2014/main" id="{811046E0-03C0-4128-A124-F637ADAFB3DF}"/>
              </a:ext>
            </a:extLst>
          </p:cNvPr>
          <p:cNvSpPr>
            <a:spLocks noGrp="1"/>
          </p:cNvSpPr>
          <p:nvPr>
            <p:ph sz="quarter" idx="11"/>
          </p:nvPr>
        </p:nvSpPr>
        <p:spPr>
          <a:xfrm>
            <a:off x="542924" y="962847"/>
            <a:ext cx="8058151" cy="4932306"/>
          </a:xfrm>
        </p:spPr>
        <p:txBody>
          <a:bodyPr>
            <a:noAutofit/>
          </a:bodyPr>
          <a:lstStyle/>
          <a:p>
            <a:r>
              <a:rPr lang="en-US" sz="2400" dirty="0"/>
              <a:t>What services are provided by PayPal? </a:t>
            </a:r>
          </a:p>
          <a:p>
            <a:pPr lvl="2">
              <a:spcBef>
                <a:spcPts val="0"/>
              </a:spcBef>
              <a:spcAft>
                <a:spcPts val="600"/>
              </a:spcAft>
            </a:pPr>
            <a:r>
              <a:rPr lang="en-US" sz="2000" dirty="0"/>
              <a:t>through PayPal, account holders can send or receive payments, convert currency, and accept debit and credit card payments</a:t>
            </a:r>
          </a:p>
          <a:p>
            <a:pPr>
              <a:spcBef>
                <a:spcPts val="1200"/>
              </a:spcBef>
            </a:pPr>
            <a:r>
              <a:rPr lang="en-US" sz="2400" dirty="0"/>
              <a:t>Who originally developed Square? </a:t>
            </a:r>
          </a:p>
          <a:p>
            <a:pPr lvl="2">
              <a:spcBef>
                <a:spcPts val="0"/>
              </a:spcBef>
              <a:spcAft>
                <a:spcPts val="600"/>
              </a:spcAft>
            </a:pPr>
            <a:r>
              <a:rPr lang="en-US" dirty="0"/>
              <a:t>Jack Dorsey, co-founder and CEO of Twitter, in 2009</a:t>
            </a:r>
          </a:p>
          <a:p>
            <a:pPr>
              <a:spcBef>
                <a:spcPts val="1200"/>
              </a:spcBef>
            </a:pPr>
            <a:r>
              <a:rPr lang="en-US" sz="2400" dirty="0"/>
              <a:t>Which system accounts for at least 60% of the small business accounting software market? </a:t>
            </a:r>
          </a:p>
          <a:p>
            <a:pPr lvl="2">
              <a:spcBef>
                <a:spcPts val="0"/>
              </a:spcBef>
              <a:spcAft>
                <a:spcPts val="600"/>
              </a:spcAft>
            </a:pPr>
            <a:r>
              <a:rPr lang="en-US" sz="2000" dirty="0"/>
              <a:t>QuickBooks including QuickBooks Online and QuickBooks for Desktops</a:t>
            </a:r>
          </a:p>
          <a:p>
            <a:endParaRPr lang="en-US" dirty="0"/>
          </a:p>
        </p:txBody>
      </p:sp>
      <p:sp>
        <p:nvSpPr>
          <p:cNvPr id="6" name="Slide Number Placeholder 5">
            <a:extLst>
              <a:ext uri="{FF2B5EF4-FFF2-40B4-BE49-F238E27FC236}">
                <a16:creationId xmlns:a16="http://schemas.microsoft.com/office/drawing/2014/main" id="{DA07CFE8-0AED-4C1B-BAF1-96CFE7A7F12A}"/>
              </a:ext>
            </a:extLst>
          </p:cNvPr>
          <p:cNvSpPr>
            <a:spLocks noGrp="1"/>
          </p:cNvSpPr>
          <p:nvPr>
            <p:ph type="sldNum" sz="quarter" idx="10"/>
          </p:nvPr>
        </p:nvSpPr>
        <p:spPr/>
        <p:txBody>
          <a:bodyPr/>
          <a:lstStyle/>
          <a:p>
            <a:fld id="{68151E55-6873-49E2-B8D5-2F265E6F1973}" type="slidenum">
              <a:rPr lang="en-US" smtClean="0"/>
              <a:t>15</a:t>
            </a:fld>
            <a:endParaRPr lang="en-US" dirty="0"/>
          </a:p>
        </p:txBody>
      </p:sp>
    </p:spTree>
    <p:extLst>
      <p:ext uri="{BB962C8B-B14F-4D97-AF65-F5344CB8AC3E}">
        <p14:creationId xmlns:p14="http://schemas.microsoft.com/office/powerpoint/2010/main" val="168693416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C7B4B7-327A-482B-AED4-B1FAF03EEE10}"/>
              </a:ext>
            </a:extLst>
          </p:cNvPr>
          <p:cNvSpPr>
            <a:spLocks noGrp="1"/>
          </p:cNvSpPr>
          <p:nvPr>
            <p:ph type="title"/>
          </p:nvPr>
        </p:nvSpPr>
        <p:spPr>
          <a:xfrm>
            <a:off x="0" y="48016"/>
            <a:ext cx="9067800" cy="678611"/>
          </a:xfrm>
        </p:spPr>
        <p:txBody>
          <a:bodyPr>
            <a:noAutofit/>
          </a:bodyPr>
          <a:lstStyle/>
          <a:p>
            <a:r>
              <a:rPr lang="en-US" sz="2800" dirty="0"/>
              <a:t>Decision Support Systems</a:t>
            </a:r>
          </a:p>
        </p:txBody>
      </p:sp>
      <p:sp>
        <p:nvSpPr>
          <p:cNvPr id="3" name="Content Placeholder 2">
            <a:extLst>
              <a:ext uri="{FF2B5EF4-FFF2-40B4-BE49-F238E27FC236}">
                <a16:creationId xmlns:a16="http://schemas.microsoft.com/office/drawing/2014/main" id="{811046E0-03C0-4128-A124-F637ADAFB3DF}"/>
              </a:ext>
            </a:extLst>
          </p:cNvPr>
          <p:cNvSpPr>
            <a:spLocks noGrp="1"/>
          </p:cNvSpPr>
          <p:nvPr>
            <p:ph sz="quarter" idx="11"/>
          </p:nvPr>
        </p:nvSpPr>
        <p:spPr>
          <a:xfrm>
            <a:off x="76201" y="726627"/>
            <a:ext cx="8991599" cy="4932306"/>
          </a:xfrm>
        </p:spPr>
        <p:txBody>
          <a:bodyPr>
            <a:noAutofit/>
          </a:bodyPr>
          <a:lstStyle/>
          <a:p>
            <a:r>
              <a:rPr lang="en-US" sz="2400" b="1" dirty="0"/>
              <a:t>Decision support system</a:t>
            </a:r>
            <a:r>
              <a:rPr lang="en-US" sz="2400" dirty="0"/>
              <a:t> (</a:t>
            </a:r>
            <a:r>
              <a:rPr lang="en-US" sz="2400" b="1" dirty="0"/>
              <a:t>DSS</a:t>
            </a:r>
            <a:r>
              <a:rPr lang="en-US" sz="2400" dirty="0"/>
              <a:t>) software, also known as </a:t>
            </a:r>
            <a:r>
              <a:rPr lang="en-US" sz="2400" b="1" dirty="0"/>
              <a:t>business intelligence</a:t>
            </a:r>
            <a:r>
              <a:rPr lang="en-US" sz="2400" dirty="0"/>
              <a:t> (</a:t>
            </a:r>
            <a:r>
              <a:rPr lang="en-US" sz="2400" b="1" dirty="0"/>
              <a:t>BI</a:t>
            </a:r>
            <a:r>
              <a:rPr lang="en-US" sz="2400" dirty="0"/>
              <a:t>) software, gained credibility with airlines and air traffic control systems in the mid-1980s and 1990s. </a:t>
            </a:r>
          </a:p>
          <a:p>
            <a:r>
              <a:rPr lang="en-US" sz="2400" dirty="0"/>
              <a:t>DSSs provide decision makers with the information necessary to solve problems in complex and rapidly changing environments. </a:t>
            </a:r>
          </a:p>
          <a:p>
            <a:r>
              <a:rPr lang="en-US" sz="2400" dirty="0"/>
              <a:t>This allows individuals to focus attention on areas that have the most immediate importance or over which they can have the most influence.</a:t>
            </a:r>
          </a:p>
        </p:txBody>
      </p:sp>
      <p:sp>
        <p:nvSpPr>
          <p:cNvPr id="5" name="TextBox 4">
            <a:extLst>
              <a:ext uri="{FF2B5EF4-FFF2-40B4-BE49-F238E27FC236}">
                <a16:creationId xmlns:a16="http://schemas.microsoft.com/office/drawing/2014/main" id="{04645093-09D8-4B44-BD0E-52683E64BEC1}"/>
              </a:ext>
            </a:extLst>
          </p:cNvPr>
          <p:cNvSpPr txBox="1"/>
          <p:nvPr/>
        </p:nvSpPr>
        <p:spPr>
          <a:xfrm>
            <a:off x="194271" y="4335494"/>
            <a:ext cx="8873528" cy="1323439"/>
          </a:xfrm>
          <a:prstGeom prst="rect">
            <a:avLst/>
          </a:prstGeom>
          <a:noFill/>
        </p:spPr>
        <p:txBody>
          <a:bodyPr wrap="square" rtlCol="0">
            <a:spAutoFit/>
          </a:bodyPr>
          <a:lstStyle/>
          <a:p>
            <a:r>
              <a:rPr lang="en-US" sz="2000" dirty="0"/>
              <a:t>DSS only became capable to accomplish these tasks through the use of computers, and, as hardware improves, so too did the capability of DSS. </a:t>
            </a:r>
          </a:p>
          <a:p>
            <a:endParaRPr lang="en-US" sz="2000" dirty="0"/>
          </a:p>
          <a:p>
            <a:r>
              <a:rPr lang="en-US" sz="2000" dirty="0"/>
              <a:t>Today, nearly all businesses use some sort of DSS.</a:t>
            </a:r>
          </a:p>
        </p:txBody>
      </p:sp>
      <p:sp>
        <p:nvSpPr>
          <p:cNvPr id="6" name="Slide Number Placeholder 5">
            <a:extLst>
              <a:ext uri="{FF2B5EF4-FFF2-40B4-BE49-F238E27FC236}">
                <a16:creationId xmlns:a16="http://schemas.microsoft.com/office/drawing/2014/main" id="{DA07CFE8-0AED-4C1B-BAF1-96CFE7A7F12A}"/>
              </a:ext>
            </a:extLst>
          </p:cNvPr>
          <p:cNvSpPr>
            <a:spLocks noGrp="1"/>
          </p:cNvSpPr>
          <p:nvPr>
            <p:ph type="sldNum" sz="quarter" idx="10"/>
          </p:nvPr>
        </p:nvSpPr>
        <p:spPr/>
        <p:txBody>
          <a:bodyPr/>
          <a:lstStyle/>
          <a:p>
            <a:fld id="{68151E55-6873-49E2-B8D5-2F265E6F1973}" type="slidenum">
              <a:rPr lang="en-US" smtClean="0"/>
              <a:t>16</a:t>
            </a:fld>
            <a:endParaRPr lang="en-US" dirty="0"/>
          </a:p>
        </p:txBody>
      </p:sp>
    </p:spTree>
    <p:extLst>
      <p:ext uri="{BB962C8B-B14F-4D97-AF65-F5344CB8AC3E}">
        <p14:creationId xmlns:p14="http://schemas.microsoft.com/office/powerpoint/2010/main" val="155953022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C7B4B7-327A-482B-AED4-B1FAF03EEE10}"/>
              </a:ext>
            </a:extLst>
          </p:cNvPr>
          <p:cNvSpPr>
            <a:spLocks noGrp="1"/>
          </p:cNvSpPr>
          <p:nvPr>
            <p:ph type="title"/>
          </p:nvPr>
        </p:nvSpPr>
        <p:spPr>
          <a:xfrm>
            <a:off x="0" y="48016"/>
            <a:ext cx="9067800" cy="678611"/>
          </a:xfrm>
        </p:spPr>
        <p:txBody>
          <a:bodyPr>
            <a:noAutofit/>
          </a:bodyPr>
          <a:lstStyle/>
          <a:p>
            <a:r>
              <a:rPr lang="en-US" sz="2800" dirty="0"/>
              <a:t>The Three Components of a Decision Support System</a:t>
            </a:r>
          </a:p>
        </p:txBody>
      </p:sp>
      <p:sp>
        <p:nvSpPr>
          <p:cNvPr id="3" name="Content Placeholder 2">
            <a:extLst>
              <a:ext uri="{FF2B5EF4-FFF2-40B4-BE49-F238E27FC236}">
                <a16:creationId xmlns:a16="http://schemas.microsoft.com/office/drawing/2014/main" id="{811046E0-03C0-4128-A124-F637ADAFB3DF}"/>
              </a:ext>
            </a:extLst>
          </p:cNvPr>
          <p:cNvSpPr>
            <a:spLocks noGrp="1"/>
          </p:cNvSpPr>
          <p:nvPr>
            <p:ph sz="quarter" idx="11"/>
          </p:nvPr>
        </p:nvSpPr>
        <p:spPr>
          <a:xfrm>
            <a:off x="106681" y="1035998"/>
            <a:ext cx="4947109" cy="5471482"/>
          </a:xfrm>
        </p:spPr>
        <p:txBody>
          <a:bodyPr>
            <a:noAutofit/>
          </a:bodyPr>
          <a:lstStyle/>
          <a:p>
            <a:r>
              <a:rPr lang="en-US" sz="2400" dirty="0"/>
              <a:t>A decision support system (DSS), or a business intelligence system (BI), varies depending on the software developer and the needs of the customer, but every DSS requires three basic components. </a:t>
            </a:r>
          </a:p>
          <a:p>
            <a:r>
              <a:rPr lang="en-US" sz="2400" dirty="0"/>
              <a:t>These include the requisite data, a decision-making model, and a user interface.</a:t>
            </a:r>
          </a:p>
          <a:p>
            <a:pPr lvl="2"/>
            <a:r>
              <a:rPr lang="en-US" sz="2000" dirty="0"/>
              <a:t>The data used by a DSS may be a database of information or, more commonly, a data warehouse of information. </a:t>
            </a:r>
          </a:p>
        </p:txBody>
      </p:sp>
      <p:sp>
        <p:nvSpPr>
          <p:cNvPr id="6" name="Slide Number Placeholder 5">
            <a:extLst>
              <a:ext uri="{FF2B5EF4-FFF2-40B4-BE49-F238E27FC236}">
                <a16:creationId xmlns:a16="http://schemas.microsoft.com/office/drawing/2014/main" id="{DA07CFE8-0AED-4C1B-BAF1-96CFE7A7F12A}"/>
              </a:ext>
            </a:extLst>
          </p:cNvPr>
          <p:cNvSpPr>
            <a:spLocks noGrp="1"/>
          </p:cNvSpPr>
          <p:nvPr>
            <p:ph type="sldNum" sz="quarter" idx="10"/>
          </p:nvPr>
        </p:nvSpPr>
        <p:spPr>
          <a:xfrm>
            <a:off x="6934200" y="6673530"/>
            <a:ext cx="2048052" cy="184469"/>
          </a:xfrm>
        </p:spPr>
        <p:txBody>
          <a:bodyPr/>
          <a:lstStyle/>
          <a:p>
            <a:r>
              <a:rPr lang="en-US" dirty="0" err="1"/>
              <a:t>humphery</a:t>
            </a:r>
            <a:r>
              <a:rPr lang="en-US" dirty="0"/>
              <a:t>/Shutterstock  </a:t>
            </a:r>
            <a:fld id="{68151E55-6873-49E2-B8D5-2F265E6F1973}" type="slidenum">
              <a:rPr lang="en-US" smtClean="0"/>
              <a:t>17</a:t>
            </a:fld>
            <a:endParaRPr lang="en-US" dirty="0"/>
          </a:p>
        </p:txBody>
      </p:sp>
      <p:pic>
        <p:nvPicPr>
          <p:cNvPr id="7" name="Picture 6" descr="Microsoft Corporation signage">
            <a:extLst>
              <a:ext uri="{FF2B5EF4-FFF2-40B4-BE49-F238E27FC236}">
                <a16:creationId xmlns:a16="http://schemas.microsoft.com/office/drawing/2014/main" id="{0130C70A-2C1D-4CA2-8B0E-A6678FD3E762}"/>
              </a:ext>
            </a:extLst>
          </p:cNvPr>
          <p:cNvPicPr>
            <a:picLocks noChangeAspect="1"/>
          </p:cNvPicPr>
          <p:nvPr/>
        </p:nvPicPr>
        <p:blipFill>
          <a:blip r:embed="rId3"/>
          <a:stretch>
            <a:fillRect/>
          </a:stretch>
        </p:blipFill>
        <p:spPr>
          <a:xfrm>
            <a:off x="5243531" y="1615816"/>
            <a:ext cx="3738721" cy="2489988"/>
          </a:xfrm>
          <a:prstGeom prst="rect">
            <a:avLst/>
          </a:prstGeom>
        </p:spPr>
      </p:pic>
    </p:spTree>
    <p:extLst>
      <p:ext uri="{BB962C8B-B14F-4D97-AF65-F5344CB8AC3E}">
        <p14:creationId xmlns:p14="http://schemas.microsoft.com/office/powerpoint/2010/main" val="337299884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C7B4B7-327A-482B-AED4-B1FAF03EEE10}"/>
              </a:ext>
            </a:extLst>
          </p:cNvPr>
          <p:cNvSpPr>
            <a:spLocks noGrp="1"/>
          </p:cNvSpPr>
          <p:nvPr>
            <p:ph type="title"/>
          </p:nvPr>
        </p:nvSpPr>
        <p:spPr>
          <a:xfrm>
            <a:off x="0" y="48016"/>
            <a:ext cx="9067800" cy="678611"/>
          </a:xfrm>
        </p:spPr>
        <p:txBody>
          <a:bodyPr>
            <a:noAutofit/>
          </a:bodyPr>
          <a:lstStyle/>
          <a:p>
            <a:r>
              <a:rPr lang="en-US" sz="2800" dirty="0"/>
              <a:t>The Three Components of a Decision Support System (cont.)</a:t>
            </a:r>
          </a:p>
        </p:txBody>
      </p:sp>
      <p:sp>
        <p:nvSpPr>
          <p:cNvPr id="3" name="Content Placeholder 2">
            <a:extLst>
              <a:ext uri="{FF2B5EF4-FFF2-40B4-BE49-F238E27FC236}">
                <a16:creationId xmlns:a16="http://schemas.microsoft.com/office/drawing/2014/main" id="{811046E0-03C0-4128-A124-F637ADAFB3DF}"/>
              </a:ext>
            </a:extLst>
          </p:cNvPr>
          <p:cNvSpPr>
            <a:spLocks noGrp="1"/>
          </p:cNvSpPr>
          <p:nvPr>
            <p:ph sz="quarter" idx="11"/>
          </p:nvPr>
        </p:nvSpPr>
        <p:spPr>
          <a:xfrm>
            <a:off x="106681" y="1035998"/>
            <a:ext cx="8793479" cy="5471482"/>
          </a:xfrm>
        </p:spPr>
        <p:txBody>
          <a:bodyPr>
            <a:noAutofit/>
          </a:bodyPr>
          <a:lstStyle/>
          <a:p>
            <a:pPr lvl="2"/>
            <a:r>
              <a:rPr lang="en-US" sz="2000" dirty="0"/>
              <a:t>methodology is called the model of the DSS and is comprised of the complex software that actually makes the determinations or recommendations</a:t>
            </a:r>
          </a:p>
          <a:p>
            <a:pPr lvl="2"/>
            <a:r>
              <a:rPr lang="en-US" sz="2000" dirty="0"/>
              <a:t>the user interface of a DSS may not seem as important as the data itself or the decision-making model, but it is arguably the most important component of a DSS because the interface determines which decisions are actually implemented</a:t>
            </a:r>
          </a:p>
          <a:p>
            <a:pPr marL="60325" lvl="2" indent="0">
              <a:buNone/>
            </a:pPr>
            <a:r>
              <a:rPr lang="en-US" sz="2400" dirty="0"/>
              <a:t>For businesses, most DSSs provide a client dashboard that can be modified to meet the unique needs of each user. </a:t>
            </a:r>
          </a:p>
          <a:p>
            <a:pPr marL="627063" lvl="3" indent="-342900"/>
            <a:r>
              <a:rPr lang="en-US" sz="2000" dirty="0"/>
              <a:t>A dashboard is the user-facing portion of the DSS that can be adjusted depending on which decisions the manager needs to make </a:t>
            </a:r>
          </a:p>
          <a:p>
            <a:pPr marL="857250" lvl="4" indent="-342900"/>
            <a:r>
              <a:rPr lang="en-US" sz="2000" dirty="0"/>
              <a:t>a marketing manager’s DSS dashboard might provide sales and advertising information, while an HR manager’s DSS dashboard might include personnel and training information</a:t>
            </a:r>
          </a:p>
        </p:txBody>
      </p:sp>
      <p:sp>
        <p:nvSpPr>
          <p:cNvPr id="6" name="Slide Number Placeholder 5">
            <a:extLst>
              <a:ext uri="{FF2B5EF4-FFF2-40B4-BE49-F238E27FC236}">
                <a16:creationId xmlns:a16="http://schemas.microsoft.com/office/drawing/2014/main" id="{DA07CFE8-0AED-4C1B-BAF1-96CFE7A7F12A}"/>
              </a:ext>
            </a:extLst>
          </p:cNvPr>
          <p:cNvSpPr>
            <a:spLocks noGrp="1"/>
          </p:cNvSpPr>
          <p:nvPr>
            <p:ph type="sldNum" sz="quarter" idx="10"/>
          </p:nvPr>
        </p:nvSpPr>
        <p:spPr/>
        <p:txBody>
          <a:bodyPr/>
          <a:lstStyle/>
          <a:p>
            <a:fld id="{68151E55-6873-49E2-B8D5-2F265E6F1973}" type="slidenum">
              <a:rPr lang="en-US" smtClean="0"/>
              <a:t>18</a:t>
            </a:fld>
            <a:endParaRPr lang="en-US" dirty="0"/>
          </a:p>
        </p:txBody>
      </p:sp>
    </p:spTree>
    <p:extLst>
      <p:ext uri="{BB962C8B-B14F-4D97-AF65-F5344CB8AC3E}">
        <p14:creationId xmlns:p14="http://schemas.microsoft.com/office/powerpoint/2010/main" val="73721005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C7B4B7-327A-482B-AED4-B1FAF03EEE10}"/>
              </a:ext>
            </a:extLst>
          </p:cNvPr>
          <p:cNvSpPr>
            <a:spLocks noGrp="1"/>
          </p:cNvSpPr>
          <p:nvPr>
            <p:ph type="title"/>
          </p:nvPr>
        </p:nvSpPr>
        <p:spPr>
          <a:xfrm>
            <a:off x="0" y="48016"/>
            <a:ext cx="9067800" cy="678611"/>
          </a:xfrm>
        </p:spPr>
        <p:txBody>
          <a:bodyPr>
            <a:noAutofit/>
          </a:bodyPr>
          <a:lstStyle/>
          <a:p>
            <a:r>
              <a:rPr lang="en-US" sz="2800" dirty="0"/>
              <a:t>Major Providers of Decision Support Systems</a:t>
            </a:r>
          </a:p>
        </p:txBody>
      </p:sp>
      <p:sp>
        <p:nvSpPr>
          <p:cNvPr id="3" name="Content Placeholder 2">
            <a:extLst>
              <a:ext uri="{FF2B5EF4-FFF2-40B4-BE49-F238E27FC236}">
                <a16:creationId xmlns:a16="http://schemas.microsoft.com/office/drawing/2014/main" id="{811046E0-03C0-4128-A124-F637ADAFB3DF}"/>
              </a:ext>
            </a:extLst>
          </p:cNvPr>
          <p:cNvSpPr>
            <a:spLocks noGrp="1"/>
          </p:cNvSpPr>
          <p:nvPr>
            <p:ph sz="quarter" idx="11"/>
          </p:nvPr>
        </p:nvSpPr>
        <p:spPr>
          <a:xfrm>
            <a:off x="76200" y="693258"/>
            <a:ext cx="8808308" cy="6164741"/>
          </a:xfrm>
        </p:spPr>
        <p:txBody>
          <a:bodyPr>
            <a:noAutofit/>
          </a:bodyPr>
          <a:lstStyle/>
          <a:p>
            <a:r>
              <a:rPr lang="en-US" sz="2000" dirty="0"/>
              <a:t>Microsoft offers several versions, including its popular Microsoft Power BI. </a:t>
            </a:r>
          </a:p>
          <a:p>
            <a:r>
              <a:rPr lang="en-US" dirty="0"/>
              <a:t>Microsoft BI Professional version comes with a monthly subscription fee, is user friendly and can be a good choice for businesses that use Office 365.</a:t>
            </a:r>
          </a:p>
          <a:p>
            <a:r>
              <a:rPr lang="en-US" dirty="0"/>
              <a:t>SAP’s BusinessObjects platform is arguably more powerful than Microsoft Power BI but is less intuitive. </a:t>
            </a:r>
          </a:p>
          <a:p>
            <a:r>
              <a:rPr lang="en-US" dirty="0"/>
              <a:t>Tableau is more intuitive than BusinessObjects, though not quite as user-friendly as Power BI.</a:t>
            </a:r>
          </a:p>
          <a:p>
            <a:r>
              <a:rPr lang="en-US" dirty="0"/>
              <a:t>Intuit’s QuickBooks does not provide a decision support system, but a large number of companies provide business analytics software (apps) that integrate with QuickBooks.</a:t>
            </a:r>
            <a:endParaRPr lang="en-US" sz="2000" dirty="0"/>
          </a:p>
        </p:txBody>
      </p:sp>
      <p:sp>
        <p:nvSpPr>
          <p:cNvPr id="6" name="Slide Number Placeholder 5">
            <a:extLst>
              <a:ext uri="{FF2B5EF4-FFF2-40B4-BE49-F238E27FC236}">
                <a16:creationId xmlns:a16="http://schemas.microsoft.com/office/drawing/2014/main" id="{DA07CFE8-0AED-4C1B-BAF1-96CFE7A7F12A}"/>
              </a:ext>
            </a:extLst>
          </p:cNvPr>
          <p:cNvSpPr>
            <a:spLocks noGrp="1"/>
          </p:cNvSpPr>
          <p:nvPr>
            <p:ph type="sldNum" sz="quarter" idx="10"/>
          </p:nvPr>
        </p:nvSpPr>
        <p:spPr/>
        <p:txBody>
          <a:bodyPr/>
          <a:lstStyle/>
          <a:p>
            <a:fld id="{68151E55-6873-49E2-B8D5-2F265E6F1973}" type="slidenum">
              <a:rPr lang="en-US" smtClean="0"/>
              <a:t>19</a:t>
            </a:fld>
            <a:endParaRPr lang="en-US" dirty="0"/>
          </a:p>
        </p:txBody>
      </p:sp>
    </p:spTree>
    <p:extLst>
      <p:ext uri="{BB962C8B-B14F-4D97-AF65-F5344CB8AC3E}">
        <p14:creationId xmlns:p14="http://schemas.microsoft.com/office/powerpoint/2010/main" val="402552586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C7B4B7-327A-482B-AED4-B1FAF03EEE10}"/>
              </a:ext>
            </a:extLst>
          </p:cNvPr>
          <p:cNvSpPr>
            <a:spLocks noGrp="1"/>
          </p:cNvSpPr>
          <p:nvPr>
            <p:ph type="title"/>
          </p:nvPr>
        </p:nvSpPr>
        <p:spPr>
          <a:xfrm>
            <a:off x="0" y="48016"/>
            <a:ext cx="8458200" cy="678611"/>
          </a:xfrm>
        </p:spPr>
        <p:txBody>
          <a:bodyPr>
            <a:normAutofit/>
          </a:bodyPr>
          <a:lstStyle/>
          <a:p>
            <a:r>
              <a:rPr lang="en-US" sz="2800" dirty="0"/>
              <a:t>Overview</a:t>
            </a:r>
          </a:p>
        </p:txBody>
      </p:sp>
      <p:sp>
        <p:nvSpPr>
          <p:cNvPr id="3" name="Content Placeholder 2">
            <a:extLst>
              <a:ext uri="{FF2B5EF4-FFF2-40B4-BE49-F238E27FC236}">
                <a16:creationId xmlns:a16="http://schemas.microsoft.com/office/drawing/2014/main" id="{811046E0-03C0-4128-A124-F637ADAFB3DF}"/>
              </a:ext>
            </a:extLst>
          </p:cNvPr>
          <p:cNvSpPr>
            <a:spLocks noGrp="1"/>
          </p:cNvSpPr>
          <p:nvPr>
            <p:ph sz="quarter" idx="11"/>
          </p:nvPr>
        </p:nvSpPr>
        <p:spPr>
          <a:xfrm>
            <a:off x="318281" y="2964059"/>
            <a:ext cx="8727033" cy="3487517"/>
          </a:xfrm>
        </p:spPr>
        <p:txBody>
          <a:bodyPr>
            <a:normAutofit/>
          </a:bodyPr>
          <a:lstStyle/>
          <a:p>
            <a:r>
              <a:rPr lang="en-US" sz="2400" dirty="0"/>
              <a:t>Today running a business involves so many parts and pieces that specialization is required. </a:t>
            </a:r>
          </a:p>
          <a:p>
            <a:pPr>
              <a:spcBef>
                <a:spcPts val="1200"/>
              </a:spcBef>
            </a:pPr>
            <a:r>
              <a:rPr lang="en-US" sz="2400" dirty="0"/>
              <a:t>This module describes the various applications that are used to assist managers in all aspects of running a business, including transaction processing, decision support systems, executive information systems, marketing management, human resources, enterprise resource planning, supply chain management, and customer relationship management.</a:t>
            </a:r>
          </a:p>
          <a:p>
            <a:endParaRPr lang="en-US" dirty="0"/>
          </a:p>
        </p:txBody>
      </p:sp>
      <p:sp>
        <p:nvSpPr>
          <p:cNvPr id="6" name="Slide Number Placeholder 5">
            <a:extLst>
              <a:ext uri="{FF2B5EF4-FFF2-40B4-BE49-F238E27FC236}">
                <a16:creationId xmlns:a16="http://schemas.microsoft.com/office/drawing/2014/main" id="{DA07CFE8-0AED-4C1B-BAF1-96CFE7A7F12A}"/>
              </a:ext>
            </a:extLst>
          </p:cNvPr>
          <p:cNvSpPr>
            <a:spLocks noGrp="1"/>
          </p:cNvSpPr>
          <p:nvPr>
            <p:ph type="sldNum" sz="quarter" idx="10"/>
          </p:nvPr>
        </p:nvSpPr>
        <p:spPr>
          <a:xfrm>
            <a:off x="7302500" y="6673531"/>
            <a:ext cx="1679752" cy="184469"/>
          </a:xfrm>
        </p:spPr>
        <p:txBody>
          <a:bodyPr/>
          <a:lstStyle/>
          <a:p>
            <a:r>
              <a:rPr lang="en-US" dirty="0" err="1"/>
              <a:t>Gorodenkoff</a:t>
            </a:r>
            <a:r>
              <a:rPr lang="en-US"/>
              <a:t>/Shutterstock  </a:t>
            </a:r>
            <a:fld id="{68151E55-6873-49E2-B8D5-2F265E6F1973}" type="slidenum">
              <a:rPr lang="en-US" smtClean="0"/>
              <a:t>2</a:t>
            </a:fld>
            <a:endParaRPr lang="en-US" dirty="0"/>
          </a:p>
        </p:txBody>
      </p:sp>
      <p:pic>
        <p:nvPicPr>
          <p:cNvPr id="4" name="Picture 3">
            <a:extLst>
              <a:ext uri="{FF2B5EF4-FFF2-40B4-BE49-F238E27FC236}">
                <a16:creationId xmlns:a16="http://schemas.microsoft.com/office/drawing/2014/main" id="{77766E41-7968-4F9B-90B9-856F1F002BAF}"/>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4443849" y="387320"/>
            <a:ext cx="4182563" cy="2354783"/>
          </a:xfrm>
          <a:prstGeom prst="rect">
            <a:avLst/>
          </a:prstGeom>
        </p:spPr>
      </p:pic>
    </p:spTree>
    <p:extLst>
      <p:ext uri="{BB962C8B-B14F-4D97-AF65-F5344CB8AC3E}">
        <p14:creationId xmlns:p14="http://schemas.microsoft.com/office/powerpoint/2010/main" val="398452594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C7B4B7-327A-482B-AED4-B1FAF03EEE10}"/>
              </a:ext>
            </a:extLst>
          </p:cNvPr>
          <p:cNvSpPr>
            <a:spLocks noGrp="1"/>
          </p:cNvSpPr>
          <p:nvPr>
            <p:ph type="title"/>
          </p:nvPr>
        </p:nvSpPr>
        <p:spPr>
          <a:xfrm>
            <a:off x="0" y="48016"/>
            <a:ext cx="9067800" cy="678611"/>
          </a:xfrm>
        </p:spPr>
        <p:txBody>
          <a:bodyPr>
            <a:noAutofit/>
          </a:bodyPr>
          <a:lstStyle/>
          <a:p>
            <a:r>
              <a:rPr lang="en-US" sz="2800" dirty="0"/>
              <a:t>The Impact of AI on Decision Support Systems</a:t>
            </a:r>
          </a:p>
        </p:txBody>
      </p:sp>
      <p:sp>
        <p:nvSpPr>
          <p:cNvPr id="3" name="Content Placeholder 2">
            <a:extLst>
              <a:ext uri="{FF2B5EF4-FFF2-40B4-BE49-F238E27FC236}">
                <a16:creationId xmlns:a16="http://schemas.microsoft.com/office/drawing/2014/main" id="{811046E0-03C0-4128-A124-F637ADAFB3DF}"/>
              </a:ext>
            </a:extLst>
          </p:cNvPr>
          <p:cNvSpPr>
            <a:spLocks noGrp="1"/>
          </p:cNvSpPr>
          <p:nvPr>
            <p:ph sz="quarter" idx="11"/>
          </p:nvPr>
        </p:nvSpPr>
        <p:spPr>
          <a:xfrm>
            <a:off x="355840" y="1257139"/>
            <a:ext cx="8454528" cy="3413922"/>
          </a:xfrm>
        </p:spPr>
        <p:txBody>
          <a:bodyPr>
            <a:noAutofit/>
          </a:bodyPr>
          <a:lstStyle/>
          <a:p>
            <a:r>
              <a:rPr lang="en-US" sz="2400" dirty="0"/>
              <a:t>The model of a decision support system (DSS), or business intelligence (BI) system, typically adapts its processes based on the degree of accuracy of each prior decision. </a:t>
            </a:r>
          </a:p>
          <a:p>
            <a:pPr>
              <a:spcBef>
                <a:spcPts val="1200"/>
              </a:spcBef>
            </a:pPr>
            <a:r>
              <a:rPr lang="en-US" sz="2400" dirty="0"/>
              <a:t>In this respect most DSSs can be considered to have a type of artificial intelligence.</a:t>
            </a:r>
          </a:p>
        </p:txBody>
      </p:sp>
      <p:sp>
        <p:nvSpPr>
          <p:cNvPr id="6" name="Slide Number Placeholder 5">
            <a:extLst>
              <a:ext uri="{FF2B5EF4-FFF2-40B4-BE49-F238E27FC236}">
                <a16:creationId xmlns:a16="http://schemas.microsoft.com/office/drawing/2014/main" id="{DA07CFE8-0AED-4C1B-BAF1-96CFE7A7F12A}"/>
              </a:ext>
            </a:extLst>
          </p:cNvPr>
          <p:cNvSpPr>
            <a:spLocks noGrp="1"/>
          </p:cNvSpPr>
          <p:nvPr>
            <p:ph type="sldNum" sz="quarter" idx="10"/>
          </p:nvPr>
        </p:nvSpPr>
        <p:spPr/>
        <p:txBody>
          <a:bodyPr/>
          <a:lstStyle/>
          <a:p>
            <a:fld id="{68151E55-6873-49E2-B8D5-2F265E6F1973}" type="slidenum">
              <a:rPr lang="en-US" smtClean="0"/>
              <a:t>20</a:t>
            </a:fld>
            <a:endParaRPr lang="en-US" dirty="0"/>
          </a:p>
        </p:txBody>
      </p:sp>
    </p:spTree>
    <p:extLst>
      <p:ext uri="{BB962C8B-B14F-4D97-AF65-F5344CB8AC3E}">
        <p14:creationId xmlns:p14="http://schemas.microsoft.com/office/powerpoint/2010/main" val="115418935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C7B4B7-327A-482B-AED4-B1FAF03EEE10}"/>
              </a:ext>
            </a:extLst>
          </p:cNvPr>
          <p:cNvSpPr>
            <a:spLocks noGrp="1"/>
          </p:cNvSpPr>
          <p:nvPr>
            <p:ph type="title"/>
          </p:nvPr>
        </p:nvSpPr>
        <p:spPr>
          <a:xfrm>
            <a:off x="0" y="48016"/>
            <a:ext cx="9067800" cy="678611"/>
          </a:xfrm>
        </p:spPr>
        <p:txBody>
          <a:bodyPr>
            <a:noAutofit/>
          </a:bodyPr>
          <a:lstStyle/>
          <a:p>
            <a:r>
              <a:rPr lang="en-US" sz="2800" dirty="0"/>
              <a:t>Review: Decision Support Systems</a:t>
            </a:r>
          </a:p>
        </p:txBody>
      </p:sp>
      <p:sp>
        <p:nvSpPr>
          <p:cNvPr id="3" name="Content Placeholder 2">
            <a:extLst>
              <a:ext uri="{FF2B5EF4-FFF2-40B4-BE49-F238E27FC236}">
                <a16:creationId xmlns:a16="http://schemas.microsoft.com/office/drawing/2014/main" id="{811046E0-03C0-4128-A124-F637ADAFB3DF}"/>
              </a:ext>
            </a:extLst>
          </p:cNvPr>
          <p:cNvSpPr>
            <a:spLocks noGrp="1"/>
          </p:cNvSpPr>
          <p:nvPr>
            <p:ph sz="quarter" idx="11"/>
          </p:nvPr>
        </p:nvSpPr>
        <p:spPr>
          <a:xfrm>
            <a:off x="327374" y="726627"/>
            <a:ext cx="8489252" cy="5471482"/>
          </a:xfrm>
        </p:spPr>
        <p:txBody>
          <a:bodyPr>
            <a:noAutofit/>
          </a:bodyPr>
          <a:lstStyle/>
          <a:p>
            <a:r>
              <a:rPr lang="en-US" sz="2400" dirty="0"/>
              <a:t>What, basically, do decision support systems do? </a:t>
            </a:r>
          </a:p>
          <a:p>
            <a:pPr lvl="2">
              <a:spcBef>
                <a:spcPts val="0"/>
              </a:spcBef>
              <a:spcAft>
                <a:spcPts val="600"/>
              </a:spcAft>
            </a:pPr>
            <a:r>
              <a:rPr lang="en-US" sz="2000" dirty="0"/>
              <a:t>DSSs provide decision makers with the information necessary to solve problems in complex and rapidly changing environments, allowing managers to focus attention on areas that have the most immediate importance or over which they can have the most influence</a:t>
            </a:r>
          </a:p>
          <a:p>
            <a:pPr>
              <a:spcBef>
                <a:spcPts val="1200"/>
              </a:spcBef>
            </a:pPr>
            <a:r>
              <a:rPr lang="en-US" sz="2400" dirty="0"/>
              <a:t>What are the three basic components of a decision support system? </a:t>
            </a:r>
          </a:p>
          <a:p>
            <a:pPr lvl="2">
              <a:spcBef>
                <a:spcPts val="0"/>
              </a:spcBef>
              <a:spcAft>
                <a:spcPts val="600"/>
              </a:spcAft>
            </a:pPr>
            <a:r>
              <a:rPr lang="en-US" sz="2000" dirty="0"/>
              <a:t>the data, a decision-making model, and a user interface</a:t>
            </a:r>
          </a:p>
          <a:p>
            <a:pPr>
              <a:spcBef>
                <a:spcPts val="1200"/>
              </a:spcBef>
            </a:pPr>
            <a:r>
              <a:rPr lang="en-US" sz="2400" dirty="0"/>
              <a:t>Why is the user interface of a DSS so important? </a:t>
            </a:r>
          </a:p>
          <a:p>
            <a:pPr lvl="2">
              <a:spcBef>
                <a:spcPts val="0"/>
              </a:spcBef>
              <a:spcAft>
                <a:spcPts val="600"/>
              </a:spcAft>
            </a:pPr>
            <a:r>
              <a:rPr lang="en-US" sz="2000" dirty="0"/>
              <a:t>it determines which decisions are actually implemented </a:t>
            </a:r>
          </a:p>
        </p:txBody>
      </p:sp>
      <p:sp>
        <p:nvSpPr>
          <p:cNvPr id="6" name="Slide Number Placeholder 5">
            <a:extLst>
              <a:ext uri="{FF2B5EF4-FFF2-40B4-BE49-F238E27FC236}">
                <a16:creationId xmlns:a16="http://schemas.microsoft.com/office/drawing/2014/main" id="{DA07CFE8-0AED-4C1B-BAF1-96CFE7A7F12A}"/>
              </a:ext>
            </a:extLst>
          </p:cNvPr>
          <p:cNvSpPr>
            <a:spLocks noGrp="1"/>
          </p:cNvSpPr>
          <p:nvPr>
            <p:ph type="sldNum" sz="quarter" idx="10"/>
          </p:nvPr>
        </p:nvSpPr>
        <p:spPr/>
        <p:txBody>
          <a:bodyPr/>
          <a:lstStyle/>
          <a:p>
            <a:fld id="{68151E55-6873-49E2-B8D5-2F265E6F1973}" type="slidenum">
              <a:rPr lang="en-US" smtClean="0"/>
              <a:t>21</a:t>
            </a:fld>
            <a:endParaRPr lang="en-US" dirty="0"/>
          </a:p>
        </p:txBody>
      </p:sp>
    </p:spTree>
    <p:extLst>
      <p:ext uri="{BB962C8B-B14F-4D97-AF65-F5344CB8AC3E}">
        <p14:creationId xmlns:p14="http://schemas.microsoft.com/office/powerpoint/2010/main" val="233938350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C7B4B7-327A-482B-AED4-B1FAF03EEE10}"/>
              </a:ext>
            </a:extLst>
          </p:cNvPr>
          <p:cNvSpPr>
            <a:spLocks noGrp="1"/>
          </p:cNvSpPr>
          <p:nvPr>
            <p:ph type="title"/>
          </p:nvPr>
        </p:nvSpPr>
        <p:spPr>
          <a:xfrm>
            <a:off x="0" y="48016"/>
            <a:ext cx="9067800" cy="678611"/>
          </a:xfrm>
        </p:spPr>
        <p:txBody>
          <a:bodyPr>
            <a:noAutofit/>
          </a:bodyPr>
          <a:lstStyle/>
          <a:p>
            <a:r>
              <a:rPr lang="en-US" sz="2800" dirty="0"/>
              <a:t>Executive Information System Software</a:t>
            </a:r>
          </a:p>
        </p:txBody>
      </p:sp>
      <p:sp>
        <p:nvSpPr>
          <p:cNvPr id="3" name="Content Placeholder 2">
            <a:extLst>
              <a:ext uri="{FF2B5EF4-FFF2-40B4-BE49-F238E27FC236}">
                <a16:creationId xmlns:a16="http://schemas.microsoft.com/office/drawing/2014/main" id="{811046E0-03C0-4128-A124-F637ADAFB3DF}"/>
              </a:ext>
            </a:extLst>
          </p:cNvPr>
          <p:cNvSpPr>
            <a:spLocks noGrp="1"/>
          </p:cNvSpPr>
          <p:nvPr>
            <p:ph sz="quarter" idx="11"/>
          </p:nvPr>
        </p:nvSpPr>
        <p:spPr>
          <a:xfrm>
            <a:off x="112000" y="767114"/>
            <a:ext cx="8626412" cy="3413922"/>
          </a:xfrm>
        </p:spPr>
        <p:txBody>
          <a:bodyPr>
            <a:noAutofit/>
          </a:bodyPr>
          <a:lstStyle/>
          <a:p>
            <a:r>
              <a:rPr lang="en-US" sz="2400" dirty="0"/>
              <a:t>An </a:t>
            </a:r>
            <a:r>
              <a:rPr lang="en-US" sz="2400" b="1" dirty="0"/>
              <a:t>executive information system</a:t>
            </a:r>
            <a:r>
              <a:rPr lang="en-US" sz="2400" dirty="0"/>
              <a:t> (</a:t>
            </a:r>
            <a:r>
              <a:rPr lang="en-US" sz="2400" b="1" dirty="0"/>
              <a:t>EIS</a:t>
            </a:r>
            <a:r>
              <a:rPr lang="en-US" sz="2400" dirty="0"/>
              <a:t>), sometimes referred to as an </a:t>
            </a:r>
            <a:r>
              <a:rPr lang="en-US" sz="2400" b="1" dirty="0"/>
              <a:t>executive support system</a:t>
            </a:r>
            <a:r>
              <a:rPr lang="en-US" sz="2400" dirty="0"/>
              <a:t> (</a:t>
            </a:r>
            <a:r>
              <a:rPr lang="en-US" sz="2400" b="1" dirty="0"/>
              <a:t>ESS</a:t>
            </a:r>
            <a:r>
              <a:rPr lang="en-US" sz="2400" dirty="0"/>
              <a:t>), is a version of decision support system (DSS), or business intelligence (BI) software designed to expressly meet the needs of senior corporate executives of larger companies or corporations.</a:t>
            </a:r>
          </a:p>
          <a:p>
            <a:pPr lvl="2"/>
            <a:r>
              <a:rPr lang="en-US" sz="2000" dirty="0"/>
              <a:t>as with all DSS (or BI) software, EIS applications obtain data from sources internal to the firm, as well as external sources and use the data to assist executives to gain a broader view of the competitive landscape</a:t>
            </a:r>
          </a:p>
        </p:txBody>
      </p:sp>
      <p:pic>
        <p:nvPicPr>
          <p:cNvPr id="4" name="Picture 3" descr="Executive level employees in a business meeting working with an ESS">
            <a:extLst>
              <a:ext uri="{FF2B5EF4-FFF2-40B4-BE49-F238E27FC236}">
                <a16:creationId xmlns:a16="http://schemas.microsoft.com/office/drawing/2014/main" id="{E270AC5A-8688-4358-B7BF-B4AADB4C7A7D}"/>
              </a:ext>
            </a:extLst>
          </p:cNvPr>
          <p:cNvPicPr>
            <a:picLocks noChangeAspect="1"/>
          </p:cNvPicPr>
          <p:nvPr/>
        </p:nvPicPr>
        <p:blipFill>
          <a:blip r:embed="rId3"/>
          <a:stretch>
            <a:fillRect/>
          </a:stretch>
        </p:blipFill>
        <p:spPr>
          <a:xfrm>
            <a:off x="2748520" y="4221524"/>
            <a:ext cx="3841051" cy="2162512"/>
          </a:xfrm>
          <a:prstGeom prst="rect">
            <a:avLst/>
          </a:prstGeom>
        </p:spPr>
      </p:pic>
      <p:sp>
        <p:nvSpPr>
          <p:cNvPr id="6" name="Slide Number Placeholder 5">
            <a:extLst>
              <a:ext uri="{FF2B5EF4-FFF2-40B4-BE49-F238E27FC236}">
                <a16:creationId xmlns:a16="http://schemas.microsoft.com/office/drawing/2014/main" id="{DA07CFE8-0AED-4C1B-BAF1-96CFE7A7F12A}"/>
              </a:ext>
            </a:extLst>
          </p:cNvPr>
          <p:cNvSpPr>
            <a:spLocks noGrp="1"/>
          </p:cNvSpPr>
          <p:nvPr>
            <p:ph type="sldNum" sz="quarter" idx="10"/>
          </p:nvPr>
        </p:nvSpPr>
        <p:spPr>
          <a:xfrm>
            <a:off x="6959600" y="6673530"/>
            <a:ext cx="2022652" cy="184469"/>
          </a:xfrm>
        </p:spPr>
        <p:txBody>
          <a:bodyPr/>
          <a:lstStyle/>
          <a:p>
            <a:r>
              <a:rPr lang="en-US" dirty="0" err="1"/>
              <a:t>Gorodenkoff</a:t>
            </a:r>
            <a:r>
              <a:rPr lang="en-US" dirty="0"/>
              <a:t>/Shutterstock  </a:t>
            </a:r>
            <a:fld id="{68151E55-6873-49E2-B8D5-2F265E6F1973}" type="slidenum">
              <a:rPr lang="en-US" smtClean="0"/>
              <a:t>22</a:t>
            </a:fld>
            <a:endParaRPr lang="en-US" dirty="0"/>
          </a:p>
        </p:txBody>
      </p:sp>
    </p:spTree>
    <p:extLst>
      <p:ext uri="{BB962C8B-B14F-4D97-AF65-F5344CB8AC3E}">
        <p14:creationId xmlns:p14="http://schemas.microsoft.com/office/powerpoint/2010/main" val="286778239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C7B4B7-327A-482B-AED4-B1FAF03EEE10}"/>
              </a:ext>
            </a:extLst>
          </p:cNvPr>
          <p:cNvSpPr>
            <a:spLocks noGrp="1"/>
          </p:cNvSpPr>
          <p:nvPr>
            <p:ph type="title"/>
          </p:nvPr>
        </p:nvSpPr>
        <p:spPr>
          <a:xfrm>
            <a:off x="0" y="48016"/>
            <a:ext cx="9067800" cy="678611"/>
          </a:xfrm>
        </p:spPr>
        <p:txBody>
          <a:bodyPr>
            <a:noAutofit/>
          </a:bodyPr>
          <a:lstStyle/>
          <a:p>
            <a:r>
              <a:rPr lang="en-US" sz="2800" dirty="0"/>
              <a:t>Elements of Executive Information System Software</a:t>
            </a:r>
          </a:p>
        </p:txBody>
      </p:sp>
      <p:sp>
        <p:nvSpPr>
          <p:cNvPr id="3" name="Content Placeholder 2">
            <a:extLst>
              <a:ext uri="{FF2B5EF4-FFF2-40B4-BE49-F238E27FC236}">
                <a16:creationId xmlns:a16="http://schemas.microsoft.com/office/drawing/2014/main" id="{811046E0-03C0-4128-A124-F637ADAFB3DF}"/>
              </a:ext>
            </a:extLst>
          </p:cNvPr>
          <p:cNvSpPr>
            <a:spLocks noGrp="1"/>
          </p:cNvSpPr>
          <p:nvPr>
            <p:ph sz="quarter" idx="11"/>
          </p:nvPr>
        </p:nvSpPr>
        <p:spPr>
          <a:xfrm>
            <a:off x="256780" y="815178"/>
            <a:ext cx="8553587" cy="5646581"/>
          </a:xfrm>
        </p:spPr>
        <p:txBody>
          <a:bodyPr>
            <a:noAutofit/>
          </a:bodyPr>
          <a:lstStyle/>
          <a:p>
            <a:r>
              <a:rPr lang="en-US" sz="2400" dirty="0"/>
              <a:t>The key element of any executive information system (EIS) is a highly intuitive </a:t>
            </a:r>
            <a:r>
              <a:rPr lang="en-US" sz="2400" b="1" dirty="0"/>
              <a:t>user interface</a:t>
            </a:r>
            <a:r>
              <a:rPr lang="en-US" sz="2400" dirty="0"/>
              <a:t>, often referred to as the </a:t>
            </a:r>
            <a:r>
              <a:rPr lang="en-US" sz="2400" b="1" dirty="0"/>
              <a:t>dashboard</a:t>
            </a:r>
            <a:r>
              <a:rPr lang="en-US" sz="2400" dirty="0"/>
              <a:t>. </a:t>
            </a:r>
          </a:p>
          <a:p>
            <a:pPr lvl="2">
              <a:spcBef>
                <a:spcPts val="0"/>
              </a:spcBef>
              <a:spcAft>
                <a:spcPts val="600"/>
              </a:spcAft>
            </a:pPr>
            <a:r>
              <a:rPr lang="en-US" sz="2000" dirty="0"/>
              <a:t>this interface provides the executive with the ability to quickly scan the organization and note any discrepancies from anticipated norms</a:t>
            </a:r>
          </a:p>
          <a:p>
            <a:pPr lvl="2">
              <a:spcBef>
                <a:spcPts val="0"/>
              </a:spcBef>
              <a:spcAft>
                <a:spcPts val="600"/>
              </a:spcAft>
            </a:pPr>
            <a:r>
              <a:rPr lang="en-US" sz="2000" dirty="0"/>
              <a:t>typically the software presents goals based on prior outcomes, and then displays the organization's track toward these goals </a:t>
            </a:r>
          </a:p>
          <a:p>
            <a:pPr lvl="2">
              <a:spcBef>
                <a:spcPts val="0"/>
              </a:spcBef>
              <a:spcAft>
                <a:spcPts val="600"/>
              </a:spcAft>
            </a:pPr>
            <a:r>
              <a:rPr lang="en-US" sz="2000" dirty="0"/>
              <a:t>an EIS interface allows the executive to drill down into areas of concern.</a:t>
            </a:r>
          </a:p>
        </p:txBody>
      </p:sp>
      <p:sp>
        <p:nvSpPr>
          <p:cNvPr id="6" name="Slide Number Placeholder 5">
            <a:extLst>
              <a:ext uri="{FF2B5EF4-FFF2-40B4-BE49-F238E27FC236}">
                <a16:creationId xmlns:a16="http://schemas.microsoft.com/office/drawing/2014/main" id="{DA07CFE8-0AED-4C1B-BAF1-96CFE7A7F12A}"/>
              </a:ext>
            </a:extLst>
          </p:cNvPr>
          <p:cNvSpPr>
            <a:spLocks noGrp="1"/>
          </p:cNvSpPr>
          <p:nvPr>
            <p:ph type="sldNum" sz="quarter" idx="10"/>
          </p:nvPr>
        </p:nvSpPr>
        <p:spPr/>
        <p:txBody>
          <a:bodyPr/>
          <a:lstStyle/>
          <a:p>
            <a:fld id="{68151E55-6873-49E2-B8D5-2F265E6F1973}" type="slidenum">
              <a:rPr lang="en-US" smtClean="0"/>
              <a:t>23</a:t>
            </a:fld>
            <a:endParaRPr lang="en-US" dirty="0"/>
          </a:p>
        </p:txBody>
      </p:sp>
    </p:spTree>
    <p:extLst>
      <p:ext uri="{BB962C8B-B14F-4D97-AF65-F5344CB8AC3E}">
        <p14:creationId xmlns:p14="http://schemas.microsoft.com/office/powerpoint/2010/main" val="130428809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C7B4B7-327A-482B-AED4-B1FAF03EEE10}"/>
              </a:ext>
            </a:extLst>
          </p:cNvPr>
          <p:cNvSpPr>
            <a:spLocks noGrp="1"/>
          </p:cNvSpPr>
          <p:nvPr>
            <p:ph type="title"/>
          </p:nvPr>
        </p:nvSpPr>
        <p:spPr>
          <a:xfrm>
            <a:off x="0" y="48016"/>
            <a:ext cx="9067800" cy="678611"/>
          </a:xfrm>
        </p:spPr>
        <p:txBody>
          <a:bodyPr>
            <a:noAutofit/>
          </a:bodyPr>
          <a:lstStyle/>
          <a:p>
            <a:r>
              <a:rPr lang="en-US" sz="2800" dirty="0"/>
              <a:t>Elements of Executive Information System Software (cont.)</a:t>
            </a:r>
          </a:p>
        </p:txBody>
      </p:sp>
      <p:sp>
        <p:nvSpPr>
          <p:cNvPr id="3" name="Content Placeholder 2">
            <a:extLst>
              <a:ext uri="{FF2B5EF4-FFF2-40B4-BE49-F238E27FC236}">
                <a16:creationId xmlns:a16="http://schemas.microsoft.com/office/drawing/2014/main" id="{811046E0-03C0-4128-A124-F637ADAFB3DF}"/>
              </a:ext>
            </a:extLst>
          </p:cNvPr>
          <p:cNvSpPr>
            <a:spLocks noGrp="1"/>
          </p:cNvSpPr>
          <p:nvPr>
            <p:ph sz="quarter" idx="11"/>
          </p:nvPr>
        </p:nvSpPr>
        <p:spPr>
          <a:xfrm>
            <a:off x="256780" y="815178"/>
            <a:ext cx="8650999" cy="5646581"/>
          </a:xfrm>
        </p:spPr>
        <p:txBody>
          <a:bodyPr>
            <a:noAutofit/>
          </a:bodyPr>
          <a:lstStyle/>
          <a:p>
            <a:r>
              <a:rPr lang="en-US" sz="2400" dirty="0"/>
              <a:t>An EIS should be oriented to meet the specific needs of the executive and will vary based upon the executive’s department or area of responsibility. </a:t>
            </a:r>
          </a:p>
          <a:p>
            <a:r>
              <a:rPr lang="en-US" sz="2400" dirty="0"/>
              <a:t>Traditionally, EIS software has been designed to focus on operations, finance, marketing, and human resources management.</a:t>
            </a:r>
          </a:p>
          <a:p>
            <a:r>
              <a:rPr lang="en-US" sz="2400" dirty="0"/>
              <a:t>Another element of an EIS is the ability to communicate throughout the executive’s department or area of responsibility.</a:t>
            </a:r>
          </a:p>
          <a:p>
            <a:r>
              <a:rPr lang="en-US" sz="2400" dirty="0"/>
              <a:t>The final element of any EIS is the software infrastructure supporting the system. </a:t>
            </a:r>
          </a:p>
          <a:p>
            <a:pPr lvl="2"/>
            <a:r>
              <a:rPr lang="en-US" sz="2000" dirty="0"/>
              <a:t>while many firms have moved this software to the Cloud using a SaaS type platform, some organizations prefer to keep the software in-house using the firm’s servers and network </a:t>
            </a:r>
          </a:p>
        </p:txBody>
      </p:sp>
      <p:sp>
        <p:nvSpPr>
          <p:cNvPr id="6" name="Slide Number Placeholder 5">
            <a:extLst>
              <a:ext uri="{FF2B5EF4-FFF2-40B4-BE49-F238E27FC236}">
                <a16:creationId xmlns:a16="http://schemas.microsoft.com/office/drawing/2014/main" id="{DA07CFE8-0AED-4C1B-BAF1-96CFE7A7F12A}"/>
              </a:ext>
            </a:extLst>
          </p:cNvPr>
          <p:cNvSpPr>
            <a:spLocks noGrp="1"/>
          </p:cNvSpPr>
          <p:nvPr>
            <p:ph type="sldNum" sz="quarter" idx="10"/>
          </p:nvPr>
        </p:nvSpPr>
        <p:spPr/>
        <p:txBody>
          <a:bodyPr/>
          <a:lstStyle/>
          <a:p>
            <a:fld id="{68151E55-6873-49E2-B8D5-2F265E6F1973}" type="slidenum">
              <a:rPr lang="en-US" smtClean="0"/>
              <a:t>24</a:t>
            </a:fld>
            <a:endParaRPr lang="en-US" dirty="0"/>
          </a:p>
        </p:txBody>
      </p:sp>
    </p:spTree>
    <p:extLst>
      <p:ext uri="{BB962C8B-B14F-4D97-AF65-F5344CB8AC3E}">
        <p14:creationId xmlns:p14="http://schemas.microsoft.com/office/powerpoint/2010/main" val="95274115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C7B4B7-327A-482B-AED4-B1FAF03EEE10}"/>
              </a:ext>
            </a:extLst>
          </p:cNvPr>
          <p:cNvSpPr>
            <a:spLocks noGrp="1"/>
          </p:cNvSpPr>
          <p:nvPr>
            <p:ph type="title"/>
          </p:nvPr>
        </p:nvSpPr>
        <p:spPr>
          <a:xfrm>
            <a:off x="0" y="48016"/>
            <a:ext cx="9067800" cy="678611"/>
          </a:xfrm>
        </p:spPr>
        <p:txBody>
          <a:bodyPr>
            <a:noAutofit/>
          </a:bodyPr>
          <a:lstStyle/>
          <a:p>
            <a:r>
              <a:rPr lang="en-US" sz="2800" dirty="0"/>
              <a:t>Major Categories of Executive Information System Software</a:t>
            </a:r>
          </a:p>
        </p:txBody>
      </p:sp>
      <p:sp>
        <p:nvSpPr>
          <p:cNvPr id="3" name="Content Placeholder 2">
            <a:extLst>
              <a:ext uri="{FF2B5EF4-FFF2-40B4-BE49-F238E27FC236}">
                <a16:creationId xmlns:a16="http://schemas.microsoft.com/office/drawing/2014/main" id="{811046E0-03C0-4128-A124-F637ADAFB3DF}"/>
              </a:ext>
            </a:extLst>
          </p:cNvPr>
          <p:cNvSpPr>
            <a:spLocks noGrp="1"/>
          </p:cNvSpPr>
          <p:nvPr>
            <p:ph sz="quarter" idx="11"/>
          </p:nvPr>
        </p:nvSpPr>
        <p:spPr>
          <a:xfrm>
            <a:off x="358346" y="1189400"/>
            <a:ext cx="8694215" cy="4876120"/>
          </a:xfrm>
        </p:spPr>
        <p:txBody>
          <a:bodyPr>
            <a:noAutofit/>
          </a:bodyPr>
          <a:lstStyle/>
          <a:p>
            <a:r>
              <a:rPr lang="en-US" sz="2400" dirty="0"/>
              <a:t>Executive information systems (EIS) software is usually tailored to meet the needs of the specific organization and the executive’s role in the firm. </a:t>
            </a:r>
          </a:p>
          <a:p>
            <a:pPr>
              <a:spcBef>
                <a:spcPts val="1200"/>
              </a:spcBef>
            </a:pPr>
            <a:r>
              <a:rPr lang="en-US" sz="2400" dirty="0"/>
              <a:t>Generally, these needs fall into five major categories: operations management, financial management, marketing, human resources management (HRM), and supply chain management (SCM).</a:t>
            </a:r>
          </a:p>
        </p:txBody>
      </p:sp>
      <p:sp>
        <p:nvSpPr>
          <p:cNvPr id="6" name="Slide Number Placeholder 5">
            <a:extLst>
              <a:ext uri="{FF2B5EF4-FFF2-40B4-BE49-F238E27FC236}">
                <a16:creationId xmlns:a16="http://schemas.microsoft.com/office/drawing/2014/main" id="{DA07CFE8-0AED-4C1B-BAF1-96CFE7A7F12A}"/>
              </a:ext>
            </a:extLst>
          </p:cNvPr>
          <p:cNvSpPr>
            <a:spLocks noGrp="1"/>
          </p:cNvSpPr>
          <p:nvPr>
            <p:ph type="sldNum" sz="quarter" idx="10"/>
          </p:nvPr>
        </p:nvSpPr>
        <p:spPr/>
        <p:txBody>
          <a:bodyPr/>
          <a:lstStyle/>
          <a:p>
            <a:fld id="{68151E55-6873-49E2-B8D5-2F265E6F1973}" type="slidenum">
              <a:rPr lang="en-US" smtClean="0"/>
              <a:t>25</a:t>
            </a:fld>
            <a:endParaRPr lang="en-US" dirty="0"/>
          </a:p>
        </p:txBody>
      </p:sp>
    </p:spTree>
    <p:extLst>
      <p:ext uri="{BB962C8B-B14F-4D97-AF65-F5344CB8AC3E}">
        <p14:creationId xmlns:p14="http://schemas.microsoft.com/office/powerpoint/2010/main" val="249381879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C7B4B7-327A-482B-AED4-B1FAF03EEE10}"/>
              </a:ext>
            </a:extLst>
          </p:cNvPr>
          <p:cNvSpPr>
            <a:spLocks noGrp="1"/>
          </p:cNvSpPr>
          <p:nvPr>
            <p:ph type="title"/>
          </p:nvPr>
        </p:nvSpPr>
        <p:spPr>
          <a:xfrm>
            <a:off x="0" y="48016"/>
            <a:ext cx="9067800" cy="678611"/>
          </a:xfrm>
        </p:spPr>
        <p:txBody>
          <a:bodyPr>
            <a:noAutofit/>
          </a:bodyPr>
          <a:lstStyle/>
          <a:p>
            <a:r>
              <a:rPr lang="en-US" sz="2800" dirty="0"/>
              <a:t>Executive Operations Management Software</a:t>
            </a:r>
          </a:p>
        </p:txBody>
      </p:sp>
      <p:sp>
        <p:nvSpPr>
          <p:cNvPr id="3" name="Content Placeholder 2">
            <a:extLst>
              <a:ext uri="{FF2B5EF4-FFF2-40B4-BE49-F238E27FC236}">
                <a16:creationId xmlns:a16="http://schemas.microsoft.com/office/drawing/2014/main" id="{811046E0-03C0-4128-A124-F637ADAFB3DF}"/>
              </a:ext>
            </a:extLst>
          </p:cNvPr>
          <p:cNvSpPr>
            <a:spLocks noGrp="1"/>
          </p:cNvSpPr>
          <p:nvPr>
            <p:ph sz="quarter" idx="11"/>
          </p:nvPr>
        </p:nvSpPr>
        <p:spPr>
          <a:xfrm>
            <a:off x="220980" y="726627"/>
            <a:ext cx="8686800" cy="3784414"/>
          </a:xfrm>
        </p:spPr>
        <p:txBody>
          <a:bodyPr>
            <a:noAutofit/>
          </a:bodyPr>
          <a:lstStyle/>
          <a:p>
            <a:r>
              <a:rPr lang="en-US" sz="2400" b="1" dirty="0"/>
              <a:t>Operations management systems</a:t>
            </a:r>
            <a:r>
              <a:rPr lang="en-US" sz="2400" dirty="0"/>
              <a:t> software and </a:t>
            </a:r>
            <a:r>
              <a:rPr lang="en-US" sz="2400" b="1" dirty="0"/>
              <a:t>manufacturing operations management</a:t>
            </a:r>
            <a:r>
              <a:rPr lang="en-US" sz="2400" dirty="0"/>
              <a:t> (</a:t>
            </a:r>
            <a:r>
              <a:rPr lang="en-US" sz="2400" b="1" dirty="0"/>
              <a:t>MOM</a:t>
            </a:r>
            <a:r>
              <a:rPr lang="en-US" sz="2400" dirty="0"/>
              <a:t>) systems applications for EIS focus on the processes involved in producing goods and services for sales.</a:t>
            </a:r>
          </a:p>
          <a:p>
            <a:pPr lvl="2">
              <a:spcBef>
                <a:spcPts val="0"/>
              </a:spcBef>
              <a:spcAft>
                <a:spcPts val="600"/>
              </a:spcAft>
            </a:pPr>
            <a:r>
              <a:rPr lang="en-US" sz="2000" dirty="0"/>
              <a:t>in the case of a manufacturing firm this would entail the processes involved in transitioning raw materials or intermediate products into sale-ready goods</a:t>
            </a:r>
          </a:p>
          <a:p>
            <a:pPr lvl="2">
              <a:spcBef>
                <a:spcPts val="0"/>
              </a:spcBef>
              <a:spcAft>
                <a:spcPts val="600"/>
              </a:spcAft>
            </a:pPr>
            <a:r>
              <a:rPr lang="en-US" sz="2000" dirty="0"/>
              <a:t>the EIS software provides the executive with an overview of the entire manufacturing processes and equips the executive with the ability to drill down into each specific step in the process</a:t>
            </a:r>
          </a:p>
        </p:txBody>
      </p:sp>
      <p:pic>
        <p:nvPicPr>
          <p:cNvPr id="4" name="Picture 3" descr="Graphs and figures displayed on a computer monitor">
            <a:extLst>
              <a:ext uri="{FF2B5EF4-FFF2-40B4-BE49-F238E27FC236}">
                <a16:creationId xmlns:a16="http://schemas.microsoft.com/office/drawing/2014/main" id="{81297B46-56A5-47F3-99DF-77B976DE7B4E}"/>
              </a:ext>
            </a:extLst>
          </p:cNvPr>
          <p:cNvPicPr>
            <a:picLocks noChangeAspect="1"/>
          </p:cNvPicPr>
          <p:nvPr/>
        </p:nvPicPr>
        <p:blipFill>
          <a:blip r:embed="rId3"/>
          <a:stretch>
            <a:fillRect/>
          </a:stretch>
        </p:blipFill>
        <p:spPr>
          <a:xfrm>
            <a:off x="2999980" y="4275224"/>
            <a:ext cx="3360420" cy="2241400"/>
          </a:xfrm>
          <a:prstGeom prst="rect">
            <a:avLst/>
          </a:prstGeom>
        </p:spPr>
      </p:pic>
      <p:sp>
        <p:nvSpPr>
          <p:cNvPr id="6" name="Slide Number Placeholder 5">
            <a:extLst>
              <a:ext uri="{FF2B5EF4-FFF2-40B4-BE49-F238E27FC236}">
                <a16:creationId xmlns:a16="http://schemas.microsoft.com/office/drawing/2014/main" id="{DA07CFE8-0AED-4C1B-BAF1-96CFE7A7F12A}"/>
              </a:ext>
            </a:extLst>
          </p:cNvPr>
          <p:cNvSpPr>
            <a:spLocks noGrp="1"/>
          </p:cNvSpPr>
          <p:nvPr>
            <p:ph type="sldNum" sz="quarter" idx="10"/>
          </p:nvPr>
        </p:nvSpPr>
        <p:spPr>
          <a:xfrm>
            <a:off x="6609916" y="6639283"/>
            <a:ext cx="2457884" cy="184469"/>
          </a:xfrm>
        </p:spPr>
        <p:txBody>
          <a:bodyPr/>
          <a:lstStyle/>
          <a:p>
            <a:r>
              <a:rPr lang="en-US" dirty="0"/>
              <a:t>Golden House Studio/Shutterstock </a:t>
            </a:r>
            <a:fld id="{68151E55-6873-49E2-B8D5-2F265E6F1973}" type="slidenum">
              <a:rPr lang="en-US" smtClean="0"/>
              <a:pPr/>
              <a:t>26</a:t>
            </a:fld>
            <a:endParaRPr lang="en-US" dirty="0"/>
          </a:p>
        </p:txBody>
      </p:sp>
    </p:spTree>
    <p:extLst>
      <p:ext uri="{BB962C8B-B14F-4D97-AF65-F5344CB8AC3E}">
        <p14:creationId xmlns:p14="http://schemas.microsoft.com/office/powerpoint/2010/main" val="38339130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C7B4B7-327A-482B-AED4-B1FAF03EEE10}"/>
              </a:ext>
            </a:extLst>
          </p:cNvPr>
          <p:cNvSpPr>
            <a:spLocks noGrp="1"/>
          </p:cNvSpPr>
          <p:nvPr>
            <p:ph type="title"/>
          </p:nvPr>
        </p:nvSpPr>
        <p:spPr>
          <a:xfrm>
            <a:off x="0" y="48016"/>
            <a:ext cx="9067800" cy="678611"/>
          </a:xfrm>
        </p:spPr>
        <p:txBody>
          <a:bodyPr>
            <a:noAutofit/>
          </a:bodyPr>
          <a:lstStyle/>
          <a:p>
            <a:r>
              <a:rPr lang="en-US" sz="2800" dirty="0"/>
              <a:t>Major Providers of Operation Management EIS Services</a:t>
            </a:r>
          </a:p>
        </p:txBody>
      </p:sp>
      <p:sp>
        <p:nvSpPr>
          <p:cNvPr id="3" name="Content Placeholder 2">
            <a:extLst>
              <a:ext uri="{FF2B5EF4-FFF2-40B4-BE49-F238E27FC236}">
                <a16:creationId xmlns:a16="http://schemas.microsoft.com/office/drawing/2014/main" id="{811046E0-03C0-4128-A124-F637ADAFB3DF}"/>
              </a:ext>
            </a:extLst>
          </p:cNvPr>
          <p:cNvSpPr>
            <a:spLocks noGrp="1"/>
          </p:cNvSpPr>
          <p:nvPr>
            <p:ph sz="quarter" idx="11"/>
          </p:nvPr>
        </p:nvSpPr>
        <p:spPr>
          <a:xfrm>
            <a:off x="274320" y="901887"/>
            <a:ext cx="4831080" cy="2860868"/>
          </a:xfrm>
        </p:spPr>
        <p:txBody>
          <a:bodyPr>
            <a:noAutofit/>
          </a:bodyPr>
          <a:lstStyle/>
          <a:p>
            <a:r>
              <a:rPr lang="en-US" sz="2400" dirty="0"/>
              <a:t>Operations management systems software and manufacturing operations management (MOM) systems software provide senior executives with visibility into all aspects of processes performance within a corporation.</a:t>
            </a:r>
          </a:p>
        </p:txBody>
      </p:sp>
      <p:pic>
        <p:nvPicPr>
          <p:cNvPr id="5" name="Picture 4" descr="Two managers viewing EIS reports on a tablet">
            <a:extLst>
              <a:ext uri="{FF2B5EF4-FFF2-40B4-BE49-F238E27FC236}">
                <a16:creationId xmlns:a16="http://schemas.microsoft.com/office/drawing/2014/main" id="{83675280-D3A5-4AF5-9098-63B170093D41}"/>
              </a:ext>
            </a:extLst>
          </p:cNvPr>
          <p:cNvPicPr>
            <a:picLocks noChangeAspect="1"/>
          </p:cNvPicPr>
          <p:nvPr/>
        </p:nvPicPr>
        <p:blipFill>
          <a:blip r:embed="rId3"/>
          <a:stretch>
            <a:fillRect/>
          </a:stretch>
        </p:blipFill>
        <p:spPr>
          <a:xfrm>
            <a:off x="5542972" y="1094018"/>
            <a:ext cx="3208020" cy="2142957"/>
          </a:xfrm>
          <a:prstGeom prst="rect">
            <a:avLst/>
          </a:prstGeom>
        </p:spPr>
      </p:pic>
      <p:sp>
        <p:nvSpPr>
          <p:cNvPr id="9" name="TextBox 8">
            <a:extLst>
              <a:ext uri="{FF2B5EF4-FFF2-40B4-BE49-F238E27FC236}">
                <a16:creationId xmlns:a16="http://schemas.microsoft.com/office/drawing/2014/main" id="{14BAF7EF-222C-4B0A-A121-63190AEB5EBA}"/>
              </a:ext>
            </a:extLst>
          </p:cNvPr>
          <p:cNvSpPr txBox="1"/>
          <p:nvPr/>
        </p:nvSpPr>
        <p:spPr>
          <a:xfrm>
            <a:off x="190500" y="3762755"/>
            <a:ext cx="8877300" cy="2754600"/>
          </a:xfrm>
          <a:prstGeom prst="rect">
            <a:avLst/>
          </a:prstGeom>
          <a:noFill/>
        </p:spPr>
        <p:txBody>
          <a:bodyPr wrap="square" rtlCol="0">
            <a:spAutoFit/>
          </a:bodyPr>
          <a:lstStyle/>
          <a:p>
            <a:r>
              <a:rPr lang="en-US" sz="2400" dirty="0"/>
              <a:t>Major providers of this software include enterprise resource planning software manufacturers such as SAP (with its business process management or BPM software) and Oracle (with its NetSuite software). </a:t>
            </a:r>
          </a:p>
          <a:p>
            <a:pPr>
              <a:spcBef>
                <a:spcPts val="600"/>
              </a:spcBef>
            </a:pPr>
            <a:r>
              <a:rPr lang="en-US" sz="2400" dirty="0"/>
              <a:t>Other vendors include experienced manufacturing corporations such as General Electric Digital, with its Predix Platform, and ABB’s Ability software. </a:t>
            </a:r>
          </a:p>
        </p:txBody>
      </p:sp>
      <p:sp>
        <p:nvSpPr>
          <p:cNvPr id="6" name="Slide Number Placeholder 5">
            <a:extLst>
              <a:ext uri="{FF2B5EF4-FFF2-40B4-BE49-F238E27FC236}">
                <a16:creationId xmlns:a16="http://schemas.microsoft.com/office/drawing/2014/main" id="{DA07CFE8-0AED-4C1B-BAF1-96CFE7A7F12A}"/>
              </a:ext>
            </a:extLst>
          </p:cNvPr>
          <p:cNvSpPr>
            <a:spLocks noGrp="1"/>
          </p:cNvSpPr>
          <p:nvPr>
            <p:ph type="sldNum" sz="quarter" idx="10"/>
          </p:nvPr>
        </p:nvSpPr>
        <p:spPr>
          <a:xfrm>
            <a:off x="7154562" y="6673530"/>
            <a:ext cx="1827690" cy="184469"/>
          </a:xfrm>
        </p:spPr>
        <p:txBody>
          <a:bodyPr/>
          <a:lstStyle/>
          <a:p>
            <a:r>
              <a:rPr lang="en-US" dirty="0" err="1"/>
              <a:t>Andrey_Popov</a:t>
            </a:r>
            <a:r>
              <a:rPr lang="en-US" dirty="0"/>
              <a:t>/Shutterstock </a:t>
            </a:r>
            <a:fld id="{68151E55-6873-49E2-B8D5-2F265E6F1973}" type="slidenum">
              <a:rPr lang="en-US" smtClean="0"/>
              <a:t>27</a:t>
            </a:fld>
            <a:endParaRPr lang="en-US" dirty="0"/>
          </a:p>
        </p:txBody>
      </p:sp>
    </p:spTree>
    <p:extLst>
      <p:ext uri="{BB962C8B-B14F-4D97-AF65-F5344CB8AC3E}">
        <p14:creationId xmlns:p14="http://schemas.microsoft.com/office/powerpoint/2010/main" val="245311813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C7B4B7-327A-482B-AED4-B1FAF03EEE10}"/>
              </a:ext>
            </a:extLst>
          </p:cNvPr>
          <p:cNvSpPr>
            <a:spLocks noGrp="1"/>
          </p:cNvSpPr>
          <p:nvPr>
            <p:ph type="title"/>
          </p:nvPr>
        </p:nvSpPr>
        <p:spPr>
          <a:xfrm>
            <a:off x="0" y="48016"/>
            <a:ext cx="9067800" cy="678611"/>
          </a:xfrm>
        </p:spPr>
        <p:txBody>
          <a:bodyPr>
            <a:noAutofit/>
          </a:bodyPr>
          <a:lstStyle/>
          <a:p>
            <a:r>
              <a:rPr lang="en-US" sz="2800" dirty="0"/>
              <a:t>Executive Financial Management Software</a:t>
            </a:r>
          </a:p>
        </p:txBody>
      </p:sp>
      <p:sp>
        <p:nvSpPr>
          <p:cNvPr id="3" name="Content Placeholder 2">
            <a:extLst>
              <a:ext uri="{FF2B5EF4-FFF2-40B4-BE49-F238E27FC236}">
                <a16:creationId xmlns:a16="http://schemas.microsoft.com/office/drawing/2014/main" id="{811046E0-03C0-4128-A124-F637ADAFB3DF}"/>
              </a:ext>
            </a:extLst>
          </p:cNvPr>
          <p:cNvSpPr>
            <a:spLocks noGrp="1"/>
          </p:cNvSpPr>
          <p:nvPr>
            <p:ph sz="quarter" idx="11"/>
          </p:nvPr>
        </p:nvSpPr>
        <p:spPr>
          <a:xfrm>
            <a:off x="175261" y="665667"/>
            <a:ext cx="8686800" cy="3784414"/>
          </a:xfrm>
        </p:spPr>
        <p:txBody>
          <a:bodyPr>
            <a:noAutofit/>
          </a:bodyPr>
          <a:lstStyle/>
          <a:p>
            <a:r>
              <a:rPr lang="en-US" sz="2800" b="1" dirty="0"/>
              <a:t>Financial management systems</a:t>
            </a:r>
            <a:r>
              <a:rPr lang="en-US" sz="2800" dirty="0"/>
              <a:t> software enables executives to quickly scan the internal and external environments for changes that might impact the firm’s finances. </a:t>
            </a:r>
          </a:p>
          <a:p>
            <a:pPr lvl="2">
              <a:spcBef>
                <a:spcPts val="0"/>
              </a:spcBef>
              <a:spcAft>
                <a:spcPts val="600"/>
              </a:spcAft>
            </a:pPr>
            <a:r>
              <a:rPr lang="en-US" sz="2000" dirty="0"/>
              <a:t>financial management software provides the tools necessary to adequately hedge against significant market fluctuations. </a:t>
            </a:r>
          </a:p>
          <a:p>
            <a:pPr lvl="2">
              <a:spcBef>
                <a:spcPts val="0"/>
              </a:spcBef>
              <a:spcAft>
                <a:spcPts val="600"/>
              </a:spcAft>
            </a:pPr>
            <a:r>
              <a:rPr lang="en-US" sz="2000" dirty="0"/>
              <a:t>financial management software allows managers to analyze all aspects of an organization’s finances, including budgets, revenue, expenses, asset management, credit, debt, investments, as well as tax and accounting information.</a:t>
            </a:r>
          </a:p>
        </p:txBody>
      </p:sp>
      <p:pic>
        <p:nvPicPr>
          <p:cNvPr id="5" name="Picture 4" descr="Manager using financial management software while engaged in a conversation">
            <a:extLst>
              <a:ext uri="{FF2B5EF4-FFF2-40B4-BE49-F238E27FC236}">
                <a16:creationId xmlns:a16="http://schemas.microsoft.com/office/drawing/2014/main" id="{4CFEBDDD-60D0-4272-A70A-51D4A42DB6D0}"/>
              </a:ext>
            </a:extLst>
          </p:cNvPr>
          <p:cNvPicPr>
            <a:picLocks noChangeAspect="1"/>
          </p:cNvPicPr>
          <p:nvPr/>
        </p:nvPicPr>
        <p:blipFill>
          <a:blip r:embed="rId3"/>
          <a:stretch>
            <a:fillRect/>
          </a:stretch>
        </p:blipFill>
        <p:spPr>
          <a:xfrm>
            <a:off x="4625340" y="4377948"/>
            <a:ext cx="3261360" cy="2172066"/>
          </a:xfrm>
          <a:prstGeom prst="rect">
            <a:avLst/>
          </a:prstGeom>
        </p:spPr>
      </p:pic>
      <p:sp>
        <p:nvSpPr>
          <p:cNvPr id="6" name="Slide Number Placeholder 5">
            <a:extLst>
              <a:ext uri="{FF2B5EF4-FFF2-40B4-BE49-F238E27FC236}">
                <a16:creationId xmlns:a16="http://schemas.microsoft.com/office/drawing/2014/main" id="{DA07CFE8-0AED-4C1B-BAF1-96CFE7A7F12A}"/>
              </a:ext>
            </a:extLst>
          </p:cNvPr>
          <p:cNvSpPr>
            <a:spLocks noGrp="1"/>
          </p:cNvSpPr>
          <p:nvPr>
            <p:ph type="sldNum" sz="quarter" idx="10"/>
          </p:nvPr>
        </p:nvSpPr>
        <p:spPr>
          <a:xfrm>
            <a:off x="6858000" y="6673530"/>
            <a:ext cx="2124252" cy="184469"/>
          </a:xfrm>
        </p:spPr>
        <p:txBody>
          <a:bodyPr/>
          <a:lstStyle/>
          <a:p>
            <a:r>
              <a:rPr lang="en-US" dirty="0" err="1"/>
              <a:t>fizkes</a:t>
            </a:r>
            <a:r>
              <a:rPr lang="en-US" dirty="0"/>
              <a:t>/Shutterstock  </a:t>
            </a:r>
            <a:fld id="{68151E55-6873-49E2-B8D5-2F265E6F1973}" type="slidenum">
              <a:rPr lang="en-US" smtClean="0"/>
              <a:t>28</a:t>
            </a:fld>
            <a:endParaRPr lang="en-US" dirty="0"/>
          </a:p>
        </p:txBody>
      </p:sp>
    </p:spTree>
    <p:extLst>
      <p:ext uri="{BB962C8B-B14F-4D97-AF65-F5344CB8AC3E}">
        <p14:creationId xmlns:p14="http://schemas.microsoft.com/office/powerpoint/2010/main" val="421094018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C7B4B7-327A-482B-AED4-B1FAF03EEE10}"/>
              </a:ext>
            </a:extLst>
          </p:cNvPr>
          <p:cNvSpPr>
            <a:spLocks noGrp="1"/>
          </p:cNvSpPr>
          <p:nvPr>
            <p:ph type="title"/>
          </p:nvPr>
        </p:nvSpPr>
        <p:spPr>
          <a:xfrm>
            <a:off x="0" y="156463"/>
            <a:ext cx="9067800" cy="678611"/>
          </a:xfrm>
        </p:spPr>
        <p:txBody>
          <a:bodyPr>
            <a:noAutofit/>
          </a:bodyPr>
          <a:lstStyle/>
          <a:p>
            <a:r>
              <a:rPr lang="en-US" sz="2800" dirty="0"/>
              <a:t>Major Providers of Financial Management EIS Services</a:t>
            </a:r>
          </a:p>
        </p:txBody>
      </p:sp>
      <p:sp>
        <p:nvSpPr>
          <p:cNvPr id="3" name="Content Placeholder 2">
            <a:extLst>
              <a:ext uri="{FF2B5EF4-FFF2-40B4-BE49-F238E27FC236}">
                <a16:creationId xmlns:a16="http://schemas.microsoft.com/office/drawing/2014/main" id="{811046E0-03C0-4128-A124-F637ADAFB3DF}"/>
              </a:ext>
            </a:extLst>
          </p:cNvPr>
          <p:cNvSpPr>
            <a:spLocks noGrp="1"/>
          </p:cNvSpPr>
          <p:nvPr>
            <p:ph sz="quarter" idx="11"/>
          </p:nvPr>
        </p:nvSpPr>
        <p:spPr>
          <a:xfrm>
            <a:off x="274319" y="1198112"/>
            <a:ext cx="8029421" cy="2414337"/>
          </a:xfrm>
        </p:spPr>
        <p:txBody>
          <a:bodyPr>
            <a:noAutofit/>
          </a:bodyPr>
          <a:lstStyle/>
          <a:p>
            <a:r>
              <a:rPr lang="en-US" sz="2400" dirty="0"/>
              <a:t>Financial management systems software enables executives to quickly scan the internal and external environments for changes that might impact the firm’s finances.</a:t>
            </a:r>
          </a:p>
        </p:txBody>
      </p:sp>
      <p:sp>
        <p:nvSpPr>
          <p:cNvPr id="7" name="TextBox 6">
            <a:extLst>
              <a:ext uri="{FF2B5EF4-FFF2-40B4-BE49-F238E27FC236}">
                <a16:creationId xmlns:a16="http://schemas.microsoft.com/office/drawing/2014/main" id="{9A8B89F8-5005-4737-A069-62BDC92FC4ED}"/>
              </a:ext>
            </a:extLst>
          </p:cNvPr>
          <p:cNvSpPr txBox="1"/>
          <p:nvPr/>
        </p:nvSpPr>
        <p:spPr>
          <a:xfrm>
            <a:off x="274320" y="3005991"/>
            <a:ext cx="8707932" cy="1938992"/>
          </a:xfrm>
          <a:prstGeom prst="rect">
            <a:avLst/>
          </a:prstGeom>
          <a:noFill/>
        </p:spPr>
        <p:txBody>
          <a:bodyPr wrap="square" rtlCol="0">
            <a:spAutoFit/>
          </a:bodyPr>
          <a:lstStyle/>
          <a:p>
            <a:r>
              <a:rPr lang="en-US" sz="2400" dirty="0"/>
              <a:t>As major enterprise resource management (ERP) system providers, both Oracle and SAP offer financial management systems software for executives, primarily focused on major corporate or governmental institution customers.</a:t>
            </a:r>
          </a:p>
          <a:p>
            <a:endParaRPr lang="en-US" sz="2400" dirty="0"/>
          </a:p>
        </p:txBody>
      </p:sp>
      <p:sp>
        <p:nvSpPr>
          <p:cNvPr id="6" name="Slide Number Placeholder 5">
            <a:extLst>
              <a:ext uri="{FF2B5EF4-FFF2-40B4-BE49-F238E27FC236}">
                <a16:creationId xmlns:a16="http://schemas.microsoft.com/office/drawing/2014/main" id="{DA07CFE8-0AED-4C1B-BAF1-96CFE7A7F12A}"/>
              </a:ext>
            </a:extLst>
          </p:cNvPr>
          <p:cNvSpPr>
            <a:spLocks noGrp="1"/>
          </p:cNvSpPr>
          <p:nvPr>
            <p:ph type="sldNum" sz="quarter" idx="10"/>
          </p:nvPr>
        </p:nvSpPr>
        <p:spPr/>
        <p:txBody>
          <a:bodyPr/>
          <a:lstStyle/>
          <a:p>
            <a:fld id="{68151E55-6873-49E2-B8D5-2F265E6F1973}" type="slidenum">
              <a:rPr lang="en-US" smtClean="0"/>
              <a:t>29</a:t>
            </a:fld>
            <a:endParaRPr lang="en-US" dirty="0"/>
          </a:p>
        </p:txBody>
      </p:sp>
    </p:spTree>
    <p:extLst>
      <p:ext uri="{BB962C8B-B14F-4D97-AF65-F5344CB8AC3E}">
        <p14:creationId xmlns:p14="http://schemas.microsoft.com/office/powerpoint/2010/main" val="202137433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C7B4B7-327A-482B-AED4-B1FAF03EEE10}"/>
              </a:ext>
            </a:extLst>
          </p:cNvPr>
          <p:cNvSpPr>
            <a:spLocks noGrp="1"/>
          </p:cNvSpPr>
          <p:nvPr>
            <p:ph type="title"/>
          </p:nvPr>
        </p:nvSpPr>
        <p:spPr>
          <a:xfrm>
            <a:off x="0" y="48016"/>
            <a:ext cx="8458200" cy="678611"/>
          </a:xfrm>
        </p:spPr>
        <p:txBody>
          <a:bodyPr>
            <a:normAutofit/>
          </a:bodyPr>
          <a:lstStyle/>
          <a:p>
            <a:r>
              <a:rPr lang="en-US" sz="2800" dirty="0"/>
              <a:t>How Businesses Use Specific Applications</a:t>
            </a:r>
          </a:p>
        </p:txBody>
      </p:sp>
      <p:sp>
        <p:nvSpPr>
          <p:cNvPr id="3" name="Content Placeholder 2">
            <a:extLst>
              <a:ext uri="{FF2B5EF4-FFF2-40B4-BE49-F238E27FC236}">
                <a16:creationId xmlns:a16="http://schemas.microsoft.com/office/drawing/2014/main" id="{811046E0-03C0-4128-A124-F637ADAFB3DF}"/>
              </a:ext>
            </a:extLst>
          </p:cNvPr>
          <p:cNvSpPr>
            <a:spLocks noGrp="1"/>
          </p:cNvSpPr>
          <p:nvPr>
            <p:ph sz="quarter" idx="11"/>
          </p:nvPr>
        </p:nvSpPr>
        <p:spPr>
          <a:xfrm>
            <a:off x="274320" y="1047604"/>
            <a:ext cx="8530012" cy="5780853"/>
          </a:xfrm>
        </p:spPr>
        <p:txBody>
          <a:bodyPr>
            <a:normAutofit lnSpcReduction="10000"/>
          </a:bodyPr>
          <a:lstStyle/>
          <a:p>
            <a:r>
              <a:rPr lang="en-US" sz="2400" dirty="0"/>
              <a:t>Management information systems technology has revolutionized the manner in which small businesses process payments, conduct billing and keep records. </a:t>
            </a:r>
          </a:p>
          <a:p>
            <a:pPr>
              <a:spcBef>
                <a:spcPts val="600"/>
              </a:spcBef>
            </a:pPr>
            <a:r>
              <a:rPr lang="en-US" sz="2400" dirty="0"/>
              <a:t>Technology that was once the sole province of large corporations is now in the hands of small coffee shop owners.</a:t>
            </a:r>
          </a:p>
          <a:p>
            <a:pPr>
              <a:spcBef>
                <a:spcPts val="600"/>
              </a:spcBef>
            </a:pPr>
            <a:r>
              <a:rPr lang="en-US" sz="2400" dirty="0"/>
              <a:t>The single biggest impact of this technology has been in business applications that allow credit and debit payments to be processed virtually instantly.</a:t>
            </a:r>
          </a:p>
          <a:p>
            <a:pPr>
              <a:spcBef>
                <a:spcPts val="600"/>
              </a:spcBef>
            </a:pPr>
            <a:r>
              <a:rPr lang="en-US" sz="2400" dirty="0"/>
              <a:t>In addition to allowing small retailers to quickly process credit and debit card payment, business applications make it possible to accept mobile payment methods such as Apple Pay and Google Wallet using contactless, near field communications (NFC) technology. </a:t>
            </a:r>
          </a:p>
          <a:p>
            <a:pPr lvl="2">
              <a:spcBef>
                <a:spcPts val="0"/>
              </a:spcBef>
              <a:spcAft>
                <a:spcPts val="0"/>
              </a:spcAft>
            </a:pPr>
            <a:r>
              <a:rPr lang="en-US" sz="2000" dirty="0"/>
              <a:t>for many consumers, cash has become virtually obsolete.</a:t>
            </a:r>
          </a:p>
          <a:p>
            <a:endParaRPr lang="en-US" dirty="0"/>
          </a:p>
        </p:txBody>
      </p:sp>
      <p:sp>
        <p:nvSpPr>
          <p:cNvPr id="6" name="Slide Number Placeholder 5">
            <a:extLst>
              <a:ext uri="{FF2B5EF4-FFF2-40B4-BE49-F238E27FC236}">
                <a16:creationId xmlns:a16="http://schemas.microsoft.com/office/drawing/2014/main" id="{DA07CFE8-0AED-4C1B-BAF1-96CFE7A7F12A}"/>
              </a:ext>
            </a:extLst>
          </p:cNvPr>
          <p:cNvSpPr>
            <a:spLocks noGrp="1"/>
          </p:cNvSpPr>
          <p:nvPr>
            <p:ph type="sldNum" sz="quarter" idx="10"/>
          </p:nvPr>
        </p:nvSpPr>
        <p:spPr/>
        <p:txBody>
          <a:bodyPr/>
          <a:lstStyle/>
          <a:p>
            <a:fld id="{68151E55-6873-49E2-B8D5-2F265E6F1973}" type="slidenum">
              <a:rPr lang="en-US" smtClean="0"/>
              <a:t>3</a:t>
            </a:fld>
            <a:endParaRPr lang="en-US" dirty="0"/>
          </a:p>
        </p:txBody>
      </p:sp>
    </p:spTree>
    <p:extLst>
      <p:ext uri="{BB962C8B-B14F-4D97-AF65-F5344CB8AC3E}">
        <p14:creationId xmlns:p14="http://schemas.microsoft.com/office/powerpoint/2010/main" val="158720091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C7B4B7-327A-482B-AED4-B1FAF03EEE10}"/>
              </a:ext>
            </a:extLst>
          </p:cNvPr>
          <p:cNvSpPr>
            <a:spLocks noGrp="1"/>
          </p:cNvSpPr>
          <p:nvPr>
            <p:ph type="title"/>
          </p:nvPr>
        </p:nvSpPr>
        <p:spPr>
          <a:xfrm>
            <a:off x="0" y="156463"/>
            <a:ext cx="9067800" cy="678611"/>
          </a:xfrm>
        </p:spPr>
        <p:txBody>
          <a:bodyPr>
            <a:noAutofit/>
          </a:bodyPr>
          <a:lstStyle/>
          <a:p>
            <a:r>
              <a:rPr lang="en-US" sz="2800" dirty="0"/>
              <a:t>Executive Marketing Management Software</a:t>
            </a:r>
          </a:p>
        </p:txBody>
      </p:sp>
      <p:sp>
        <p:nvSpPr>
          <p:cNvPr id="3" name="Content Placeholder 2">
            <a:extLst>
              <a:ext uri="{FF2B5EF4-FFF2-40B4-BE49-F238E27FC236}">
                <a16:creationId xmlns:a16="http://schemas.microsoft.com/office/drawing/2014/main" id="{811046E0-03C0-4128-A124-F637ADAFB3DF}"/>
              </a:ext>
            </a:extLst>
          </p:cNvPr>
          <p:cNvSpPr>
            <a:spLocks noGrp="1"/>
          </p:cNvSpPr>
          <p:nvPr>
            <p:ph sz="quarter" idx="11"/>
          </p:nvPr>
        </p:nvSpPr>
        <p:spPr>
          <a:xfrm>
            <a:off x="218034" y="900931"/>
            <a:ext cx="8271058" cy="3700745"/>
          </a:xfrm>
        </p:spPr>
        <p:txBody>
          <a:bodyPr>
            <a:noAutofit/>
          </a:bodyPr>
          <a:lstStyle/>
          <a:p>
            <a:r>
              <a:rPr lang="en-US" sz="2400" b="1" dirty="0"/>
              <a:t>Executive marketing information systems</a:t>
            </a:r>
            <a:r>
              <a:rPr lang="en-US" sz="2400" dirty="0"/>
              <a:t> assist senior managers by providing visibility over the numerous processes related to marketing management. </a:t>
            </a:r>
          </a:p>
          <a:p>
            <a:pPr marL="687388" lvl="1">
              <a:spcBef>
                <a:spcPts val="0"/>
              </a:spcBef>
              <a:spcAft>
                <a:spcPts val="600"/>
              </a:spcAft>
            </a:pPr>
            <a:r>
              <a:rPr lang="en-US" dirty="0"/>
              <a:t>some of the processes include gathering marketing data, storing the data, analyzing, and distributing sales and marketing information to appropriate users</a:t>
            </a:r>
            <a:endParaRPr lang="en-US" sz="2400" dirty="0"/>
          </a:p>
        </p:txBody>
      </p:sp>
      <p:sp>
        <p:nvSpPr>
          <p:cNvPr id="6" name="Slide Number Placeholder 5">
            <a:extLst>
              <a:ext uri="{FF2B5EF4-FFF2-40B4-BE49-F238E27FC236}">
                <a16:creationId xmlns:a16="http://schemas.microsoft.com/office/drawing/2014/main" id="{DA07CFE8-0AED-4C1B-BAF1-96CFE7A7F12A}"/>
              </a:ext>
            </a:extLst>
          </p:cNvPr>
          <p:cNvSpPr>
            <a:spLocks noGrp="1"/>
          </p:cNvSpPr>
          <p:nvPr>
            <p:ph type="sldNum" sz="quarter" idx="10"/>
          </p:nvPr>
        </p:nvSpPr>
        <p:spPr/>
        <p:txBody>
          <a:bodyPr/>
          <a:lstStyle/>
          <a:p>
            <a:fld id="{68151E55-6873-49E2-B8D5-2F265E6F1973}" type="slidenum">
              <a:rPr lang="en-US" smtClean="0"/>
              <a:t>30</a:t>
            </a:fld>
            <a:endParaRPr lang="en-US" dirty="0"/>
          </a:p>
        </p:txBody>
      </p:sp>
      <p:sp>
        <p:nvSpPr>
          <p:cNvPr id="7" name="TextBox 6">
            <a:extLst>
              <a:ext uri="{FF2B5EF4-FFF2-40B4-BE49-F238E27FC236}">
                <a16:creationId xmlns:a16="http://schemas.microsoft.com/office/drawing/2014/main" id="{9A8B89F8-5005-4737-A069-62BDC92FC4ED}"/>
              </a:ext>
            </a:extLst>
          </p:cNvPr>
          <p:cNvSpPr txBox="1"/>
          <p:nvPr/>
        </p:nvSpPr>
        <p:spPr>
          <a:xfrm>
            <a:off x="179934" y="3429000"/>
            <a:ext cx="8707932" cy="2015936"/>
          </a:xfrm>
          <a:prstGeom prst="rect">
            <a:avLst/>
          </a:prstGeom>
          <a:noFill/>
        </p:spPr>
        <p:txBody>
          <a:bodyPr wrap="square" rtlCol="0">
            <a:spAutoFit/>
          </a:bodyPr>
          <a:lstStyle/>
          <a:p>
            <a:r>
              <a:rPr lang="en-US" sz="2000" dirty="0"/>
              <a:t>Information such as marketing research and environmental scanning, customer feedback, industry trends, and the advertising campaigns of competitors are often included in marketing information system data. </a:t>
            </a:r>
          </a:p>
          <a:p>
            <a:pPr marL="800100" lvl="1" indent="-342900">
              <a:spcBef>
                <a:spcPts val="600"/>
              </a:spcBef>
              <a:spcAft>
                <a:spcPts val="600"/>
              </a:spcAft>
              <a:buFont typeface="Arial" panose="020B0604020202020204" pitchFamily="34" charset="0"/>
              <a:buChar char="•"/>
            </a:pPr>
            <a:r>
              <a:rPr lang="en-US" sz="2000" dirty="0"/>
              <a:t>this information can be used to construct marketing models, assist senior managers with cost-benefit analyses, and gain better insight into an advertising campaign’s return on investment for a business</a:t>
            </a:r>
          </a:p>
        </p:txBody>
      </p:sp>
    </p:spTree>
    <p:extLst>
      <p:ext uri="{BB962C8B-B14F-4D97-AF65-F5344CB8AC3E}">
        <p14:creationId xmlns:p14="http://schemas.microsoft.com/office/powerpoint/2010/main" val="7482864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C7B4B7-327A-482B-AED4-B1FAF03EEE10}"/>
              </a:ext>
            </a:extLst>
          </p:cNvPr>
          <p:cNvSpPr>
            <a:spLocks noGrp="1"/>
          </p:cNvSpPr>
          <p:nvPr>
            <p:ph type="title"/>
          </p:nvPr>
        </p:nvSpPr>
        <p:spPr>
          <a:xfrm>
            <a:off x="0" y="48016"/>
            <a:ext cx="9067800" cy="678611"/>
          </a:xfrm>
        </p:spPr>
        <p:txBody>
          <a:bodyPr>
            <a:noAutofit/>
          </a:bodyPr>
          <a:lstStyle/>
          <a:p>
            <a:r>
              <a:rPr lang="en-US" sz="2800" dirty="0"/>
              <a:t>Review: Executive Information System Software</a:t>
            </a:r>
          </a:p>
        </p:txBody>
      </p:sp>
      <p:sp>
        <p:nvSpPr>
          <p:cNvPr id="3" name="Content Placeholder 2">
            <a:extLst>
              <a:ext uri="{FF2B5EF4-FFF2-40B4-BE49-F238E27FC236}">
                <a16:creationId xmlns:a16="http://schemas.microsoft.com/office/drawing/2014/main" id="{811046E0-03C0-4128-A124-F637ADAFB3DF}"/>
              </a:ext>
            </a:extLst>
          </p:cNvPr>
          <p:cNvSpPr>
            <a:spLocks noGrp="1"/>
          </p:cNvSpPr>
          <p:nvPr>
            <p:ph sz="quarter" idx="11"/>
          </p:nvPr>
        </p:nvSpPr>
        <p:spPr>
          <a:xfrm>
            <a:off x="153333" y="726627"/>
            <a:ext cx="8650999" cy="5946904"/>
          </a:xfrm>
        </p:spPr>
        <p:txBody>
          <a:bodyPr>
            <a:noAutofit/>
          </a:bodyPr>
          <a:lstStyle/>
          <a:p>
            <a:r>
              <a:rPr lang="en-US" sz="2400" dirty="0"/>
              <a:t>Who are executive information systems designed for? </a:t>
            </a:r>
          </a:p>
          <a:p>
            <a:pPr lvl="2">
              <a:spcBef>
                <a:spcPts val="0"/>
              </a:spcBef>
              <a:spcAft>
                <a:spcPts val="600"/>
              </a:spcAft>
            </a:pPr>
            <a:r>
              <a:rPr lang="en-US" sz="2000" dirty="0"/>
              <a:t>they are designed to expressly meet the needs of senior corporate executives of larger companies or corporations</a:t>
            </a:r>
          </a:p>
          <a:p>
            <a:pPr>
              <a:spcBef>
                <a:spcPts val="1200"/>
              </a:spcBef>
            </a:pPr>
            <a:r>
              <a:rPr lang="en-US" sz="2400" dirty="0"/>
              <a:t>What is the purpose of a dashboard? </a:t>
            </a:r>
          </a:p>
          <a:p>
            <a:pPr lvl="2">
              <a:spcBef>
                <a:spcPts val="0"/>
              </a:spcBef>
              <a:spcAft>
                <a:spcPts val="600"/>
              </a:spcAft>
            </a:pPr>
            <a:r>
              <a:rPr lang="en-US" sz="2000" dirty="0"/>
              <a:t>this is the interface that provides the executive with the ability to quickly scan the organization and note any discrepancies from anticipated norms</a:t>
            </a:r>
          </a:p>
          <a:p>
            <a:pPr lvl="2">
              <a:spcBef>
                <a:spcPts val="0"/>
              </a:spcBef>
              <a:spcAft>
                <a:spcPts val="600"/>
              </a:spcAft>
            </a:pPr>
            <a:r>
              <a:rPr lang="en-US" sz="2000" dirty="0"/>
              <a:t>it normally presents goals based on prior outcomes, and displays the organization's track toward these goals </a:t>
            </a:r>
          </a:p>
          <a:p>
            <a:pPr lvl="2">
              <a:spcBef>
                <a:spcPts val="0"/>
              </a:spcBef>
              <a:spcAft>
                <a:spcPts val="600"/>
              </a:spcAft>
            </a:pPr>
            <a:r>
              <a:rPr lang="en-US" sz="2000" dirty="0"/>
              <a:t>the dashboard allows the executive to drill down into areas of concern</a:t>
            </a:r>
          </a:p>
          <a:p>
            <a:pPr>
              <a:spcBef>
                <a:spcPts val="1200"/>
              </a:spcBef>
            </a:pPr>
            <a:r>
              <a:rPr lang="en-US" sz="2400" dirty="0"/>
              <a:t>What are the major categories of executive information system software? </a:t>
            </a:r>
          </a:p>
          <a:p>
            <a:pPr lvl="2">
              <a:spcBef>
                <a:spcPts val="0"/>
              </a:spcBef>
              <a:spcAft>
                <a:spcPts val="600"/>
              </a:spcAft>
            </a:pPr>
            <a:r>
              <a:rPr lang="en-US" sz="2000" dirty="0"/>
              <a:t>these fall into five major categories: operations management, financial management, marketing, human resources management (HRM), and supply chain management (SCM)</a:t>
            </a:r>
          </a:p>
        </p:txBody>
      </p:sp>
      <p:sp>
        <p:nvSpPr>
          <p:cNvPr id="6" name="Slide Number Placeholder 5">
            <a:extLst>
              <a:ext uri="{FF2B5EF4-FFF2-40B4-BE49-F238E27FC236}">
                <a16:creationId xmlns:a16="http://schemas.microsoft.com/office/drawing/2014/main" id="{DA07CFE8-0AED-4C1B-BAF1-96CFE7A7F12A}"/>
              </a:ext>
            </a:extLst>
          </p:cNvPr>
          <p:cNvSpPr>
            <a:spLocks noGrp="1"/>
          </p:cNvSpPr>
          <p:nvPr>
            <p:ph type="sldNum" sz="quarter" idx="10"/>
          </p:nvPr>
        </p:nvSpPr>
        <p:spPr/>
        <p:txBody>
          <a:bodyPr/>
          <a:lstStyle/>
          <a:p>
            <a:fld id="{68151E55-6873-49E2-B8D5-2F265E6F1973}" type="slidenum">
              <a:rPr lang="en-US" smtClean="0"/>
              <a:t>31</a:t>
            </a:fld>
            <a:endParaRPr lang="en-US" dirty="0"/>
          </a:p>
        </p:txBody>
      </p:sp>
    </p:spTree>
    <p:extLst>
      <p:ext uri="{BB962C8B-B14F-4D97-AF65-F5344CB8AC3E}">
        <p14:creationId xmlns:p14="http://schemas.microsoft.com/office/powerpoint/2010/main" val="185241655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C7B4B7-327A-482B-AED4-B1FAF03EEE10}"/>
              </a:ext>
            </a:extLst>
          </p:cNvPr>
          <p:cNvSpPr>
            <a:spLocks noGrp="1"/>
          </p:cNvSpPr>
          <p:nvPr>
            <p:ph type="title"/>
          </p:nvPr>
        </p:nvSpPr>
        <p:spPr>
          <a:xfrm>
            <a:off x="0" y="48016"/>
            <a:ext cx="9067800" cy="678611"/>
          </a:xfrm>
        </p:spPr>
        <p:txBody>
          <a:bodyPr>
            <a:noAutofit/>
          </a:bodyPr>
          <a:lstStyle/>
          <a:p>
            <a:r>
              <a:rPr lang="en-US" sz="2800" dirty="0"/>
              <a:t>Executive Human Resources Management Systems Software</a:t>
            </a:r>
          </a:p>
        </p:txBody>
      </p:sp>
      <p:pic>
        <p:nvPicPr>
          <p:cNvPr id="4" name="Picture 3" descr="Executive working on computer while in an airplane">
            <a:extLst>
              <a:ext uri="{FF2B5EF4-FFF2-40B4-BE49-F238E27FC236}">
                <a16:creationId xmlns:a16="http://schemas.microsoft.com/office/drawing/2014/main" id="{563F27F5-80DD-412F-87FC-75318EB2AE2E}"/>
              </a:ext>
            </a:extLst>
          </p:cNvPr>
          <p:cNvPicPr>
            <a:picLocks noChangeAspect="1"/>
          </p:cNvPicPr>
          <p:nvPr/>
        </p:nvPicPr>
        <p:blipFill>
          <a:blip r:embed="rId3"/>
          <a:stretch>
            <a:fillRect/>
          </a:stretch>
        </p:blipFill>
        <p:spPr>
          <a:xfrm>
            <a:off x="312420" y="1604086"/>
            <a:ext cx="3733800" cy="2393366"/>
          </a:xfrm>
          <a:prstGeom prst="rect">
            <a:avLst/>
          </a:prstGeom>
        </p:spPr>
      </p:pic>
      <p:sp>
        <p:nvSpPr>
          <p:cNvPr id="3" name="Content Placeholder 2">
            <a:extLst>
              <a:ext uri="{FF2B5EF4-FFF2-40B4-BE49-F238E27FC236}">
                <a16:creationId xmlns:a16="http://schemas.microsoft.com/office/drawing/2014/main" id="{811046E0-03C0-4128-A124-F637ADAFB3DF}"/>
              </a:ext>
            </a:extLst>
          </p:cNvPr>
          <p:cNvSpPr>
            <a:spLocks noGrp="1"/>
          </p:cNvSpPr>
          <p:nvPr>
            <p:ph sz="quarter" idx="11"/>
          </p:nvPr>
        </p:nvSpPr>
        <p:spPr>
          <a:xfrm>
            <a:off x="4295380" y="856167"/>
            <a:ext cx="4772420" cy="4876120"/>
          </a:xfrm>
        </p:spPr>
        <p:txBody>
          <a:bodyPr>
            <a:noAutofit/>
          </a:bodyPr>
          <a:lstStyle/>
          <a:p>
            <a:r>
              <a:rPr lang="en-US" sz="2400" b="1" dirty="0"/>
              <a:t>Executive human resources management</a:t>
            </a:r>
            <a:r>
              <a:rPr lang="en-US" sz="2400" dirty="0"/>
              <a:t> (</a:t>
            </a:r>
            <a:r>
              <a:rPr lang="en-US" sz="2400" b="1" dirty="0"/>
              <a:t>HRM</a:t>
            </a:r>
            <a:r>
              <a:rPr lang="en-US" sz="2400" dirty="0"/>
              <a:t>) systems provide executives with visibility over all areas of human resource management including personnel requirements forecasting, recruiting, selection, hiring, evaluation, training, retention (re-assignment, promotion, and grievance management), scheduling, and compensation (payroll and benefits administration). </a:t>
            </a:r>
          </a:p>
        </p:txBody>
      </p:sp>
      <p:sp>
        <p:nvSpPr>
          <p:cNvPr id="6" name="Slide Number Placeholder 5">
            <a:extLst>
              <a:ext uri="{FF2B5EF4-FFF2-40B4-BE49-F238E27FC236}">
                <a16:creationId xmlns:a16="http://schemas.microsoft.com/office/drawing/2014/main" id="{DA07CFE8-0AED-4C1B-BAF1-96CFE7A7F12A}"/>
              </a:ext>
            </a:extLst>
          </p:cNvPr>
          <p:cNvSpPr>
            <a:spLocks noGrp="1"/>
          </p:cNvSpPr>
          <p:nvPr>
            <p:ph type="sldNum" sz="quarter" idx="10"/>
          </p:nvPr>
        </p:nvSpPr>
        <p:spPr>
          <a:xfrm>
            <a:off x="6215449" y="6673530"/>
            <a:ext cx="2766803" cy="184469"/>
          </a:xfrm>
        </p:spPr>
        <p:txBody>
          <a:bodyPr/>
          <a:lstStyle/>
          <a:p>
            <a:r>
              <a:rPr lang="en-US" dirty="0"/>
              <a:t>4 PM production/Shutterstock  </a:t>
            </a:r>
            <a:fld id="{68151E55-6873-49E2-B8D5-2F265E6F1973}" type="slidenum">
              <a:rPr lang="en-US" smtClean="0"/>
              <a:t>32</a:t>
            </a:fld>
            <a:endParaRPr lang="en-US" dirty="0"/>
          </a:p>
        </p:txBody>
      </p:sp>
    </p:spTree>
    <p:extLst>
      <p:ext uri="{BB962C8B-B14F-4D97-AF65-F5344CB8AC3E}">
        <p14:creationId xmlns:p14="http://schemas.microsoft.com/office/powerpoint/2010/main" val="289841023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C7B4B7-327A-482B-AED4-B1FAF03EEE10}"/>
              </a:ext>
            </a:extLst>
          </p:cNvPr>
          <p:cNvSpPr>
            <a:spLocks noGrp="1"/>
          </p:cNvSpPr>
          <p:nvPr>
            <p:ph type="title"/>
          </p:nvPr>
        </p:nvSpPr>
        <p:spPr>
          <a:xfrm>
            <a:off x="0" y="73285"/>
            <a:ext cx="9067800" cy="678611"/>
          </a:xfrm>
        </p:spPr>
        <p:txBody>
          <a:bodyPr>
            <a:noAutofit/>
          </a:bodyPr>
          <a:lstStyle/>
          <a:p>
            <a:r>
              <a:rPr lang="en-US" sz="2800" dirty="0"/>
              <a:t>Major Providers of Human Resource Management Systems</a:t>
            </a:r>
          </a:p>
        </p:txBody>
      </p:sp>
      <p:sp>
        <p:nvSpPr>
          <p:cNvPr id="3" name="Content Placeholder 2">
            <a:extLst>
              <a:ext uri="{FF2B5EF4-FFF2-40B4-BE49-F238E27FC236}">
                <a16:creationId xmlns:a16="http://schemas.microsoft.com/office/drawing/2014/main" id="{811046E0-03C0-4128-A124-F637ADAFB3DF}"/>
              </a:ext>
            </a:extLst>
          </p:cNvPr>
          <p:cNvSpPr>
            <a:spLocks noGrp="1"/>
          </p:cNvSpPr>
          <p:nvPr>
            <p:ph sz="quarter" idx="11"/>
          </p:nvPr>
        </p:nvSpPr>
        <p:spPr>
          <a:xfrm>
            <a:off x="218034" y="835536"/>
            <a:ext cx="4831080" cy="5202688"/>
          </a:xfrm>
        </p:spPr>
        <p:txBody>
          <a:bodyPr>
            <a:noAutofit/>
          </a:bodyPr>
          <a:lstStyle/>
          <a:p>
            <a:r>
              <a:rPr lang="en-US" sz="2400" dirty="0"/>
              <a:t>Major providers such as SAP and Oracle provide comprehensive management information systems including human resources management (HRM) systems software typically for large organizations. </a:t>
            </a:r>
          </a:p>
          <a:p>
            <a:pPr lvl="2">
              <a:spcBef>
                <a:spcPts val="0"/>
              </a:spcBef>
              <a:spcAft>
                <a:spcPts val="600"/>
              </a:spcAft>
            </a:pPr>
            <a:r>
              <a:rPr lang="en-US" sz="2000" dirty="0"/>
              <a:t>Salesforce, though primarily known for its customer relationship management (CRM) systems, also offers HRM software for its users </a:t>
            </a:r>
          </a:p>
          <a:p>
            <a:pPr lvl="2">
              <a:spcBef>
                <a:spcPts val="0"/>
              </a:spcBef>
              <a:spcAft>
                <a:spcPts val="600"/>
              </a:spcAft>
            </a:pPr>
            <a:r>
              <a:rPr lang="en-US" sz="2000" dirty="0"/>
              <a:t>Workday Inc., based in Pleasanton, CA, offers a Cloud-based HRM system for both large and small corporations</a:t>
            </a:r>
          </a:p>
        </p:txBody>
      </p:sp>
      <p:sp>
        <p:nvSpPr>
          <p:cNvPr id="6" name="Slide Number Placeholder 5">
            <a:extLst>
              <a:ext uri="{FF2B5EF4-FFF2-40B4-BE49-F238E27FC236}">
                <a16:creationId xmlns:a16="http://schemas.microsoft.com/office/drawing/2014/main" id="{DA07CFE8-0AED-4C1B-BAF1-96CFE7A7F12A}"/>
              </a:ext>
            </a:extLst>
          </p:cNvPr>
          <p:cNvSpPr>
            <a:spLocks noGrp="1"/>
          </p:cNvSpPr>
          <p:nvPr>
            <p:ph type="sldNum" sz="quarter" idx="10"/>
          </p:nvPr>
        </p:nvSpPr>
        <p:spPr>
          <a:xfrm>
            <a:off x="6549081" y="6673530"/>
            <a:ext cx="2433171" cy="184469"/>
          </a:xfrm>
        </p:spPr>
        <p:txBody>
          <a:bodyPr/>
          <a:lstStyle/>
          <a:p>
            <a:r>
              <a:rPr lang="en-US" dirty="0"/>
              <a:t>  </a:t>
            </a:r>
            <a:r>
              <a:rPr lang="en-US" dirty="0" err="1"/>
              <a:t>fizkes</a:t>
            </a:r>
            <a:r>
              <a:rPr lang="en-US" dirty="0"/>
              <a:t>/Shutterstock </a:t>
            </a:r>
            <a:fld id="{68151E55-6873-49E2-B8D5-2F265E6F1973}" type="slidenum">
              <a:rPr lang="en-US" smtClean="0"/>
              <a:t>33</a:t>
            </a:fld>
            <a:endParaRPr lang="en-US" dirty="0"/>
          </a:p>
        </p:txBody>
      </p:sp>
      <p:pic>
        <p:nvPicPr>
          <p:cNvPr id="5" name="Picture 4" descr="Human Resource Manager talking with employees">
            <a:extLst>
              <a:ext uri="{FF2B5EF4-FFF2-40B4-BE49-F238E27FC236}">
                <a16:creationId xmlns:a16="http://schemas.microsoft.com/office/drawing/2014/main" id="{BD54D2BC-E493-451D-97CC-0189962BBE27}"/>
              </a:ext>
            </a:extLst>
          </p:cNvPr>
          <p:cNvPicPr>
            <a:picLocks noChangeAspect="1"/>
          </p:cNvPicPr>
          <p:nvPr/>
        </p:nvPicPr>
        <p:blipFill>
          <a:blip r:embed="rId3"/>
          <a:stretch>
            <a:fillRect/>
          </a:stretch>
        </p:blipFill>
        <p:spPr>
          <a:xfrm>
            <a:off x="5154352" y="2141682"/>
            <a:ext cx="3649980" cy="2430887"/>
          </a:xfrm>
          <a:prstGeom prst="rect">
            <a:avLst/>
          </a:prstGeom>
        </p:spPr>
      </p:pic>
    </p:spTree>
    <p:extLst>
      <p:ext uri="{BB962C8B-B14F-4D97-AF65-F5344CB8AC3E}">
        <p14:creationId xmlns:p14="http://schemas.microsoft.com/office/powerpoint/2010/main" val="305004491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C7B4B7-327A-482B-AED4-B1FAF03EEE10}"/>
              </a:ext>
            </a:extLst>
          </p:cNvPr>
          <p:cNvSpPr>
            <a:spLocks noGrp="1"/>
          </p:cNvSpPr>
          <p:nvPr>
            <p:ph type="title"/>
          </p:nvPr>
        </p:nvSpPr>
        <p:spPr>
          <a:xfrm>
            <a:off x="0" y="73285"/>
            <a:ext cx="9067800" cy="678611"/>
          </a:xfrm>
        </p:spPr>
        <p:txBody>
          <a:bodyPr>
            <a:noAutofit/>
          </a:bodyPr>
          <a:lstStyle/>
          <a:p>
            <a:r>
              <a:rPr lang="en-US" sz="2800" dirty="0"/>
              <a:t>Enterprise Resource Planning System Software</a:t>
            </a:r>
          </a:p>
        </p:txBody>
      </p:sp>
      <p:sp>
        <p:nvSpPr>
          <p:cNvPr id="3" name="Content Placeholder 2">
            <a:extLst>
              <a:ext uri="{FF2B5EF4-FFF2-40B4-BE49-F238E27FC236}">
                <a16:creationId xmlns:a16="http://schemas.microsoft.com/office/drawing/2014/main" id="{811046E0-03C0-4128-A124-F637ADAFB3DF}"/>
              </a:ext>
            </a:extLst>
          </p:cNvPr>
          <p:cNvSpPr>
            <a:spLocks noGrp="1"/>
          </p:cNvSpPr>
          <p:nvPr>
            <p:ph sz="quarter" idx="11"/>
          </p:nvPr>
        </p:nvSpPr>
        <p:spPr>
          <a:xfrm>
            <a:off x="161748" y="751896"/>
            <a:ext cx="4478832" cy="5921635"/>
          </a:xfrm>
        </p:spPr>
        <p:txBody>
          <a:bodyPr>
            <a:noAutofit/>
          </a:bodyPr>
          <a:lstStyle/>
          <a:p>
            <a:r>
              <a:rPr lang="en-US" b="1" dirty="0"/>
              <a:t>Enterprise resource planning</a:t>
            </a:r>
            <a:r>
              <a:rPr lang="en-US" dirty="0"/>
              <a:t> (</a:t>
            </a:r>
            <a:r>
              <a:rPr lang="en-US" b="1" dirty="0"/>
              <a:t>ERP</a:t>
            </a:r>
            <a:r>
              <a:rPr lang="en-US" dirty="0"/>
              <a:t>) integrates the management of nearly all aspects of an organization. </a:t>
            </a:r>
          </a:p>
          <a:p>
            <a:pPr lvl="2">
              <a:spcBef>
                <a:spcPts val="0"/>
              </a:spcBef>
              <a:spcAft>
                <a:spcPts val="600"/>
              </a:spcAft>
            </a:pPr>
            <a:r>
              <a:rPr lang="en-US" sz="2000" dirty="0"/>
              <a:t>typically, ERP incorporates a suite of business applications in a unified system </a:t>
            </a:r>
          </a:p>
          <a:p>
            <a:pPr lvl="2">
              <a:spcBef>
                <a:spcPts val="0"/>
              </a:spcBef>
              <a:spcAft>
                <a:spcPts val="600"/>
              </a:spcAft>
            </a:pPr>
            <a:r>
              <a:rPr lang="en-US" sz="2000" dirty="0"/>
              <a:t>business applications supported and coordinated in an ERP include finance and accounting systems, human resource systems, production systems, logistics (supply chain management, and inventory) systems, customer resource management systems, sales and marketing systems, and many others that depend on the type of organization</a:t>
            </a:r>
          </a:p>
        </p:txBody>
      </p:sp>
      <p:pic>
        <p:nvPicPr>
          <p:cNvPr id="4" name="Picture 3" descr="Employees viewing ERP software on a tablet">
            <a:extLst>
              <a:ext uri="{FF2B5EF4-FFF2-40B4-BE49-F238E27FC236}">
                <a16:creationId xmlns:a16="http://schemas.microsoft.com/office/drawing/2014/main" id="{F9493731-5F13-405E-B817-DB168E2822F1}"/>
              </a:ext>
            </a:extLst>
          </p:cNvPr>
          <p:cNvPicPr>
            <a:picLocks noChangeAspect="1"/>
          </p:cNvPicPr>
          <p:nvPr/>
        </p:nvPicPr>
        <p:blipFill>
          <a:blip r:embed="rId3"/>
          <a:stretch>
            <a:fillRect/>
          </a:stretch>
        </p:blipFill>
        <p:spPr>
          <a:xfrm>
            <a:off x="5151692" y="1391600"/>
            <a:ext cx="3474720" cy="2321113"/>
          </a:xfrm>
          <a:prstGeom prst="rect">
            <a:avLst/>
          </a:prstGeom>
        </p:spPr>
      </p:pic>
      <p:sp>
        <p:nvSpPr>
          <p:cNvPr id="7" name="TextBox 6" descr="Manager using an ERP form on a tablet">
            <a:extLst>
              <a:ext uri="{FF2B5EF4-FFF2-40B4-BE49-F238E27FC236}">
                <a16:creationId xmlns:a16="http://schemas.microsoft.com/office/drawing/2014/main" id="{CD9B9D21-A1A9-48C6-B056-C0D24F9EB7A5}"/>
              </a:ext>
            </a:extLst>
          </p:cNvPr>
          <p:cNvSpPr txBox="1"/>
          <p:nvPr/>
        </p:nvSpPr>
        <p:spPr>
          <a:xfrm>
            <a:off x="5414588" y="3835184"/>
            <a:ext cx="3116866" cy="1631216"/>
          </a:xfrm>
          <a:prstGeom prst="rect">
            <a:avLst/>
          </a:prstGeom>
          <a:noFill/>
        </p:spPr>
        <p:txBody>
          <a:bodyPr wrap="square" rtlCol="0">
            <a:spAutoFit/>
          </a:bodyPr>
          <a:lstStyle/>
          <a:p>
            <a:r>
              <a:rPr lang="en-US" sz="2000" dirty="0"/>
              <a:t>Increasingly, ERP forms and reports are available on mobile devices, making the information far more accessible.</a:t>
            </a:r>
          </a:p>
        </p:txBody>
      </p:sp>
      <p:sp>
        <p:nvSpPr>
          <p:cNvPr id="6" name="Slide Number Placeholder 5">
            <a:extLst>
              <a:ext uri="{FF2B5EF4-FFF2-40B4-BE49-F238E27FC236}">
                <a16:creationId xmlns:a16="http://schemas.microsoft.com/office/drawing/2014/main" id="{DA07CFE8-0AED-4C1B-BAF1-96CFE7A7F12A}"/>
              </a:ext>
            </a:extLst>
          </p:cNvPr>
          <p:cNvSpPr>
            <a:spLocks noGrp="1"/>
          </p:cNvSpPr>
          <p:nvPr>
            <p:ph type="sldNum" sz="quarter" idx="10"/>
          </p:nvPr>
        </p:nvSpPr>
        <p:spPr>
          <a:xfrm>
            <a:off x="6524368" y="6673530"/>
            <a:ext cx="2457884" cy="184469"/>
          </a:xfrm>
        </p:spPr>
        <p:txBody>
          <a:bodyPr/>
          <a:lstStyle/>
          <a:p>
            <a:r>
              <a:rPr lang="en-US" dirty="0"/>
              <a:t>Andriy Popov/123RF </a:t>
            </a:r>
            <a:fld id="{68151E55-6873-49E2-B8D5-2F265E6F1973}" type="slidenum">
              <a:rPr lang="en-US" smtClean="0"/>
              <a:t>34</a:t>
            </a:fld>
            <a:endParaRPr lang="en-US" dirty="0"/>
          </a:p>
        </p:txBody>
      </p:sp>
    </p:spTree>
    <p:extLst>
      <p:ext uri="{BB962C8B-B14F-4D97-AF65-F5344CB8AC3E}">
        <p14:creationId xmlns:p14="http://schemas.microsoft.com/office/powerpoint/2010/main" val="428676751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C7B4B7-327A-482B-AED4-B1FAF03EEE10}"/>
              </a:ext>
            </a:extLst>
          </p:cNvPr>
          <p:cNvSpPr>
            <a:spLocks noGrp="1"/>
          </p:cNvSpPr>
          <p:nvPr>
            <p:ph type="title"/>
          </p:nvPr>
        </p:nvSpPr>
        <p:spPr>
          <a:xfrm>
            <a:off x="0" y="48016"/>
            <a:ext cx="9067800" cy="678611"/>
          </a:xfrm>
        </p:spPr>
        <p:txBody>
          <a:bodyPr>
            <a:noAutofit/>
          </a:bodyPr>
          <a:lstStyle/>
          <a:p>
            <a:r>
              <a:rPr lang="en-US" sz="2800" dirty="0"/>
              <a:t>Elements of Enterprise Resource Planning System Software</a:t>
            </a:r>
          </a:p>
        </p:txBody>
      </p:sp>
      <p:pic>
        <p:nvPicPr>
          <p:cNvPr id="5" name="Picture 4" descr="Diagram of what is included in an ERP, Accounting, Access control, planning, production, storage, technology, sales">
            <a:extLst>
              <a:ext uri="{FF2B5EF4-FFF2-40B4-BE49-F238E27FC236}">
                <a16:creationId xmlns:a16="http://schemas.microsoft.com/office/drawing/2014/main" id="{189DB936-579B-44F0-BA99-10E0CCD11628}"/>
              </a:ext>
            </a:extLst>
          </p:cNvPr>
          <p:cNvPicPr>
            <a:picLocks noChangeAspect="1"/>
          </p:cNvPicPr>
          <p:nvPr/>
        </p:nvPicPr>
        <p:blipFill>
          <a:blip r:embed="rId3"/>
          <a:stretch>
            <a:fillRect/>
          </a:stretch>
        </p:blipFill>
        <p:spPr>
          <a:xfrm>
            <a:off x="289560" y="1579320"/>
            <a:ext cx="3733800" cy="2486711"/>
          </a:xfrm>
          <a:prstGeom prst="rect">
            <a:avLst/>
          </a:prstGeom>
        </p:spPr>
      </p:pic>
      <p:sp>
        <p:nvSpPr>
          <p:cNvPr id="3" name="Content Placeholder 2">
            <a:extLst>
              <a:ext uri="{FF2B5EF4-FFF2-40B4-BE49-F238E27FC236}">
                <a16:creationId xmlns:a16="http://schemas.microsoft.com/office/drawing/2014/main" id="{811046E0-03C0-4128-A124-F637ADAFB3DF}"/>
              </a:ext>
            </a:extLst>
          </p:cNvPr>
          <p:cNvSpPr>
            <a:spLocks noGrp="1"/>
          </p:cNvSpPr>
          <p:nvPr>
            <p:ph sz="quarter" idx="11"/>
          </p:nvPr>
        </p:nvSpPr>
        <p:spPr>
          <a:xfrm>
            <a:off x="4295380" y="856167"/>
            <a:ext cx="4772420" cy="4876120"/>
          </a:xfrm>
        </p:spPr>
        <p:txBody>
          <a:bodyPr>
            <a:noAutofit/>
          </a:bodyPr>
          <a:lstStyle/>
          <a:p>
            <a:r>
              <a:rPr lang="en-US" sz="2400" dirty="0"/>
              <a:t>(ERP) software centralizes the key business applications of a corporation, it contains all the software required to manage every corporation’s departments, including finances and accounting, human resources (HR), operations and manufacturing, supply chain (SCM) and inventory management systems, as well as customer relationship management (CRM) software.</a:t>
            </a:r>
          </a:p>
        </p:txBody>
      </p:sp>
      <p:sp>
        <p:nvSpPr>
          <p:cNvPr id="6" name="Slide Number Placeholder 5">
            <a:extLst>
              <a:ext uri="{FF2B5EF4-FFF2-40B4-BE49-F238E27FC236}">
                <a16:creationId xmlns:a16="http://schemas.microsoft.com/office/drawing/2014/main" id="{DA07CFE8-0AED-4C1B-BAF1-96CFE7A7F12A}"/>
              </a:ext>
            </a:extLst>
          </p:cNvPr>
          <p:cNvSpPr>
            <a:spLocks noGrp="1"/>
          </p:cNvSpPr>
          <p:nvPr>
            <p:ph type="sldNum" sz="quarter" idx="10"/>
          </p:nvPr>
        </p:nvSpPr>
        <p:spPr>
          <a:xfrm>
            <a:off x="6313353" y="6606097"/>
            <a:ext cx="2754447" cy="407773"/>
          </a:xfrm>
        </p:spPr>
        <p:txBody>
          <a:bodyPr/>
          <a:lstStyle/>
          <a:p>
            <a:r>
              <a:rPr lang="en-US" dirty="0" err="1"/>
              <a:t>Suriyapong</a:t>
            </a:r>
            <a:r>
              <a:rPr lang="en-US" dirty="0"/>
              <a:t> </a:t>
            </a:r>
            <a:r>
              <a:rPr lang="en-US" dirty="0" err="1"/>
              <a:t>Thongsawang</a:t>
            </a:r>
            <a:r>
              <a:rPr lang="en-US" dirty="0"/>
              <a:t>/123RF  </a:t>
            </a:r>
            <a:fld id="{68151E55-6873-49E2-B8D5-2F265E6F1973}" type="slidenum">
              <a:rPr lang="en-US" smtClean="0"/>
              <a:pPr/>
              <a:t>35</a:t>
            </a:fld>
            <a:endParaRPr lang="en-US" dirty="0"/>
          </a:p>
        </p:txBody>
      </p:sp>
    </p:spTree>
    <p:extLst>
      <p:ext uri="{BB962C8B-B14F-4D97-AF65-F5344CB8AC3E}">
        <p14:creationId xmlns:p14="http://schemas.microsoft.com/office/powerpoint/2010/main" val="217095334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C7B4B7-327A-482B-AED4-B1FAF03EEE10}"/>
              </a:ext>
            </a:extLst>
          </p:cNvPr>
          <p:cNvSpPr>
            <a:spLocks noGrp="1"/>
          </p:cNvSpPr>
          <p:nvPr>
            <p:ph type="title"/>
          </p:nvPr>
        </p:nvSpPr>
        <p:spPr>
          <a:xfrm>
            <a:off x="0" y="48016"/>
            <a:ext cx="9067800" cy="678611"/>
          </a:xfrm>
        </p:spPr>
        <p:txBody>
          <a:bodyPr>
            <a:noAutofit/>
          </a:bodyPr>
          <a:lstStyle/>
          <a:p>
            <a:r>
              <a:rPr lang="en-US" sz="2800" dirty="0"/>
              <a:t>Elements of Enterprise Resource Planning System Software (cont.)</a:t>
            </a:r>
          </a:p>
        </p:txBody>
      </p:sp>
      <p:sp>
        <p:nvSpPr>
          <p:cNvPr id="3" name="Content Placeholder 2">
            <a:extLst>
              <a:ext uri="{FF2B5EF4-FFF2-40B4-BE49-F238E27FC236}">
                <a16:creationId xmlns:a16="http://schemas.microsoft.com/office/drawing/2014/main" id="{811046E0-03C0-4128-A124-F637ADAFB3DF}"/>
              </a:ext>
            </a:extLst>
          </p:cNvPr>
          <p:cNvSpPr>
            <a:spLocks noGrp="1"/>
          </p:cNvSpPr>
          <p:nvPr>
            <p:ph sz="quarter" idx="11"/>
          </p:nvPr>
        </p:nvSpPr>
        <p:spPr>
          <a:xfrm>
            <a:off x="274320" y="990940"/>
            <a:ext cx="8519160" cy="4876120"/>
          </a:xfrm>
        </p:spPr>
        <p:txBody>
          <a:bodyPr>
            <a:noAutofit/>
          </a:bodyPr>
          <a:lstStyle/>
          <a:p>
            <a:r>
              <a:rPr lang="en-US" sz="2400" dirty="0"/>
              <a:t>To accomplish its tasks, an ERP system requires a robust data analytics system that retrieves data from all applicable internal and external data warehouses. </a:t>
            </a:r>
          </a:p>
          <a:p>
            <a:pPr lvl="2">
              <a:spcBef>
                <a:spcPts val="0"/>
              </a:spcBef>
              <a:spcAft>
                <a:spcPts val="600"/>
              </a:spcAft>
            </a:pPr>
            <a:r>
              <a:rPr lang="en-US" sz="2000" dirty="0"/>
              <a:t>it also uses advanced modelling software to provide the required decision support system, executive information system (EIS) or business intelligence (BI) system, and all the coordinating aspects that are valuable to an organization </a:t>
            </a:r>
          </a:p>
          <a:p>
            <a:pPr lvl="2">
              <a:spcBef>
                <a:spcPts val="0"/>
              </a:spcBef>
              <a:spcAft>
                <a:spcPts val="600"/>
              </a:spcAft>
            </a:pPr>
            <a:r>
              <a:rPr lang="en-US" sz="2000" dirty="0"/>
              <a:t>finally, an ERP must have a user interface comprehensive enough to meet the needs of all departmental managers while being intuitive enough to satisfy senior executives</a:t>
            </a:r>
          </a:p>
          <a:p>
            <a:pPr lvl="3">
              <a:spcBef>
                <a:spcPts val="0"/>
              </a:spcBef>
              <a:spcAft>
                <a:spcPts val="600"/>
              </a:spcAft>
            </a:pPr>
            <a:r>
              <a:rPr lang="en-US" sz="2000" dirty="0"/>
              <a:t>this user interface, or dashboard, is arguably the most critical part of any ERP since any value coming from the significant investment is only realized through the information available through this dashboard</a:t>
            </a:r>
          </a:p>
        </p:txBody>
      </p:sp>
      <p:sp>
        <p:nvSpPr>
          <p:cNvPr id="6" name="Slide Number Placeholder 5">
            <a:extLst>
              <a:ext uri="{FF2B5EF4-FFF2-40B4-BE49-F238E27FC236}">
                <a16:creationId xmlns:a16="http://schemas.microsoft.com/office/drawing/2014/main" id="{DA07CFE8-0AED-4C1B-BAF1-96CFE7A7F12A}"/>
              </a:ext>
            </a:extLst>
          </p:cNvPr>
          <p:cNvSpPr>
            <a:spLocks noGrp="1"/>
          </p:cNvSpPr>
          <p:nvPr>
            <p:ph type="sldNum" sz="quarter" idx="10"/>
          </p:nvPr>
        </p:nvSpPr>
        <p:spPr/>
        <p:txBody>
          <a:bodyPr/>
          <a:lstStyle/>
          <a:p>
            <a:fld id="{68151E55-6873-49E2-B8D5-2F265E6F1973}" type="slidenum">
              <a:rPr lang="en-US" smtClean="0"/>
              <a:t>36</a:t>
            </a:fld>
            <a:endParaRPr lang="en-US" dirty="0"/>
          </a:p>
        </p:txBody>
      </p:sp>
    </p:spTree>
    <p:extLst>
      <p:ext uri="{BB962C8B-B14F-4D97-AF65-F5344CB8AC3E}">
        <p14:creationId xmlns:p14="http://schemas.microsoft.com/office/powerpoint/2010/main" val="103430225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C7B4B7-327A-482B-AED4-B1FAF03EEE10}"/>
              </a:ext>
            </a:extLst>
          </p:cNvPr>
          <p:cNvSpPr>
            <a:spLocks noGrp="1"/>
          </p:cNvSpPr>
          <p:nvPr>
            <p:ph type="title"/>
          </p:nvPr>
        </p:nvSpPr>
        <p:spPr>
          <a:xfrm>
            <a:off x="0" y="73285"/>
            <a:ext cx="9067800" cy="678611"/>
          </a:xfrm>
        </p:spPr>
        <p:txBody>
          <a:bodyPr>
            <a:noAutofit/>
          </a:bodyPr>
          <a:lstStyle/>
          <a:p>
            <a:r>
              <a:rPr lang="en-US" sz="2800" dirty="0"/>
              <a:t>Major Manufacturers</a:t>
            </a:r>
          </a:p>
        </p:txBody>
      </p:sp>
      <p:sp>
        <p:nvSpPr>
          <p:cNvPr id="3" name="Content Placeholder 2">
            <a:extLst>
              <a:ext uri="{FF2B5EF4-FFF2-40B4-BE49-F238E27FC236}">
                <a16:creationId xmlns:a16="http://schemas.microsoft.com/office/drawing/2014/main" id="{811046E0-03C0-4128-A124-F637ADAFB3DF}"/>
              </a:ext>
            </a:extLst>
          </p:cNvPr>
          <p:cNvSpPr>
            <a:spLocks noGrp="1"/>
          </p:cNvSpPr>
          <p:nvPr>
            <p:ph sz="quarter" idx="11"/>
          </p:nvPr>
        </p:nvSpPr>
        <p:spPr>
          <a:xfrm>
            <a:off x="218034" y="835535"/>
            <a:ext cx="8604690" cy="5504305"/>
          </a:xfrm>
        </p:spPr>
        <p:txBody>
          <a:bodyPr>
            <a:noAutofit/>
          </a:bodyPr>
          <a:lstStyle/>
          <a:p>
            <a:r>
              <a:rPr lang="en-US" sz="2400" dirty="0"/>
              <a:t>Because of the development of Cloud-based ERP systems by firms such as Microsoft, SAP, and Oracle, ERP systems are now available for smaller businesses that may not have the capital to invest in large in-house IT systems and the requisite IT specialists. </a:t>
            </a:r>
          </a:p>
          <a:p>
            <a:pPr lvl="2"/>
            <a:r>
              <a:rPr lang="en-US" sz="2000" dirty="0"/>
              <a:t>cloud-based ERP systems are easily scalable to easily meet the needs of relatively small companies</a:t>
            </a:r>
          </a:p>
        </p:txBody>
      </p:sp>
      <p:sp>
        <p:nvSpPr>
          <p:cNvPr id="6" name="Slide Number Placeholder 5">
            <a:extLst>
              <a:ext uri="{FF2B5EF4-FFF2-40B4-BE49-F238E27FC236}">
                <a16:creationId xmlns:a16="http://schemas.microsoft.com/office/drawing/2014/main" id="{DA07CFE8-0AED-4C1B-BAF1-96CFE7A7F12A}"/>
              </a:ext>
            </a:extLst>
          </p:cNvPr>
          <p:cNvSpPr>
            <a:spLocks noGrp="1"/>
          </p:cNvSpPr>
          <p:nvPr>
            <p:ph type="sldNum" sz="quarter" idx="10"/>
          </p:nvPr>
        </p:nvSpPr>
        <p:spPr/>
        <p:txBody>
          <a:bodyPr/>
          <a:lstStyle/>
          <a:p>
            <a:fld id="{68151E55-6873-49E2-B8D5-2F265E6F1973}" type="slidenum">
              <a:rPr lang="en-US" smtClean="0"/>
              <a:t>37</a:t>
            </a:fld>
            <a:endParaRPr lang="en-US" dirty="0"/>
          </a:p>
        </p:txBody>
      </p:sp>
      <p:sp>
        <p:nvSpPr>
          <p:cNvPr id="7" name="TextBox 6">
            <a:extLst>
              <a:ext uri="{FF2B5EF4-FFF2-40B4-BE49-F238E27FC236}">
                <a16:creationId xmlns:a16="http://schemas.microsoft.com/office/drawing/2014/main" id="{A585D374-939C-4F7B-9F47-D91DDBE716C8}"/>
              </a:ext>
            </a:extLst>
          </p:cNvPr>
          <p:cNvSpPr txBox="1"/>
          <p:nvPr/>
        </p:nvSpPr>
        <p:spPr>
          <a:xfrm>
            <a:off x="321276" y="3710940"/>
            <a:ext cx="8822724" cy="984885"/>
          </a:xfrm>
          <a:prstGeom prst="rect">
            <a:avLst/>
          </a:prstGeom>
          <a:noFill/>
        </p:spPr>
        <p:txBody>
          <a:bodyPr wrap="square" rtlCol="0">
            <a:spAutoFit/>
          </a:bodyPr>
          <a:lstStyle/>
          <a:p>
            <a:r>
              <a:rPr lang="en-US" sz="2000" dirty="0"/>
              <a:t>Other major competitors in the ERP systems market include Epicor, based in Austin, TX, and the Sage Group, based in Newcastle-upon-Tyne, in the U.K.</a:t>
            </a:r>
          </a:p>
          <a:p>
            <a:endParaRPr lang="en-US" dirty="0"/>
          </a:p>
        </p:txBody>
      </p:sp>
    </p:spTree>
    <p:extLst>
      <p:ext uri="{BB962C8B-B14F-4D97-AF65-F5344CB8AC3E}">
        <p14:creationId xmlns:p14="http://schemas.microsoft.com/office/powerpoint/2010/main" val="412728448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C7B4B7-327A-482B-AED4-B1FAF03EEE10}"/>
              </a:ext>
            </a:extLst>
          </p:cNvPr>
          <p:cNvSpPr>
            <a:spLocks noGrp="1"/>
          </p:cNvSpPr>
          <p:nvPr>
            <p:ph type="title"/>
          </p:nvPr>
        </p:nvSpPr>
        <p:spPr>
          <a:xfrm>
            <a:off x="0" y="48016"/>
            <a:ext cx="9067800" cy="678611"/>
          </a:xfrm>
        </p:spPr>
        <p:txBody>
          <a:bodyPr>
            <a:noAutofit/>
          </a:bodyPr>
          <a:lstStyle/>
          <a:p>
            <a:r>
              <a:rPr lang="en-US" sz="2800" dirty="0"/>
              <a:t>Review: HRS and ERP Software</a:t>
            </a:r>
          </a:p>
        </p:txBody>
      </p:sp>
      <p:sp>
        <p:nvSpPr>
          <p:cNvPr id="3" name="Content Placeholder 2">
            <a:extLst>
              <a:ext uri="{FF2B5EF4-FFF2-40B4-BE49-F238E27FC236}">
                <a16:creationId xmlns:a16="http://schemas.microsoft.com/office/drawing/2014/main" id="{811046E0-03C0-4128-A124-F637ADAFB3DF}"/>
              </a:ext>
            </a:extLst>
          </p:cNvPr>
          <p:cNvSpPr>
            <a:spLocks noGrp="1"/>
          </p:cNvSpPr>
          <p:nvPr>
            <p:ph sz="quarter" idx="11"/>
          </p:nvPr>
        </p:nvSpPr>
        <p:spPr>
          <a:xfrm>
            <a:off x="274320" y="726627"/>
            <a:ext cx="8519160" cy="5946904"/>
          </a:xfrm>
        </p:spPr>
        <p:txBody>
          <a:bodyPr>
            <a:noAutofit/>
          </a:bodyPr>
          <a:lstStyle/>
          <a:p>
            <a:r>
              <a:rPr lang="en-US" sz="2400" dirty="0"/>
              <a:t>What are at least three areas covered by human resources management systems? </a:t>
            </a:r>
          </a:p>
          <a:p>
            <a:pPr lvl="2">
              <a:spcBef>
                <a:spcPts val="0"/>
              </a:spcBef>
              <a:spcAft>
                <a:spcPts val="600"/>
              </a:spcAft>
            </a:pPr>
            <a:r>
              <a:rPr lang="en-US" sz="2000" dirty="0"/>
              <a:t>here are 9: personnel requirements forecasting, recruiting, selection, hiring, evaluation, training, retention (re-assignment, promotion, and grievance management), scheduling, and compensation (payroll and benefits administration)</a:t>
            </a:r>
          </a:p>
          <a:p>
            <a:pPr>
              <a:spcBef>
                <a:spcPts val="1200"/>
              </a:spcBef>
            </a:pPr>
            <a:r>
              <a:rPr lang="en-US" sz="2400" dirty="0"/>
              <a:t>What is an ERP and what does it do? </a:t>
            </a:r>
          </a:p>
          <a:p>
            <a:pPr lvl="2">
              <a:spcBef>
                <a:spcPts val="0"/>
              </a:spcBef>
              <a:spcAft>
                <a:spcPts val="600"/>
              </a:spcAft>
            </a:pPr>
            <a:r>
              <a:rPr lang="en-US" sz="2000" dirty="0"/>
              <a:t>enterprise resource planning (ERP) incorporates a suite of business applications in a unified system including finance and accounting systems, human resource systems, production systems, logistics (supply chain management, and inventory) systems, customer resource management systems, sales and marketing systems, and others, depending on the type of organization</a:t>
            </a:r>
          </a:p>
          <a:p>
            <a:pPr>
              <a:spcBef>
                <a:spcPts val="1200"/>
              </a:spcBef>
            </a:pPr>
            <a:r>
              <a:rPr lang="en-US" sz="2400" dirty="0"/>
              <a:t>What is the benefit of a Cloud-based ERP system?</a:t>
            </a:r>
          </a:p>
          <a:p>
            <a:pPr lvl="2">
              <a:spcBef>
                <a:spcPts val="0"/>
              </a:spcBef>
              <a:spcAft>
                <a:spcPts val="600"/>
              </a:spcAft>
            </a:pPr>
            <a:r>
              <a:rPr lang="en-US" sz="2000" dirty="0"/>
              <a:t>are easily scalable to easily meet the needs of relatively small companies.  </a:t>
            </a:r>
          </a:p>
          <a:p>
            <a:r>
              <a:rPr lang="en-US" sz="2000" dirty="0"/>
              <a:t> 	</a:t>
            </a:r>
          </a:p>
        </p:txBody>
      </p:sp>
      <p:sp>
        <p:nvSpPr>
          <p:cNvPr id="6" name="Slide Number Placeholder 5">
            <a:extLst>
              <a:ext uri="{FF2B5EF4-FFF2-40B4-BE49-F238E27FC236}">
                <a16:creationId xmlns:a16="http://schemas.microsoft.com/office/drawing/2014/main" id="{DA07CFE8-0AED-4C1B-BAF1-96CFE7A7F12A}"/>
              </a:ext>
            </a:extLst>
          </p:cNvPr>
          <p:cNvSpPr>
            <a:spLocks noGrp="1"/>
          </p:cNvSpPr>
          <p:nvPr>
            <p:ph type="sldNum" sz="quarter" idx="10"/>
          </p:nvPr>
        </p:nvSpPr>
        <p:spPr/>
        <p:txBody>
          <a:bodyPr/>
          <a:lstStyle/>
          <a:p>
            <a:fld id="{68151E55-6873-49E2-B8D5-2F265E6F1973}" type="slidenum">
              <a:rPr lang="en-US" smtClean="0"/>
              <a:t>38</a:t>
            </a:fld>
            <a:endParaRPr lang="en-US" dirty="0"/>
          </a:p>
        </p:txBody>
      </p:sp>
    </p:spTree>
    <p:extLst>
      <p:ext uri="{BB962C8B-B14F-4D97-AF65-F5344CB8AC3E}">
        <p14:creationId xmlns:p14="http://schemas.microsoft.com/office/powerpoint/2010/main" val="243312646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C7B4B7-327A-482B-AED4-B1FAF03EEE10}"/>
              </a:ext>
            </a:extLst>
          </p:cNvPr>
          <p:cNvSpPr>
            <a:spLocks noGrp="1"/>
          </p:cNvSpPr>
          <p:nvPr>
            <p:ph type="title"/>
          </p:nvPr>
        </p:nvSpPr>
        <p:spPr>
          <a:xfrm>
            <a:off x="0" y="48016"/>
            <a:ext cx="9067800" cy="678611"/>
          </a:xfrm>
        </p:spPr>
        <p:txBody>
          <a:bodyPr>
            <a:noAutofit/>
          </a:bodyPr>
          <a:lstStyle/>
          <a:p>
            <a:r>
              <a:rPr lang="en-US" sz="2800" dirty="0"/>
              <a:t>Supply Chain Management System Software</a:t>
            </a:r>
          </a:p>
        </p:txBody>
      </p:sp>
      <p:pic>
        <p:nvPicPr>
          <p:cNvPr id="4" name="Picture 3" descr="Semi trucks waiting in line">
            <a:extLst>
              <a:ext uri="{FF2B5EF4-FFF2-40B4-BE49-F238E27FC236}">
                <a16:creationId xmlns:a16="http://schemas.microsoft.com/office/drawing/2014/main" id="{B08C6A70-9252-4224-8A94-AFA6F3784205}"/>
              </a:ext>
            </a:extLst>
          </p:cNvPr>
          <p:cNvPicPr>
            <a:picLocks noChangeAspect="1"/>
          </p:cNvPicPr>
          <p:nvPr/>
        </p:nvPicPr>
        <p:blipFill>
          <a:blip r:embed="rId3"/>
          <a:stretch>
            <a:fillRect/>
          </a:stretch>
        </p:blipFill>
        <p:spPr>
          <a:xfrm>
            <a:off x="381000" y="1794439"/>
            <a:ext cx="3832860" cy="2740495"/>
          </a:xfrm>
          <a:prstGeom prst="rect">
            <a:avLst/>
          </a:prstGeom>
        </p:spPr>
      </p:pic>
      <p:sp>
        <p:nvSpPr>
          <p:cNvPr id="3" name="Content Placeholder 2">
            <a:extLst>
              <a:ext uri="{FF2B5EF4-FFF2-40B4-BE49-F238E27FC236}">
                <a16:creationId xmlns:a16="http://schemas.microsoft.com/office/drawing/2014/main" id="{811046E0-03C0-4128-A124-F637ADAFB3DF}"/>
              </a:ext>
            </a:extLst>
          </p:cNvPr>
          <p:cNvSpPr>
            <a:spLocks noGrp="1"/>
          </p:cNvSpPr>
          <p:nvPr>
            <p:ph sz="quarter" idx="11"/>
          </p:nvPr>
        </p:nvSpPr>
        <p:spPr>
          <a:xfrm>
            <a:off x="4333480" y="726627"/>
            <a:ext cx="4772420" cy="4876120"/>
          </a:xfrm>
        </p:spPr>
        <p:txBody>
          <a:bodyPr>
            <a:noAutofit/>
          </a:bodyPr>
          <a:lstStyle/>
          <a:p>
            <a:r>
              <a:rPr lang="en-US" sz="2400" dirty="0"/>
              <a:t>(</a:t>
            </a:r>
            <a:r>
              <a:rPr lang="en-US" sz="2400" b="1" dirty="0"/>
              <a:t>Supply chain management</a:t>
            </a:r>
            <a:r>
              <a:rPr lang="en-US" sz="2400" dirty="0"/>
              <a:t> (</a:t>
            </a:r>
            <a:r>
              <a:rPr lang="en-US" sz="2400" b="1" dirty="0"/>
              <a:t>SCM</a:t>
            </a:r>
            <a:r>
              <a:rPr lang="en-US" sz="2400" dirty="0"/>
              <a:t>) systems provide the software needed to ensure the efficient flow of goods and services from the initial extraction of raw materials all the way to customer distribution and receipt of payment. </a:t>
            </a:r>
          </a:p>
          <a:p>
            <a:pPr>
              <a:spcBef>
                <a:spcPts val="1200"/>
              </a:spcBef>
            </a:pPr>
            <a:r>
              <a:rPr lang="en-US" sz="2400" dirty="0"/>
              <a:t>Essentially, SCM assists managers in anticipating issues, such as increased demand or production slowdowns, so they can quickly institute accommodations.</a:t>
            </a:r>
          </a:p>
        </p:txBody>
      </p:sp>
      <p:sp>
        <p:nvSpPr>
          <p:cNvPr id="6" name="Slide Number Placeholder 5">
            <a:extLst>
              <a:ext uri="{FF2B5EF4-FFF2-40B4-BE49-F238E27FC236}">
                <a16:creationId xmlns:a16="http://schemas.microsoft.com/office/drawing/2014/main" id="{DA07CFE8-0AED-4C1B-BAF1-96CFE7A7F12A}"/>
              </a:ext>
            </a:extLst>
          </p:cNvPr>
          <p:cNvSpPr>
            <a:spLocks noGrp="1"/>
          </p:cNvSpPr>
          <p:nvPr>
            <p:ph type="sldNum" sz="quarter" idx="10"/>
          </p:nvPr>
        </p:nvSpPr>
        <p:spPr>
          <a:xfrm>
            <a:off x="6301946" y="6673530"/>
            <a:ext cx="2680306" cy="184469"/>
          </a:xfrm>
        </p:spPr>
        <p:txBody>
          <a:bodyPr/>
          <a:lstStyle/>
          <a:p>
            <a:r>
              <a:rPr lang="en-US" dirty="0" err="1"/>
              <a:t>Rouzes</a:t>
            </a:r>
            <a:r>
              <a:rPr lang="en-US" dirty="0"/>
              <a:t>/Getty Images  </a:t>
            </a:r>
            <a:fld id="{68151E55-6873-49E2-B8D5-2F265E6F1973}" type="slidenum">
              <a:rPr lang="en-US" smtClean="0"/>
              <a:t>39</a:t>
            </a:fld>
            <a:endParaRPr lang="en-US" dirty="0"/>
          </a:p>
        </p:txBody>
      </p:sp>
    </p:spTree>
    <p:extLst>
      <p:ext uri="{BB962C8B-B14F-4D97-AF65-F5344CB8AC3E}">
        <p14:creationId xmlns:p14="http://schemas.microsoft.com/office/powerpoint/2010/main" val="376751314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C7B4B7-327A-482B-AED4-B1FAF03EEE10}"/>
              </a:ext>
            </a:extLst>
          </p:cNvPr>
          <p:cNvSpPr>
            <a:spLocks noGrp="1"/>
          </p:cNvSpPr>
          <p:nvPr>
            <p:ph type="title"/>
          </p:nvPr>
        </p:nvSpPr>
        <p:spPr>
          <a:xfrm>
            <a:off x="0" y="48016"/>
            <a:ext cx="9144000" cy="678611"/>
          </a:xfrm>
        </p:spPr>
        <p:txBody>
          <a:bodyPr>
            <a:normAutofit/>
          </a:bodyPr>
          <a:lstStyle/>
          <a:p>
            <a:r>
              <a:rPr lang="en-US" sz="2800" dirty="0"/>
              <a:t>How Businesses Use Specific Applications (cont.)</a:t>
            </a:r>
          </a:p>
        </p:txBody>
      </p:sp>
      <p:sp>
        <p:nvSpPr>
          <p:cNvPr id="3" name="Content Placeholder 2">
            <a:extLst>
              <a:ext uri="{FF2B5EF4-FFF2-40B4-BE49-F238E27FC236}">
                <a16:creationId xmlns:a16="http://schemas.microsoft.com/office/drawing/2014/main" id="{811046E0-03C0-4128-A124-F637ADAFB3DF}"/>
              </a:ext>
            </a:extLst>
          </p:cNvPr>
          <p:cNvSpPr>
            <a:spLocks noGrp="1"/>
          </p:cNvSpPr>
          <p:nvPr>
            <p:ph sz="quarter" idx="11"/>
          </p:nvPr>
        </p:nvSpPr>
        <p:spPr>
          <a:xfrm>
            <a:off x="274320" y="726627"/>
            <a:ext cx="8530012" cy="3593125"/>
          </a:xfrm>
        </p:spPr>
        <p:txBody>
          <a:bodyPr>
            <a:normAutofit/>
          </a:bodyPr>
          <a:lstStyle/>
          <a:p>
            <a:r>
              <a:rPr lang="en-US" sz="2400" dirty="0"/>
              <a:t>The advantages provided by a POS terminal over an imprinter are relatively obvious. </a:t>
            </a:r>
          </a:p>
          <a:p>
            <a:pPr lvl="2">
              <a:spcBef>
                <a:spcPts val="0"/>
              </a:spcBef>
              <a:spcAft>
                <a:spcPts val="600"/>
              </a:spcAft>
            </a:pPr>
            <a:r>
              <a:rPr lang="en-US" sz="2000" dirty="0"/>
              <a:t>carbon-copies are fragile and over time the imprint becomes hard to read so important data can be easily lost </a:t>
            </a:r>
          </a:p>
          <a:p>
            <a:pPr lvl="2">
              <a:spcBef>
                <a:spcPts val="0"/>
              </a:spcBef>
              <a:spcAft>
                <a:spcPts val="600"/>
              </a:spcAft>
            </a:pPr>
            <a:r>
              <a:rPr lang="en-US" sz="2000" dirty="0"/>
              <a:t>additionally, the data on the copy needed to be manually transferred to a database, creating opportunities for entry errors</a:t>
            </a:r>
          </a:p>
          <a:p>
            <a:pPr marL="60325" lvl="2" indent="0">
              <a:spcBef>
                <a:spcPts val="600"/>
              </a:spcBef>
              <a:spcAft>
                <a:spcPts val="600"/>
              </a:spcAft>
              <a:buNone/>
            </a:pPr>
            <a:r>
              <a:rPr lang="en-US" sz="2400" dirty="0"/>
              <a:t>Internet-enabled POS terminals and ATMs (automated teller machines) effectively eliminated the need for financial instruments such as traveler’s checks. </a:t>
            </a:r>
          </a:p>
        </p:txBody>
      </p:sp>
      <p:sp>
        <p:nvSpPr>
          <p:cNvPr id="8" name="TextBox 7">
            <a:extLst>
              <a:ext uri="{FF2B5EF4-FFF2-40B4-BE49-F238E27FC236}">
                <a16:creationId xmlns:a16="http://schemas.microsoft.com/office/drawing/2014/main" id="{24C1C05A-3E6E-46DC-B1C4-88A7332E6B1E}"/>
              </a:ext>
            </a:extLst>
          </p:cNvPr>
          <p:cNvSpPr txBox="1"/>
          <p:nvPr/>
        </p:nvSpPr>
        <p:spPr>
          <a:xfrm>
            <a:off x="444843" y="4500157"/>
            <a:ext cx="8012043" cy="1015663"/>
          </a:xfrm>
          <a:prstGeom prst="rect">
            <a:avLst/>
          </a:prstGeom>
          <a:noFill/>
        </p:spPr>
        <p:txBody>
          <a:bodyPr wrap="square">
            <a:spAutoFit/>
          </a:bodyPr>
          <a:lstStyle/>
          <a:p>
            <a:pPr marL="60325" lvl="2" indent="0">
              <a:spcBef>
                <a:spcPts val="0"/>
              </a:spcBef>
              <a:spcAft>
                <a:spcPts val="600"/>
              </a:spcAft>
              <a:buNone/>
            </a:pPr>
            <a:r>
              <a:rPr lang="en-US" sz="2000" dirty="0"/>
              <a:t>Today, Internet connectivity allows vendors to accept credit cards virtually anywhere in the world, since the viability of the card-holder’s account can be ensured in seconds.</a:t>
            </a:r>
          </a:p>
        </p:txBody>
      </p:sp>
      <p:sp>
        <p:nvSpPr>
          <p:cNvPr id="6" name="Slide Number Placeholder 5">
            <a:extLst>
              <a:ext uri="{FF2B5EF4-FFF2-40B4-BE49-F238E27FC236}">
                <a16:creationId xmlns:a16="http://schemas.microsoft.com/office/drawing/2014/main" id="{DA07CFE8-0AED-4C1B-BAF1-96CFE7A7F12A}"/>
              </a:ext>
            </a:extLst>
          </p:cNvPr>
          <p:cNvSpPr>
            <a:spLocks noGrp="1"/>
          </p:cNvSpPr>
          <p:nvPr>
            <p:ph type="sldNum" sz="quarter" idx="10"/>
          </p:nvPr>
        </p:nvSpPr>
        <p:spPr/>
        <p:txBody>
          <a:bodyPr/>
          <a:lstStyle/>
          <a:p>
            <a:fld id="{68151E55-6873-49E2-B8D5-2F265E6F1973}" type="slidenum">
              <a:rPr lang="en-US" smtClean="0"/>
              <a:t>4</a:t>
            </a:fld>
            <a:endParaRPr lang="en-US" dirty="0"/>
          </a:p>
        </p:txBody>
      </p:sp>
    </p:spTree>
    <p:extLst>
      <p:ext uri="{BB962C8B-B14F-4D97-AF65-F5344CB8AC3E}">
        <p14:creationId xmlns:p14="http://schemas.microsoft.com/office/powerpoint/2010/main" val="150667294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C7B4B7-327A-482B-AED4-B1FAF03EEE10}"/>
              </a:ext>
            </a:extLst>
          </p:cNvPr>
          <p:cNvSpPr>
            <a:spLocks noGrp="1"/>
          </p:cNvSpPr>
          <p:nvPr>
            <p:ph type="title"/>
          </p:nvPr>
        </p:nvSpPr>
        <p:spPr>
          <a:xfrm>
            <a:off x="0" y="73285"/>
            <a:ext cx="9067800" cy="678611"/>
          </a:xfrm>
        </p:spPr>
        <p:txBody>
          <a:bodyPr>
            <a:noAutofit/>
          </a:bodyPr>
          <a:lstStyle/>
          <a:p>
            <a:r>
              <a:rPr lang="en-US" sz="2800" dirty="0"/>
              <a:t>The Elements of Supply Chain Management Software</a:t>
            </a:r>
          </a:p>
        </p:txBody>
      </p:sp>
      <p:sp>
        <p:nvSpPr>
          <p:cNvPr id="3" name="Content Placeholder 2">
            <a:extLst>
              <a:ext uri="{FF2B5EF4-FFF2-40B4-BE49-F238E27FC236}">
                <a16:creationId xmlns:a16="http://schemas.microsoft.com/office/drawing/2014/main" id="{811046E0-03C0-4128-A124-F637ADAFB3DF}"/>
              </a:ext>
            </a:extLst>
          </p:cNvPr>
          <p:cNvSpPr>
            <a:spLocks noGrp="1"/>
          </p:cNvSpPr>
          <p:nvPr>
            <p:ph sz="quarter" idx="11"/>
          </p:nvPr>
        </p:nvSpPr>
        <p:spPr>
          <a:xfrm>
            <a:off x="218034" y="835535"/>
            <a:ext cx="4353966" cy="5504305"/>
          </a:xfrm>
        </p:spPr>
        <p:txBody>
          <a:bodyPr>
            <a:noAutofit/>
          </a:bodyPr>
          <a:lstStyle/>
          <a:p>
            <a:r>
              <a:rPr lang="en-US" sz="2000" dirty="0"/>
              <a:t>The components of a supply chain management (SCM) system depend on the product provided. </a:t>
            </a:r>
          </a:p>
          <a:p>
            <a:r>
              <a:rPr lang="en-US" sz="2000" dirty="0"/>
              <a:t>Complex organizations, such as major retail outlets or automobile manufacturing and distribution, require comprehensive SCM systems with a significant number of elements, whereas a doughnut shop may not require an SCM system for anything other than its local suppliers.  </a:t>
            </a:r>
          </a:p>
          <a:p>
            <a:r>
              <a:rPr lang="en-US" sz="2000" dirty="0"/>
              <a:t>Every SCM system requires a basic set of components which include supplier relationship management, order fulfillment management, and customer relationship management.</a:t>
            </a:r>
          </a:p>
        </p:txBody>
      </p:sp>
      <p:sp>
        <p:nvSpPr>
          <p:cNvPr id="6" name="Slide Number Placeholder 5">
            <a:extLst>
              <a:ext uri="{FF2B5EF4-FFF2-40B4-BE49-F238E27FC236}">
                <a16:creationId xmlns:a16="http://schemas.microsoft.com/office/drawing/2014/main" id="{DA07CFE8-0AED-4C1B-BAF1-96CFE7A7F12A}"/>
              </a:ext>
            </a:extLst>
          </p:cNvPr>
          <p:cNvSpPr>
            <a:spLocks noGrp="1"/>
          </p:cNvSpPr>
          <p:nvPr>
            <p:ph type="sldNum" sz="quarter" idx="10"/>
          </p:nvPr>
        </p:nvSpPr>
        <p:spPr>
          <a:xfrm>
            <a:off x="6561438" y="6673530"/>
            <a:ext cx="2420814" cy="184469"/>
          </a:xfrm>
        </p:spPr>
        <p:txBody>
          <a:bodyPr/>
          <a:lstStyle/>
          <a:p>
            <a:r>
              <a:rPr lang="en-US" dirty="0"/>
              <a:t>Dusit/Shutterstock  </a:t>
            </a:r>
            <a:fld id="{68151E55-6873-49E2-B8D5-2F265E6F1973}" type="slidenum">
              <a:rPr lang="en-US" smtClean="0"/>
              <a:t>40</a:t>
            </a:fld>
            <a:endParaRPr lang="en-US" dirty="0"/>
          </a:p>
        </p:txBody>
      </p:sp>
      <p:pic>
        <p:nvPicPr>
          <p:cNvPr id="5" name="Picture 4" descr="Employee writing out the components of Supply Chain Management">
            <a:extLst>
              <a:ext uri="{FF2B5EF4-FFF2-40B4-BE49-F238E27FC236}">
                <a16:creationId xmlns:a16="http://schemas.microsoft.com/office/drawing/2014/main" id="{A8EC439E-C02C-4015-8335-C1A776D1B3BD}"/>
              </a:ext>
            </a:extLst>
          </p:cNvPr>
          <p:cNvPicPr>
            <a:picLocks noChangeAspect="1"/>
          </p:cNvPicPr>
          <p:nvPr/>
        </p:nvPicPr>
        <p:blipFill>
          <a:blip r:embed="rId3"/>
          <a:stretch>
            <a:fillRect/>
          </a:stretch>
        </p:blipFill>
        <p:spPr>
          <a:xfrm>
            <a:off x="5524025" y="1400556"/>
            <a:ext cx="3280307" cy="3034284"/>
          </a:xfrm>
          <a:prstGeom prst="rect">
            <a:avLst/>
          </a:prstGeom>
        </p:spPr>
      </p:pic>
    </p:spTree>
    <p:extLst>
      <p:ext uri="{BB962C8B-B14F-4D97-AF65-F5344CB8AC3E}">
        <p14:creationId xmlns:p14="http://schemas.microsoft.com/office/powerpoint/2010/main" val="403207103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C7B4B7-327A-482B-AED4-B1FAF03EEE10}"/>
              </a:ext>
            </a:extLst>
          </p:cNvPr>
          <p:cNvSpPr>
            <a:spLocks noGrp="1"/>
          </p:cNvSpPr>
          <p:nvPr>
            <p:ph type="title"/>
          </p:nvPr>
        </p:nvSpPr>
        <p:spPr>
          <a:xfrm>
            <a:off x="0" y="73285"/>
            <a:ext cx="9067800" cy="678611"/>
          </a:xfrm>
        </p:spPr>
        <p:txBody>
          <a:bodyPr>
            <a:noAutofit/>
          </a:bodyPr>
          <a:lstStyle/>
          <a:p>
            <a:r>
              <a:rPr lang="en-US" sz="2800" dirty="0"/>
              <a:t>The Elements of Supply Chain Management Software (cont.)</a:t>
            </a:r>
          </a:p>
        </p:txBody>
      </p:sp>
      <p:sp>
        <p:nvSpPr>
          <p:cNvPr id="3" name="Content Placeholder 2">
            <a:extLst>
              <a:ext uri="{FF2B5EF4-FFF2-40B4-BE49-F238E27FC236}">
                <a16:creationId xmlns:a16="http://schemas.microsoft.com/office/drawing/2014/main" id="{811046E0-03C0-4128-A124-F637ADAFB3DF}"/>
              </a:ext>
            </a:extLst>
          </p:cNvPr>
          <p:cNvSpPr>
            <a:spLocks noGrp="1"/>
          </p:cNvSpPr>
          <p:nvPr>
            <p:ph sz="quarter" idx="11"/>
          </p:nvPr>
        </p:nvSpPr>
        <p:spPr>
          <a:xfrm>
            <a:off x="230734" y="1210185"/>
            <a:ext cx="8576716" cy="5184265"/>
          </a:xfrm>
        </p:spPr>
        <p:txBody>
          <a:bodyPr>
            <a:noAutofit/>
          </a:bodyPr>
          <a:lstStyle/>
          <a:p>
            <a:pPr>
              <a:spcBef>
                <a:spcPts val="1200"/>
              </a:spcBef>
            </a:pPr>
            <a:r>
              <a:rPr lang="en-US" sz="2400" dirty="0"/>
              <a:t>The </a:t>
            </a:r>
            <a:r>
              <a:rPr lang="en-US" sz="2400" b="1" dirty="0"/>
              <a:t>supplier relationship management</a:t>
            </a:r>
            <a:r>
              <a:rPr lang="en-US" sz="2400" dirty="0"/>
              <a:t> element may include the product development, manufacturing, purchasing, and inventory processes. </a:t>
            </a:r>
          </a:p>
          <a:p>
            <a:pPr>
              <a:spcBef>
                <a:spcPts val="1200"/>
              </a:spcBef>
            </a:pPr>
            <a:r>
              <a:rPr lang="en-US" sz="2400" dirty="0"/>
              <a:t>The </a:t>
            </a:r>
            <a:r>
              <a:rPr lang="en-US" sz="2400" b="1" dirty="0"/>
              <a:t>order fulfillment</a:t>
            </a:r>
            <a:r>
              <a:rPr lang="en-US" sz="2400" dirty="0"/>
              <a:t> or </a:t>
            </a:r>
            <a:r>
              <a:rPr lang="en-US" sz="2400" b="1" dirty="0"/>
              <a:t>procurement management</a:t>
            </a:r>
            <a:r>
              <a:rPr lang="en-US" sz="2400" dirty="0"/>
              <a:t> element might encompass the logistics and warehousing elements. </a:t>
            </a:r>
          </a:p>
          <a:p>
            <a:pPr>
              <a:spcBef>
                <a:spcPts val="1200"/>
              </a:spcBef>
            </a:pPr>
            <a:r>
              <a:rPr lang="en-US" sz="2400" dirty="0"/>
              <a:t>The </a:t>
            </a:r>
            <a:r>
              <a:rPr lang="en-US" sz="2400" b="1" dirty="0"/>
              <a:t>customer relationship management </a:t>
            </a:r>
            <a:r>
              <a:rPr lang="en-US" sz="2400" dirty="0"/>
              <a:t>element may include payment and demand management, customer service management, and returns management. </a:t>
            </a:r>
          </a:p>
          <a:p>
            <a:pPr>
              <a:spcBef>
                <a:spcPts val="1200"/>
              </a:spcBef>
            </a:pPr>
            <a:r>
              <a:rPr lang="en-US" sz="2400" dirty="0"/>
              <a:t>The goal of management of each of these elements is to create the most efficient supply chain possible.</a:t>
            </a:r>
          </a:p>
        </p:txBody>
      </p:sp>
      <p:sp>
        <p:nvSpPr>
          <p:cNvPr id="6" name="Slide Number Placeholder 5">
            <a:extLst>
              <a:ext uri="{FF2B5EF4-FFF2-40B4-BE49-F238E27FC236}">
                <a16:creationId xmlns:a16="http://schemas.microsoft.com/office/drawing/2014/main" id="{DA07CFE8-0AED-4C1B-BAF1-96CFE7A7F12A}"/>
              </a:ext>
            </a:extLst>
          </p:cNvPr>
          <p:cNvSpPr>
            <a:spLocks noGrp="1"/>
          </p:cNvSpPr>
          <p:nvPr>
            <p:ph type="sldNum" sz="quarter" idx="10"/>
          </p:nvPr>
        </p:nvSpPr>
        <p:spPr/>
        <p:txBody>
          <a:bodyPr/>
          <a:lstStyle/>
          <a:p>
            <a:fld id="{68151E55-6873-49E2-B8D5-2F265E6F1973}" type="slidenum">
              <a:rPr lang="en-US" smtClean="0"/>
              <a:t>41</a:t>
            </a:fld>
            <a:endParaRPr lang="en-US" dirty="0"/>
          </a:p>
        </p:txBody>
      </p:sp>
    </p:spTree>
    <p:extLst>
      <p:ext uri="{BB962C8B-B14F-4D97-AF65-F5344CB8AC3E}">
        <p14:creationId xmlns:p14="http://schemas.microsoft.com/office/powerpoint/2010/main" val="338372107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C7B4B7-327A-482B-AED4-B1FAF03EEE10}"/>
              </a:ext>
            </a:extLst>
          </p:cNvPr>
          <p:cNvSpPr>
            <a:spLocks noGrp="1"/>
          </p:cNvSpPr>
          <p:nvPr>
            <p:ph type="title"/>
          </p:nvPr>
        </p:nvSpPr>
        <p:spPr>
          <a:xfrm>
            <a:off x="0" y="73285"/>
            <a:ext cx="9067800" cy="678611"/>
          </a:xfrm>
        </p:spPr>
        <p:txBody>
          <a:bodyPr>
            <a:noAutofit/>
          </a:bodyPr>
          <a:lstStyle/>
          <a:p>
            <a:r>
              <a:rPr lang="en-US" sz="2800" dirty="0"/>
              <a:t>The Functions of Supply Chain Management Software</a:t>
            </a:r>
          </a:p>
        </p:txBody>
      </p:sp>
      <p:sp>
        <p:nvSpPr>
          <p:cNvPr id="3" name="Content Placeholder 2">
            <a:extLst>
              <a:ext uri="{FF2B5EF4-FFF2-40B4-BE49-F238E27FC236}">
                <a16:creationId xmlns:a16="http://schemas.microsoft.com/office/drawing/2014/main" id="{811046E0-03C0-4128-A124-F637ADAFB3DF}"/>
              </a:ext>
            </a:extLst>
          </p:cNvPr>
          <p:cNvSpPr>
            <a:spLocks noGrp="1"/>
          </p:cNvSpPr>
          <p:nvPr>
            <p:ph sz="quarter" idx="11"/>
          </p:nvPr>
        </p:nvSpPr>
        <p:spPr>
          <a:xfrm>
            <a:off x="218034" y="835535"/>
            <a:ext cx="8764218" cy="5504305"/>
          </a:xfrm>
        </p:spPr>
        <p:txBody>
          <a:bodyPr>
            <a:noAutofit/>
          </a:bodyPr>
          <a:lstStyle/>
          <a:p>
            <a:r>
              <a:rPr lang="en-US" sz="2400" dirty="0"/>
              <a:t>The primary function of any supply chain management (SCM) system is to provide managers with increased visibility of the entire supply chain so that the manager can improve the efficiency of the entire system. </a:t>
            </a:r>
          </a:p>
          <a:p>
            <a:r>
              <a:rPr lang="en-US" sz="2400" dirty="0"/>
              <a:t>Providing visibility means that the user interface of any SCM remains a critical component. </a:t>
            </a:r>
          </a:p>
          <a:p>
            <a:r>
              <a:rPr lang="en-US" sz="2400" dirty="0"/>
              <a:t>Typically, a user interface comes in the form of a dashboard that calls attention to deviations from an established norm.</a:t>
            </a:r>
          </a:p>
          <a:p>
            <a:r>
              <a:rPr lang="en-US" sz="2400" dirty="0"/>
              <a:t>A sophisticated SCM can also reduce the impact of the Bullwhip effect. </a:t>
            </a:r>
          </a:p>
          <a:p>
            <a:pPr lvl="2"/>
            <a:r>
              <a:rPr lang="en-US" sz="2000" dirty="0"/>
              <a:t>the </a:t>
            </a:r>
            <a:r>
              <a:rPr lang="en-US" sz="2000" b="1" dirty="0"/>
              <a:t>Bullwhip effect</a:t>
            </a:r>
            <a:r>
              <a:rPr lang="en-US" sz="2000" dirty="0"/>
              <a:t>, also known as the </a:t>
            </a:r>
            <a:r>
              <a:rPr lang="en-US" sz="2000" b="1" dirty="0"/>
              <a:t>Forrester Effect</a:t>
            </a:r>
            <a:r>
              <a:rPr lang="en-US" sz="2000" dirty="0"/>
              <a:t> (named for Professor Jay Forrester of MIT’s Sloan School of Management), occurs when small variations in consumer demand create amplified demand variations in the supply chain</a:t>
            </a:r>
          </a:p>
          <a:p>
            <a:endParaRPr lang="en-US" sz="2400" dirty="0"/>
          </a:p>
        </p:txBody>
      </p:sp>
      <p:sp>
        <p:nvSpPr>
          <p:cNvPr id="6" name="Slide Number Placeholder 5">
            <a:extLst>
              <a:ext uri="{FF2B5EF4-FFF2-40B4-BE49-F238E27FC236}">
                <a16:creationId xmlns:a16="http://schemas.microsoft.com/office/drawing/2014/main" id="{DA07CFE8-0AED-4C1B-BAF1-96CFE7A7F12A}"/>
              </a:ext>
            </a:extLst>
          </p:cNvPr>
          <p:cNvSpPr>
            <a:spLocks noGrp="1"/>
          </p:cNvSpPr>
          <p:nvPr>
            <p:ph type="sldNum" sz="quarter" idx="10"/>
          </p:nvPr>
        </p:nvSpPr>
        <p:spPr/>
        <p:txBody>
          <a:bodyPr/>
          <a:lstStyle/>
          <a:p>
            <a:fld id="{68151E55-6873-49E2-B8D5-2F265E6F1973}" type="slidenum">
              <a:rPr lang="en-US" smtClean="0"/>
              <a:t>42</a:t>
            </a:fld>
            <a:endParaRPr lang="en-US" dirty="0"/>
          </a:p>
        </p:txBody>
      </p:sp>
    </p:spTree>
    <p:extLst>
      <p:ext uri="{BB962C8B-B14F-4D97-AF65-F5344CB8AC3E}">
        <p14:creationId xmlns:p14="http://schemas.microsoft.com/office/powerpoint/2010/main" val="349934449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C7B4B7-327A-482B-AED4-B1FAF03EEE10}"/>
              </a:ext>
            </a:extLst>
          </p:cNvPr>
          <p:cNvSpPr>
            <a:spLocks noGrp="1"/>
          </p:cNvSpPr>
          <p:nvPr>
            <p:ph type="title"/>
          </p:nvPr>
        </p:nvSpPr>
        <p:spPr>
          <a:xfrm>
            <a:off x="0" y="73285"/>
            <a:ext cx="9067800" cy="678611"/>
          </a:xfrm>
        </p:spPr>
        <p:txBody>
          <a:bodyPr>
            <a:noAutofit/>
          </a:bodyPr>
          <a:lstStyle/>
          <a:p>
            <a:r>
              <a:rPr lang="en-US" sz="2800" dirty="0"/>
              <a:t>The Functions of Supply Chain Management Software (cont.)</a:t>
            </a:r>
          </a:p>
        </p:txBody>
      </p:sp>
      <p:pic>
        <p:nvPicPr>
          <p:cNvPr id="7" name="Picture 6" descr="Empty toilet paper roll">
            <a:extLst>
              <a:ext uri="{FF2B5EF4-FFF2-40B4-BE49-F238E27FC236}">
                <a16:creationId xmlns:a16="http://schemas.microsoft.com/office/drawing/2014/main" id="{F61D7F80-4F9C-444F-8EF3-70330F8BD9EE}"/>
              </a:ext>
            </a:extLst>
          </p:cNvPr>
          <p:cNvPicPr>
            <a:picLocks noChangeAspect="1"/>
          </p:cNvPicPr>
          <p:nvPr/>
        </p:nvPicPr>
        <p:blipFill>
          <a:blip r:embed="rId3"/>
          <a:stretch>
            <a:fillRect/>
          </a:stretch>
        </p:blipFill>
        <p:spPr>
          <a:xfrm>
            <a:off x="2719552" y="763681"/>
            <a:ext cx="3891566" cy="2389422"/>
          </a:xfrm>
          <a:prstGeom prst="rect">
            <a:avLst/>
          </a:prstGeom>
        </p:spPr>
      </p:pic>
      <p:sp>
        <p:nvSpPr>
          <p:cNvPr id="3" name="Content Placeholder 2">
            <a:extLst>
              <a:ext uri="{FF2B5EF4-FFF2-40B4-BE49-F238E27FC236}">
                <a16:creationId xmlns:a16="http://schemas.microsoft.com/office/drawing/2014/main" id="{811046E0-03C0-4128-A124-F637ADAFB3DF}"/>
              </a:ext>
            </a:extLst>
          </p:cNvPr>
          <p:cNvSpPr>
            <a:spLocks noGrp="1"/>
          </p:cNvSpPr>
          <p:nvPr>
            <p:ph sz="quarter" idx="11"/>
          </p:nvPr>
        </p:nvSpPr>
        <p:spPr>
          <a:xfrm>
            <a:off x="218034" y="3153103"/>
            <a:ext cx="8764218" cy="3186737"/>
          </a:xfrm>
        </p:spPr>
        <p:txBody>
          <a:bodyPr>
            <a:noAutofit/>
          </a:bodyPr>
          <a:lstStyle/>
          <a:p>
            <a:r>
              <a:rPr lang="en-US" sz="2400" dirty="0"/>
              <a:t>For example, if consumers unexpectedly stock up on toilet paper, as occurred at the start of the COVID-19 pandemic, this can cause retailers to increase their orders of pallets of toilet paper, resulting in distributers increasing orders for truckloads and for manufacturers to increase orders of raw materials (wood pulp). </a:t>
            </a:r>
          </a:p>
          <a:p>
            <a:r>
              <a:rPr lang="en-US" sz="2400" dirty="0"/>
              <a:t>In this example each step in the process increases until the entire SCM system breaks down.</a:t>
            </a:r>
          </a:p>
        </p:txBody>
      </p:sp>
      <p:sp>
        <p:nvSpPr>
          <p:cNvPr id="6" name="Slide Number Placeholder 5">
            <a:extLst>
              <a:ext uri="{FF2B5EF4-FFF2-40B4-BE49-F238E27FC236}">
                <a16:creationId xmlns:a16="http://schemas.microsoft.com/office/drawing/2014/main" id="{DA07CFE8-0AED-4C1B-BAF1-96CFE7A7F12A}"/>
              </a:ext>
            </a:extLst>
          </p:cNvPr>
          <p:cNvSpPr>
            <a:spLocks noGrp="1"/>
          </p:cNvSpPr>
          <p:nvPr>
            <p:ph type="sldNum" sz="quarter" idx="10"/>
          </p:nvPr>
        </p:nvSpPr>
        <p:spPr>
          <a:xfrm>
            <a:off x="6611118" y="6673530"/>
            <a:ext cx="2371134" cy="184469"/>
          </a:xfrm>
        </p:spPr>
        <p:txBody>
          <a:bodyPr/>
          <a:lstStyle/>
          <a:p>
            <a:r>
              <a:rPr lang="en-US" dirty="0" err="1"/>
              <a:t>marslander</a:t>
            </a:r>
            <a:r>
              <a:rPr lang="en-US" dirty="0"/>
              <a:t>/123RF  </a:t>
            </a:r>
            <a:fld id="{68151E55-6873-49E2-B8D5-2F265E6F1973}" type="slidenum">
              <a:rPr lang="en-US" smtClean="0"/>
              <a:t>43</a:t>
            </a:fld>
            <a:endParaRPr lang="en-US" dirty="0"/>
          </a:p>
        </p:txBody>
      </p:sp>
    </p:spTree>
    <p:extLst>
      <p:ext uri="{BB962C8B-B14F-4D97-AF65-F5344CB8AC3E}">
        <p14:creationId xmlns:p14="http://schemas.microsoft.com/office/powerpoint/2010/main" val="197600915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C7B4B7-327A-482B-AED4-B1FAF03EEE10}"/>
              </a:ext>
            </a:extLst>
          </p:cNvPr>
          <p:cNvSpPr>
            <a:spLocks noGrp="1"/>
          </p:cNvSpPr>
          <p:nvPr>
            <p:ph type="title"/>
          </p:nvPr>
        </p:nvSpPr>
        <p:spPr>
          <a:xfrm>
            <a:off x="0" y="73285"/>
            <a:ext cx="9067800" cy="678611"/>
          </a:xfrm>
        </p:spPr>
        <p:txBody>
          <a:bodyPr>
            <a:noAutofit/>
          </a:bodyPr>
          <a:lstStyle/>
          <a:p>
            <a:r>
              <a:rPr lang="en-US" sz="2800" dirty="0"/>
              <a:t>Supply Chain Management Software Feeds Enterprise Resource Planning Software</a:t>
            </a:r>
          </a:p>
        </p:txBody>
      </p:sp>
      <p:sp>
        <p:nvSpPr>
          <p:cNvPr id="3" name="Content Placeholder 2">
            <a:extLst>
              <a:ext uri="{FF2B5EF4-FFF2-40B4-BE49-F238E27FC236}">
                <a16:creationId xmlns:a16="http://schemas.microsoft.com/office/drawing/2014/main" id="{811046E0-03C0-4128-A124-F637ADAFB3DF}"/>
              </a:ext>
            </a:extLst>
          </p:cNvPr>
          <p:cNvSpPr>
            <a:spLocks noGrp="1"/>
          </p:cNvSpPr>
          <p:nvPr>
            <p:ph sz="quarter" idx="11"/>
          </p:nvPr>
        </p:nvSpPr>
        <p:spPr>
          <a:xfrm>
            <a:off x="194386" y="1337704"/>
            <a:ext cx="5165890" cy="4936972"/>
          </a:xfrm>
        </p:spPr>
        <p:txBody>
          <a:bodyPr>
            <a:noAutofit/>
          </a:bodyPr>
          <a:lstStyle/>
          <a:p>
            <a:r>
              <a:rPr lang="en-US" sz="2400" dirty="0"/>
              <a:t>Many corporations integrate supply chain management (SCM) software into an enterprise resource planning (ERP) suite of software. </a:t>
            </a:r>
          </a:p>
          <a:p>
            <a:r>
              <a:rPr lang="en-US" sz="2400" dirty="0"/>
              <a:t>There are advantages to this comprehensive approach. </a:t>
            </a:r>
          </a:p>
          <a:p>
            <a:pPr lvl="2">
              <a:spcBef>
                <a:spcPts val="0"/>
              </a:spcBef>
              <a:spcAft>
                <a:spcPts val="600"/>
              </a:spcAft>
            </a:pPr>
            <a:r>
              <a:rPr lang="en-US" sz="2000" dirty="0"/>
              <a:t>efficiencies are created by ensuring that nearly all aspects of the firm’s operations coordinate with each other </a:t>
            </a:r>
          </a:p>
          <a:p>
            <a:pPr lvl="2">
              <a:spcBef>
                <a:spcPts val="0"/>
              </a:spcBef>
              <a:spcAft>
                <a:spcPts val="600"/>
              </a:spcAft>
            </a:pPr>
            <a:r>
              <a:rPr lang="en-US" sz="2000" dirty="0"/>
              <a:t>in such a comprehensive approach, hiring and training processes can be coordinated with procurement decisions and timing</a:t>
            </a:r>
          </a:p>
        </p:txBody>
      </p:sp>
      <p:sp>
        <p:nvSpPr>
          <p:cNvPr id="6" name="Slide Number Placeholder 5">
            <a:extLst>
              <a:ext uri="{FF2B5EF4-FFF2-40B4-BE49-F238E27FC236}">
                <a16:creationId xmlns:a16="http://schemas.microsoft.com/office/drawing/2014/main" id="{DA07CFE8-0AED-4C1B-BAF1-96CFE7A7F12A}"/>
              </a:ext>
            </a:extLst>
          </p:cNvPr>
          <p:cNvSpPr>
            <a:spLocks noGrp="1"/>
          </p:cNvSpPr>
          <p:nvPr>
            <p:ph type="sldNum" sz="quarter" idx="10"/>
          </p:nvPr>
        </p:nvSpPr>
        <p:spPr>
          <a:xfrm>
            <a:off x="6870357" y="6673530"/>
            <a:ext cx="2111895" cy="184469"/>
          </a:xfrm>
        </p:spPr>
        <p:txBody>
          <a:bodyPr/>
          <a:lstStyle/>
          <a:p>
            <a:r>
              <a:rPr lang="en-US" dirty="0" err="1"/>
              <a:t>iqoncept</a:t>
            </a:r>
            <a:r>
              <a:rPr lang="en-US" dirty="0"/>
              <a:t>/123RF  </a:t>
            </a:r>
            <a:fld id="{68151E55-6873-49E2-B8D5-2F265E6F1973}" type="slidenum">
              <a:rPr lang="en-US" smtClean="0"/>
              <a:t>44</a:t>
            </a:fld>
            <a:endParaRPr lang="en-US" dirty="0"/>
          </a:p>
        </p:txBody>
      </p:sp>
      <p:pic>
        <p:nvPicPr>
          <p:cNvPr id="4" name="Picture 3" descr="Pyramid of business management systems with Supply Chain Management in the middle of the pyramid">
            <a:extLst>
              <a:ext uri="{FF2B5EF4-FFF2-40B4-BE49-F238E27FC236}">
                <a16:creationId xmlns:a16="http://schemas.microsoft.com/office/drawing/2014/main" id="{AE91BBEC-6866-49D9-B40F-06EE1F4E906B}"/>
              </a:ext>
            </a:extLst>
          </p:cNvPr>
          <p:cNvPicPr>
            <a:picLocks noChangeAspect="1"/>
          </p:cNvPicPr>
          <p:nvPr/>
        </p:nvPicPr>
        <p:blipFill>
          <a:blip r:embed="rId3"/>
          <a:stretch>
            <a:fillRect/>
          </a:stretch>
        </p:blipFill>
        <p:spPr>
          <a:xfrm>
            <a:off x="5762988" y="1694792"/>
            <a:ext cx="3041344" cy="3334407"/>
          </a:xfrm>
          <a:prstGeom prst="rect">
            <a:avLst/>
          </a:prstGeom>
        </p:spPr>
      </p:pic>
    </p:spTree>
    <p:extLst>
      <p:ext uri="{BB962C8B-B14F-4D97-AF65-F5344CB8AC3E}">
        <p14:creationId xmlns:p14="http://schemas.microsoft.com/office/powerpoint/2010/main" val="132321685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C7B4B7-327A-482B-AED4-B1FAF03EEE10}"/>
              </a:ext>
            </a:extLst>
          </p:cNvPr>
          <p:cNvSpPr>
            <a:spLocks noGrp="1"/>
          </p:cNvSpPr>
          <p:nvPr>
            <p:ph type="title"/>
          </p:nvPr>
        </p:nvSpPr>
        <p:spPr>
          <a:xfrm>
            <a:off x="0" y="73285"/>
            <a:ext cx="9067800" cy="678611"/>
          </a:xfrm>
        </p:spPr>
        <p:txBody>
          <a:bodyPr>
            <a:noAutofit/>
          </a:bodyPr>
          <a:lstStyle/>
          <a:p>
            <a:r>
              <a:rPr lang="en-US" sz="2800" dirty="0"/>
              <a:t>Supply Chain Management Software Feeds Enterprise Resource Planning Software (cont.)</a:t>
            </a:r>
          </a:p>
        </p:txBody>
      </p:sp>
      <p:sp>
        <p:nvSpPr>
          <p:cNvPr id="3" name="Content Placeholder 2">
            <a:extLst>
              <a:ext uri="{FF2B5EF4-FFF2-40B4-BE49-F238E27FC236}">
                <a16:creationId xmlns:a16="http://schemas.microsoft.com/office/drawing/2014/main" id="{811046E0-03C0-4128-A124-F637ADAFB3DF}"/>
              </a:ext>
            </a:extLst>
          </p:cNvPr>
          <p:cNvSpPr>
            <a:spLocks noGrp="1"/>
          </p:cNvSpPr>
          <p:nvPr>
            <p:ph sz="quarter" idx="11"/>
          </p:nvPr>
        </p:nvSpPr>
        <p:spPr>
          <a:xfrm>
            <a:off x="458486" y="1112914"/>
            <a:ext cx="8531828" cy="4936972"/>
          </a:xfrm>
        </p:spPr>
        <p:txBody>
          <a:bodyPr>
            <a:noAutofit/>
          </a:bodyPr>
          <a:lstStyle/>
          <a:p>
            <a:r>
              <a:rPr lang="en-US" sz="2400" dirty="0"/>
              <a:t>Using an ERP provides the entire management team with visibility on the status of each of these variables and highlights discrepancies or areas that need direct attention. </a:t>
            </a:r>
          </a:p>
          <a:p>
            <a:pPr lvl="2">
              <a:spcBef>
                <a:spcPts val="600"/>
              </a:spcBef>
              <a:spcAft>
                <a:spcPts val="0"/>
              </a:spcAft>
            </a:pPr>
            <a:r>
              <a:rPr lang="en-US" sz="2000" dirty="0"/>
              <a:t>if a hotel that typically maintains enough liquor inventory for 100 customers suddenly hosts 500 thirsty enthusiastic sports fans, it needs coordinated supply chain management, human resources management, and customer relationship management systems to anticipate these requirements if it is to maximize profits </a:t>
            </a:r>
          </a:p>
          <a:p>
            <a:pPr>
              <a:spcBef>
                <a:spcPts val="1200"/>
              </a:spcBef>
            </a:pPr>
            <a:r>
              <a:rPr lang="en-US" sz="2400" dirty="0"/>
              <a:t>Coordinating these systems is the primary role of an enterprise resource planning system.</a:t>
            </a:r>
          </a:p>
        </p:txBody>
      </p:sp>
      <p:sp>
        <p:nvSpPr>
          <p:cNvPr id="6" name="Slide Number Placeholder 5">
            <a:extLst>
              <a:ext uri="{FF2B5EF4-FFF2-40B4-BE49-F238E27FC236}">
                <a16:creationId xmlns:a16="http://schemas.microsoft.com/office/drawing/2014/main" id="{DA07CFE8-0AED-4C1B-BAF1-96CFE7A7F12A}"/>
              </a:ext>
            </a:extLst>
          </p:cNvPr>
          <p:cNvSpPr>
            <a:spLocks noGrp="1"/>
          </p:cNvSpPr>
          <p:nvPr>
            <p:ph type="sldNum" sz="quarter" idx="10"/>
          </p:nvPr>
        </p:nvSpPr>
        <p:spPr/>
        <p:txBody>
          <a:bodyPr/>
          <a:lstStyle/>
          <a:p>
            <a:fld id="{68151E55-6873-49E2-B8D5-2F265E6F1973}" type="slidenum">
              <a:rPr lang="en-US" smtClean="0"/>
              <a:t>45</a:t>
            </a:fld>
            <a:endParaRPr lang="en-US" dirty="0"/>
          </a:p>
        </p:txBody>
      </p:sp>
    </p:spTree>
    <p:extLst>
      <p:ext uri="{BB962C8B-B14F-4D97-AF65-F5344CB8AC3E}">
        <p14:creationId xmlns:p14="http://schemas.microsoft.com/office/powerpoint/2010/main" val="218026032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C7B4B7-327A-482B-AED4-B1FAF03EEE10}"/>
              </a:ext>
            </a:extLst>
          </p:cNvPr>
          <p:cNvSpPr>
            <a:spLocks noGrp="1"/>
          </p:cNvSpPr>
          <p:nvPr>
            <p:ph type="title"/>
          </p:nvPr>
        </p:nvSpPr>
        <p:spPr>
          <a:xfrm>
            <a:off x="0" y="73285"/>
            <a:ext cx="9067800" cy="678611"/>
          </a:xfrm>
        </p:spPr>
        <p:txBody>
          <a:bodyPr>
            <a:noAutofit/>
          </a:bodyPr>
          <a:lstStyle/>
          <a:p>
            <a:r>
              <a:rPr lang="en-US" sz="2800" dirty="0"/>
              <a:t>Major Providers of Supply Chain Management Systems</a:t>
            </a:r>
          </a:p>
        </p:txBody>
      </p:sp>
      <p:sp>
        <p:nvSpPr>
          <p:cNvPr id="3" name="Content Placeholder 2">
            <a:extLst>
              <a:ext uri="{FF2B5EF4-FFF2-40B4-BE49-F238E27FC236}">
                <a16:creationId xmlns:a16="http://schemas.microsoft.com/office/drawing/2014/main" id="{811046E0-03C0-4128-A124-F637ADAFB3DF}"/>
              </a:ext>
            </a:extLst>
          </p:cNvPr>
          <p:cNvSpPr>
            <a:spLocks noGrp="1"/>
          </p:cNvSpPr>
          <p:nvPr>
            <p:ph sz="quarter" idx="11"/>
          </p:nvPr>
        </p:nvSpPr>
        <p:spPr>
          <a:xfrm>
            <a:off x="245652" y="808113"/>
            <a:ext cx="5059445" cy="5647865"/>
          </a:xfrm>
        </p:spPr>
        <p:txBody>
          <a:bodyPr>
            <a:noAutofit/>
          </a:bodyPr>
          <a:lstStyle/>
          <a:p>
            <a:r>
              <a:rPr lang="en-US" sz="2400" dirty="0"/>
              <a:t>The critical nature of supply chain management (SCM) systems to any corporation has resulted in a large number of software providers. SAP (Systems, Applications, and Products in Data Processing), as one of the world's largest business software companies, is also one of largest suppliers of SCM. </a:t>
            </a:r>
          </a:p>
          <a:p>
            <a:pPr lvl="2"/>
            <a:r>
              <a:rPr lang="en-US" sz="2000" dirty="0"/>
              <a:t>SAP, based in Walldorf, Germany, offers a stand-alone SCM application that can be hosted on a corporation’s servers, but more often the SCM system is integrated with SAP’s enterprise resource planning (ERP) system and often is Cloud-based</a:t>
            </a:r>
          </a:p>
        </p:txBody>
      </p:sp>
      <p:sp>
        <p:nvSpPr>
          <p:cNvPr id="6" name="Slide Number Placeholder 5">
            <a:extLst>
              <a:ext uri="{FF2B5EF4-FFF2-40B4-BE49-F238E27FC236}">
                <a16:creationId xmlns:a16="http://schemas.microsoft.com/office/drawing/2014/main" id="{DA07CFE8-0AED-4C1B-BAF1-96CFE7A7F12A}"/>
              </a:ext>
            </a:extLst>
          </p:cNvPr>
          <p:cNvSpPr>
            <a:spLocks noGrp="1"/>
          </p:cNvSpPr>
          <p:nvPr>
            <p:ph type="sldNum" sz="quarter" idx="10"/>
          </p:nvPr>
        </p:nvSpPr>
        <p:spPr>
          <a:xfrm>
            <a:off x="6376086" y="6673530"/>
            <a:ext cx="2606166" cy="184469"/>
          </a:xfrm>
        </p:spPr>
        <p:txBody>
          <a:bodyPr/>
          <a:lstStyle/>
          <a:p>
            <a:r>
              <a:rPr lang="en-US" dirty="0"/>
              <a:t>SFIO CRACHO/Shutterstock  </a:t>
            </a:r>
            <a:fld id="{68151E55-6873-49E2-B8D5-2F265E6F1973}" type="slidenum">
              <a:rPr lang="en-US" smtClean="0"/>
              <a:t>46</a:t>
            </a:fld>
            <a:endParaRPr lang="en-US" dirty="0"/>
          </a:p>
        </p:txBody>
      </p:sp>
      <p:pic>
        <p:nvPicPr>
          <p:cNvPr id="4" name="Picture 3">
            <a:extLst>
              <a:ext uri="{FF2B5EF4-FFF2-40B4-BE49-F238E27FC236}">
                <a16:creationId xmlns:a16="http://schemas.microsoft.com/office/drawing/2014/main" id="{8757B2BB-EAFA-4E99-AC59-2671BEAC5591}"/>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5553604" y="1954924"/>
            <a:ext cx="3344744" cy="2234289"/>
          </a:xfrm>
          <a:prstGeom prst="rect">
            <a:avLst/>
          </a:prstGeom>
        </p:spPr>
      </p:pic>
    </p:spTree>
    <p:extLst>
      <p:ext uri="{BB962C8B-B14F-4D97-AF65-F5344CB8AC3E}">
        <p14:creationId xmlns:p14="http://schemas.microsoft.com/office/powerpoint/2010/main" val="318416014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C7B4B7-327A-482B-AED4-B1FAF03EEE10}"/>
              </a:ext>
            </a:extLst>
          </p:cNvPr>
          <p:cNvSpPr>
            <a:spLocks noGrp="1"/>
          </p:cNvSpPr>
          <p:nvPr>
            <p:ph type="title"/>
          </p:nvPr>
        </p:nvSpPr>
        <p:spPr>
          <a:xfrm>
            <a:off x="0" y="73285"/>
            <a:ext cx="9067800" cy="678611"/>
          </a:xfrm>
        </p:spPr>
        <p:txBody>
          <a:bodyPr>
            <a:noAutofit/>
          </a:bodyPr>
          <a:lstStyle/>
          <a:p>
            <a:r>
              <a:rPr lang="en-US" sz="2800" dirty="0"/>
              <a:t>Major Providers of Supply Chain Management Systems (cont.)</a:t>
            </a:r>
          </a:p>
        </p:txBody>
      </p:sp>
      <p:sp>
        <p:nvSpPr>
          <p:cNvPr id="3" name="Content Placeholder 2">
            <a:extLst>
              <a:ext uri="{FF2B5EF4-FFF2-40B4-BE49-F238E27FC236}">
                <a16:creationId xmlns:a16="http://schemas.microsoft.com/office/drawing/2014/main" id="{811046E0-03C0-4128-A124-F637ADAFB3DF}"/>
              </a:ext>
            </a:extLst>
          </p:cNvPr>
          <p:cNvSpPr>
            <a:spLocks noGrp="1"/>
          </p:cNvSpPr>
          <p:nvPr>
            <p:ph sz="quarter" idx="11"/>
          </p:nvPr>
        </p:nvSpPr>
        <p:spPr>
          <a:xfrm>
            <a:off x="245652" y="973521"/>
            <a:ext cx="8736600" cy="5647865"/>
          </a:xfrm>
        </p:spPr>
        <p:txBody>
          <a:bodyPr>
            <a:noAutofit/>
          </a:bodyPr>
          <a:lstStyle/>
          <a:p>
            <a:r>
              <a:rPr lang="en-US" sz="2400" dirty="0"/>
              <a:t>Oracle, based in Redwood City, CA, also sells SCM systems as part of its Oracle Fusion Applications (OFA) suite of business applications. </a:t>
            </a:r>
          </a:p>
          <a:p>
            <a:pPr lvl="2">
              <a:spcBef>
                <a:spcPts val="0"/>
              </a:spcBef>
              <a:spcAft>
                <a:spcPts val="600"/>
              </a:spcAft>
            </a:pPr>
            <a:r>
              <a:rPr lang="en-US" sz="2000" dirty="0"/>
              <a:t>like SAP, it offers this as a part of a larger ERP, on the Cloud and as an on-premise, user-hosted system</a:t>
            </a:r>
          </a:p>
          <a:p>
            <a:pPr lvl="2">
              <a:spcBef>
                <a:spcPts val="0"/>
              </a:spcBef>
              <a:spcAft>
                <a:spcPts val="600"/>
              </a:spcAft>
            </a:pPr>
            <a:r>
              <a:rPr lang="en-US" sz="2000" dirty="0"/>
              <a:t>both Oracle and SAP offer SCM as both stand-alone systems or as a major element of an ERP system</a:t>
            </a:r>
          </a:p>
          <a:p>
            <a:pPr>
              <a:spcBef>
                <a:spcPts val="1200"/>
              </a:spcBef>
            </a:pPr>
            <a:r>
              <a:rPr lang="en-US" sz="2400" dirty="0"/>
              <a:t>Blue Yonder, based in Scottsdale, AZ, is another a major manufacturer of SCM. </a:t>
            </a:r>
          </a:p>
          <a:p>
            <a:pPr lvl="2">
              <a:spcBef>
                <a:spcPts val="0"/>
              </a:spcBef>
              <a:spcAft>
                <a:spcPts val="600"/>
              </a:spcAft>
            </a:pPr>
            <a:r>
              <a:rPr lang="en-US" sz="2000" dirty="0"/>
              <a:t>while not as large a software provider as Oracle or SAP, Blue Yonder, previously JDA, specializes in SCM </a:t>
            </a:r>
          </a:p>
          <a:p>
            <a:pPr lvl="2">
              <a:spcBef>
                <a:spcPts val="0"/>
              </a:spcBef>
              <a:spcAft>
                <a:spcPts val="600"/>
              </a:spcAft>
            </a:pPr>
            <a:r>
              <a:rPr lang="en-US" sz="2000" dirty="0"/>
              <a:t>it has built a reputation for being one of the best SCM providers in the industry</a:t>
            </a:r>
          </a:p>
        </p:txBody>
      </p:sp>
      <p:sp>
        <p:nvSpPr>
          <p:cNvPr id="6" name="Slide Number Placeholder 5">
            <a:extLst>
              <a:ext uri="{FF2B5EF4-FFF2-40B4-BE49-F238E27FC236}">
                <a16:creationId xmlns:a16="http://schemas.microsoft.com/office/drawing/2014/main" id="{DA07CFE8-0AED-4C1B-BAF1-96CFE7A7F12A}"/>
              </a:ext>
            </a:extLst>
          </p:cNvPr>
          <p:cNvSpPr>
            <a:spLocks noGrp="1"/>
          </p:cNvSpPr>
          <p:nvPr>
            <p:ph type="sldNum" sz="quarter" idx="10"/>
          </p:nvPr>
        </p:nvSpPr>
        <p:spPr/>
        <p:txBody>
          <a:bodyPr/>
          <a:lstStyle/>
          <a:p>
            <a:fld id="{68151E55-6873-49E2-B8D5-2F265E6F1973}" type="slidenum">
              <a:rPr lang="en-US" smtClean="0"/>
              <a:t>47</a:t>
            </a:fld>
            <a:endParaRPr lang="en-US" dirty="0"/>
          </a:p>
        </p:txBody>
      </p:sp>
    </p:spTree>
    <p:extLst>
      <p:ext uri="{BB962C8B-B14F-4D97-AF65-F5344CB8AC3E}">
        <p14:creationId xmlns:p14="http://schemas.microsoft.com/office/powerpoint/2010/main" val="255640885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C7B4B7-327A-482B-AED4-B1FAF03EEE10}"/>
              </a:ext>
            </a:extLst>
          </p:cNvPr>
          <p:cNvSpPr>
            <a:spLocks noGrp="1"/>
          </p:cNvSpPr>
          <p:nvPr>
            <p:ph type="title"/>
          </p:nvPr>
        </p:nvSpPr>
        <p:spPr>
          <a:xfrm>
            <a:off x="0" y="73285"/>
            <a:ext cx="9067800" cy="678611"/>
          </a:xfrm>
        </p:spPr>
        <p:txBody>
          <a:bodyPr>
            <a:noAutofit/>
          </a:bodyPr>
          <a:lstStyle/>
          <a:p>
            <a:r>
              <a:rPr lang="en-US" sz="2800" dirty="0"/>
              <a:t>Review: Supply Chain Management Software</a:t>
            </a:r>
          </a:p>
        </p:txBody>
      </p:sp>
      <p:sp>
        <p:nvSpPr>
          <p:cNvPr id="3" name="Content Placeholder 2">
            <a:extLst>
              <a:ext uri="{FF2B5EF4-FFF2-40B4-BE49-F238E27FC236}">
                <a16:creationId xmlns:a16="http://schemas.microsoft.com/office/drawing/2014/main" id="{811046E0-03C0-4128-A124-F637ADAFB3DF}"/>
              </a:ext>
            </a:extLst>
          </p:cNvPr>
          <p:cNvSpPr>
            <a:spLocks noGrp="1"/>
          </p:cNvSpPr>
          <p:nvPr>
            <p:ph sz="quarter" idx="11"/>
          </p:nvPr>
        </p:nvSpPr>
        <p:spPr>
          <a:xfrm>
            <a:off x="245652" y="973521"/>
            <a:ext cx="8736600" cy="5647865"/>
          </a:xfrm>
        </p:spPr>
        <p:txBody>
          <a:bodyPr>
            <a:noAutofit/>
          </a:bodyPr>
          <a:lstStyle/>
          <a:p>
            <a:r>
              <a:rPr lang="en-US" sz="2400" dirty="0"/>
              <a:t>What is supply chain management software? </a:t>
            </a:r>
          </a:p>
          <a:p>
            <a:pPr lvl="2">
              <a:spcBef>
                <a:spcPts val="0"/>
              </a:spcBef>
              <a:spcAft>
                <a:spcPts val="600"/>
              </a:spcAft>
            </a:pPr>
            <a:r>
              <a:rPr lang="en-US" sz="2000" dirty="0"/>
              <a:t>supply chain management (SCM) system software helps managers ensure the efficient flow of goods and services from the initial extraction of raw materials to customer distribution and receipt of payment by anticipating issues, such as increased demand or production slowdowns, to institute accommodations quickly</a:t>
            </a:r>
          </a:p>
          <a:p>
            <a:pPr>
              <a:spcBef>
                <a:spcPts val="1200"/>
              </a:spcBef>
            </a:pPr>
            <a:r>
              <a:rPr lang="en-US" sz="2400" dirty="0"/>
              <a:t>What is are the basic components of SCM? </a:t>
            </a:r>
          </a:p>
          <a:p>
            <a:pPr lvl="2"/>
            <a:r>
              <a:rPr lang="en-US" sz="2000" dirty="0"/>
              <a:t>supplier relationship management, order fulfillment management, and customer relationship management</a:t>
            </a:r>
          </a:p>
          <a:p>
            <a:pPr>
              <a:spcBef>
                <a:spcPts val="1200"/>
              </a:spcBef>
            </a:pPr>
            <a:r>
              <a:rPr lang="en-US" sz="2400" dirty="0"/>
              <a:t>What is the Bullwhip effect? </a:t>
            </a:r>
          </a:p>
          <a:p>
            <a:pPr lvl="2">
              <a:spcBef>
                <a:spcPts val="0"/>
              </a:spcBef>
              <a:spcAft>
                <a:spcPts val="600"/>
              </a:spcAft>
            </a:pPr>
            <a:r>
              <a:rPr lang="en-US" dirty="0"/>
              <a:t>this occurs when small variations in consumer demand create amplified demand variations in the supply chain</a:t>
            </a:r>
          </a:p>
        </p:txBody>
      </p:sp>
      <p:sp>
        <p:nvSpPr>
          <p:cNvPr id="6" name="Slide Number Placeholder 5">
            <a:extLst>
              <a:ext uri="{FF2B5EF4-FFF2-40B4-BE49-F238E27FC236}">
                <a16:creationId xmlns:a16="http://schemas.microsoft.com/office/drawing/2014/main" id="{DA07CFE8-0AED-4C1B-BAF1-96CFE7A7F12A}"/>
              </a:ext>
            </a:extLst>
          </p:cNvPr>
          <p:cNvSpPr>
            <a:spLocks noGrp="1"/>
          </p:cNvSpPr>
          <p:nvPr>
            <p:ph type="sldNum" sz="quarter" idx="10"/>
          </p:nvPr>
        </p:nvSpPr>
        <p:spPr/>
        <p:txBody>
          <a:bodyPr/>
          <a:lstStyle/>
          <a:p>
            <a:fld id="{68151E55-6873-49E2-B8D5-2F265E6F1973}" type="slidenum">
              <a:rPr lang="en-US" smtClean="0"/>
              <a:t>48</a:t>
            </a:fld>
            <a:endParaRPr lang="en-US" dirty="0"/>
          </a:p>
        </p:txBody>
      </p:sp>
    </p:spTree>
    <p:extLst>
      <p:ext uri="{BB962C8B-B14F-4D97-AF65-F5344CB8AC3E}">
        <p14:creationId xmlns:p14="http://schemas.microsoft.com/office/powerpoint/2010/main" val="130344637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C7B4B7-327A-482B-AED4-B1FAF03EEE10}"/>
              </a:ext>
            </a:extLst>
          </p:cNvPr>
          <p:cNvSpPr>
            <a:spLocks noGrp="1"/>
          </p:cNvSpPr>
          <p:nvPr>
            <p:ph type="title"/>
          </p:nvPr>
        </p:nvSpPr>
        <p:spPr>
          <a:xfrm>
            <a:off x="0" y="73285"/>
            <a:ext cx="9067800" cy="678611"/>
          </a:xfrm>
        </p:spPr>
        <p:txBody>
          <a:bodyPr>
            <a:noAutofit/>
          </a:bodyPr>
          <a:lstStyle/>
          <a:p>
            <a:r>
              <a:rPr lang="en-US" sz="2800" dirty="0"/>
              <a:t>Customer Relationship Management Software</a:t>
            </a:r>
          </a:p>
        </p:txBody>
      </p:sp>
      <p:sp>
        <p:nvSpPr>
          <p:cNvPr id="3" name="Content Placeholder 2">
            <a:extLst>
              <a:ext uri="{FF2B5EF4-FFF2-40B4-BE49-F238E27FC236}">
                <a16:creationId xmlns:a16="http://schemas.microsoft.com/office/drawing/2014/main" id="{811046E0-03C0-4128-A124-F637ADAFB3DF}"/>
              </a:ext>
            </a:extLst>
          </p:cNvPr>
          <p:cNvSpPr>
            <a:spLocks noGrp="1"/>
          </p:cNvSpPr>
          <p:nvPr>
            <p:ph sz="quarter" idx="11"/>
          </p:nvPr>
        </p:nvSpPr>
        <p:spPr>
          <a:xfrm>
            <a:off x="245652" y="808113"/>
            <a:ext cx="8564715" cy="5647865"/>
          </a:xfrm>
        </p:spPr>
        <p:txBody>
          <a:bodyPr>
            <a:noAutofit/>
          </a:bodyPr>
          <a:lstStyle/>
          <a:p>
            <a:r>
              <a:rPr lang="en-US" sz="2400" dirty="0"/>
              <a:t>A </a:t>
            </a:r>
            <a:r>
              <a:rPr lang="en-US" sz="2400" b="1" dirty="0"/>
              <a:t>customer relationship management</a:t>
            </a:r>
            <a:r>
              <a:rPr lang="en-US" sz="2400" dirty="0"/>
              <a:t> (</a:t>
            </a:r>
            <a:r>
              <a:rPr lang="en-US" sz="2400" b="1" dirty="0"/>
              <a:t>CRM</a:t>
            </a:r>
            <a:r>
              <a:rPr lang="en-US" sz="2400" dirty="0"/>
              <a:t>) system seeks to manage a firm’s interactions with customers using analytics and data analysis to identify the most valuable customers and target future customers. </a:t>
            </a:r>
          </a:p>
          <a:p>
            <a:r>
              <a:rPr lang="en-US" sz="2400" dirty="0"/>
              <a:t>By tracking consumer behavior, it strives to focus on the customer experience in order to attract and retain customers, with the ultimate goal of increasing sales, market share, and profit.</a:t>
            </a:r>
          </a:p>
        </p:txBody>
      </p:sp>
      <p:sp>
        <p:nvSpPr>
          <p:cNvPr id="7" name="TextBox 6">
            <a:extLst>
              <a:ext uri="{FF2B5EF4-FFF2-40B4-BE49-F238E27FC236}">
                <a16:creationId xmlns:a16="http://schemas.microsoft.com/office/drawing/2014/main" id="{855FBD79-2A8E-44EA-AAEE-6C3899214CC8}"/>
              </a:ext>
            </a:extLst>
          </p:cNvPr>
          <p:cNvSpPr txBox="1"/>
          <p:nvPr/>
        </p:nvSpPr>
        <p:spPr>
          <a:xfrm>
            <a:off x="245652" y="4082417"/>
            <a:ext cx="8736600" cy="1323439"/>
          </a:xfrm>
          <a:prstGeom prst="rect">
            <a:avLst/>
          </a:prstGeom>
          <a:noFill/>
        </p:spPr>
        <p:txBody>
          <a:bodyPr wrap="square" rtlCol="0">
            <a:spAutoFit/>
          </a:bodyPr>
          <a:lstStyle/>
          <a:p>
            <a:r>
              <a:rPr lang="en-US" sz="2000" dirty="0"/>
              <a:t>A CRM system helps managers to maintain the business’s focus on the individual customer by developing a lasting relationship that promotes long-term buying. CRM is also used to encourage strong relationships with suppliers and other colleagues.</a:t>
            </a:r>
          </a:p>
        </p:txBody>
      </p:sp>
      <p:sp>
        <p:nvSpPr>
          <p:cNvPr id="6" name="Slide Number Placeholder 5">
            <a:extLst>
              <a:ext uri="{FF2B5EF4-FFF2-40B4-BE49-F238E27FC236}">
                <a16:creationId xmlns:a16="http://schemas.microsoft.com/office/drawing/2014/main" id="{DA07CFE8-0AED-4C1B-BAF1-96CFE7A7F12A}"/>
              </a:ext>
            </a:extLst>
          </p:cNvPr>
          <p:cNvSpPr>
            <a:spLocks noGrp="1"/>
          </p:cNvSpPr>
          <p:nvPr>
            <p:ph type="sldNum" sz="quarter" idx="10"/>
          </p:nvPr>
        </p:nvSpPr>
        <p:spPr/>
        <p:txBody>
          <a:bodyPr/>
          <a:lstStyle/>
          <a:p>
            <a:fld id="{68151E55-6873-49E2-B8D5-2F265E6F1973}" type="slidenum">
              <a:rPr lang="en-US" smtClean="0"/>
              <a:t>49</a:t>
            </a:fld>
            <a:endParaRPr lang="en-US" dirty="0"/>
          </a:p>
        </p:txBody>
      </p:sp>
    </p:spTree>
    <p:extLst>
      <p:ext uri="{BB962C8B-B14F-4D97-AF65-F5344CB8AC3E}">
        <p14:creationId xmlns:p14="http://schemas.microsoft.com/office/powerpoint/2010/main" val="16640261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C7B4B7-327A-482B-AED4-B1FAF03EEE10}"/>
              </a:ext>
            </a:extLst>
          </p:cNvPr>
          <p:cNvSpPr>
            <a:spLocks noGrp="1"/>
          </p:cNvSpPr>
          <p:nvPr>
            <p:ph type="title"/>
          </p:nvPr>
        </p:nvSpPr>
        <p:spPr>
          <a:xfrm>
            <a:off x="0" y="48016"/>
            <a:ext cx="8458200" cy="678611"/>
          </a:xfrm>
        </p:spPr>
        <p:txBody>
          <a:bodyPr>
            <a:normAutofit/>
          </a:bodyPr>
          <a:lstStyle/>
          <a:p>
            <a:r>
              <a:rPr lang="en-US" sz="2800" dirty="0"/>
              <a:t>Transaction Processing Systems</a:t>
            </a:r>
          </a:p>
        </p:txBody>
      </p:sp>
      <p:sp>
        <p:nvSpPr>
          <p:cNvPr id="3" name="Content Placeholder 2">
            <a:extLst>
              <a:ext uri="{FF2B5EF4-FFF2-40B4-BE49-F238E27FC236}">
                <a16:creationId xmlns:a16="http://schemas.microsoft.com/office/drawing/2014/main" id="{811046E0-03C0-4128-A124-F637ADAFB3DF}"/>
              </a:ext>
            </a:extLst>
          </p:cNvPr>
          <p:cNvSpPr>
            <a:spLocks noGrp="1"/>
          </p:cNvSpPr>
          <p:nvPr>
            <p:ph sz="quarter" idx="11"/>
          </p:nvPr>
        </p:nvSpPr>
        <p:spPr>
          <a:xfrm>
            <a:off x="274320" y="726627"/>
            <a:ext cx="8530012" cy="3616773"/>
          </a:xfrm>
        </p:spPr>
        <p:txBody>
          <a:bodyPr>
            <a:normAutofit/>
          </a:bodyPr>
          <a:lstStyle/>
          <a:p>
            <a:r>
              <a:rPr lang="en-US" sz="2000" b="1" dirty="0"/>
              <a:t>Transaction processing systems </a:t>
            </a:r>
            <a:r>
              <a:rPr lang="en-US" sz="2000" dirty="0"/>
              <a:t>help to make the sales process itself more efficient. </a:t>
            </a:r>
          </a:p>
          <a:p>
            <a:pPr lvl="2">
              <a:spcBef>
                <a:spcPts val="0"/>
              </a:spcBef>
              <a:spcAft>
                <a:spcPts val="0"/>
              </a:spcAft>
            </a:pPr>
            <a:r>
              <a:rPr lang="en-US" sz="2000" dirty="0"/>
              <a:t>consider how the transition from a barter system to a money system of exchange increased the efficiency of trade</a:t>
            </a:r>
          </a:p>
          <a:p>
            <a:pPr>
              <a:spcBef>
                <a:spcPts val="600"/>
              </a:spcBef>
            </a:pPr>
            <a:r>
              <a:rPr lang="en-US" sz="2000" dirty="0"/>
              <a:t>In a </a:t>
            </a:r>
            <a:r>
              <a:rPr lang="en-US" sz="2000" b="1" dirty="0"/>
              <a:t>barter system</a:t>
            </a:r>
            <a:r>
              <a:rPr lang="en-US" sz="2000" dirty="0"/>
              <a:t>, it is essential to find someone who not only has a product that you desire, but who also wants or needs the product that you are willing to exchange at the time you are willing to exchange it.</a:t>
            </a:r>
          </a:p>
          <a:p>
            <a:r>
              <a:rPr lang="en-US" dirty="0"/>
              <a:t>Instead of bartering goods and services, money allows wealth to be stored and allows individuals to trade with intermediaries who may not want the items you have to trade.</a:t>
            </a:r>
          </a:p>
          <a:p>
            <a:endParaRPr lang="en-US" dirty="0"/>
          </a:p>
        </p:txBody>
      </p:sp>
      <p:pic>
        <p:nvPicPr>
          <p:cNvPr id="4" name="Picture 3" descr="Antique cash register">
            <a:extLst>
              <a:ext uri="{FF2B5EF4-FFF2-40B4-BE49-F238E27FC236}">
                <a16:creationId xmlns:a16="http://schemas.microsoft.com/office/drawing/2014/main" id="{BE64B889-9395-4C04-9B8A-4040A9D79E8D}"/>
              </a:ext>
            </a:extLst>
          </p:cNvPr>
          <p:cNvPicPr>
            <a:picLocks noChangeAspect="1"/>
          </p:cNvPicPr>
          <p:nvPr/>
        </p:nvPicPr>
        <p:blipFill>
          <a:blip r:embed="rId3"/>
          <a:stretch>
            <a:fillRect/>
          </a:stretch>
        </p:blipFill>
        <p:spPr>
          <a:xfrm>
            <a:off x="1074832" y="4201864"/>
            <a:ext cx="2261937" cy="2148840"/>
          </a:xfrm>
          <a:prstGeom prst="rect">
            <a:avLst/>
          </a:prstGeom>
        </p:spPr>
      </p:pic>
      <p:sp>
        <p:nvSpPr>
          <p:cNvPr id="10" name="TextBox 9">
            <a:extLst>
              <a:ext uri="{FF2B5EF4-FFF2-40B4-BE49-F238E27FC236}">
                <a16:creationId xmlns:a16="http://schemas.microsoft.com/office/drawing/2014/main" id="{8ED0B597-FB83-4DAA-80C2-642D795DC76A}"/>
              </a:ext>
            </a:extLst>
          </p:cNvPr>
          <p:cNvSpPr txBox="1"/>
          <p:nvPr/>
        </p:nvSpPr>
        <p:spPr>
          <a:xfrm>
            <a:off x="3718560" y="4152900"/>
            <a:ext cx="4671060" cy="2246769"/>
          </a:xfrm>
          <a:prstGeom prst="rect">
            <a:avLst/>
          </a:prstGeom>
          <a:noFill/>
        </p:spPr>
        <p:txBody>
          <a:bodyPr wrap="square" rtlCol="0">
            <a:spAutoFit/>
          </a:bodyPr>
          <a:lstStyle/>
          <a:p>
            <a:r>
              <a:rPr lang="en-US" sz="2000" dirty="0"/>
              <a:t>Just as cash and other financial instruments allowed retailers to move away from an inefficient system of bartering, transaction processing systems allow methods of exchanging money for goods and services to operate more efficiently.</a:t>
            </a:r>
          </a:p>
        </p:txBody>
      </p:sp>
      <p:sp>
        <p:nvSpPr>
          <p:cNvPr id="6" name="Slide Number Placeholder 5">
            <a:extLst>
              <a:ext uri="{FF2B5EF4-FFF2-40B4-BE49-F238E27FC236}">
                <a16:creationId xmlns:a16="http://schemas.microsoft.com/office/drawing/2014/main" id="{DA07CFE8-0AED-4C1B-BAF1-96CFE7A7F12A}"/>
              </a:ext>
            </a:extLst>
          </p:cNvPr>
          <p:cNvSpPr>
            <a:spLocks noGrp="1"/>
          </p:cNvSpPr>
          <p:nvPr>
            <p:ph type="sldNum" sz="quarter" idx="10"/>
          </p:nvPr>
        </p:nvSpPr>
        <p:spPr>
          <a:xfrm>
            <a:off x="6561438" y="6673530"/>
            <a:ext cx="2420814" cy="184469"/>
          </a:xfrm>
        </p:spPr>
        <p:txBody>
          <a:bodyPr/>
          <a:lstStyle/>
          <a:p>
            <a:r>
              <a:rPr lang="en-US" dirty="0"/>
              <a:t>George Doyle/</a:t>
            </a:r>
            <a:r>
              <a:rPr lang="en-US" dirty="0" err="1"/>
              <a:t>SuperStock</a:t>
            </a:r>
            <a:r>
              <a:rPr lang="en-US" dirty="0"/>
              <a:t>  </a:t>
            </a:r>
            <a:fld id="{68151E55-6873-49E2-B8D5-2F265E6F1973}" type="slidenum">
              <a:rPr lang="en-US" smtClean="0"/>
              <a:t>5</a:t>
            </a:fld>
            <a:endParaRPr lang="en-US" dirty="0"/>
          </a:p>
        </p:txBody>
      </p:sp>
    </p:spTree>
    <p:extLst>
      <p:ext uri="{BB962C8B-B14F-4D97-AF65-F5344CB8AC3E}">
        <p14:creationId xmlns:p14="http://schemas.microsoft.com/office/powerpoint/2010/main" val="209520394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C7B4B7-327A-482B-AED4-B1FAF03EEE10}"/>
              </a:ext>
            </a:extLst>
          </p:cNvPr>
          <p:cNvSpPr>
            <a:spLocks noGrp="1"/>
          </p:cNvSpPr>
          <p:nvPr>
            <p:ph type="title"/>
          </p:nvPr>
        </p:nvSpPr>
        <p:spPr>
          <a:xfrm>
            <a:off x="0" y="73285"/>
            <a:ext cx="9067800" cy="678611"/>
          </a:xfrm>
        </p:spPr>
        <p:txBody>
          <a:bodyPr>
            <a:noAutofit/>
          </a:bodyPr>
          <a:lstStyle/>
          <a:p>
            <a:r>
              <a:rPr lang="en-US" sz="2800" dirty="0"/>
              <a:t>The Functions of Customer Relationship Management Software</a:t>
            </a:r>
          </a:p>
        </p:txBody>
      </p:sp>
      <p:sp>
        <p:nvSpPr>
          <p:cNvPr id="3" name="Content Placeholder 2">
            <a:extLst>
              <a:ext uri="{FF2B5EF4-FFF2-40B4-BE49-F238E27FC236}">
                <a16:creationId xmlns:a16="http://schemas.microsoft.com/office/drawing/2014/main" id="{811046E0-03C0-4128-A124-F637ADAFB3DF}"/>
              </a:ext>
            </a:extLst>
          </p:cNvPr>
          <p:cNvSpPr>
            <a:spLocks noGrp="1"/>
          </p:cNvSpPr>
          <p:nvPr>
            <p:ph sz="quarter" idx="11"/>
          </p:nvPr>
        </p:nvSpPr>
        <p:spPr>
          <a:xfrm>
            <a:off x="245652" y="940148"/>
            <a:ext cx="8380759" cy="1848377"/>
          </a:xfrm>
        </p:spPr>
        <p:txBody>
          <a:bodyPr>
            <a:noAutofit/>
          </a:bodyPr>
          <a:lstStyle/>
          <a:p>
            <a:r>
              <a:rPr lang="en-US" sz="2400" dirty="0"/>
              <a:t>Most customer relationship management (CRM) software helps to organize three main functions: marketing, sales, and customer service. </a:t>
            </a:r>
          </a:p>
        </p:txBody>
      </p:sp>
      <p:sp>
        <p:nvSpPr>
          <p:cNvPr id="9" name="TextBox 8">
            <a:extLst>
              <a:ext uri="{FF2B5EF4-FFF2-40B4-BE49-F238E27FC236}">
                <a16:creationId xmlns:a16="http://schemas.microsoft.com/office/drawing/2014/main" id="{D687D4B1-BBE4-47DC-B96C-B50CF2CD709F}"/>
              </a:ext>
            </a:extLst>
          </p:cNvPr>
          <p:cNvSpPr txBox="1"/>
          <p:nvPr/>
        </p:nvSpPr>
        <p:spPr>
          <a:xfrm>
            <a:off x="472942" y="2386914"/>
            <a:ext cx="8121915" cy="3062377"/>
          </a:xfrm>
          <a:prstGeom prst="rect">
            <a:avLst/>
          </a:prstGeom>
          <a:noFill/>
        </p:spPr>
        <p:txBody>
          <a:bodyPr wrap="square" rtlCol="0">
            <a:spAutoFit/>
          </a:bodyPr>
          <a:lstStyle/>
          <a:p>
            <a:pPr marL="342900" indent="-342900">
              <a:spcAft>
                <a:spcPts val="600"/>
              </a:spcAft>
              <a:buFont typeface="Arial" panose="020B0604020202020204" pitchFamily="34" charset="0"/>
              <a:buChar char="•"/>
            </a:pPr>
            <a:r>
              <a:rPr lang="en-US" sz="2000" b="1" dirty="0"/>
              <a:t>Marketing</a:t>
            </a:r>
            <a:r>
              <a:rPr lang="en-US" sz="2000" dirty="0"/>
              <a:t> incorporates the acquisition of potential marketing leads, segmenting the market, and targeting promotions, such as advertisements, to create a lasting relationship with customers. </a:t>
            </a:r>
          </a:p>
          <a:p>
            <a:pPr marL="342900" indent="-342900">
              <a:spcAft>
                <a:spcPts val="600"/>
              </a:spcAft>
              <a:buFont typeface="Arial" panose="020B0604020202020204" pitchFamily="34" charset="0"/>
              <a:buChar char="•"/>
            </a:pPr>
            <a:r>
              <a:rPr lang="en-US" sz="2000" b="1" dirty="0"/>
              <a:t>Sales</a:t>
            </a:r>
            <a:r>
              <a:rPr lang="en-US" sz="2000" dirty="0"/>
              <a:t> involves pricing, managing marketing lead contacts, and organizing sales activities. </a:t>
            </a:r>
          </a:p>
          <a:p>
            <a:pPr marL="342900" indent="-342900">
              <a:spcAft>
                <a:spcPts val="600"/>
              </a:spcAft>
              <a:buFont typeface="Arial" panose="020B0604020202020204" pitchFamily="34" charset="0"/>
              <a:buChar char="•"/>
            </a:pPr>
            <a:r>
              <a:rPr lang="en-US" sz="2000" b="1" dirty="0"/>
              <a:t>Customer service</a:t>
            </a:r>
            <a:r>
              <a:rPr lang="en-US" sz="2000" dirty="0"/>
              <a:t> encompasses responding to customers’ questions, managing returns, and managing customer contacts to improve customer relationships.</a:t>
            </a:r>
          </a:p>
          <a:p>
            <a:endParaRPr lang="en-US" dirty="0"/>
          </a:p>
        </p:txBody>
      </p:sp>
      <p:sp>
        <p:nvSpPr>
          <p:cNvPr id="6" name="Slide Number Placeholder 5">
            <a:extLst>
              <a:ext uri="{FF2B5EF4-FFF2-40B4-BE49-F238E27FC236}">
                <a16:creationId xmlns:a16="http://schemas.microsoft.com/office/drawing/2014/main" id="{DA07CFE8-0AED-4C1B-BAF1-96CFE7A7F12A}"/>
              </a:ext>
            </a:extLst>
          </p:cNvPr>
          <p:cNvSpPr>
            <a:spLocks noGrp="1"/>
          </p:cNvSpPr>
          <p:nvPr>
            <p:ph type="sldNum" sz="quarter" idx="10"/>
          </p:nvPr>
        </p:nvSpPr>
        <p:spPr/>
        <p:txBody>
          <a:bodyPr/>
          <a:lstStyle/>
          <a:p>
            <a:fld id="{68151E55-6873-49E2-B8D5-2F265E6F1973}" type="slidenum">
              <a:rPr lang="en-US" smtClean="0"/>
              <a:t>50</a:t>
            </a:fld>
            <a:endParaRPr lang="en-US" dirty="0"/>
          </a:p>
        </p:txBody>
      </p:sp>
    </p:spTree>
    <p:extLst>
      <p:ext uri="{BB962C8B-B14F-4D97-AF65-F5344CB8AC3E}">
        <p14:creationId xmlns:p14="http://schemas.microsoft.com/office/powerpoint/2010/main" val="122389055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C7B4B7-327A-482B-AED4-B1FAF03EEE10}"/>
              </a:ext>
            </a:extLst>
          </p:cNvPr>
          <p:cNvSpPr>
            <a:spLocks noGrp="1"/>
          </p:cNvSpPr>
          <p:nvPr>
            <p:ph type="title"/>
          </p:nvPr>
        </p:nvSpPr>
        <p:spPr>
          <a:xfrm>
            <a:off x="0" y="73285"/>
            <a:ext cx="9067800" cy="678611"/>
          </a:xfrm>
        </p:spPr>
        <p:txBody>
          <a:bodyPr>
            <a:noAutofit/>
          </a:bodyPr>
          <a:lstStyle/>
          <a:p>
            <a:r>
              <a:rPr lang="en-US" sz="2800" dirty="0"/>
              <a:t>Major Providers of Customer Relationship Management Systems</a:t>
            </a:r>
          </a:p>
        </p:txBody>
      </p:sp>
      <p:sp>
        <p:nvSpPr>
          <p:cNvPr id="3" name="Content Placeholder 2">
            <a:extLst>
              <a:ext uri="{FF2B5EF4-FFF2-40B4-BE49-F238E27FC236}">
                <a16:creationId xmlns:a16="http://schemas.microsoft.com/office/drawing/2014/main" id="{811046E0-03C0-4128-A124-F637ADAFB3DF}"/>
              </a:ext>
            </a:extLst>
          </p:cNvPr>
          <p:cNvSpPr>
            <a:spLocks noGrp="1"/>
          </p:cNvSpPr>
          <p:nvPr>
            <p:ph sz="quarter" idx="11"/>
          </p:nvPr>
        </p:nvSpPr>
        <p:spPr>
          <a:xfrm>
            <a:off x="245652" y="940148"/>
            <a:ext cx="8502931" cy="2785769"/>
          </a:xfrm>
        </p:spPr>
        <p:txBody>
          <a:bodyPr>
            <a:noAutofit/>
          </a:bodyPr>
          <a:lstStyle/>
          <a:p>
            <a:r>
              <a:rPr lang="en-US" sz="2000" dirty="0"/>
              <a:t>Because customer relationship management (CRM) systems comprise such a major portion of most businesses’ overall management system, CRM systems are often incorporated with other systems, such as inventory management systems, to streamline the entire enterprise.</a:t>
            </a:r>
            <a:endParaRPr lang="en-US" sz="2400" dirty="0"/>
          </a:p>
        </p:txBody>
      </p:sp>
      <p:sp>
        <p:nvSpPr>
          <p:cNvPr id="6" name="Slide Number Placeholder 5">
            <a:extLst>
              <a:ext uri="{FF2B5EF4-FFF2-40B4-BE49-F238E27FC236}">
                <a16:creationId xmlns:a16="http://schemas.microsoft.com/office/drawing/2014/main" id="{DA07CFE8-0AED-4C1B-BAF1-96CFE7A7F12A}"/>
              </a:ext>
            </a:extLst>
          </p:cNvPr>
          <p:cNvSpPr>
            <a:spLocks noGrp="1"/>
          </p:cNvSpPr>
          <p:nvPr>
            <p:ph type="sldNum" sz="quarter" idx="10"/>
          </p:nvPr>
        </p:nvSpPr>
        <p:spPr/>
        <p:txBody>
          <a:bodyPr/>
          <a:lstStyle/>
          <a:p>
            <a:fld id="{68151E55-6873-49E2-B8D5-2F265E6F1973}" type="slidenum">
              <a:rPr lang="en-US" smtClean="0"/>
              <a:t>51</a:t>
            </a:fld>
            <a:endParaRPr lang="en-US" dirty="0"/>
          </a:p>
        </p:txBody>
      </p:sp>
      <p:sp>
        <p:nvSpPr>
          <p:cNvPr id="9" name="TextBox 8">
            <a:extLst>
              <a:ext uri="{FF2B5EF4-FFF2-40B4-BE49-F238E27FC236}">
                <a16:creationId xmlns:a16="http://schemas.microsoft.com/office/drawing/2014/main" id="{D687D4B1-BBE4-47DC-B96C-B50CF2CD709F}"/>
              </a:ext>
            </a:extLst>
          </p:cNvPr>
          <p:cNvSpPr txBox="1"/>
          <p:nvPr/>
        </p:nvSpPr>
        <p:spPr>
          <a:xfrm>
            <a:off x="395417" y="2491290"/>
            <a:ext cx="8121915" cy="2708434"/>
          </a:xfrm>
          <a:prstGeom prst="rect">
            <a:avLst/>
          </a:prstGeom>
          <a:noFill/>
        </p:spPr>
        <p:txBody>
          <a:bodyPr wrap="square" rtlCol="0">
            <a:spAutoFit/>
          </a:bodyPr>
          <a:lstStyle/>
          <a:p>
            <a:pPr marL="342900" indent="-342900">
              <a:spcAft>
                <a:spcPts val="600"/>
              </a:spcAft>
              <a:buFont typeface="Arial" panose="020B0604020202020204" pitchFamily="34" charset="0"/>
              <a:buChar char="•"/>
            </a:pPr>
            <a:r>
              <a:rPr lang="en-US" sz="2000" dirty="0"/>
              <a:t>Salesforce remains one of the largest suppliers of CRM software solutions </a:t>
            </a:r>
          </a:p>
          <a:p>
            <a:pPr marL="800100" lvl="1" indent="-342900">
              <a:spcAft>
                <a:spcPts val="600"/>
              </a:spcAft>
              <a:buFont typeface="Arial" panose="020B0604020202020204" pitchFamily="34" charset="0"/>
              <a:buChar char="•"/>
            </a:pPr>
            <a:r>
              <a:rPr lang="en-US" sz="2000" dirty="0"/>
              <a:t>accordingly, Salesforce software integrates with Oracle, QuickBooks, SAP, and other business management software </a:t>
            </a:r>
          </a:p>
          <a:p>
            <a:pPr marL="342900" indent="-342900">
              <a:spcAft>
                <a:spcPts val="600"/>
              </a:spcAft>
              <a:buFont typeface="Arial" panose="020B0604020202020204" pitchFamily="34" charset="0"/>
              <a:buChar char="•"/>
            </a:pPr>
            <a:r>
              <a:rPr lang="en-US" sz="2000" dirty="0"/>
              <a:t>Businesses such as HubSpot CRM, Zoho CRM, and Freshsales CRM focus primarily on meeting the customer relationship management requirements of smaller businesses that might not have a need for a full enterprise resource planning system</a:t>
            </a:r>
          </a:p>
        </p:txBody>
      </p:sp>
    </p:spTree>
    <p:extLst>
      <p:ext uri="{BB962C8B-B14F-4D97-AF65-F5344CB8AC3E}">
        <p14:creationId xmlns:p14="http://schemas.microsoft.com/office/powerpoint/2010/main" val="328025835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hidden="1">
            <a:extLst>
              <a:ext uri="{FF2B5EF4-FFF2-40B4-BE49-F238E27FC236}">
                <a16:creationId xmlns:a16="http://schemas.microsoft.com/office/drawing/2014/main" id="{6F92C4D4-C867-4E2F-BF62-33A518B42728}"/>
              </a:ext>
            </a:extLst>
          </p:cNvPr>
          <p:cNvSpPr>
            <a:spLocks noGrp="1"/>
          </p:cNvSpPr>
          <p:nvPr>
            <p:ph type="title"/>
          </p:nvPr>
        </p:nvSpPr>
        <p:spPr/>
        <p:txBody>
          <a:bodyPr/>
          <a:lstStyle/>
          <a:p>
            <a:r>
              <a:rPr lang="en-US" dirty="0"/>
              <a:t>End of Main Content</a:t>
            </a:r>
          </a:p>
        </p:txBody>
      </p:sp>
      <p:sp>
        <p:nvSpPr>
          <p:cNvPr id="3" name="Footer Placeholder 2">
            <a:extLst>
              <a:ext uri="{FF2B5EF4-FFF2-40B4-BE49-F238E27FC236}">
                <a16:creationId xmlns:a16="http://schemas.microsoft.com/office/drawing/2014/main" id="{D630F02A-B1AC-4A6F-B7C6-6A288F03C29B}"/>
              </a:ext>
            </a:extLst>
          </p:cNvPr>
          <p:cNvSpPr>
            <a:spLocks noGrp="1"/>
          </p:cNvSpPr>
          <p:nvPr>
            <p:ph type="ftr" sz="quarter" idx="10"/>
          </p:nvPr>
        </p:nvSpPr>
        <p:spPr/>
        <p:txBody>
          <a:bodyPr/>
          <a:lstStyle/>
          <a:p>
            <a:pPr lvl="0"/>
            <a:r>
              <a:rPr lang="en-US" dirty="0"/>
              <a:t>© 2022 McGraw Hill. All rights reserved. Authorized only for instructor use in the classroom.</a:t>
            </a:r>
          </a:p>
          <a:p>
            <a:pPr lvl="0"/>
            <a:r>
              <a:rPr lang="en-US" dirty="0"/>
              <a:t>No reproduction or further distribution permitted without the prior written consent of McGraw Hill.</a:t>
            </a:r>
          </a:p>
        </p:txBody>
      </p:sp>
    </p:spTree>
    <p:extLst>
      <p:ext uri="{BB962C8B-B14F-4D97-AF65-F5344CB8AC3E}">
        <p14:creationId xmlns:p14="http://schemas.microsoft.com/office/powerpoint/2010/main" val="108048448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C7B4B7-327A-482B-AED4-B1FAF03EEE10}"/>
              </a:ext>
            </a:extLst>
          </p:cNvPr>
          <p:cNvSpPr>
            <a:spLocks noGrp="1"/>
          </p:cNvSpPr>
          <p:nvPr>
            <p:ph type="title"/>
          </p:nvPr>
        </p:nvSpPr>
        <p:spPr>
          <a:xfrm>
            <a:off x="0" y="48016"/>
            <a:ext cx="8458200" cy="678611"/>
          </a:xfrm>
        </p:spPr>
        <p:txBody>
          <a:bodyPr>
            <a:normAutofit/>
          </a:bodyPr>
          <a:lstStyle/>
          <a:p>
            <a:r>
              <a:rPr lang="en-US" sz="2800" dirty="0"/>
              <a:t>Cash Registers</a:t>
            </a:r>
          </a:p>
        </p:txBody>
      </p:sp>
      <p:sp>
        <p:nvSpPr>
          <p:cNvPr id="3" name="Content Placeholder 2">
            <a:extLst>
              <a:ext uri="{FF2B5EF4-FFF2-40B4-BE49-F238E27FC236}">
                <a16:creationId xmlns:a16="http://schemas.microsoft.com/office/drawing/2014/main" id="{811046E0-03C0-4128-A124-F637ADAFB3DF}"/>
              </a:ext>
            </a:extLst>
          </p:cNvPr>
          <p:cNvSpPr>
            <a:spLocks noGrp="1"/>
          </p:cNvSpPr>
          <p:nvPr>
            <p:ph sz="quarter" idx="11"/>
          </p:nvPr>
        </p:nvSpPr>
        <p:spPr>
          <a:xfrm>
            <a:off x="205740" y="726627"/>
            <a:ext cx="8530012" cy="5780853"/>
          </a:xfrm>
        </p:spPr>
        <p:txBody>
          <a:bodyPr>
            <a:noAutofit/>
          </a:bodyPr>
          <a:lstStyle/>
          <a:p>
            <a:pPr>
              <a:spcAft>
                <a:spcPts val="600"/>
              </a:spcAft>
            </a:pPr>
            <a:r>
              <a:rPr lang="en-US" sz="2400" dirty="0"/>
              <a:t>For nearly a century, the cash register remained the primary means of transacting payments. </a:t>
            </a:r>
          </a:p>
          <a:p>
            <a:pPr>
              <a:spcAft>
                <a:spcPts val="600"/>
              </a:spcAft>
            </a:pPr>
            <a:r>
              <a:rPr lang="en-US" sz="2400" dirty="0"/>
              <a:t>The </a:t>
            </a:r>
            <a:r>
              <a:rPr lang="en-US" sz="2400" b="1" dirty="0"/>
              <a:t>cash register</a:t>
            </a:r>
            <a:r>
              <a:rPr lang="en-US" sz="2400" dirty="0"/>
              <a:t>, invented in the 1880s by James Ritty, a bar owner in Dayton, Ohio, allowed retailers to move throughout the shop without worrying about someone robbing the till. He called his invention “Ritty’s Incorruptible Cashier.”</a:t>
            </a:r>
          </a:p>
          <a:p>
            <a:pPr>
              <a:spcAft>
                <a:spcPts val="600"/>
              </a:spcAft>
            </a:pPr>
            <a:r>
              <a:rPr lang="en-US" sz="2400" dirty="0"/>
              <a:t>The cash register included a bell that would ring each time the cash drawer was opened, alerting the shop owner. </a:t>
            </a:r>
          </a:p>
          <a:p>
            <a:pPr>
              <a:spcAft>
                <a:spcPts val="600"/>
              </a:spcAft>
            </a:pPr>
            <a:r>
              <a:rPr lang="en-US" sz="2400" dirty="0"/>
              <a:t>The term “ringing up a sale” was derived from this alert. </a:t>
            </a:r>
          </a:p>
          <a:p>
            <a:pPr lvl="2">
              <a:spcAft>
                <a:spcPts val="600"/>
              </a:spcAft>
            </a:pPr>
            <a:r>
              <a:rPr lang="en-US" sz="2000" dirty="0"/>
              <a:t>to use this system, the shopkeeper entered the starting amount in the register and then each subsequent sale or return was entered into the register</a:t>
            </a:r>
          </a:p>
          <a:p>
            <a:pPr lvl="2">
              <a:spcAft>
                <a:spcPts val="600"/>
              </a:spcAft>
            </a:pPr>
            <a:r>
              <a:rPr lang="en-US" sz="2000" dirty="0"/>
              <a:t>at the end of the work-shift, the shopkeeper would verify that the amount of cash in the till matched the total shown by the register itself, deterring theft by cashiers </a:t>
            </a:r>
          </a:p>
        </p:txBody>
      </p:sp>
      <p:sp>
        <p:nvSpPr>
          <p:cNvPr id="6" name="Slide Number Placeholder 5">
            <a:extLst>
              <a:ext uri="{FF2B5EF4-FFF2-40B4-BE49-F238E27FC236}">
                <a16:creationId xmlns:a16="http://schemas.microsoft.com/office/drawing/2014/main" id="{DA07CFE8-0AED-4C1B-BAF1-96CFE7A7F12A}"/>
              </a:ext>
            </a:extLst>
          </p:cNvPr>
          <p:cNvSpPr>
            <a:spLocks noGrp="1"/>
          </p:cNvSpPr>
          <p:nvPr>
            <p:ph type="sldNum" sz="quarter" idx="10"/>
          </p:nvPr>
        </p:nvSpPr>
        <p:spPr/>
        <p:txBody>
          <a:bodyPr/>
          <a:lstStyle/>
          <a:p>
            <a:fld id="{68151E55-6873-49E2-B8D5-2F265E6F1973}" type="slidenum">
              <a:rPr lang="en-US" smtClean="0"/>
              <a:t>6</a:t>
            </a:fld>
            <a:endParaRPr lang="en-US" dirty="0"/>
          </a:p>
        </p:txBody>
      </p:sp>
    </p:spTree>
    <p:extLst>
      <p:ext uri="{BB962C8B-B14F-4D97-AF65-F5344CB8AC3E}">
        <p14:creationId xmlns:p14="http://schemas.microsoft.com/office/powerpoint/2010/main" val="64362847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C7B4B7-327A-482B-AED4-B1FAF03EEE10}"/>
              </a:ext>
            </a:extLst>
          </p:cNvPr>
          <p:cNvSpPr>
            <a:spLocks noGrp="1"/>
          </p:cNvSpPr>
          <p:nvPr>
            <p:ph type="title"/>
          </p:nvPr>
        </p:nvSpPr>
        <p:spPr>
          <a:xfrm>
            <a:off x="0" y="48016"/>
            <a:ext cx="8458200" cy="678611"/>
          </a:xfrm>
        </p:spPr>
        <p:txBody>
          <a:bodyPr>
            <a:normAutofit/>
          </a:bodyPr>
          <a:lstStyle/>
          <a:p>
            <a:r>
              <a:rPr lang="en-US" sz="2800" dirty="0"/>
              <a:t>Cash Registers (cont.)</a:t>
            </a:r>
          </a:p>
        </p:txBody>
      </p:sp>
      <p:sp>
        <p:nvSpPr>
          <p:cNvPr id="3" name="Content Placeholder 2">
            <a:extLst>
              <a:ext uri="{FF2B5EF4-FFF2-40B4-BE49-F238E27FC236}">
                <a16:creationId xmlns:a16="http://schemas.microsoft.com/office/drawing/2014/main" id="{811046E0-03C0-4128-A124-F637ADAFB3DF}"/>
              </a:ext>
            </a:extLst>
          </p:cNvPr>
          <p:cNvSpPr>
            <a:spLocks noGrp="1"/>
          </p:cNvSpPr>
          <p:nvPr>
            <p:ph sz="quarter" idx="11"/>
          </p:nvPr>
        </p:nvSpPr>
        <p:spPr>
          <a:xfrm>
            <a:off x="205739" y="726627"/>
            <a:ext cx="4965833" cy="5780853"/>
          </a:xfrm>
        </p:spPr>
        <p:txBody>
          <a:bodyPr>
            <a:noAutofit/>
          </a:bodyPr>
          <a:lstStyle/>
          <a:p>
            <a:pPr>
              <a:spcAft>
                <a:spcPts val="600"/>
              </a:spcAft>
            </a:pPr>
            <a:r>
              <a:rPr lang="en-US" sz="2400" dirty="0"/>
              <a:t>The POS terminal effectively eliminated the traditional cash register. </a:t>
            </a:r>
          </a:p>
          <a:p>
            <a:pPr lvl="2">
              <a:spcAft>
                <a:spcPts val="600"/>
              </a:spcAft>
            </a:pPr>
            <a:r>
              <a:rPr lang="en-US" sz="2000" dirty="0"/>
              <a:t>in addition to displaying the total amount of cash in the till, the POS terminal provides inventory information, allowing the merchant to become aware of shortages almost instantly </a:t>
            </a:r>
          </a:p>
          <a:p>
            <a:pPr>
              <a:spcBef>
                <a:spcPts val="1200"/>
              </a:spcBef>
              <a:spcAft>
                <a:spcPts val="600"/>
              </a:spcAft>
            </a:pPr>
            <a:r>
              <a:rPr lang="en-US" sz="2400" dirty="0"/>
              <a:t>This inventory data also could also be used to compare sold inventory data as recorded by the POS to actually shelf data, helping to increase awareness of shoplifting. </a:t>
            </a:r>
          </a:p>
        </p:txBody>
      </p:sp>
      <p:pic>
        <p:nvPicPr>
          <p:cNvPr id="4" name="Picture 3" descr="Antique cash register">
            <a:extLst>
              <a:ext uri="{FF2B5EF4-FFF2-40B4-BE49-F238E27FC236}">
                <a16:creationId xmlns:a16="http://schemas.microsoft.com/office/drawing/2014/main" id="{C48B4A81-C09E-4F07-B5EF-AFECB30FE25B}"/>
              </a:ext>
            </a:extLst>
          </p:cNvPr>
          <p:cNvPicPr>
            <a:picLocks noChangeAspect="1"/>
          </p:cNvPicPr>
          <p:nvPr/>
        </p:nvPicPr>
        <p:blipFill>
          <a:blip r:embed="rId3"/>
          <a:stretch>
            <a:fillRect/>
          </a:stretch>
        </p:blipFill>
        <p:spPr>
          <a:xfrm>
            <a:off x="6065698" y="1065695"/>
            <a:ext cx="2345148" cy="2227890"/>
          </a:xfrm>
          <a:prstGeom prst="rect">
            <a:avLst/>
          </a:prstGeom>
        </p:spPr>
      </p:pic>
      <p:pic>
        <p:nvPicPr>
          <p:cNvPr id="5" name="Picture 4" descr="POS terminal">
            <a:extLst>
              <a:ext uri="{FF2B5EF4-FFF2-40B4-BE49-F238E27FC236}">
                <a16:creationId xmlns:a16="http://schemas.microsoft.com/office/drawing/2014/main" id="{6ED71A61-3AC6-4370-A434-9E8EDDD5E1B8}"/>
              </a:ext>
            </a:extLst>
          </p:cNvPr>
          <p:cNvPicPr>
            <a:picLocks noChangeAspect="1"/>
          </p:cNvPicPr>
          <p:nvPr/>
        </p:nvPicPr>
        <p:blipFill>
          <a:blip r:embed="rId4"/>
          <a:stretch>
            <a:fillRect/>
          </a:stretch>
        </p:blipFill>
        <p:spPr>
          <a:xfrm>
            <a:off x="5850133" y="3943303"/>
            <a:ext cx="2776279" cy="1849002"/>
          </a:xfrm>
          <a:prstGeom prst="rect">
            <a:avLst/>
          </a:prstGeom>
        </p:spPr>
      </p:pic>
      <p:sp>
        <p:nvSpPr>
          <p:cNvPr id="6" name="Slide Number Placeholder 5">
            <a:extLst>
              <a:ext uri="{FF2B5EF4-FFF2-40B4-BE49-F238E27FC236}">
                <a16:creationId xmlns:a16="http://schemas.microsoft.com/office/drawing/2014/main" id="{DA07CFE8-0AED-4C1B-BAF1-96CFE7A7F12A}"/>
              </a:ext>
            </a:extLst>
          </p:cNvPr>
          <p:cNvSpPr>
            <a:spLocks noGrp="1"/>
          </p:cNvSpPr>
          <p:nvPr>
            <p:ph type="sldNum" sz="quarter" idx="10"/>
          </p:nvPr>
        </p:nvSpPr>
        <p:spPr>
          <a:xfrm>
            <a:off x="6351373" y="6673530"/>
            <a:ext cx="2630879" cy="184469"/>
          </a:xfrm>
        </p:spPr>
        <p:txBody>
          <a:bodyPr/>
          <a:lstStyle/>
          <a:p>
            <a:r>
              <a:rPr lang="en-US" dirty="0"/>
              <a:t>George Doyle/</a:t>
            </a:r>
            <a:r>
              <a:rPr lang="en-US" dirty="0" err="1"/>
              <a:t>SuperStock</a:t>
            </a:r>
            <a:r>
              <a:rPr lang="en-US" dirty="0"/>
              <a:t> / Jacob Lund/Shutterstock </a:t>
            </a:r>
            <a:fld id="{68151E55-6873-49E2-B8D5-2F265E6F1973}" type="slidenum">
              <a:rPr lang="en-US" smtClean="0"/>
              <a:t>7</a:t>
            </a:fld>
            <a:endParaRPr lang="en-US" dirty="0"/>
          </a:p>
        </p:txBody>
      </p:sp>
    </p:spTree>
    <p:extLst>
      <p:ext uri="{BB962C8B-B14F-4D97-AF65-F5344CB8AC3E}">
        <p14:creationId xmlns:p14="http://schemas.microsoft.com/office/powerpoint/2010/main" val="203729800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C7B4B7-327A-482B-AED4-B1FAF03EEE10}"/>
              </a:ext>
            </a:extLst>
          </p:cNvPr>
          <p:cNvSpPr>
            <a:spLocks noGrp="1"/>
          </p:cNvSpPr>
          <p:nvPr>
            <p:ph type="title"/>
          </p:nvPr>
        </p:nvSpPr>
        <p:spPr>
          <a:xfrm>
            <a:off x="0" y="48016"/>
            <a:ext cx="8458200" cy="678611"/>
          </a:xfrm>
        </p:spPr>
        <p:txBody>
          <a:bodyPr>
            <a:normAutofit/>
          </a:bodyPr>
          <a:lstStyle/>
          <a:p>
            <a:r>
              <a:rPr lang="en-US" sz="2800" dirty="0"/>
              <a:t>Merchant Service Aggregators</a:t>
            </a:r>
          </a:p>
        </p:txBody>
      </p:sp>
      <p:sp>
        <p:nvSpPr>
          <p:cNvPr id="3" name="Content Placeholder 2">
            <a:extLst>
              <a:ext uri="{FF2B5EF4-FFF2-40B4-BE49-F238E27FC236}">
                <a16:creationId xmlns:a16="http://schemas.microsoft.com/office/drawing/2014/main" id="{811046E0-03C0-4128-A124-F637ADAFB3DF}"/>
              </a:ext>
            </a:extLst>
          </p:cNvPr>
          <p:cNvSpPr>
            <a:spLocks noGrp="1"/>
          </p:cNvSpPr>
          <p:nvPr>
            <p:ph sz="quarter" idx="11"/>
          </p:nvPr>
        </p:nvSpPr>
        <p:spPr>
          <a:xfrm>
            <a:off x="205739" y="726627"/>
            <a:ext cx="8458200" cy="5780853"/>
          </a:xfrm>
        </p:spPr>
        <p:txBody>
          <a:bodyPr>
            <a:noAutofit/>
          </a:bodyPr>
          <a:lstStyle/>
          <a:p>
            <a:pPr>
              <a:spcAft>
                <a:spcPts val="600"/>
              </a:spcAft>
            </a:pPr>
            <a:r>
              <a:rPr lang="en-US" sz="2000" dirty="0"/>
              <a:t>Large businesses with significant numbers of credit card sales typically work through a </a:t>
            </a:r>
            <a:r>
              <a:rPr lang="en-US" sz="2000" b="1" dirty="0"/>
              <a:t>merchant service provider</a:t>
            </a:r>
            <a:r>
              <a:rPr lang="en-US" sz="2000" dirty="0"/>
              <a:t> (or merchant account provider) to process credit card payments. </a:t>
            </a:r>
          </a:p>
          <a:p>
            <a:pPr>
              <a:spcAft>
                <a:spcPts val="600"/>
              </a:spcAft>
            </a:pPr>
            <a:r>
              <a:rPr lang="en-US" sz="2000" dirty="0"/>
              <a:t>The merchant service provider has a relationship with an acquiring bank that is authorized to process the payments. </a:t>
            </a:r>
          </a:p>
          <a:p>
            <a:pPr>
              <a:spcAft>
                <a:spcPts val="600"/>
              </a:spcAft>
            </a:pPr>
            <a:r>
              <a:rPr lang="en-US" dirty="0"/>
              <a:t>To support small businesses, </a:t>
            </a:r>
            <a:r>
              <a:rPr lang="en-US" b="1" dirty="0"/>
              <a:t>merchant service aggregators</a:t>
            </a:r>
            <a:r>
              <a:rPr lang="en-US" dirty="0"/>
              <a:t> (or merchant account aggregators) allow small businesses to share merchant accounts. </a:t>
            </a:r>
          </a:p>
          <a:p>
            <a:pPr lvl="2">
              <a:spcAft>
                <a:spcPts val="600"/>
              </a:spcAft>
            </a:pPr>
            <a:r>
              <a:rPr lang="en-US" sz="2000" dirty="0"/>
              <a:t>merchant service aggregators typically charge slightly higher fees and have lower annual processing limits than merchant account providers, because of the increased risk of fraud or default</a:t>
            </a:r>
          </a:p>
        </p:txBody>
      </p:sp>
      <p:sp>
        <p:nvSpPr>
          <p:cNvPr id="6" name="Slide Number Placeholder 5">
            <a:extLst>
              <a:ext uri="{FF2B5EF4-FFF2-40B4-BE49-F238E27FC236}">
                <a16:creationId xmlns:a16="http://schemas.microsoft.com/office/drawing/2014/main" id="{DA07CFE8-0AED-4C1B-BAF1-96CFE7A7F12A}"/>
              </a:ext>
            </a:extLst>
          </p:cNvPr>
          <p:cNvSpPr>
            <a:spLocks noGrp="1"/>
          </p:cNvSpPr>
          <p:nvPr>
            <p:ph type="sldNum" sz="quarter" idx="10"/>
          </p:nvPr>
        </p:nvSpPr>
        <p:spPr/>
        <p:txBody>
          <a:bodyPr/>
          <a:lstStyle/>
          <a:p>
            <a:fld id="{68151E55-6873-49E2-B8D5-2F265E6F1973}" type="slidenum">
              <a:rPr lang="en-US" smtClean="0"/>
              <a:t>8</a:t>
            </a:fld>
            <a:endParaRPr lang="en-US" dirty="0"/>
          </a:p>
        </p:txBody>
      </p:sp>
    </p:spTree>
    <p:extLst>
      <p:ext uri="{BB962C8B-B14F-4D97-AF65-F5344CB8AC3E}">
        <p14:creationId xmlns:p14="http://schemas.microsoft.com/office/powerpoint/2010/main" val="317221775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C7B4B7-327A-482B-AED4-B1FAF03EEE10}"/>
              </a:ext>
            </a:extLst>
          </p:cNvPr>
          <p:cNvSpPr>
            <a:spLocks noGrp="1"/>
          </p:cNvSpPr>
          <p:nvPr>
            <p:ph type="title"/>
          </p:nvPr>
        </p:nvSpPr>
        <p:spPr>
          <a:xfrm>
            <a:off x="0" y="87430"/>
            <a:ext cx="9067800" cy="678611"/>
          </a:xfrm>
        </p:spPr>
        <p:txBody>
          <a:bodyPr>
            <a:noAutofit/>
          </a:bodyPr>
          <a:lstStyle/>
          <a:p>
            <a:r>
              <a:rPr lang="en-US" sz="2800" dirty="0"/>
              <a:t>Review: Barter, Cash Registers, Merchant Service Aggregators</a:t>
            </a:r>
          </a:p>
        </p:txBody>
      </p:sp>
      <p:sp>
        <p:nvSpPr>
          <p:cNvPr id="3" name="Content Placeholder 2">
            <a:extLst>
              <a:ext uri="{FF2B5EF4-FFF2-40B4-BE49-F238E27FC236}">
                <a16:creationId xmlns:a16="http://schemas.microsoft.com/office/drawing/2014/main" id="{811046E0-03C0-4128-A124-F637ADAFB3DF}"/>
              </a:ext>
            </a:extLst>
          </p:cNvPr>
          <p:cNvSpPr>
            <a:spLocks noGrp="1"/>
          </p:cNvSpPr>
          <p:nvPr>
            <p:ph sz="quarter" idx="11"/>
          </p:nvPr>
        </p:nvSpPr>
        <p:spPr>
          <a:xfrm>
            <a:off x="179069" y="1156256"/>
            <a:ext cx="8803183" cy="5597973"/>
          </a:xfrm>
        </p:spPr>
        <p:txBody>
          <a:bodyPr>
            <a:noAutofit/>
          </a:bodyPr>
          <a:lstStyle/>
          <a:p>
            <a:r>
              <a:rPr lang="en-US" sz="2400" dirty="0"/>
              <a:t>What are some of the drawbacks of using an imprinter for a credit card transaction? </a:t>
            </a:r>
          </a:p>
          <a:p>
            <a:pPr lvl="2">
              <a:spcBef>
                <a:spcPts val="0"/>
              </a:spcBef>
              <a:spcAft>
                <a:spcPts val="600"/>
              </a:spcAft>
            </a:pPr>
            <a:r>
              <a:rPr lang="en-US" sz="2000" dirty="0"/>
              <a:t>many possible answers -- the imprinter relied on carbon copies of a transaction and could be lost and faded over time. It was difficult to verify a card</a:t>
            </a:r>
          </a:p>
          <a:p>
            <a:pPr>
              <a:spcBef>
                <a:spcPts val="1200"/>
              </a:spcBef>
            </a:pPr>
            <a:r>
              <a:rPr lang="en-US" sz="2400" dirty="0"/>
              <a:t>What are the biggest problems with the barter system? </a:t>
            </a:r>
          </a:p>
          <a:p>
            <a:pPr lvl="2">
              <a:spcBef>
                <a:spcPts val="0"/>
              </a:spcBef>
              <a:spcAft>
                <a:spcPts val="600"/>
              </a:spcAft>
            </a:pPr>
            <a:r>
              <a:rPr lang="en-US" sz="2000" dirty="0"/>
              <a:t>a person with something to trade had to find someone else who wanted that product at that time and had something in return that the trader wanted at that exact time as well</a:t>
            </a:r>
          </a:p>
          <a:p>
            <a:pPr>
              <a:spcBef>
                <a:spcPts val="1200"/>
              </a:spcBef>
            </a:pPr>
            <a:r>
              <a:rPr lang="en-US" sz="2400" dirty="0"/>
              <a:t>What is a merchant service provider and what is a merchant service aggregator? </a:t>
            </a:r>
          </a:p>
          <a:p>
            <a:pPr lvl="2">
              <a:spcBef>
                <a:spcPts val="0"/>
              </a:spcBef>
            </a:pPr>
            <a:r>
              <a:rPr lang="en-US" sz="2000" dirty="0"/>
              <a:t>the merchant service provider has a relationship with an acquiring bank that is authorized to process the payments </a:t>
            </a:r>
          </a:p>
          <a:p>
            <a:r>
              <a:rPr lang="en-US" dirty="0"/>
              <a:t>. </a:t>
            </a:r>
          </a:p>
        </p:txBody>
      </p:sp>
      <p:sp>
        <p:nvSpPr>
          <p:cNvPr id="6" name="Slide Number Placeholder 5">
            <a:extLst>
              <a:ext uri="{FF2B5EF4-FFF2-40B4-BE49-F238E27FC236}">
                <a16:creationId xmlns:a16="http://schemas.microsoft.com/office/drawing/2014/main" id="{DA07CFE8-0AED-4C1B-BAF1-96CFE7A7F12A}"/>
              </a:ext>
            </a:extLst>
          </p:cNvPr>
          <p:cNvSpPr>
            <a:spLocks noGrp="1"/>
          </p:cNvSpPr>
          <p:nvPr>
            <p:ph type="sldNum" sz="quarter" idx="10"/>
          </p:nvPr>
        </p:nvSpPr>
        <p:spPr/>
        <p:txBody>
          <a:bodyPr/>
          <a:lstStyle/>
          <a:p>
            <a:fld id="{68151E55-6873-49E2-B8D5-2F265E6F1973}" type="slidenum">
              <a:rPr lang="en-US" smtClean="0"/>
              <a:t>9</a:t>
            </a:fld>
            <a:endParaRPr lang="en-US" dirty="0"/>
          </a:p>
        </p:txBody>
      </p:sp>
    </p:spTree>
    <p:extLst>
      <p:ext uri="{BB962C8B-B14F-4D97-AF65-F5344CB8AC3E}">
        <p14:creationId xmlns:p14="http://schemas.microsoft.com/office/powerpoint/2010/main" val="1146713673"/>
      </p:ext>
    </p:extLst>
  </p:cSld>
  <p:clrMapOvr>
    <a:masterClrMapping/>
  </p:clrMapOvr>
</p:sld>
</file>

<file path=ppt/theme/theme1.xml><?xml version="1.0" encoding="utf-8"?>
<a:theme xmlns:a="http://schemas.openxmlformats.org/drawingml/2006/main" name="Title Slides Master">
  <a:themeElements>
    <a:clrScheme name="MHE PPT Theme Colors 06 15 18">
      <a:dk1>
        <a:srgbClr val="000000"/>
      </a:dk1>
      <a:lt1>
        <a:srgbClr val="FFFFFF"/>
      </a:lt1>
      <a:dk2>
        <a:srgbClr val="000000"/>
      </a:dk2>
      <a:lt2>
        <a:srgbClr val="FFFFFF"/>
      </a:lt2>
      <a:accent1>
        <a:srgbClr val="E21A23"/>
      </a:accent1>
      <a:accent2>
        <a:srgbClr val="FFB600"/>
      </a:accent2>
      <a:accent3>
        <a:srgbClr val="625D9C"/>
      </a:accent3>
      <a:accent4>
        <a:srgbClr val="AF1858"/>
      </a:accent4>
      <a:accent5>
        <a:srgbClr val="692146"/>
      </a:accent5>
      <a:accent6>
        <a:srgbClr val="EC7700"/>
      </a:accent6>
      <a:hlink>
        <a:srgbClr val="625D9C"/>
      </a:hlink>
      <a:folHlink>
        <a:srgbClr val="373A36"/>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Cybersecurity" id="{75E6CC9C-C9C8-461C-8DCA-F4248156C376}" vid="{8E358802-82A9-40B3-9B53-4B590C8B599A}"/>
    </a:ext>
  </a:extLst>
</a:theme>
</file>

<file path=ppt/theme/theme2.xml><?xml version="1.0" encoding="utf-8"?>
<a:theme xmlns:a="http://schemas.openxmlformats.org/drawingml/2006/main" name="MainContentSlideMaster">
  <a:themeElements>
    <a:clrScheme name="MHE PPT Theme Colors 06 15 18">
      <a:dk1>
        <a:srgbClr val="000000"/>
      </a:dk1>
      <a:lt1>
        <a:srgbClr val="FFFFFF"/>
      </a:lt1>
      <a:dk2>
        <a:srgbClr val="000000"/>
      </a:dk2>
      <a:lt2>
        <a:srgbClr val="FFFFFF"/>
      </a:lt2>
      <a:accent1>
        <a:srgbClr val="E21A23"/>
      </a:accent1>
      <a:accent2>
        <a:srgbClr val="FFB600"/>
      </a:accent2>
      <a:accent3>
        <a:srgbClr val="625D9C"/>
      </a:accent3>
      <a:accent4>
        <a:srgbClr val="AF1858"/>
      </a:accent4>
      <a:accent5>
        <a:srgbClr val="692146"/>
      </a:accent5>
      <a:accent6>
        <a:srgbClr val="EC7700"/>
      </a:accent6>
      <a:hlink>
        <a:srgbClr val="625D9C"/>
      </a:hlink>
      <a:folHlink>
        <a:srgbClr val="373A36"/>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Cybersecurity" id="{75E6CC9C-C9C8-461C-8DCA-F4248156C376}" vid="{579A3E25-2F30-4753-8ABC-F27AF5025F13}"/>
    </a:ext>
  </a:extLst>
</a:theme>
</file>

<file path=ppt/theme/theme3.xml><?xml version="1.0" encoding="utf-8"?>
<a:theme xmlns:a="http://schemas.openxmlformats.org/drawingml/2006/main" name="ClosingMaster">
  <a:themeElements>
    <a:clrScheme name="MHE PPT Theme Colors 06 15 18">
      <a:dk1>
        <a:srgbClr val="000000"/>
      </a:dk1>
      <a:lt1>
        <a:srgbClr val="FFFFFF"/>
      </a:lt1>
      <a:dk2>
        <a:srgbClr val="000000"/>
      </a:dk2>
      <a:lt2>
        <a:srgbClr val="FFFFFF"/>
      </a:lt2>
      <a:accent1>
        <a:srgbClr val="E21A23"/>
      </a:accent1>
      <a:accent2>
        <a:srgbClr val="FFB600"/>
      </a:accent2>
      <a:accent3>
        <a:srgbClr val="625D9C"/>
      </a:accent3>
      <a:accent4>
        <a:srgbClr val="AF1858"/>
      </a:accent4>
      <a:accent5>
        <a:srgbClr val="692146"/>
      </a:accent5>
      <a:accent6>
        <a:srgbClr val="EC7700"/>
      </a:accent6>
      <a:hlink>
        <a:srgbClr val="625D9C"/>
      </a:hlink>
      <a:folHlink>
        <a:srgbClr val="373A36"/>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Cybersecurity" id="{75E6CC9C-C9C8-461C-8DCA-F4248156C376}" vid="{287FC131-2E16-4867-AD9A-18E9A94ED34A}"/>
    </a:ext>
  </a:extLst>
</a:theme>
</file>

<file path=ppt/theme/theme4.xml><?xml version="1.0" encoding="utf-8"?>
<a:theme xmlns:a="http://schemas.openxmlformats.org/drawingml/2006/main" name="DividerSlideMaster">
  <a:themeElements>
    <a:clrScheme name="MHE PPT Theme Colors 06 15 18">
      <a:dk1>
        <a:srgbClr val="000000"/>
      </a:dk1>
      <a:lt1>
        <a:srgbClr val="FFFFFF"/>
      </a:lt1>
      <a:dk2>
        <a:srgbClr val="000000"/>
      </a:dk2>
      <a:lt2>
        <a:srgbClr val="FFFFFF"/>
      </a:lt2>
      <a:accent1>
        <a:srgbClr val="E21A23"/>
      </a:accent1>
      <a:accent2>
        <a:srgbClr val="FFB600"/>
      </a:accent2>
      <a:accent3>
        <a:srgbClr val="625D9C"/>
      </a:accent3>
      <a:accent4>
        <a:srgbClr val="AF1858"/>
      </a:accent4>
      <a:accent5>
        <a:srgbClr val="692146"/>
      </a:accent5>
      <a:accent6>
        <a:srgbClr val="EC7700"/>
      </a:accent6>
      <a:hlink>
        <a:srgbClr val="625D9C"/>
      </a:hlink>
      <a:folHlink>
        <a:srgbClr val="373A36"/>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Cybersecurity" id="{75E6CC9C-C9C8-461C-8DCA-F4248156C376}" vid="{858A5DFE-529F-41A9-9654-0DEFBDFBB8BA}"/>
    </a:ext>
  </a:extLst>
</a:theme>
</file>

<file path=ppt/theme/theme5.xml><?xml version="1.0" encoding="utf-8"?>
<a:theme xmlns:a="http://schemas.openxmlformats.org/drawingml/2006/main" name="ImageDescriptionAppendixSlideMaster">
  <a:themeElements>
    <a:clrScheme name="MHE PPT Theme Colors 06 15 18">
      <a:dk1>
        <a:srgbClr val="000000"/>
      </a:dk1>
      <a:lt1>
        <a:srgbClr val="FFFFFF"/>
      </a:lt1>
      <a:dk2>
        <a:srgbClr val="000000"/>
      </a:dk2>
      <a:lt2>
        <a:srgbClr val="FFFFFF"/>
      </a:lt2>
      <a:accent1>
        <a:srgbClr val="E21A23"/>
      </a:accent1>
      <a:accent2>
        <a:srgbClr val="FFB600"/>
      </a:accent2>
      <a:accent3>
        <a:srgbClr val="625D9C"/>
      </a:accent3>
      <a:accent4>
        <a:srgbClr val="AF1858"/>
      </a:accent4>
      <a:accent5>
        <a:srgbClr val="692146"/>
      </a:accent5>
      <a:accent6>
        <a:srgbClr val="EC7700"/>
      </a:accent6>
      <a:hlink>
        <a:srgbClr val="625D9C"/>
      </a:hlink>
      <a:folHlink>
        <a:srgbClr val="373A36"/>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Cybersecurity" id="{75E6CC9C-C9C8-461C-8DCA-F4248156C376}" vid="{9AE54D93-C2F5-4D2C-B916-67941ED3E15D}"/>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78A498860EC5D84B950A6107C0745708" ma:contentTypeVersion="11" ma:contentTypeDescription="Create a new document." ma:contentTypeScope="" ma:versionID="bd051b6a6f585ba0a199f807d339b767">
  <xsd:schema xmlns:xsd="http://www.w3.org/2001/XMLSchema" xmlns:xs="http://www.w3.org/2001/XMLSchema" xmlns:p="http://schemas.microsoft.com/office/2006/metadata/properties" xmlns:ns2="8bd36033-bc93-417c-b2ba-2d945f79af87" xmlns:ns3="99f39634-d483-4b94-b4bd-b33372798f49" targetNamespace="http://schemas.microsoft.com/office/2006/metadata/properties" ma:root="true" ma:fieldsID="1774534f3a98c4c51f7ce4ec03cb7a14" ns2:_="" ns3:_="">
    <xsd:import namespace="8bd36033-bc93-417c-b2ba-2d945f79af87"/>
    <xsd:import namespace="99f39634-d483-4b94-b4bd-b33372798f49"/>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DateTaken"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bd36033-bc93-417c-b2ba-2d945f79af8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AutoTags" ma:index="15" nillable="true" ma:displayName="Tags" ma:internalName="MediaServiceAutoTags"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99f39634-d483-4b94-b4bd-b33372798f49"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D93B6C4-FB5F-467B-86A1-3570F22E88EA}">
  <ds:schemaRefs>
    <ds:schemaRef ds:uri="http://schemas.microsoft.com/sharepoint/v3/contenttype/forms"/>
  </ds:schemaRefs>
</ds:datastoreItem>
</file>

<file path=customXml/itemProps2.xml><?xml version="1.0" encoding="utf-8"?>
<ds:datastoreItem xmlns:ds="http://schemas.openxmlformats.org/officeDocument/2006/customXml" ds:itemID="{3EF1FC50-8BDF-473B-8B78-97FD90F49AE4}">
  <ds:schemaRefs>
    <ds:schemaRef ds:uri="http://schemas.microsoft.com/office/2006/metadata/properties"/>
    <ds:schemaRef ds:uri="http://schemas.microsoft.com/office/infopath/2007/PartnerControls"/>
  </ds:schemaRefs>
</ds:datastoreItem>
</file>

<file path=customXml/itemProps3.xml><?xml version="1.0" encoding="utf-8"?>
<ds:datastoreItem xmlns:ds="http://schemas.openxmlformats.org/officeDocument/2006/customXml" ds:itemID="{7E3EDD37-985A-47CA-A967-E8AF50ED08D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bd36033-bc93-417c-b2ba-2d945f79af87"/>
    <ds:schemaRef ds:uri="99f39634-d483-4b94-b4bd-b33372798f4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MH template</Template>
  <TotalTime>1630</TotalTime>
  <Words>6340</Words>
  <Application>Microsoft Office PowerPoint</Application>
  <PresentationFormat>On-screen Show (4:3)</PresentationFormat>
  <Paragraphs>335</Paragraphs>
  <Slides>52</Slides>
  <Notes>50</Notes>
  <HiddenSlides>0</HiddenSlides>
  <MMClips>0</MMClips>
  <ScaleCrop>false</ScaleCrop>
  <HeadingPairs>
    <vt:vector size="6" baseType="variant">
      <vt:variant>
        <vt:lpstr>Fonts Used</vt:lpstr>
      </vt:variant>
      <vt:variant>
        <vt:i4>2</vt:i4>
      </vt:variant>
      <vt:variant>
        <vt:lpstr>Theme</vt:lpstr>
      </vt:variant>
      <vt:variant>
        <vt:i4>5</vt:i4>
      </vt:variant>
      <vt:variant>
        <vt:lpstr>Slide Titles</vt:lpstr>
      </vt:variant>
      <vt:variant>
        <vt:i4>52</vt:i4>
      </vt:variant>
    </vt:vector>
  </HeadingPairs>
  <TitlesOfParts>
    <vt:vector size="59" baseType="lpstr">
      <vt:lpstr>Arial</vt:lpstr>
      <vt:lpstr>Calibri</vt:lpstr>
      <vt:lpstr>Title Slides Master</vt:lpstr>
      <vt:lpstr>MainContentSlideMaster</vt:lpstr>
      <vt:lpstr>ClosingMaster</vt:lpstr>
      <vt:lpstr>DividerSlideMaster</vt:lpstr>
      <vt:lpstr>ImageDescriptionAppendixSlideMaster</vt:lpstr>
      <vt:lpstr>MIS</vt:lpstr>
      <vt:lpstr>Overview</vt:lpstr>
      <vt:lpstr>How Businesses Use Specific Applications</vt:lpstr>
      <vt:lpstr>How Businesses Use Specific Applications (cont.)</vt:lpstr>
      <vt:lpstr>Transaction Processing Systems</vt:lpstr>
      <vt:lpstr>Cash Registers</vt:lpstr>
      <vt:lpstr>Cash Registers (cont.)</vt:lpstr>
      <vt:lpstr>Merchant Service Aggregators</vt:lpstr>
      <vt:lpstr>Review: Barter, Cash Registers, Merchant Service Aggregators</vt:lpstr>
      <vt:lpstr>PayPal</vt:lpstr>
      <vt:lpstr>Stripe</vt:lpstr>
      <vt:lpstr>Square</vt:lpstr>
      <vt:lpstr>Square (cont.)</vt:lpstr>
      <vt:lpstr>QuickBooks</vt:lpstr>
      <vt:lpstr>Review: PayPal, Stripe, Square, and QuickBooks</vt:lpstr>
      <vt:lpstr>Decision Support Systems</vt:lpstr>
      <vt:lpstr>The Three Components of a Decision Support System</vt:lpstr>
      <vt:lpstr>The Three Components of a Decision Support System (cont.)</vt:lpstr>
      <vt:lpstr>Major Providers of Decision Support Systems</vt:lpstr>
      <vt:lpstr>The Impact of AI on Decision Support Systems</vt:lpstr>
      <vt:lpstr>Review: Decision Support Systems</vt:lpstr>
      <vt:lpstr>Executive Information System Software</vt:lpstr>
      <vt:lpstr>Elements of Executive Information System Software</vt:lpstr>
      <vt:lpstr>Elements of Executive Information System Software (cont.)</vt:lpstr>
      <vt:lpstr>Major Categories of Executive Information System Software</vt:lpstr>
      <vt:lpstr>Executive Operations Management Software</vt:lpstr>
      <vt:lpstr>Major Providers of Operation Management EIS Services</vt:lpstr>
      <vt:lpstr>Executive Financial Management Software</vt:lpstr>
      <vt:lpstr>Major Providers of Financial Management EIS Services</vt:lpstr>
      <vt:lpstr>Executive Marketing Management Software</vt:lpstr>
      <vt:lpstr>Review: Executive Information System Software</vt:lpstr>
      <vt:lpstr>Executive Human Resources Management Systems Software</vt:lpstr>
      <vt:lpstr>Major Providers of Human Resource Management Systems</vt:lpstr>
      <vt:lpstr>Enterprise Resource Planning System Software</vt:lpstr>
      <vt:lpstr>Elements of Enterprise Resource Planning System Software</vt:lpstr>
      <vt:lpstr>Elements of Enterprise Resource Planning System Software (cont.)</vt:lpstr>
      <vt:lpstr>Major Manufacturers</vt:lpstr>
      <vt:lpstr>Review: HRS and ERP Software</vt:lpstr>
      <vt:lpstr>Supply Chain Management System Software</vt:lpstr>
      <vt:lpstr>The Elements of Supply Chain Management Software</vt:lpstr>
      <vt:lpstr>The Elements of Supply Chain Management Software (cont.)</vt:lpstr>
      <vt:lpstr>The Functions of Supply Chain Management Software</vt:lpstr>
      <vt:lpstr>The Functions of Supply Chain Management Software (cont.)</vt:lpstr>
      <vt:lpstr>Supply Chain Management Software Feeds Enterprise Resource Planning Software</vt:lpstr>
      <vt:lpstr>Supply Chain Management Software Feeds Enterprise Resource Planning Software (cont.)</vt:lpstr>
      <vt:lpstr>Major Providers of Supply Chain Management Systems</vt:lpstr>
      <vt:lpstr>Major Providers of Supply Chain Management Systems (cont.)</vt:lpstr>
      <vt:lpstr>Review: Supply Chain Management Software</vt:lpstr>
      <vt:lpstr>Customer Relationship Management Software</vt:lpstr>
      <vt:lpstr>The Functions of Customer Relationship Management Software</vt:lpstr>
      <vt:lpstr>Major Providers of Customer Relationship Management Systems</vt:lpstr>
      <vt:lpstr>End of Main Content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MIS</dc:title>
  <dc:creator>Nielsen,Brenda L</dc:creator>
  <cp:lastModifiedBy>Amy A. Lavin</cp:lastModifiedBy>
  <cp:revision>94</cp:revision>
  <dcterms:created xsi:type="dcterms:W3CDTF">2021-01-11T22:54:14Z</dcterms:created>
  <dcterms:modified xsi:type="dcterms:W3CDTF">2023-08-07T18:56:17Z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0x01010078A498860EC5D84B950A6107C0745708</vt:lpwstr>
  </property>
</Properties>
</file>