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367" r:id="rId3"/>
    <p:sldId id="369" r:id="rId4"/>
    <p:sldId id="365" r:id="rId5"/>
    <p:sldId id="359" r:id="rId6"/>
    <p:sldId id="361" r:id="rId7"/>
    <p:sldId id="352" r:id="rId8"/>
    <p:sldId id="353" r:id="rId9"/>
    <p:sldId id="354" r:id="rId10"/>
    <p:sldId id="350" r:id="rId11"/>
    <p:sldId id="291" r:id="rId12"/>
    <p:sldId id="366" r:id="rId13"/>
    <p:sldId id="333" r:id="rId14"/>
    <p:sldId id="319" r:id="rId15"/>
    <p:sldId id="320" r:id="rId16"/>
    <p:sldId id="321" r:id="rId17"/>
    <p:sldId id="322" r:id="rId18"/>
    <p:sldId id="323" r:id="rId19"/>
    <p:sldId id="325" r:id="rId20"/>
    <p:sldId id="324" r:id="rId21"/>
    <p:sldId id="326" r:id="rId22"/>
    <p:sldId id="327" r:id="rId23"/>
    <p:sldId id="351" r:id="rId24"/>
    <p:sldId id="328" r:id="rId25"/>
    <p:sldId id="355" r:id="rId26"/>
    <p:sldId id="329" r:id="rId27"/>
    <p:sldId id="330" r:id="rId28"/>
    <p:sldId id="332" r:id="rId29"/>
    <p:sldId id="356" r:id="rId30"/>
    <p:sldId id="331" r:id="rId31"/>
    <p:sldId id="368" r:id="rId32"/>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2394" autoAdjust="0"/>
  </p:normalViewPr>
  <p:slideViewPr>
    <p:cSldViewPr>
      <p:cViewPr varScale="1">
        <p:scale>
          <a:sx n="72" d="100"/>
          <a:sy n="72" d="100"/>
        </p:scale>
        <p:origin x="900" y="7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86D420C-7090-46A9-AE25-206364350CE0}"/>
    <pc:docChg chg="modSld">
      <pc:chgData name="" userId="" providerId="" clId="Web-{E86D420C-7090-46A9-AE25-206364350CE0}" dt="2018-02-19T19:31:51.202" v="11"/>
      <pc:docMkLst>
        <pc:docMk/>
      </pc:docMkLst>
      <pc:sldChg chg="modSp">
        <pc:chgData name="" userId="" providerId="" clId="Web-{E86D420C-7090-46A9-AE25-206364350CE0}" dt="2018-02-19T19:31:51.202" v="10"/>
        <pc:sldMkLst>
          <pc:docMk/>
          <pc:sldMk cId="3671688300" sldId="359"/>
        </pc:sldMkLst>
        <pc:spChg chg="mod">
          <ac:chgData name="" userId="" providerId="" clId="Web-{E86D420C-7090-46A9-AE25-206364350CE0}" dt="2018-02-19T19:31:51.202" v="10"/>
          <ac:spMkLst>
            <pc:docMk/>
            <pc:sldMk cId="3671688300" sldId="359"/>
            <ac:spMk id="3" creationId="{00000000-0000-0000-0000-000000000000}"/>
          </ac:spMkLst>
        </pc:spChg>
      </pc:sldChg>
      <pc:sldChg chg="modSp">
        <pc:chgData name="" userId="" providerId="" clId="Web-{E86D420C-7090-46A9-AE25-206364350CE0}" dt="2018-02-19T19:31:36.233" v="4"/>
        <pc:sldMkLst>
          <pc:docMk/>
          <pc:sldMk cId="183903890" sldId="369"/>
        </pc:sldMkLst>
        <pc:spChg chg="mod">
          <ac:chgData name="" userId="" providerId="" clId="Web-{E86D420C-7090-46A9-AE25-206364350CE0}" dt="2018-02-19T19:31:36.233" v="4"/>
          <ac:spMkLst>
            <pc:docMk/>
            <pc:sldMk cId="183903890" sldId="36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57"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9-24T23:31:04.685"/>
    </inkml:context>
    <inkml:brush xml:id="br0">
      <inkml:brushProperty name="width" value="0.05292" units="cm"/>
      <inkml:brushProperty name="height" value="0.05292" units="cm"/>
      <inkml:brushProperty name="color" value="#FF0000"/>
    </inkml:brush>
  </inkml:definitions>
  <inkml:trace contextRef="#ctx0" brushRef="#br0">13326 6134 4386 0,'25'43'2451'16,"-5"-19"-1677"-16,-2-2-903 15,-9 0-4902-15</inkml:trace>
  <inkml:trace contextRef="#ctx0" brushRef="#br0" timeOffset="38838.2198">13949 8442 516 0,'-18'36'2838'0,"4"-30"-1032"16,14-6-1677-16,-9 20-3870 16</inkml:trace>
  <inkml:trace contextRef="#ctx0" brushRef="#br0" timeOffset="134850.713">3941 8810 1419 0,'34'-8'3354'0,"-15"8"0"16,-19 0-3354-16,19-12-2580 16,6 13 0-16,-25-1-386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2/20/2018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264336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Talk about</a:t>
            </a:r>
            <a:r>
              <a:rPr lang="en-US" baseline="0" dirty="0"/>
              <a:t> the chaos that occurs when we make decisions based on old data like mistakenly accepting an order when the customer has exceeded their credit limit or mistakenly rejecting an order when we think a customer is exceeding their credit limit but just paid their invoices.  Talk about the chaos that occurs when you accept an order but you’re actually out of stock.</a:t>
            </a:r>
          </a:p>
          <a:p>
            <a:endParaRPr lang="en-US" baseline="0" dirty="0"/>
          </a:p>
          <a:p>
            <a:r>
              <a:rPr lang="en-US" baseline="0" dirty="0"/>
              <a:t>What kind of image does your customer get when you can’t even take an order without some sort of chaos?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18</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a:t>
            </a:r>
            <a:r>
              <a:rPr lang="en-US" baseline="0" dirty="0"/>
              <a:t> the students split up into small teams.  On the following slide, have student identify all of the systems that need to talk to each other.  Start drawing lines until it is a mess.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19</a:t>
            </a:fld>
            <a:endParaRPr lang="en-US"/>
          </a:p>
        </p:txBody>
      </p:sp>
    </p:spTree>
    <p:extLst>
      <p:ext uri="{BB962C8B-B14F-4D97-AF65-F5344CB8AC3E}">
        <p14:creationId xmlns:p14="http://schemas.microsoft.com/office/powerpoint/2010/main" val="273161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This is an example of a system interface map for a global Fortune 500 company (Rohm</a:t>
            </a:r>
            <a:r>
              <a:rPr lang="en-US" altLang="en-US" baseline="0" dirty="0"/>
              <a:t> and Haas) before they implemented SAP.  Each dot is a system.  Each line is an interface.</a:t>
            </a:r>
          </a:p>
          <a:p>
            <a:endParaRPr lang="en-US" altLang="en-US" baseline="0" dirty="0"/>
          </a:p>
          <a:p>
            <a:r>
              <a:rPr lang="en-US" altLang="en-US" baseline="0" dirty="0"/>
              <a:t>Companies get like this over a few decades adding one system after another until they have this mess.</a:t>
            </a:r>
          </a:p>
          <a:p>
            <a:endParaRPr lang="en-US" altLang="en-US" baseline="0" dirty="0"/>
          </a:p>
          <a:p>
            <a:r>
              <a:rPr lang="en-US" altLang="en-US" baseline="0" dirty="0"/>
              <a:t>90+% of the IT organization’s budget was spent simply keeping these systems and these interfaces up and running.  There wasn’t any money left over to do interesting and innovative things that could really help the business.</a:t>
            </a:r>
            <a:endParaRPr lang="en-US" altLang="en-US" dirty="0"/>
          </a:p>
        </p:txBody>
      </p:sp>
    </p:spTree>
    <p:extLst>
      <p:ext uri="{BB962C8B-B14F-4D97-AF65-F5344CB8AC3E}">
        <p14:creationId xmlns:p14="http://schemas.microsoft.com/office/powerpoint/2010/main" val="296255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This is the system interface</a:t>
            </a:r>
            <a:r>
              <a:rPr lang="en-US" altLang="en-US" baseline="0" dirty="0"/>
              <a:t> map after Rohm and Haas implemented SAP.  The collection of boxes in the middle is actually a single SAP system (each box is a separate module in this single system).  </a:t>
            </a:r>
          </a:p>
          <a:p>
            <a:endParaRPr lang="en-US" altLang="en-US" baseline="0" dirty="0"/>
          </a:p>
          <a:p>
            <a:r>
              <a:rPr lang="en-US" altLang="en-US" baseline="0" dirty="0"/>
              <a:t>There are still quite a few systems but far fewer and all of the interfaces work the exact same way making support MUCH easier and MUCH less expensive.</a:t>
            </a:r>
          </a:p>
          <a:p>
            <a:endParaRPr lang="en-US" altLang="en-US" baseline="0" dirty="0"/>
          </a:p>
          <a:p>
            <a:r>
              <a:rPr lang="en-US" altLang="en-US" baseline="0" dirty="0"/>
              <a:t>In the end the organization spent far less money keeping systems and interfaces up and running and could invest much more money on projects that created value for the organization.</a:t>
            </a:r>
            <a:endParaRPr lang="en-US" altLang="en-US" dirty="0"/>
          </a:p>
        </p:txBody>
      </p:sp>
    </p:spTree>
    <p:extLst>
      <p:ext uri="{BB962C8B-B14F-4D97-AF65-F5344CB8AC3E}">
        <p14:creationId xmlns:p14="http://schemas.microsoft.com/office/powerpoint/2010/main" val="386456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2861038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SCM- SUPPLY CHAIN MANAGEMENT</a:t>
            </a:r>
          </a:p>
          <a:p>
            <a:r>
              <a:rPr lang="en-US" dirty="0"/>
              <a:t>ERP –</a:t>
            </a:r>
            <a:r>
              <a:rPr lang="en-US" baseline="0" dirty="0"/>
              <a:t> ENTERPRISE RESOURCE PLANNING</a:t>
            </a:r>
          </a:p>
          <a:p>
            <a:r>
              <a:rPr lang="en-US" baseline="0" dirty="0"/>
              <a:t>CRP – CUSTOMER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28</a:t>
            </a:fld>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a:p>
            <a:pPr marL="171450" lvl="1">
              <a:spcBef>
                <a:spcPts val="750"/>
              </a:spcBef>
            </a:pPr>
            <a:endParaRPr lang="en-US" dirty="0"/>
          </a:p>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416788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154127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a:p>
            <a:pPr marL="171450" lvl="1">
              <a:spcBef>
                <a:spcPts val="750"/>
              </a:spcBef>
            </a:pPr>
            <a:endParaRPr lang="en-US" dirty="0"/>
          </a:p>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18056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 students</a:t>
            </a:r>
            <a:r>
              <a:rPr lang="en-US" baseline="0" dirty="0"/>
              <a:t> talking about ERP systems.  Focus on business processes like O2C and P2P that span multiple functional areas.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429154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316421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9443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Remind students of the O2C process using the same swim</a:t>
            </a:r>
            <a:r>
              <a:rPr lang="en-US" baseline="0" dirty="0"/>
              <a:t> lane diagram they saw a few weeks ago.</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38579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them the more detailed swim</a:t>
            </a:r>
            <a:r>
              <a:rPr lang="en-US" baseline="0" dirty="0"/>
              <a:t> lane diagram and review it quickly.</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them the legacy systems that support the</a:t>
            </a:r>
            <a:r>
              <a:rPr lang="en-US" baseline="0" dirty="0"/>
              <a:t> O2C process.  Highlight that they are separate systems that really do make each of the individual functional areas more efficient/effective but point out some of the problems with legacy systems.</a:t>
            </a:r>
          </a:p>
          <a:p>
            <a:endParaRPr lang="en-US" dirty="0"/>
          </a:p>
          <a:p>
            <a:r>
              <a:rPr lang="en-US" dirty="0"/>
              <a:t>Problems with legacy systems:</a:t>
            </a:r>
          </a:p>
          <a:p>
            <a:pPr marL="228600" indent="-228600">
              <a:buFont typeface="+mj-lt"/>
              <a:buAutoNum type="arabicPeriod"/>
            </a:pPr>
            <a:r>
              <a:rPr lang="en-US" dirty="0"/>
              <a:t>Standalone systems – Not designed to work with each other.</a:t>
            </a:r>
          </a:p>
          <a:p>
            <a:pPr marL="228600" indent="-228600">
              <a:buFont typeface="+mj-lt"/>
              <a:buAutoNum type="arabicPeriod"/>
            </a:pPr>
            <a:r>
              <a:rPr lang="en-US" dirty="0"/>
              <a:t>Make each functional</a:t>
            </a:r>
            <a:r>
              <a:rPr lang="en-US" baseline="0" dirty="0"/>
              <a:t> area more efficient/effective but not organization as a whole.</a:t>
            </a:r>
            <a:endParaRPr lang="en-US" dirty="0"/>
          </a:p>
          <a:p>
            <a:pPr marL="228600" indent="-228600">
              <a:buFont typeface="+mj-lt"/>
              <a:buAutoNum type="arabicPeriod"/>
            </a:pPr>
            <a:r>
              <a:rPr lang="en-US" dirty="0"/>
              <a:t>Multiple copies of data can make decision making a challenge.</a:t>
            </a:r>
          </a:p>
          <a:p>
            <a:pPr marL="228600" indent="-228600">
              <a:buFont typeface="+mj-lt"/>
              <a:buAutoNum type="arabicPeriod"/>
            </a:pPr>
            <a:r>
              <a:rPr lang="en-US" dirty="0"/>
              <a:t>You must build and support the system</a:t>
            </a:r>
            <a:r>
              <a:rPr lang="en-US" baseline="0" dirty="0"/>
              <a:t> interfaces.</a:t>
            </a:r>
          </a:p>
          <a:p>
            <a:pPr marL="228600" indent="-228600">
              <a:buFont typeface="+mj-lt"/>
              <a:buAutoNum type="arabicPeriod"/>
            </a:pPr>
            <a:r>
              <a:rPr lang="en-US" baseline="0" dirty="0"/>
              <a:t>System interfaces must run like clockwork of chaos ensues.</a:t>
            </a:r>
          </a:p>
          <a:p>
            <a:pPr marL="228600" indent="-228600">
              <a:buFont typeface="+mj-lt"/>
              <a:buAutoNum type="arabicPeriod"/>
            </a:pPr>
            <a:r>
              <a:rPr lang="en-US" baseline="0" dirty="0"/>
              <a:t>Different computing platforms can be a challenge.</a:t>
            </a:r>
          </a:p>
          <a:p>
            <a:pPr marL="228600" indent="-228600">
              <a:buFont typeface="+mj-lt"/>
              <a:buAutoNum type="arabicPeriod"/>
            </a:pPr>
            <a:r>
              <a:rPr lang="en-US" baseline="0" dirty="0"/>
              <a:t>Every system interface can be designed differently.</a:t>
            </a:r>
            <a:endParaRPr lang="en-US" dirty="0"/>
          </a:p>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2936430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259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21157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061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22610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068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5593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16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72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0510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466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42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277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65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1039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127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200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918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2/20/2018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4183595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br.org/1998/07/putting-the-enterprise-into-the-enterprise-syste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cio.com/article/2458889/enterprise-resource-planning/9-tips-for-selecting-and-implementing-an-erp-system.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etsuite.com/portal/resource/articles/erp/what-is-erp.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Enterprise_resource_plannin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628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3.1.1 Running the Business: Enterprise Systems (ERP)</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81158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34167"/>
            <a:ext cx="7789333" cy="776238"/>
          </a:xfrm>
          <a:prstGeom prst="rect">
            <a:avLst/>
          </a:prstGeom>
          <a:noFill/>
        </p:spPr>
        <p:txBody>
          <a:bodyPr wrap="square" rtlCol="0">
            <a:spAutoFit/>
          </a:bodyPr>
          <a:lstStyle/>
          <a:p>
            <a:r>
              <a:rPr lang="en-US" sz="4444" dirty="0"/>
              <a:t>What is an ERP system?</a:t>
            </a:r>
          </a:p>
        </p:txBody>
      </p:sp>
      <p:sp>
        <p:nvSpPr>
          <p:cNvPr id="2" name="TextBox 1"/>
          <p:cNvSpPr txBox="1"/>
          <p:nvPr/>
        </p:nvSpPr>
        <p:spPr>
          <a:xfrm>
            <a:off x="508000" y="232833"/>
            <a:ext cx="6180667" cy="400110"/>
          </a:xfrm>
          <a:prstGeom prst="rect">
            <a:avLst/>
          </a:prstGeom>
          <a:noFill/>
        </p:spPr>
        <p:txBody>
          <a:bodyPr wrap="square" rtlCol="0">
            <a:spAutoFit/>
          </a:bodyPr>
          <a:lstStyle/>
          <a:p>
            <a:r>
              <a:rPr lang="en-US" sz="2000" dirty="0"/>
              <a:t>Business processes that span multiple functional areas</a:t>
            </a:r>
          </a:p>
        </p:txBody>
      </p:sp>
      <p:sp>
        <p:nvSpPr>
          <p:cNvPr id="4" name="TextBox 3"/>
          <p:cNvSpPr txBox="1"/>
          <p:nvPr/>
        </p:nvSpPr>
        <p:spPr>
          <a:xfrm>
            <a:off x="6011418" y="5312833"/>
            <a:ext cx="2539916" cy="400110"/>
          </a:xfrm>
          <a:prstGeom prst="rect">
            <a:avLst/>
          </a:prstGeom>
          <a:noFill/>
        </p:spPr>
        <p:txBody>
          <a:bodyPr wrap="square" rtlCol="0">
            <a:spAutoFit/>
          </a:bodyPr>
          <a:lstStyle/>
          <a:p>
            <a:r>
              <a:rPr lang="en-US" sz="2000" dirty="0"/>
              <a:t>Single System</a:t>
            </a:r>
          </a:p>
        </p:txBody>
      </p:sp>
      <p:sp>
        <p:nvSpPr>
          <p:cNvPr id="5" name="TextBox 4"/>
          <p:cNvSpPr txBox="1"/>
          <p:nvPr/>
        </p:nvSpPr>
        <p:spPr>
          <a:xfrm>
            <a:off x="3471334" y="1333500"/>
            <a:ext cx="1923925" cy="400110"/>
          </a:xfrm>
          <a:prstGeom prst="rect">
            <a:avLst/>
          </a:prstGeom>
          <a:noFill/>
        </p:spPr>
        <p:txBody>
          <a:bodyPr wrap="none" rtlCol="0">
            <a:spAutoFit/>
          </a:bodyPr>
          <a:lstStyle/>
          <a:p>
            <a:r>
              <a:rPr lang="en-US" sz="2000" dirty="0"/>
              <a:t>Single Database</a:t>
            </a:r>
          </a:p>
        </p:txBody>
      </p:sp>
      <p:sp>
        <p:nvSpPr>
          <p:cNvPr id="6" name="TextBox 5"/>
          <p:cNvSpPr txBox="1"/>
          <p:nvPr/>
        </p:nvSpPr>
        <p:spPr>
          <a:xfrm>
            <a:off x="508000" y="4212167"/>
            <a:ext cx="1818126" cy="400110"/>
          </a:xfrm>
          <a:prstGeom prst="rect">
            <a:avLst/>
          </a:prstGeom>
          <a:noFill/>
        </p:spPr>
        <p:txBody>
          <a:bodyPr wrap="none" rtlCol="0">
            <a:spAutoFit/>
          </a:bodyPr>
          <a:lstStyle/>
          <a:p>
            <a:r>
              <a:rPr lang="en-US" sz="2000" dirty="0"/>
              <a:t>Many modules</a:t>
            </a:r>
          </a:p>
        </p:txBody>
      </p:sp>
      <p:sp>
        <p:nvSpPr>
          <p:cNvPr id="7" name="TextBox 6"/>
          <p:cNvSpPr txBox="1"/>
          <p:nvPr/>
        </p:nvSpPr>
        <p:spPr>
          <a:xfrm>
            <a:off x="4656667" y="3610145"/>
            <a:ext cx="2072747" cy="400110"/>
          </a:xfrm>
          <a:prstGeom prst="rect">
            <a:avLst/>
          </a:prstGeom>
          <a:noFill/>
        </p:spPr>
        <p:txBody>
          <a:bodyPr wrap="none" rtlCol="0">
            <a:spAutoFit/>
          </a:bodyPr>
          <a:lstStyle/>
          <a:p>
            <a:r>
              <a:rPr lang="en-US" sz="2000" dirty="0"/>
              <a:t>One copy of data</a:t>
            </a:r>
          </a:p>
        </p:txBody>
      </p:sp>
      <p:sp>
        <p:nvSpPr>
          <p:cNvPr id="8" name="TextBox 7"/>
          <p:cNvSpPr txBox="1"/>
          <p:nvPr/>
        </p:nvSpPr>
        <p:spPr>
          <a:xfrm>
            <a:off x="423334" y="1926167"/>
            <a:ext cx="784189" cy="400110"/>
          </a:xfrm>
          <a:prstGeom prst="rect">
            <a:avLst/>
          </a:prstGeom>
          <a:noFill/>
        </p:spPr>
        <p:txBody>
          <a:bodyPr wrap="none" rtlCol="0">
            <a:spAutoFit/>
          </a:bodyPr>
          <a:lstStyle/>
          <a:p>
            <a:r>
              <a:rPr lang="en-US" sz="2000" dirty="0"/>
              <a:t>Costs</a:t>
            </a:r>
          </a:p>
        </p:txBody>
      </p:sp>
      <p:sp>
        <p:nvSpPr>
          <p:cNvPr id="9" name="TextBox 8"/>
          <p:cNvSpPr txBox="1"/>
          <p:nvPr/>
        </p:nvSpPr>
        <p:spPr>
          <a:xfrm>
            <a:off x="4656667" y="5058833"/>
            <a:ext cx="1050288" cy="400110"/>
          </a:xfrm>
          <a:prstGeom prst="rect">
            <a:avLst/>
          </a:prstGeom>
          <a:noFill/>
        </p:spPr>
        <p:txBody>
          <a:bodyPr wrap="none" rtlCol="0">
            <a:spAutoFit/>
          </a:bodyPr>
          <a:lstStyle/>
          <a:p>
            <a:r>
              <a:rPr lang="en-US" sz="2000" dirty="0"/>
              <a:t>Benefits</a:t>
            </a:r>
          </a:p>
        </p:txBody>
      </p:sp>
      <p:sp>
        <p:nvSpPr>
          <p:cNvPr id="10" name="TextBox 9"/>
          <p:cNvSpPr txBox="1"/>
          <p:nvPr/>
        </p:nvSpPr>
        <p:spPr>
          <a:xfrm>
            <a:off x="1382991" y="1079500"/>
            <a:ext cx="771365" cy="400110"/>
          </a:xfrm>
          <a:prstGeom prst="rect">
            <a:avLst/>
          </a:prstGeom>
          <a:noFill/>
        </p:spPr>
        <p:txBody>
          <a:bodyPr wrap="none" rtlCol="0">
            <a:spAutoFit/>
          </a:bodyPr>
          <a:lstStyle/>
          <a:p>
            <a:r>
              <a:rPr lang="en-US" sz="2000" dirty="0"/>
              <a:t>Risks</a:t>
            </a:r>
          </a:p>
        </p:txBody>
      </p:sp>
      <p:sp>
        <p:nvSpPr>
          <p:cNvPr id="11" name="TextBox 10"/>
          <p:cNvSpPr txBox="1"/>
          <p:nvPr/>
        </p:nvSpPr>
        <p:spPr>
          <a:xfrm>
            <a:off x="3979334" y="4479131"/>
            <a:ext cx="2252989" cy="400110"/>
          </a:xfrm>
          <a:prstGeom prst="rect">
            <a:avLst/>
          </a:prstGeom>
          <a:noFill/>
        </p:spPr>
        <p:txBody>
          <a:bodyPr wrap="none" rtlCol="0">
            <a:spAutoFit/>
          </a:bodyPr>
          <a:lstStyle/>
          <a:p>
            <a:r>
              <a:rPr lang="en-US" sz="2000" dirty="0"/>
              <a:t>Integration Partner</a:t>
            </a:r>
          </a:p>
        </p:txBody>
      </p:sp>
      <p:sp>
        <p:nvSpPr>
          <p:cNvPr id="12" name="TextBox 11"/>
          <p:cNvSpPr txBox="1"/>
          <p:nvPr/>
        </p:nvSpPr>
        <p:spPr>
          <a:xfrm>
            <a:off x="2624666" y="2010833"/>
            <a:ext cx="2175404" cy="400110"/>
          </a:xfrm>
          <a:prstGeom prst="rect">
            <a:avLst/>
          </a:prstGeom>
          <a:noFill/>
        </p:spPr>
        <p:txBody>
          <a:bodyPr wrap="none" rtlCol="0">
            <a:spAutoFit/>
          </a:bodyPr>
          <a:lstStyle/>
          <a:p>
            <a:r>
              <a:rPr lang="en-US" sz="2000" dirty="0"/>
              <a:t>Executive Support</a:t>
            </a:r>
          </a:p>
        </p:txBody>
      </p:sp>
      <p:sp>
        <p:nvSpPr>
          <p:cNvPr id="13" name="TextBox 12"/>
          <p:cNvSpPr txBox="1"/>
          <p:nvPr/>
        </p:nvSpPr>
        <p:spPr>
          <a:xfrm>
            <a:off x="3471334" y="910167"/>
            <a:ext cx="1014573" cy="400110"/>
          </a:xfrm>
          <a:prstGeom prst="rect">
            <a:avLst/>
          </a:prstGeom>
          <a:noFill/>
        </p:spPr>
        <p:txBody>
          <a:bodyPr wrap="none" rtlCol="0">
            <a:spAutoFit/>
          </a:bodyPr>
          <a:lstStyle/>
          <a:p>
            <a:r>
              <a:rPr lang="en-US" sz="2000" dirty="0"/>
              <a:t>Change</a:t>
            </a:r>
          </a:p>
        </p:txBody>
      </p:sp>
      <p:sp>
        <p:nvSpPr>
          <p:cNvPr id="14" name="TextBox 13"/>
          <p:cNvSpPr txBox="1"/>
          <p:nvPr/>
        </p:nvSpPr>
        <p:spPr>
          <a:xfrm>
            <a:off x="1183158" y="5264018"/>
            <a:ext cx="3099118" cy="400110"/>
          </a:xfrm>
          <a:prstGeom prst="rect">
            <a:avLst/>
          </a:prstGeom>
          <a:noFill/>
        </p:spPr>
        <p:txBody>
          <a:bodyPr wrap="none" rtlCol="0">
            <a:spAutoFit/>
          </a:bodyPr>
          <a:lstStyle/>
          <a:p>
            <a:r>
              <a:rPr lang="en-US" sz="2000" dirty="0"/>
              <a:t>SAP, Oracle and Microsoft</a:t>
            </a:r>
          </a:p>
        </p:txBody>
      </p:sp>
      <p:sp>
        <p:nvSpPr>
          <p:cNvPr id="16"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38500"/>
                            </p:stCondLst>
                            <p:childTnLst>
                              <p:par>
                                <p:cTn id="60" presetID="2" presetClass="entr" presetSubtype="4" fill="hold" grpId="0" nodeType="afterEffect">
                                  <p:stCondLst>
                                    <p:cond delay="30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0" y="4229100"/>
            <a:ext cx="2367168" cy="1361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06400" y="190500"/>
            <a:ext cx="8628136" cy="808708"/>
          </a:xfrm>
        </p:spPr>
        <p:txBody>
          <a:bodyPr>
            <a:normAutofit/>
          </a:bodyPr>
          <a:lstStyle/>
          <a:p>
            <a:r>
              <a:rPr lang="en-US" dirty="0"/>
              <a:t>Value Proposition for All Businesses</a:t>
            </a:r>
          </a:p>
        </p:txBody>
      </p:sp>
      <p:sp>
        <p:nvSpPr>
          <p:cNvPr id="3" name="Content Placeholder 2"/>
          <p:cNvSpPr>
            <a:spLocks noGrp="1"/>
          </p:cNvSpPr>
          <p:nvPr>
            <p:ph idx="1"/>
          </p:nvPr>
        </p:nvSpPr>
        <p:spPr>
          <a:xfrm>
            <a:off x="736600" y="1104900"/>
            <a:ext cx="7543800" cy="3504935"/>
          </a:xfrm>
        </p:spPr>
        <p:txBody>
          <a:bodyPr>
            <a:normAutofit fontScale="85000" lnSpcReduction="10000"/>
          </a:bodyPr>
          <a:lstStyle/>
          <a:p>
            <a:r>
              <a:rPr lang="en-US" dirty="0"/>
              <a:t> Gives a global, real-time view of data that can enable companies to address concerns proactively and drive improvements</a:t>
            </a:r>
            <a:br>
              <a:rPr lang="en-US" dirty="0"/>
            </a:br>
            <a:endParaRPr lang="en-US" dirty="0"/>
          </a:p>
          <a:p>
            <a:r>
              <a:rPr lang="en-US" dirty="0"/>
              <a:t> Improves financial compliance with regulatory standards and reduces risk</a:t>
            </a:r>
            <a:br>
              <a:rPr lang="en-US" dirty="0"/>
            </a:br>
            <a:endParaRPr lang="en-US" dirty="0"/>
          </a:p>
          <a:p>
            <a:r>
              <a:rPr lang="en-US" dirty="0"/>
              <a:t> Automates core business operations such as lead-to-cash, order-to-fulfillment, and procure-to-pay processes </a:t>
            </a:r>
            <a:br>
              <a:rPr lang="en-US" dirty="0"/>
            </a:br>
            <a:endParaRPr lang="en-US" dirty="0"/>
          </a:p>
          <a:p>
            <a:r>
              <a:rPr lang="en-US" dirty="0"/>
              <a:t> Enhances customer service by providing one source for billing and relationship tracking. </a:t>
            </a:r>
          </a:p>
        </p:txBody>
      </p:sp>
    </p:spTree>
    <p:extLst>
      <p:ext uri="{BB962C8B-B14F-4D97-AF65-F5344CB8AC3E}">
        <p14:creationId xmlns:p14="http://schemas.microsoft.com/office/powerpoint/2010/main" val="345988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1/12/ERP_Modules.png/500px-ERP_Modu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4" y="-63205"/>
            <a:ext cx="7789333" cy="5873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286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normAutofit fontScale="90000"/>
          </a:bodyPr>
          <a:lstStyle/>
          <a:p>
            <a:r>
              <a:rPr lang="en-US" dirty="0"/>
              <a:t>Remember Swim Lane Diagram?</a:t>
            </a:r>
            <a:br>
              <a:rPr lang="en-US" dirty="0"/>
            </a:br>
            <a:r>
              <a:rPr lang="en-US" sz="4000" dirty="0"/>
              <a:t>Who does what and when?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5" y="1050682"/>
            <a:ext cx="8635999" cy="47331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23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5" y="-58878"/>
            <a:ext cx="9612215" cy="59643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56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266700"/>
            <a:ext cx="8628136" cy="808708"/>
          </a:xfrm>
        </p:spPr>
        <p:txBody>
          <a:bodyPr>
            <a:normAutofit/>
          </a:bodyPr>
          <a:lstStyle/>
          <a:p>
            <a:r>
              <a:rPr lang="en-US" dirty="0"/>
              <a:t>Legacy Systems</a:t>
            </a:r>
          </a:p>
        </p:txBody>
      </p:sp>
      <p:sp>
        <p:nvSpPr>
          <p:cNvPr id="3" name="TextBox 2"/>
          <p:cNvSpPr txBox="1"/>
          <p:nvPr/>
        </p:nvSpPr>
        <p:spPr>
          <a:xfrm>
            <a:off x="648540" y="1248834"/>
            <a:ext cx="1806793" cy="571054"/>
          </a:xfrm>
          <a:prstGeom prst="rect">
            <a:avLst/>
          </a:prstGeom>
          <a:noFill/>
        </p:spPr>
        <p:txBody>
          <a:bodyPr wrap="square" rtlCol="0">
            <a:spAutoFit/>
          </a:bodyPr>
          <a:lstStyle/>
          <a:p>
            <a:r>
              <a:rPr lang="en-US" sz="3111" dirty="0"/>
              <a:t>Sales</a:t>
            </a:r>
          </a:p>
        </p:txBody>
      </p:sp>
      <p:sp>
        <p:nvSpPr>
          <p:cNvPr id="5" name="TextBox 4"/>
          <p:cNvSpPr txBox="1"/>
          <p:nvPr/>
        </p:nvSpPr>
        <p:spPr>
          <a:xfrm>
            <a:off x="3958897" y="1248834"/>
            <a:ext cx="2293855" cy="571054"/>
          </a:xfrm>
          <a:prstGeom prst="rect">
            <a:avLst/>
          </a:prstGeom>
          <a:noFill/>
        </p:spPr>
        <p:txBody>
          <a:bodyPr wrap="square" rtlCol="0">
            <a:spAutoFit/>
          </a:bodyPr>
          <a:lstStyle/>
          <a:p>
            <a:r>
              <a:rPr lang="en-US" sz="3111" dirty="0"/>
              <a:t>Warehouse</a:t>
            </a:r>
          </a:p>
        </p:txBody>
      </p:sp>
      <p:sp>
        <p:nvSpPr>
          <p:cNvPr id="6" name="TextBox 5"/>
          <p:cNvSpPr txBox="1"/>
          <p:nvPr/>
        </p:nvSpPr>
        <p:spPr>
          <a:xfrm>
            <a:off x="7823200" y="1260145"/>
            <a:ext cx="2167467" cy="571054"/>
          </a:xfrm>
          <a:prstGeom prst="rect">
            <a:avLst/>
          </a:prstGeom>
          <a:noFill/>
        </p:spPr>
        <p:txBody>
          <a:bodyPr wrap="square" rtlCol="0">
            <a:spAutoFit/>
          </a:bodyPr>
          <a:lstStyle/>
          <a:p>
            <a:r>
              <a:rPr lang="en-US" sz="3111" dirty="0"/>
              <a:t>Accounting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8" y="1778000"/>
            <a:ext cx="9318086" cy="336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576400" y="2136100"/>
              <a:ext cx="3603200" cy="964000"/>
            </p14:xfrm>
          </p:contentPart>
        </mc:Choice>
        <mc:Fallback xmlns="">
          <p:pic>
            <p:nvPicPr>
              <p:cNvPr id="7" name="Ink 6"/>
              <p:cNvPicPr/>
              <p:nvPr/>
            </p:nvPicPr>
            <p:blipFill>
              <a:blip r:embed="rId5"/>
              <a:stretch>
                <a:fillRect/>
              </a:stretch>
            </p:blipFill>
            <p:spPr>
              <a:xfrm>
                <a:off x="1573520" y="2131779"/>
                <a:ext cx="3608600" cy="971202"/>
              </a:xfrm>
              <a:prstGeom prst="rect">
                <a:avLst/>
              </a:prstGeom>
            </p:spPr>
          </p:pic>
        </mc:Fallback>
      </mc:AlternateContent>
    </p:spTree>
    <p:extLst>
      <p:ext uri="{BB962C8B-B14F-4D97-AF65-F5344CB8AC3E}">
        <p14:creationId xmlns:p14="http://schemas.microsoft.com/office/powerpoint/2010/main" val="46899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22" y="-102104"/>
            <a:ext cx="9681878" cy="60076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60400" y="4000500"/>
            <a:ext cx="4256495" cy="1107996"/>
          </a:xfrm>
          <a:prstGeom prst="rect">
            <a:avLst/>
          </a:prstGeom>
          <a:noFill/>
        </p:spPr>
        <p:txBody>
          <a:bodyPr wrap="square" rtlCol="0">
            <a:spAutoFit/>
          </a:bodyPr>
          <a:lstStyle/>
          <a:p>
            <a:r>
              <a:rPr lang="en-US" sz="2200" b="1" dirty="0">
                <a:solidFill>
                  <a:srgbClr val="7030A0"/>
                </a:solidFill>
              </a:rPr>
              <a:t>What kind of non-value added work is created when inventory data or credit data is old?</a:t>
            </a:r>
          </a:p>
        </p:txBody>
      </p:sp>
      <p:sp>
        <p:nvSpPr>
          <p:cNvPr id="4" name="TextBox 3"/>
          <p:cNvSpPr txBox="1"/>
          <p:nvPr/>
        </p:nvSpPr>
        <p:spPr>
          <a:xfrm>
            <a:off x="5701055" y="1638300"/>
            <a:ext cx="4487333" cy="1107996"/>
          </a:xfrm>
          <a:prstGeom prst="rect">
            <a:avLst/>
          </a:prstGeom>
          <a:noFill/>
        </p:spPr>
        <p:txBody>
          <a:bodyPr wrap="square" rtlCol="0">
            <a:spAutoFit/>
          </a:bodyPr>
          <a:lstStyle/>
          <a:p>
            <a:r>
              <a:rPr lang="en-US" sz="2200" b="1" dirty="0">
                <a:solidFill>
                  <a:srgbClr val="7030A0"/>
                </a:solidFill>
              </a:rPr>
              <a:t>Does your customer view your organization as the “well oiled machine”?</a:t>
            </a:r>
          </a:p>
        </p:txBody>
      </p:sp>
    </p:spTree>
    <p:extLst>
      <p:ext uri="{BB962C8B-B14F-4D97-AF65-F5344CB8AC3E}">
        <p14:creationId xmlns:p14="http://schemas.microsoft.com/office/powerpoint/2010/main" val="14658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Enterprise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67" y="1672167"/>
            <a:ext cx="1407583" cy="33125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2201333" y="921478"/>
            <a:ext cx="6307667" cy="571054"/>
          </a:xfrm>
          <a:prstGeom prst="rect">
            <a:avLst/>
          </a:prstGeom>
          <a:noFill/>
        </p:spPr>
        <p:txBody>
          <a:bodyPr wrap="square" rtlCol="0">
            <a:spAutoFit/>
          </a:bodyPr>
          <a:lstStyle/>
          <a:p>
            <a:r>
              <a:rPr lang="en-US" sz="3111" dirty="0"/>
              <a:t>Sales + Warehouse + Accounting</a:t>
            </a:r>
          </a:p>
        </p:txBody>
      </p:sp>
      <p:sp>
        <p:nvSpPr>
          <p:cNvPr id="3" name="TextBox 2"/>
          <p:cNvSpPr txBox="1"/>
          <p:nvPr/>
        </p:nvSpPr>
        <p:spPr>
          <a:xfrm>
            <a:off x="508000" y="1756833"/>
            <a:ext cx="2794000" cy="707886"/>
          </a:xfrm>
          <a:prstGeom prst="rect">
            <a:avLst/>
          </a:prstGeom>
          <a:noFill/>
        </p:spPr>
        <p:txBody>
          <a:bodyPr wrap="square" rtlCol="0">
            <a:spAutoFit/>
          </a:bodyPr>
          <a:lstStyle/>
          <a:p>
            <a:r>
              <a:rPr lang="en-US" sz="2000" dirty="0"/>
              <a:t>How many copies of data do I have?</a:t>
            </a:r>
          </a:p>
        </p:txBody>
      </p:sp>
      <p:sp>
        <p:nvSpPr>
          <p:cNvPr id="5" name="TextBox 4"/>
          <p:cNvSpPr txBox="1"/>
          <p:nvPr/>
        </p:nvSpPr>
        <p:spPr>
          <a:xfrm>
            <a:off x="254000" y="3619501"/>
            <a:ext cx="3640667" cy="1015663"/>
          </a:xfrm>
          <a:prstGeom prst="rect">
            <a:avLst/>
          </a:prstGeom>
          <a:noFill/>
        </p:spPr>
        <p:txBody>
          <a:bodyPr wrap="square" rtlCol="0">
            <a:spAutoFit/>
          </a:bodyPr>
          <a:lstStyle/>
          <a:p>
            <a:r>
              <a:rPr lang="en-US" sz="2000" dirty="0"/>
              <a:t>How much better is my decision making with a single copy of all data?</a:t>
            </a:r>
          </a:p>
        </p:txBody>
      </p:sp>
      <p:sp>
        <p:nvSpPr>
          <p:cNvPr id="6" name="TextBox 5"/>
          <p:cNvSpPr txBox="1"/>
          <p:nvPr/>
        </p:nvSpPr>
        <p:spPr>
          <a:xfrm>
            <a:off x="6011333" y="2349500"/>
            <a:ext cx="3894667" cy="1015663"/>
          </a:xfrm>
          <a:prstGeom prst="rect">
            <a:avLst/>
          </a:prstGeom>
          <a:noFill/>
        </p:spPr>
        <p:txBody>
          <a:bodyPr wrap="square" rtlCol="0">
            <a:spAutoFit/>
          </a:bodyPr>
          <a:lstStyle/>
          <a:p>
            <a:r>
              <a:rPr lang="en-US" sz="2000" dirty="0"/>
              <a:t>How much non-value added work do I eliminate when inventory and credit data are current?</a:t>
            </a:r>
          </a:p>
        </p:txBody>
      </p:sp>
      <p:sp>
        <p:nvSpPr>
          <p:cNvPr id="7" name="TextBox 6"/>
          <p:cNvSpPr txBox="1"/>
          <p:nvPr/>
        </p:nvSpPr>
        <p:spPr>
          <a:xfrm>
            <a:off x="6180667" y="4635500"/>
            <a:ext cx="3894667" cy="1015663"/>
          </a:xfrm>
          <a:prstGeom prst="rect">
            <a:avLst/>
          </a:prstGeom>
          <a:noFill/>
        </p:spPr>
        <p:txBody>
          <a:bodyPr wrap="square" rtlCol="0">
            <a:spAutoFit/>
          </a:bodyPr>
          <a:lstStyle/>
          <a:p>
            <a:r>
              <a:rPr lang="en-US" sz="2000" dirty="0"/>
              <a:t>How much happier are your customers when they are dealing with the “well oiled machine”?</a:t>
            </a:r>
          </a:p>
        </p:txBody>
      </p:sp>
    </p:spTree>
    <p:extLst>
      <p:ext uri="{BB962C8B-B14F-4D97-AF65-F5344CB8AC3E}">
        <p14:creationId xmlns:p14="http://schemas.microsoft.com/office/powerpoint/2010/main" val="39924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 On the following slide, identify all of the system interfaces:</a:t>
            </a:r>
          </a:p>
          <a:p>
            <a:pPr lvl="1"/>
            <a:r>
              <a:rPr lang="en-US" dirty="0"/>
              <a:t> What system needs to talk to what other system</a:t>
            </a:r>
          </a:p>
          <a:p>
            <a:pPr lvl="1"/>
            <a:r>
              <a:rPr lang="en-US" dirty="0"/>
              <a:t> One line per data flow</a:t>
            </a:r>
          </a:p>
        </p:txBody>
      </p:sp>
    </p:spTree>
    <p:extLst>
      <p:ext uri="{BB962C8B-B14F-4D97-AF65-F5344CB8AC3E}">
        <p14:creationId xmlns:p14="http://schemas.microsoft.com/office/powerpoint/2010/main" val="328462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194585035"/>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60000" cy="571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01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579282231"/>
              </p:ext>
            </p:extLst>
          </p:nvPr>
        </p:nvGraphicFramePr>
        <p:xfrm>
          <a:off x="-25400" y="-14830"/>
          <a:ext cx="10185400" cy="6488088"/>
        </p:xfrm>
        <a:graphic>
          <a:graphicData uri="http://schemas.openxmlformats.org/presentationml/2006/ole">
            <mc:AlternateContent xmlns:mc="http://schemas.openxmlformats.org/markup-compatibility/2006">
              <mc:Choice xmlns:v="urn:schemas-microsoft-com:vml" Requires="v">
                <p:oleObj spid="_x0000_s1079" name="Visio" r:id="rId4" imgW="9429635" imgH="6581843" progId="Visio.Drawing.11">
                  <p:embed/>
                </p:oleObj>
              </mc:Choice>
              <mc:Fallback>
                <p:oleObj name="Visio" r:id="rId4" imgW="9429635" imgH="6581843" progId="Visio.Drawing.11">
                  <p:embed/>
                  <p:pic>
                    <p:nvPicPr>
                      <p:cNvPr id="0" name=""/>
                      <p:cNvPicPr/>
                      <p:nvPr/>
                    </p:nvPicPr>
                    <p:blipFill>
                      <a:blip r:embed="rId5"/>
                      <a:stretch>
                        <a:fillRect/>
                      </a:stretch>
                    </p:blipFill>
                    <p:spPr>
                      <a:xfrm>
                        <a:off x="-25400" y="-14830"/>
                        <a:ext cx="10185400" cy="6488088"/>
                      </a:xfrm>
                      <a:prstGeom prst="rect">
                        <a:avLst/>
                      </a:prstGeom>
                    </p:spPr>
                  </p:pic>
                </p:oleObj>
              </mc:Fallback>
            </mc:AlternateContent>
          </a:graphicData>
        </a:graphic>
      </p:graphicFrame>
    </p:spTree>
    <p:extLst>
      <p:ext uri="{BB962C8B-B14F-4D97-AF65-F5344CB8AC3E}">
        <p14:creationId xmlns:p14="http://schemas.microsoft.com/office/powerpoint/2010/main" val="1550803422"/>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0134600" cy="590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610626"/>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183621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495" y="114300"/>
            <a:ext cx="8628136" cy="808708"/>
          </a:xfrm>
        </p:spPr>
        <p:txBody>
          <a:bodyPr/>
          <a:lstStyle/>
          <a:p>
            <a:r>
              <a:rPr lang="en-US" dirty="0"/>
              <a:t>ERP Challenges</a:t>
            </a:r>
          </a:p>
        </p:txBody>
      </p:sp>
      <p:sp>
        <p:nvSpPr>
          <p:cNvPr id="4" name="Content Placeholder 3"/>
          <p:cNvSpPr>
            <a:spLocks noGrp="1"/>
          </p:cNvSpPr>
          <p:nvPr>
            <p:ph idx="1"/>
          </p:nvPr>
        </p:nvSpPr>
        <p:spPr>
          <a:xfrm>
            <a:off x="508000" y="994834"/>
            <a:ext cx="9398000" cy="4868333"/>
          </a:xfrm>
          <a:effectLst/>
        </p:spPr>
        <p:txBody>
          <a:bodyPr>
            <a:normAutofit lnSpcReduction="10000"/>
          </a:bodyPr>
          <a:lstStyle/>
          <a:p>
            <a:r>
              <a:rPr lang="en-US" dirty="0"/>
              <a:t> Adoption – People HATE change!</a:t>
            </a:r>
          </a:p>
          <a:p>
            <a:r>
              <a:rPr lang="en-US" dirty="0"/>
              <a:t> Configuration is extremely complex</a:t>
            </a:r>
          </a:p>
          <a:p>
            <a:pPr lvl="1"/>
            <a:r>
              <a:rPr lang="en-US" dirty="0"/>
              <a:t> Vanilla (</a:t>
            </a:r>
            <a:r>
              <a:rPr lang="en-US" dirty="0" err="1"/>
              <a:t>config</a:t>
            </a:r>
            <a:r>
              <a:rPr lang="en-US" dirty="0"/>
              <a:t> change only) vs. Customization  </a:t>
            </a:r>
          </a:p>
          <a:p>
            <a:r>
              <a:rPr lang="en-US" dirty="0"/>
              <a:t> Implementation is extremely complex</a:t>
            </a:r>
          </a:p>
          <a:p>
            <a:r>
              <a:rPr lang="en-US" dirty="0"/>
              <a:t> Costs</a:t>
            </a:r>
          </a:p>
          <a:p>
            <a:pPr lvl="1"/>
            <a:r>
              <a:rPr lang="en-US" dirty="0"/>
              <a:t> Rohm and Haas spent $300 million over a period of three years</a:t>
            </a:r>
          </a:p>
          <a:p>
            <a:pPr lvl="1"/>
            <a:r>
              <a:rPr lang="en-US" dirty="0"/>
              <a:t> What else could they have done with $300 million?</a:t>
            </a:r>
          </a:p>
          <a:p>
            <a:r>
              <a:rPr lang="en-US" dirty="0"/>
              <a:t> Risks</a:t>
            </a:r>
          </a:p>
          <a:p>
            <a:pPr lvl="1"/>
            <a:r>
              <a:rPr lang="en-US" dirty="0"/>
              <a:t> Mega-failures with ERP implementations in the mid-90s</a:t>
            </a:r>
          </a:p>
          <a:p>
            <a:pPr lvl="1"/>
            <a:r>
              <a:rPr lang="en-US" dirty="0"/>
              <a:t> Many companies went out of business as a result</a:t>
            </a:r>
          </a:p>
          <a:p>
            <a:r>
              <a:rPr lang="en-US" dirty="0"/>
              <a:t> Internally focused</a:t>
            </a:r>
          </a:p>
          <a:p>
            <a:pPr lvl="1"/>
            <a:r>
              <a:rPr lang="en-US" dirty="0"/>
              <a:t> Need supply chain and customer relationship management too</a:t>
            </a:r>
          </a:p>
        </p:txBody>
      </p:sp>
    </p:spTree>
    <p:extLst>
      <p:ext uri="{BB962C8B-B14F-4D97-AF65-F5344CB8AC3E}">
        <p14:creationId xmlns:p14="http://schemas.microsoft.com/office/powerpoint/2010/main" val="39248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Putting the Enterprise into Enterprise Systems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95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Enterprise systems are marvels of technology but they are </a:t>
            </a:r>
            <a:r>
              <a:rPr lang="en-US" sz="2250" b="1" dirty="0">
                <a:solidFill>
                  <a:schemeClr val="bg1"/>
                </a:solidFill>
                <a:effectLst>
                  <a:outerShdw blurRad="38100" dist="38100" dir="2700000" algn="tl">
                    <a:srgbClr val="000000">
                      <a:alpha val="43137"/>
                    </a:srgbClr>
                  </a:outerShdw>
                </a:effectLst>
              </a:rPr>
              <a:t>not for everyone</a:t>
            </a:r>
            <a:r>
              <a:rPr lang="en-US" sz="2250" dirty="0">
                <a:solidFill>
                  <a:schemeClr val="bg1"/>
                </a:solidFill>
                <a:effectLst>
                  <a:outerShdw blurRad="38100" dist="38100" dir="2700000" algn="tl">
                    <a:srgbClr val="000000">
                      <a:alpha val="43137"/>
                    </a:srgbClr>
                  </a:outerShdw>
                </a:effectLst>
              </a:rPr>
              <a:t>.  There can be significant downsides for many organizations.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decision to invest in an enterprise system is </a:t>
            </a:r>
            <a:r>
              <a:rPr lang="en-US" sz="2250" b="1" dirty="0">
                <a:solidFill>
                  <a:schemeClr val="bg1"/>
                </a:solidFill>
                <a:effectLst>
                  <a:outerShdw blurRad="38100" dist="38100" dir="2700000" algn="tl">
                    <a:srgbClr val="000000">
                      <a:alpha val="43137"/>
                    </a:srgbClr>
                  </a:outerShdw>
                </a:effectLst>
              </a:rPr>
              <a:t>a business decision, NOT a technology decision</a:t>
            </a:r>
            <a:r>
              <a:rPr lang="en-US" sz="2250" dirty="0">
                <a:solidFill>
                  <a:schemeClr val="bg1"/>
                </a:solidFill>
                <a:effectLst>
                  <a:outerShdw blurRad="38100" dist="38100" dir="2700000" algn="tl">
                    <a:srgbClr val="000000">
                      <a:alpha val="43137"/>
                    </a:srgbClr>
                  </a:outerShdw>
                </a:effectLst>
              </a:rPr>
              <a:t>.  Organizations need to understand all of the business implications before heading down this path.</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8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Benefits</a:t>
            </a:r>
          </a:p>
        </p:txBody>
      </p:sp>
      <p:sp>
        <p:nvSpPr>
          <p:cNvPr id="3" name="Content Placeholder 2"/>
          <p:cNvSpPr>
            <a:spLocks noGrp="1"/>
          </p:cNvSpPr>
          <p:nvPr>
            <p:ph idx="1"/>
          </p:nvPr>
        </p:nvSpPr>
        <p:spPr>
          <a:effectLst/>
        </p:spPr>
        <p:txBody>
          <a:bodyPr/>
          <a:lstStyle/>
          <a:p>
            <a:r>
              <a:rPr lang="en-US" dirty="0"/>
              <a:t> A single database providing superior, real-time, data-driven decision making</a:t>
            </a:r>
          </a:p>
          <a:p>
            <a:r>
              <a:rPr lang="en-US" dirty="0"/>
              <a:t> Standardizing business processes based on industry best practices </a:t>
            </a:r>
          </a:p>
          <a:p>
            <a:pPr lvl="1"/>
            <a:r>
              <a:rPr lang="en-US" dirty="0"/>
              <a:t> Force business process reengineering</a:t>
            </a:r>
          </a:p>
          <a:p>
            <a:r>
              <a:rPr lang="en-US" dirty="0"/>
              <a:t> Reduced operating costs</a:t>
            </a:r>
          </a:p>
          <a:p>
            <a:pPr lvl="1"/>
            <a:r>
              <a:rPr lang="en-US" dirty="0"/>
              <a:t> Rohm and Haas saved </a:t>
            </a:r>
            <a:r>
              <a:rPr lang="en-US" b="1" u="sng" dirty="0">
                <a:solidFill>
                  <a:srgbClr val="FF0000"/>
                </a:solidFill>
              </a:rPr>
              <a:t>$200 million/year</a:t>
            </a:r>
          </a:p>
        </p:txBody>
      </p:sp>
    </p:spTree>
    <p:extLst>
      <p:ext uri="{BB962C8B-B14F-4D97-AF65-F5344CB8AC3E}">
        <p14:creationId xmlns:p14="http://schemas.microsoft.com/office/powerpoint/2010/main" val="1642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 in the ERP Space</a:t>
            </a:r>
          </a:p>
        </p:txBody>
      </p:sp>
      <p:sp>
        <p:nvSpPr>
          <p:cNvPr id="3" name="Content Placeholder 2"/>
          <p:cNvSpPr>
            <a:spLocks noGrp="1"/>
          </p:cNvSpPr>
          <p:nvPr>
            <p:ph idx="1"/>
          </p:nvPr>
        </p:nvSpPr>
        <p:spPr/>
        <p:txBody>
          <a:bodyPr/>
          <a:lstStyle/>
          <a:p>
            <a:r>
              <a:rPr lang="en-US" dirty="0"/>
              <a:t> SAP</a:t>
            </a:r>
          </a:p>
          <a:p>
            <a:r>
              <a:rPr lang="en-US" dirty="0"/>
              <a:t> Oracle</a:t>
            </a:r>
          </a:p>
          <a:p>
            <a:r>
              <a:rPr lang="en-US" dirty="0"/>
              <a:t> Microsoft Dynamics</a:t>
            </a:r>
          </a:p>
          <a:p>
            <a:r>
              <a:rPr lang="en-US" dirty="0"/>
              <a:t> New cloud based ERP providers?</a:t>
            </a:r>
          </a:p>
        </p:txBody>
      </p:sp>
    </p:spTree>
    <p:extLst>
      <p:ext uri="{BB962C8B-B14F-4D97-AF65-F5344CB8AC3E}">
        <p14:creationId xmlns:p14="http://schemas.microsoft.com/office/powerpoint/2010/main" val="311588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3733" y="446"/>
            <a:ext cx="2396067" cy="571054"/>
          </a:xfrm>
          <a:prstGeom prst="rect">
            <a:avLst/>
          </a:prstGeom>
          <a:noFill/>
        </p:spPr>
        <p:txBody>
          <a:bodyPr wrap="square" rtlCol="0">
            <a:spAutoFit/>
          </a:bodyPr>
          <a:lstStyle/>
          <a:p>
            <a:r>
              <a:rPr lang="en-US" sz="3111" dirty="0"/>
              <a:t>SAP ERP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71501"/>
            <a:ext cx="7052734"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6671733" y="446"/>
            <a:ext cx="2396067" cy="571054"/>
          </a:xfrm>
          <a:prstGeom prst="rect">
            <a:avLst/>
          </a:prstGeom>
          <a:noFill/>
        </p:spPr>
        <p:txBody>
          <a:bodyPr wrap="square" rtlCol="0">
            <a:spAutoFit/>
          </a:bodyPr>
          <a:lstStyle/>
          <a:p>
            <a:r>
              <a:rPr lang="en-US" sz="3111" dirty="0"/>
              <a:t>SAP CRM</a:t>
            </a:r>
          </a:p>
        </p:txBody>
      </p:sp>
      <p:sp>
        <p:nvSpPr>
          <p:cNvPr id="11" name="TextBox 10"/>
          <p:cNvSpPr txBox="1"/>
          <p:nvPr/>
        </p:nvSpPr>
        <p:spPr>
          <a:xfrm>
            <a:off x="660400" y="446"/>
            <a:ext cx="2504978" cy="571054"/>
          </a:xfrm>
          <a:prstGeom prst="rect">
            <a:avLst/>
          </a:prstGeom>
          <a:noFill/>
        </p:spPr>
        <p:txBody>
          <a:bodyPr wrap="square" rtlCol="0">
            <a:spAutoFit/>
          </a:bodyPr>
          <a:lstStyle/>
          <a:p>
            <a:r>
              <a:rPr lang="en-US" sz="3111" dirty="0"/>
              <a:t>SAP SCM</a:t>
            </a:r>
          </a:p>
        </p:txBody>
      </p:sp>
      <p:cxnSp>
        <p:nvCxnSpPr>
          <p:cNvPr id="9" name="Straight Arrow Connector 8"/>
          <p:cNvCxnSpPr/>
          <p:nvPr/>
        </p:nvCxnSpPr>
        <p:spPr>
          <a:xfrm flipH="1">
            <a:off x="2108201" y="994833"/>
            <a:ext cx="17525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51400" y="994833"/>
            <a:ext cx="2218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7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9 Tips for Selecting Implementing an ERP System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7267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early days of ERP implementations where fraught with peril, over the years industry has developed </a:t>
            </a:r>
            <a:r>
              <a:rPr lang="en-US" sz="2250" b="1" dirty="0">
                <a:solidFill>
                  <a:schemeClr val="bg1"/>
                </a:solidFill>
                <a:effectLst>
                  <a:outerShdw blurRad="38100" dist="38100" dir="2700000" algn="tl">
                    <a:srgbClr val="000000">
                      <a:alpha val="43137"/>
                    </a:srgbClr>
                  </a:outerShdw>
                </a:effectLst>
              </a:rPr>
              <a:t>best practices </a:t>
            </a:r>
            <a:r>
              <a:rPr lang="en-US" sz="2250" dirty="0">
                <a:solidFill>
                  <a:schemeClr val="bg1"/>
                </a:solidFill>
                <a:effectLst>
                  <a:outerShdw blurRad="38100" dist="38100" dir="2700000" algn="tl">
                    <a:srgbClr val="000000">
                      <a:alpha val="43137"/>
                    </a:srgbClr>
                  </a:outerShdw>
                </a:effectLst>
              </a:rPr>
              <a:t>for successful ERP implementation.  This article lists and describes some of these best practices.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working at an organization that is considering investing in an ERP, </a:t>
            </a:r>
            <a:r>
              <a:rPr lang="en-US" sz="2250" b="1" dirty="0">
                <a:solidFill>
                  <a:schemeClr val="bg1"/>
                </a:solidFill>
                <a:effectLst>
                  <a:outerShdw blurRad="38100" dist="38100" dir="2700000" algn="tl">
                    <a:srgbClr val="000000">
                      <a:alpha val="43137"/>
                    </a:srgbClr>
                  </a:outerShdw>
                </a:effectLst>
              </a:rPr>
              <a:t>learn from the past and don’t make costly mistakes that could destroy your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pPr marL="168275" indent="-150495"/>
            <a:r>
              <a:rPr lang="en-US" sz="2000" dirty="0"/>
              <a:t>Due week 6</a:t>
            </a:r>
            <a:endParaRPr lang="en-US" dirty="0"/>
          </a:p>
          <a:p>
            <a:pPr marL="168275" indent="-150495"/>
            <a:r>
              <a:rPr lang="en-US" sz="2000" dirty="0"/>
              <a:t>4 Parts</a:t>
            </a:r>
          </a:p>
          <a:p>
            <a:pPr marL="353695" lvl="1" indent="-132715"/>
            <a:r>
              <a:rPr lang="en-US" sz="1850" dirty="0"/>
              <a:t>Part 1: Digital Identity (Create a profile on </a:t>
            </a:r>
            <a:r>
              <a:rPr lang="en-US" sz="1850" dirty="0">
                <a:hlinkClick r:id="rId3"/>
              </a:rPr>
              <a:t>eportfolio site</a:t>
            </a:r>
            <a:r>
              <a:rPr lang="en-US" sz="1850" dirty="0"/>
              <a:t>)</a:t>
            </a:r>
          </a:p>
          <a:p>
            <a:pPr marL="353695" lvl="1" indent="-132715"/>
            <a:r>
              <a:rPr lang="en-US" sz="1850" dirty="0"/>
              <a:t>Part 2: Digital Portfolio</a:t>
            </a:r>
          </a:p>
          <a:p>
            <a:pPr marL="353695" lvl="1" indent="-132715"/>
            <a:r>
              <a:rPr lang="en-US" sz="1850" dirty="0"/>
              <a:t>Part 3: Analytics</a:t>
            </a:r>
          </a:p>
          <a:p>
            <a:pPr marL="353695" lvl="1" indent="-132715"/>
            <a:r>
              <a:rPr lang="en-US" sz="1850" dirty="0"/>
              <a:t>Part 4: Build a Professional Network</a:t>
            </a:r>
          </a:p>
          <a:p>
            <a:pPr marL="353695" lvl="1" indent="-132715"/>
            <a:r>
              <a:rPr lang="en-US" sz="1850" b="1" dirty="0">
                <a:solidFill>
                  <a:srgbClr val="FF0000"/>
                </a:solidFill>
              </a:rPr>
              <a:t>DO NOT COMPLETE : </a:t>
            </a:r>
            <a:r>
              <a:rPr lang="en-US" sz="1850" dirty="0"/>
              <a:t>Part 5</a:t>
            </a:r>
          </a:p>
          <a:p>
            <a:pPr marL="220980" lvl="1" indent="0">
              <a:buNone/>
            </a:pPr>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183903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Happen</a:t>
            </a:r>
          </a:p>
        </p:txBody>
      </p:sp>
      <p:sp>
        <p:nvSpPr>
          <p:cNvPr id="3" name="Content Placeholder 2"/>
          <p:cNvSpPr>
            <a:spLocks noGrp="1"/>
          </p:cNvSpPr>
          <p:nvPr>
            <p:ph idx="1"/>
          </p:nvPr>
        </p:nvSpPr>
        <p:spPr>
          <a:xfrm>
            <a:off x="508000" y="1164167"/>
            <a:ext cx="9313333" cy="4656667"/>
          </a:xfrm>
          <a:effectLst/>
        </p:spPr>
        <p:txBody>
          <a:bodyPr>
            <a:normAutofit/>
          </a:bodyPr>
          <a:lstStyle/>
          <a:p>
            <a:r>
              <a:rPr lang="en-US" dirty="0"/>
              <a:t> Executive Sponsor</a:t>
            </a:r>
          </a:p>
          <a:p>
            <a:r>
              <a:rPr lang="en-US" dirty="0"/>
              <a:t> Driven by the business, not by IT</a:t>
            </a:r>
          </a:p>
          <a:p>
            <a:r>
              <a:rPr lang="en-US" dirty="0"/>
              <a:t> Requires experts from all of the functional areas</a:t>
            </a:r>
          </a:p>
          <a:p>
            <a:r>
              <a:rPr lang="en-US" dirty="0"/>
              <a:t> Top-tier Integration Partner</a:t>
            </a:r>
          </a:p>
          <a:p>
            <a:r>
              <a:rPr lang="en-US" dirty="0"/>
              <a:t> Training, training, training</a:t>
            </a:r>
          </a:p>
          <a:p>
            <a:r>
              <a:rPr lang="en-US" dirty="0"/>
              <a:t> Testing, testing, testing</a:t>
            </a:r>
          </a:p>
          <a:p>
            <a:r>
              <a:rPr lang="en-US" dirty="0"/>
              <a:t> Don’t cut corners!</a:t>
            </a:r>
          </a:p>
          <a:p>
            <a:pPr lvl="1"/>
            <a:r>
              <a:rPr lang="en-US" dirty="0"/>
              <a:t> It could cost you a fortune</a:t>
            </a:r>
          </a:p>
          <a:p>
            <a:pPr lvl="1"/>
            <a:r>
              <a:rPr lang="en-US" dirty="0"/>
              <a:t> It could cost you your business</a:t>
            </a:r>
          </a:p>
        </p:txBody>
      </p:sp>
    </p:spTree>
    <p:extLst>
      <p:ext uri="{BB962C8B-B14F-4D97-AF65-F5344CB8AC3E}">
        <p14:creationId xmlns:p14="http://schemas.microsoft.com/office/powerpoint/2010/main" val="11809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977373079"/>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12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8"/>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2"/>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6131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1a &amp; 1b</a:t>
            </a:r>
          </a:p>
        </p:txBody>
      </p:sp>
      <p:sp>
        <p:nvSpPr>
          <p:cNvPr id="3" name="TextBox 2"/>
          <p:cNvSpPr txBox="1"/>
          <p:nvPr/>
        </p:nvSpPr>
        <p:spPr>
          <a:xfrm>
            <a:off x="474869" y="1562100"/>
            <a:ext cx="9296400" cy="2708434"/>
          </a:xfrm>
          <a:prstGeom prst="rect">
            <a:avLst/>
          </a:prstGeom>
          <a:noFill/>
        </p:spPr>
        <p:txBody>
          <a:bodyPr wrap="square" rtlCol="0" anchor="t">
            <a:spAutoFit/>
          </a:bodyPr>
          <a:lstStyle/>
          <a:p>
            <a:r>
              <a:rPr lang="en-US" sz="2000" dirty="0"/>
              <a:t>Due week 8 – Each part will take about an </a:t>
            </a:r>
            <a:r>
              <a:rPr lang="en-US" sz="2000" dirty="0">
                <a:solidFill>
                  <a:srgbClr val="FF0000"/>
                </a:solidFill>
              </a:rPr>
              <a:t>hour</a:t>
            </a:r>
            <a:endParaRPr lang="en-US" sz="2000" dirty="0"/>
          </a:p>
          <a:p>
            <a:pPr marL="380365" indent="-380365">
              <a:buFont typeface="Wingdings 2" panose="05020102010507070707" pitchFamily="18" charset="2"/>
              <a:buChar char=""/>
            </a:pPr>
            <a:r>
              <a:rPr lang="en-US" sz="2000" dirty="0"/>
              <a:t>Max Labs 1a</a:t>
            </a:r>
          </a:p>
          <a:p>
            <a:pPr marL="761365" lvl="1" indent="-380365">
              <a:buFont typeface="Wingdings" panose="05000000000000000000" pitchFamily="2" charset="2"/>
              <a:buChar char="Ø"/>
            </a:pPr>
            <a:r>
              <a:rPr lang="en-US" sz="1500" dirty="0"/>
              <a:t>2 Screenshots</a:t>
            </a:r>
          </a:p>
          <a:p>
            <a:pPr marL="761365" lvl="1" indent="-380365">
              <a:buFont typeface="Wingdings" panose="05000000000000000000" pitchFamily="2" charset="2"/>
              <a:buChar char="Ø"/>
            </a:pPr>
            <a:r>
              <a:rPr lang="en-US" sz="1500" dirty="0"/>
              <a:t>Make a salesforce account – use </a:t>
            </a:r>
            <a:r>
              <a:rPr lang="en-US" sz="1500" dirty="0" err="1"/>
              <a:t>TUmail</a:t>
            </a:r>
            <a:r>
              <a:rPr lang="en-US" sz="1500" dirty="0"/>
              <a:t>!</a:t>
            </a:r>
          </a:p>
          <a:p>
            <a:pPr marL="761365" lvl="1" indent="-380365">
              <a:buFont typeface="Wingdings" panose="05000000000000000000" pitchFamily="2" charset="2"/>
              <a:buChar char="Ø"/>
            </a:pPr>
            <a:r>
              <a:rPr lang="en-US" sz="1500" dirty="0"/>
              <a:t>Make Max’s app!</a:t>
            </a:r>
            <a:endParaRPr lang="en-US" sz="2000" dirty="0"/>
          </a:p>
          <a:p>
            <a:endParaRPr lang="en-US" sz="2000" dirty="0"/>
          </a:p>
          <a:p>
            <a:pPr marL="285115" indent="-285115">
              <a:buFont typeface="Wingdings 2" panose="05020102010507070707" pitchFamily="18" charset="2"/>
              <a:buChar char=""/>
            </a:pPr>
            <a:r>
              <a:rPr lang="en-US" sz="2000" dirty="0"/>
              <a:t>Max Labs 1b</a:t>
            </a:r>
          </a:p>
          <a:p>
            <a:pPr marL="666115" lvl="1" indent="-285115">
              <a:buFont typeface="Wingdings" panose="05000000000000000000" pitchFamily="2" charset="2"/>
              <a:buChar char="Ø"/>
            </a:pPr>
            <a:r>
              <a:rPr lang="en-US" sz="1500" dirty="0"/>
              <a:t>4 Screenshots</a:t>
            </a:r>
          </a:p>
          <a:p>
            <a:pPr marL="666115" lvl="1" indent="-285115">
              <a:buFont typeface="Wingdings" panose="05000000000000000000" pitchFamily="2" charset="2"/>
              <a:buChar char="Ø"/>
            </a:pPr>
            <a:r>
              <a:rPr lang="en-US" sz="1500" dirty="0"/>
              <a:t>Use your app to find “loaded &amp; likely” investors</a:t>
            </a:r>
          </a:p>
          <a:p>
            <a:pPr marL="666115" lvl="1" indent="-285115">
              <a:buFont typeface="Wingdings" panose="05000000000000000000" pitchFamily="2" charset="2"/>
              <a:buChar char="Ø"/>
            </a:pPr>
            <a:r>
              <a:rPr lang="en-US" sz="1500" dirty="0"/>
              <a:t>Track and monitor tasks</a:t>
            </a:r>
          </a:p>
        </p:txBody>
      </p:sp>
      <p:pic>
        <p:nvPicPr>
          <p:cNvPr id="1028" name="Picture 4" descr="http://4.bp.blogspot.com/-nZPELwzctws/VOIrE3l4F4I/AAAAAAAAB7A/cXXNNthnvhA/s1600/max%2B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386" y="1316708"/>
            <a:ext cx="2718975" cy="3310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GPyuO6ATLCY/VfcLB2oHEmI/AAAAAAAADtQ/I3geGiBQpZo/s1600/view%2Bedit.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86" t="66754" r="-12004" b="-2051"/>
          <a:stretch/>
        </p:blipFill>
        <p:spPr bwMode="auto">
          <a:xfrm rot="20746239">
            <a:off x="3319119" y="3961606"/>
            <a:ext cx="7752929" cy="6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t>3.1.1 Enterprise Systems (ERP)</a:t>
            </a:r>
          </a:p>
          <a:p>
            <a:pPr marL="0" indent="0">
              <a:buNone/>
            </a:pPr>
            <a:r>
              <a:rPr lang="en-US" dirty="0">
                <a:solidFill>
                  <a:schemeClr val="bg2">
                    <a:lumMod val="10000"/>
                    <a:lumOff val="90000"/>
                  </a:schemeClr>
                </a:solidFill>
              </a:rPr>
              <a:t>3.1.2 Decision Support</a:t>
            </a:r>
          </a:p>
          <a:p>
            <a:pPr marL="0" indent="0">
              <a:buNone/>
            </a:pPr>
            <a:r>
              <a:rPr lang="en-US">
                <a:solidFill>
                  <a:schemeClr val="bg2">
                    <a:lumMod val="10000"/>
                    <a:lumOff val="90000"/>
                  </a:schemeClr>
                </a:solidFill>
              </a:rPr>
              <a:t>3.1.3 </a:t>
            </a:r>
            <a:r>
              <a:rPr lang="en-US" dirty="0">
                <a:solidFill>
                  <a:schemeClr val="bg2">
                    <a:lumMod val="10000"/>
                    <a:lumOff val="90000"/>
                  </a:schemeClr>
                </a:solidFill>
              </a:rPr>
              <a:t>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12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What is ERP?</a:t>
            </a:r>
          </a:p>
          <a:p>
            <a:r>
              <a:rPr lang="en-US" sz="2000" dirty="0">
                <a:solidFill>
                  <a:schemeClr val="bg1"/>
                </a:solidFill>
              </a:rPr>
              <a:t> Wikipedia, ERP</a:t>
            </a:r>
          </a:p>
          <a:p>
            <a:r>
              <a:rPr lang="en-US" sz="2000" dirty="0">
                <a:solidFill>
                  <a:schemeClr val="bg1"/>
                </a:solidFill>
              </a:rPr>
              <a:t> Putting the Enterprise into ERP</a:t>
            </a:r>
          </a:p>
          <a:p>
            <a:r>
              <a:rPr lang="en-US" sz="2000" dirty="0">
                <a:solidFill>
                  <a:schemeClr val="bg1"/>
                </a:solidFill>
              </a:rPr>
              <a:t> 9 Tips for Selecting and Implementing ERP Systems</a:t>
            </a:r>
          </a:p>
        </p:txBody>
      </p:sp>
    </p:spTree>
    <p:extLst>
      <p:ext uri="{BB962C8B-B14F-4D97-AF65-F5344CB8AC3E}">
        <p14:creationId xmlns:p14="http://schemas.microsoft.com/office/powerpoint/2010/main" val="16609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is a short article that provides a basic explanation of what ERP is, where ERP systems came from and the high level benefits of investing in an ERP.</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3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was a nice introduction to ERP, this article goes into a little more depth in all of the same basic areas.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1905</TotalTime>
  <Words>1691</Words>
  <Application>Microsoft Office PowerPoint</Application>
  <PresentationFormat>Custom</PresentationFormat>
  <Paragraphs>286</Paragraphs>
  <Slides>31</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Calisto MT</vt:lpstr>
      <vt:lpstr>Helvetica</vt:lpstr>
      <vt:lpstr>Trebuchet MS</vt:lpstr>
      <vt:lpstr>Wingdings</vt:lpstr>
      <vt:lpstr>Wingdings 2</vt:lpstr>
      <vt:lpstr>MIS2101</vt:lpstr>
      <vt:lpstr>Visio</vt:lpstr>
      <vt:lpstr>Information Systems in Organizations  3.1.1 Running the Business: Enterprise Systems (ERP)</vt:lpstr>
      <vt:lpstr>Roadmap</vt:lpstr>
      <vt:lpstr>Learn IT! #1 Digital Identity Management</vt:lpstr>
      <vt:lpstr>How to: Max Labs</vt:lpstr>
      <vt:lpstr>Max Labs 1a &amp; 1b</vt:lpstr>
      <vt:lpstr>Creating Systems for a Business </vt:lpstr>
      <vt:lpstr>Required Reading</vt:lpstr>
      <vt:lpstr>PowerPoint Presentation</vt:lpstr>
      <vt:lpstr>PowerPoint Presentation</vt:lpstr>
      <vt:lpstr>Required Viewing 1/2</vt:lpstr>
      <vt:lpstr>PowerPoint Presentation</vt:lpstr>
      <vt:lpstr>Value Proposition for All Businesses</vt:lpstr>
      <vt:lpstr>PowerPoint Presentation</vt:lpstr>
      <vt:lpstr>Remember Swim Lane Diagram? Who does what and when?</vt:lpstr>
      <vt:lpstr>PowerPoint Presentation</vt:lpstr>
      <vt:lpstr>Legacy Systems</vt:lpstr>
      <vt:lpstr>PowerPoint Presentation</vt:lpstr>
      <vt:lpstr>Enterprise System</vt:lpstr>
      <vt:lpstr>Exercise</vt:lpstr>
      <vt:lpstr>PowerPoint Presentation</vt:lpstr>
      <vt:lpstr>PowerPoint Presentation</vt:lpstr>
      <vt:lpstr>PowerPoint Presentation</vt:lpstr>
      <vt:lpstr>Required Viewing 2/2</vt:lpstr>
      <vt:lpstr>ERP Challenges</vt:lpstr>
      <vt:lpstr>PowerPoint Presentation</vt:lpstr>
      <vt:lpstr>ERP Benefits</vt:lpstr>
      <vt:lpstr>Leaders in the ERP Space</vt:lpstr>
      <vt:lpstr>PowerPoint Presentation</vt:lpstr>
      <vt:lpstr>PowerPoint Presentation</vt:lpstr>
      <vt:lpstr>Making it Happen</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Amy Lavin</cp:lastModifiedBy>
  <cp:revision>130</cp:revision>
  <dcterms:created xsi:type="dcterms:W3CDTF">2015-03-16T11:37:14Z</dcterms:created>
  <dcterms:modified xsi:type="dcterms:W3CDTF">2018-02-20T15:13:35Z</dcterms:modified>
</cp:coreProperties>
</file>