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6" r:id="rId2"/>
    <p:sldId id="358" r:id="rId3"/>
    <p:sldId id="338" r:id="rId4"/>
    <p:sldId id="339" r:id="rId5"/>
    <p:sldId id="321" r:id="rId6"/>
    <p:sldId id="291" r:id="rId7"/>
    <p:sldId id="305" r:id="rId8"/>
    <p:sldId id="292" r:id="rId9"/>
    <p:sldId id="295" r:id="rId10"/>
    <p:sldId id="296" r:id="rId11"/>
    <p:sldId id="297" r:id="rId12"/>
    <p:sldId id="352" r:id="rId13"/>
    <p:sldId id="348" r:id="rId14"/>
    <p:sldId id="298" r:id="rId15"/>
    <p:sldId id="340" r:id="rId16"/>
    <p:sldId id="349" r:id="rId17"/>
    <p:sldId id="328" r:id="rId18"/>
    <p:sldId id="329" r:id="rId19"/>
    <p:sldId id="332" r:id="rId20"/>
    <p:sldId id="333" r:id="rId21"/>
    <p:sldId id="350" r:id="rId22"/>
    <p:sldId id="351" r:id="rId23"/>
    <p:sldId id="300" r:id="rId24"/>
    <p:sldId id="320" r:id="rId25"/>
    <p:sldId id="359" r:id="rId26"/>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396" autoAdjust="0"/>
  </p:normalViewPr>
  <p:slideViewPr>
    <p:cSldViewPr>
      <p:cViewPr varScale="1">
        <p:scale>
          <a:sx n="107" d="100"/>
          <a:sy n="107" d="100"/>
        </p:scale>
        <p:origin x="1434" y="108"/>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rgbClr val="00B050"/>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C4B7BCB-DC2B-4FC6-91D1-7470154C2B41}" srcId="{A9DE9D0D-DFAA-49FD-A829-3381979D5070}" destId="{05631111-D77C-465F-B809-887E709DD474}" srcOrd="1" destOrd="0" parTransId="{8EE42693-A022-41C0-AA85-8CBE4D9BE688}" sibTransId="{0306A4AE-2C41-4230-AFC9-1D8A5C5FFC61}"/>
    <dgm:cxn modelId="{8B463172-727E-44C1-B044-0CA9EA750AA4}" type="presOf" srcId="{D240FDC2-D28D-40D4-9CA3-7E264E9B1939}" destId="{21CA60FB-1126-4E99-A2F1-68263F5EE148}" srcOrd="0" destOrd="1" presId="urn:microsoft.com/office/officeart/2005/8/layout/default"/>
    <dgm:cxn modelId="{848D32CE-7773-45F8-9CB4-9F5728552D39}" type="presOf" srcId="{FAD41478-360E-40A9-9028-28FC63ADFE70}" destId="{0796F863-AAC4-457F-AA12-27633CB3CA3D}" srcOrd="0" destOrd="3"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D90013F6-0C2E-441D-9180-DA4901171322}" type="presOf" srcId="{05631111-D77C-465F-B809-887E709DD474}" destId="{29247854-EFE0-4D34-9523-8E348332FB1F}"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3C93FCA5-0185-4F5E-BC02-73819BFA340A}" srcId="{B55AE6D0-2961-479F-9101-C678A3352F6F}" destId="{FAD41478-360E-40A9-9028-28FC63ADFE70}" srcOrd="2" destOrd="0" parTransId="{8FCE3DBD-189C-4B59-9E12-72FFA4BC2A16}" sibTransId="{48E8A0E3-63E1-4C0A-8915-ADBB513F60D0}"/>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rgbClr val="00B050"/>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C4B7BCB-DC2B-4FC6-91D1-7470154C2B41}" srcId="{A9DE9D0D-DFAA-49FD-A829-3381979D5070}" destId="{05631111-D77C-465F-B809-887E709DD474}" srcOrd="1" destOrd="0" parTransId="{8EE42693-A022-41C0-AA85-8CBE4D9BE688}" sibTransId="{0306A4AE-2C41-4230-AFC9-1D8A5C5FFC61}"/>
    <dgm:cxn modelId="{8B463172-727E-44C1-B044-0CA9EA750AA4}" type="presOf" srcId="{D240FDC2-D28D-40D4-9CA3-7E264E9B1939}" destId="{21CA60FB-1126-4E99-A2F1-68263F5EE148}" srcOrd="0" destOrd="1" presId="urn:microsoft.com/office/officeart/2005/8/layout/default"/>
    <dgm:cxn modelId="{848D32CE-7773-45F8-9CB4-9F5728552D39}" type="presOf" srcId="{FAD41478-360E-40A9-9028-28FC63ADFE70}" destId="{0796F863-AAC4-457F-AA12-27633CB3CA3D}" srcOrd="0" destOrd="3"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D90013F6-0C2E-441D-9180-DA4901171322}" type="presOf" srcId="{05631111-D77C-465F-B809-887E709DD474}" destId="{29247854-EFE0-4D34-9523-8E348332FB1F}"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3C93FCA5-0185-4F5E-BC02-73819BFA340A}" srcId="{B55AE6D0-2961-479F-9101-C678A3352F6F}" destId="{FAD41478-360E-40A9-9028-28FC63ADFE70}" srcOrd="2" destOrd="0" parTransId="{8FCE3DBD-189C-4B59-9E12-72FFA4BC2A16}" sibTransId="{48E8A0E3-63E1-4C0A-8915-ADBB513F60D0}"/>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86333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endParaRPr lang="en-U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683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endParaRPr lang="en-US"/>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8593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buNone/>
            </a:pPr>
            <a:endParaRPr lang="en-US" sz="460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3887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29751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endParaRPr 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82523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0062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10000"/>
              </a:lnSpc>
              <a:buNone/>
            </a:pPr>
            <a:endParaRPr lang="en-US" sz="160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30356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44721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6593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7519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15236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30939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4000"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76515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95987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endParaRPr lang="en-US"/>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66751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98360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0207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7188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8414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4100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8255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211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7885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endParaRPr lang="en-US"/>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3609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18"/>
            <a:ext cx="7866696" cy="1524001"/>
          </a:xfrm>
        </p:spPr>
        <p:txBody>
          <a:bodyPr anchor="b">
            <a:normAutofit/>
          </a:bodyPr>
          <a:lstStyle>
            <a:lvl1pPr algn="ctr">
              <a:defRPr sz="4050">
                <a:effectLst/>
              </a:defRPr>
            </a:lvl1pPr>
          </a:lstStyle>
          <a:p>
            <a:r>
              <a:rPr lang="en-US" dirty="0"/>
              <a:t>Click to edit Master title style</a:t>
            </a:r>
          </a:p>
        </p:txBody>
      </p:sp>
      <p:sp>
        <p:nvSpPr>
          <p:cNvPr id="3" name="Subtitle 2"/>
          <p:cNvSpPr>
            <a:spLocks noGrp="1"/>
          </p:cNvSpPr>
          <p:nvPr>
            <p:ph type="subTitle" idx="1"/>
          </p:nvPr>
        </p:nvSpPr>
        <p:spPr>
          <a:xfrm>
            <a:off x="1142244" y="2998617"/>
            <a:ext cx="7866696" cy="874889"/>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A7D6F30-B90C-4B8B-A9EC-5A92029B9428}"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0683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4" y="456506"/>
            <a:ext cx="8451499" cy="3180672"/>
          </a:xfrm>
          <a:prstGeom prst="rect">
            <a:avLst/>
          </a:prstGeom>
        </p:spPr>
      </p:pic>
      <p:sp>
        <p:nvSpPr>
          <p:cNvPr id="2" name="Title 1"/>
          <p:cNvSpPr>
            <a:spLocks noGrp="1"/>
          </p:cNvSpPr>
          <p:nvPr>
            <p:ph type="title"/>
          </p:nvPr>
        </p:nvSpPr>
        <p:spPr>
          <a:xfrm>
            <a:off x="761505" y="3804380"/>
            <a:ext cx="8629439" cy="452893"/>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761495" y="4257274"/>
            <a:ext cx="8628136" cy="56872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572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2"/>
            <a:ext cx="8628136" cy="2945287"/>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53262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7" y="508001"/>
            <a:ext cx="7752293" cy="2494087"/>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1495" y="3586962"/>
            <a:ext cx="8628136" cy="1241247"/>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1"/>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8753930" y="2440216"/>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4817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64"/>
            <a:ext cx="8626832"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935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845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3"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4"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48419" y="161576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7614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788119" y="161591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7011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638810" y="3733639"/>
            <a:ext cx="2750820" cy="109236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4445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6597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2" y="50800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7" y="50800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9148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411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57"/>
            <a:ext cx="7992126" cy="1524011"/>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2961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497"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9356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6"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8"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0"/>
            <a:ext cx="4079442" cy="454069"/>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19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7681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2450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1"/>
            <a:ext cx="3089074" cy="1518265"/>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46362"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08320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5" y="508000"/>
            <a:ext cx="2986806" cy="4337360"/>
          </a:xfrm>
          <a:prstGeom prst="rect">
            <a:avLst/>
          </a:prstGeom>
        </p:spPr>
      </p:pic>
      <p:sp>
        <p:nvSpPr>
          <p:cNvPr id="2" name="Title 1"/>
          <p:cNvSpPr>
            <a:spLocks noGrp="1"/>
          </p:cNvSpPr>
          <p:nvPr>
            <p:ph type="title"/>
          </p:nvPr>
        </p:nvSpPr>
        <p:spPr>
          <a:xfrm>
            <a:off x="761497" y="508269"/>
            <a:ext cx="4945791" cy="1524448"/>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761497" y="2032717"/>
            <a:ext cx="4945791" cy="281344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07115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1"/>
            <a:ext cx="2286000"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EA7D6F30-B90C-4B8B-A9EC-5A92029B9428}" type="datetimeFigureOut">
              <a:rPr lang="en-US" smtClean="0"/>
              <a:pPr/>
              <a:t>1/17/2018</a:t>
            </a:fld>
            <a:endParaRPr lang="en-US"/>
          </a:p>
        </p:txBody>
      </p:sp>
      <p:sp>
        <p:nvSpPr>
          <p:cNvPr id="5" name="Footer Placeholder 4"/>
          <p:cNvSpPr>
            <a:spLocks noGrp="1"/>
          </p:cNvSpPr>
          <p:nvPr>
            <p:ph type="ftr" sz="quarter" idx="3"/>
          </p:nvPr>
        </p:nvSpPr>
        <p:spPr>
          <a:xfrm>
            <a:off x="761497" y="4902731"/>
            <a:ext cx="5560721" cy="304271"/>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8761677" y="4902731"/>
            <a:ext cx="627954"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235896744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irmontstate.edu/files/u205/files/IS_CS_IT.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oridatechonline.com/blog/information-technology/information-systems-vs-information-technology/"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sjobindex.com/files/2016/06/ISJobIndex.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Business%20analyst?oldid=634831492"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Systems%20analyst?oldid=641407585"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25.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unity.mis.temple.edu/why-fox-mis/what-is-mi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3009901"/>
            <a:ext cx="708002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1.1 Introduction to MIS</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dirty="0">
                <a:solidFill>
                  <a:schemeClr val="tx1"/>
                </a:solidFill>
              </a:rPr>
              <a:t>The Role of MIS</a:t>
            </a:r>
          </a:p>
        </p:txBody>
      </p:sp>
      <p:pic>
        <p:nvPicPr>
          <p:cNvPr id="19459" name="Picture 5" descr="MCj03106220000[1]"/>
          <p:cNvPicPr>
            <a:picLocks noChangeAspect="1" noChangeArrowheads="1"/>
          </p:cNvPicPr>
          <p:nvPr/>
        </p:nvPicPr>
        <p:blipFill>
          <a:blip r:embed="rId3"/>
          <a:srcRect/>
          <a:stretch>
            <a:fillRect/>
          </a:stretch>
        </p:blipFill>
        <p:spPr bwMode="auto">
          <a:xfrm>
            <a:off x="779465" y="1333501"/>
            <a:ext cx="1125537" cy="1063625"/>
          </a:xfrm>
          <a:prstGeom prst="rect">
            <a:avLst/>
          </a:prstGeom>
          <a:noFill/>
          <a:ln w="9525">
            <a:noFill/>
            <a:miter lim="800000"/>
            <a:headEnd/>
            <a:tailEnd/>
          </a:ln>
        </p:spPr>
      </p:pic>
      <p:pic>
        <p:nvPicPr>
          <p:cNvPr id="19460" name="Picture 6" descr="MCj03963240000[1]"/>
          <p:cNvPicPr>
            <a:picLocks noChangeAspect="1" noChangeArrowheads="1"/>
          </p:cNvPicPr>
          <p:nvPr/>
        </p:nvPicPr>
        <p:blipFill>
          <a:blip r:embed="rId4"/>
          <a:srcRect/>
          <a:stretch>
            <a:fillRect/>
          </a:stretch>
        </p:blipFill>
        <p:spPr bwMode="auto">
          <a:xfrm>
            <a:off x="2622550" y="1397000"/>
            <a:ext cx="1219200" cy="1009386"/>
          </a:xfrm>
          <a:prstGeom prst="rect">
            <a:avLst/>
          </a:prstGeom>
          <a:noFill/>
          <a:ln w="9525">
            <a:noFill/>
            <a:miter lim="800000"/>
            <a:headEnd/>
            <a:tailEnd/>
          </a:ln>
        </p:spPr>
      </p:pic>
      <p:pic>
        <p:nvPicPr>
          <p:cNvPr id="19461" name="Picture 8" descr="MCj03962220000[1]"/>
          <p:cNvPicPr>
            <a:picLocks noChangeAspect="1" noChangeArrowheads="1"/>
          </p:cNvPicPr>
          <p:nvPr/>
        </p:nvPicPr>
        <p:blipFill>
          <a:blip r:embed="rId5"/>
          <a:srcRect/>
          <a:stretch>
            <a:fillRect/>
          </a:stretch>
        </p:blipFill>
        <p:spPr bwMode="auto">
          <a:xfrm>
            <a:off x="4470402" y="1587502"/>
            <a:ext cx="900113" cy="775229"/>
          </a:xfrm>
          <a:prstGeom prst="rect">
            <a:avLst/>
          </a:prstGeom>
          <a:noFill/>
          <a:ln w="9525">
            <a:noFill/>
            <a:miter lim="800000"/>
            <a:headEnd/>
            <a:tailEnd/>
          </a:ln>
        </p:spPr>
      </p:pic>
      <p:pic>
        <p:nvPicPr>
          <p:cNvPr id="19462" name="Picture 9" descr="MCBD19902_0000[1]"/>
          <p:cNvPicPr>
            <a:picLocks noChangeAspect="1" noChangeArrowheads="1"/>
          </p:cNvPicPr>
          <p:nvPr/>
        </p:nvPicPr>
        <p:blipFill>
          <a:blip r:embed="rId6"/>
          <a:srcRect/>
          <a:stretch>
            <a:fillRect/>
          </a:stretch>
        </p:blipFill>
        <p:spPr bwMode="auto">
          <a:xfrm>
            <a:off x="5918200" y="1460500"/>
            <a:ext cx="1295400" cy="1078178"/>
          </a:xfrm>
          <a:prstGeom prst="rect">
            <a:avLst/>
          </a:prstGeom>
          <a:noFill/>
          <a:ln w="9525">
            <a:noFill/>
            <a:miter lim="800000"/>
            <a:headEnd/>
            <a:tailEnd/>
          </a:ln>
        </p:spPr>
      </p:pic>
      <p:sp>
        <p:nvSpPr>
          <p:cNvPr id="19463" name="Text Box 10"/>
          <p:cNvSpPr txBox="1">
            <a:spLocks noChangeArrowheads="1"/>
          </p:cNvSpPr>
          <p:nvPr/>
        </p:nvSpPr>
        <p:spPr bwMode="auto">
          <a:xfrm>
            <a:off x="723238" y="2546616"/>
            <a:ext cx="1745991" cy="461665"/>
          </a:xfrm>
          <a:prstGeom prst="rect">
            <a:avLst/>
          </a:prstGeom>
          <a:noFill/>
          <a:ln w="9525">
            <a:noFill/>
            <a:miter lim="800000"/>
            <a:headEnd/>
            <a:tailEnd/>
          </a:ln>
        </p:spPr>
        <p:txBody>
          <a:bodyPr wrap="none">
            <a:spAutoFit/>
          </a:bodyPr>
          <a:lstStyle/>
          <a:p>
            <a:pPr algn="ctr"/>
            <a:r>
              <a:rPr lang="en-US" sz="2400" b="1"/>
              <a:t>Accounting</a:t>
            </a:r>
          </a:p>
        </p:txBody>
      </p:sp>
      <p:sp>
        <p:nvSpPr>
          <p:cNvPr id="19464" name="Text Box 11"/>
          <p:cNvSpPr txBox="1">
            <a:spLocks noChangeArrowheads="1"/>
          </p:cNvSpPr>
          <p:nvPr/>
        </p:nvSpPr>
        <p:spPr bwMode="auto">
          <a:xfrm>
            <a:off x="2614733" y="2546616"/>
            <a:ext cx="1255472" cy="461665"/>
          </a:xfrm>
          <a:prstGeom prst="rect">
            <a:avLst/>
          </a:prstGeom>
          <a:noFill/>
          <a:ln w="9525">
            <a:noFill/>
            <a:miter lim="800000"/>
            <a:headEnd/>
            <a:tailEnd/>
          </a:ln>
        </p:spPr>
        <p:txBody>
          <a:bodyPr wrap="none">
            <a:spAutoFit/>
          </a:bodyPr>
          <a:lstStyle/>
          <a:p>
            <a:pPr algn="ctr"/>
            <a:r>
              <a:rPr lang="en-US" sz="2400" b="1" dirty="0"/>
              <a:t>Finance</a:t>
            </a:r>
          </a:p>
        </p:txBody>
      </p:sp>
      <p:sp>
        <p:nvSpPr>
          <p:cNvPr id="19465" name="Text Box 12"/>
          <p:cNvSpPr txBox="1">
            <a:spLocks noChangeArrowheads="1"/>
          </p:cNvSpPr>
          <p:nvPr/>
        </p:nvSpPr>
        <p:spPr bwMode="auto">
          <a:xfrm>
            <a:off x="4458889" y="2546616"/>
            <a:ext cx="870751" cy="461665"/>
          </a:xfrm>
          <a:prstGeom prst="rect">
            <a:avLst/>
          </a:prstGeom>
          <a:noFill/>
          <a:ln w="9525">
            <a:noFill/>
            <a:miter lim="800000"/>
            <a:headEnd/>
            <a:tailEnd/>
          </a:ln>
        </p:spPr>
        <p:txBody>
          <a:bodyPr wrap="none">
            <a:spAutoFit/>
          </a:bodyPr>
          <a:lstStyle/>
          <a:p>
            <a:pPr algn="ctr"/>
            <a:r>
              <a:rPr lang="en-US" sz="2400" b="1" dirty="0"/>
              <a:t>Sales</a:t>
            </a:r>
          </a:p>
        </p:txBody>
      </p:sp>
      <p:sp>
        <p:nvSpPr>
          <p:cNvPr id="19466" name="Text Box 13"/>
          <p:cNvSpPr txBox="1">
            <a:spLocks noChangeArrowheads="1"/>
          </p:cNvSpPr>
          <p:nvPr/>
        </p:nvSpPr>
        <p:spPr bwMode="auto">
          <a:xfrm>
            <a:off x="5613400" y="2540001"/>
            <a:ext cx="1981200" cy="830997"/>
          </a:xfrm>
          <a:prstGeom prst="rect">
            <a:avLst/>
          </a:prstGeom>
          <a:noFill/>
          <a:ln w="9525">
            <a:noFill/>
            <a:miter lim="800000"/>
            <a:headEnd/>
            <a:tailEnd/>
          </a:ln>
        </p:spPr>
        <p:txBody>
          <a:bodyPr>
            <a:spAutoFit/>
          </a:bodyPr>
          <a:lstStyle/>
          <a:p>
            <a:pPr algn="ctr"/>
            <a:r>
              <a:rPr lang="en-US" sz="2400" b="1" dirty="0"/>
              <a:t>Human Resources</a:t>
            </a:r>
          </a:p>
        </p:txBody>
      </p:sp>
      <p:pic>
        <p:nvPicPr>
          <p:cNvPr id="19467" name="Picture 21" descr="MCBD20041_0000[1]"/>
          <p:cNvPicPr>
            <a:picLocks noChangeAspect="1" noChangeArrowheads="1"/>
          </p:cNvPicPr>
          <p:nvPr/>
        </p:nvPicPr>
        <p:blipFill>
          <a:blip r:embed="rId7"/>
          <a:srcRect/>
          <a:stretch>
            <a:fillRect/>
          </a:stretch>
        </p:blipFill>
        <p:spPr bwMode="auto">
          <a:xfrm>
            <a:off x="7450138" y="1460500"/>
            <a:ext cx="2049462" cy="1116542"/>
          </a:xfrm>
          <a:prstGeom prst="rect">
            <a:avLst/>
          </a:prstGeom>
          <a:noFill/>
          <a:ln w="9525">
            <a:noFill/>
            <a:miter lim="800000"/>
            <a:headEnd/>
            <a:tailEnd/>
          </a:ln>
        </p:spPr>
      </p:pic>
      <p:sp>
        <p:nvSpPr>
          <p:cNvPr id="19468" name="Text Box 22"/>
          <p:cNvSpPr txBox="1">
            <a:spLocks noChangeArrowheads="1"/>
          </p:cNvSpPr>
          <p:nvPr/>
        </p:nvSpPr>
        <p:spPr bwMode="auto">
          <a:xfrm>
            <a:off x="7787113" y="2610116"/>
            <a:ext cx="1685077" cy="461665"/>
          </a:xfrm>
          <a:prstGeom prst="rect">
            <a:avLst/>
          </a:prstGeom>
          <a:noFill/>
          <a:ln w="9525">
            <a:noFill/>
            <a:miter lim="800000"/>
            <a:headEnd/>
            <a:tailEnd/>
          </a:ln>
        </p:spPr>
        <p:txBody>
          <a:bodyPr wrap="none">
            <a:spAutoFit/>
          </a:bodyPr>
          <a:lstStyle/>
          <a:p>
            <a:pPr algn="ctr"/>
            <a:r>
              <a:rPr lang="en-US" sz="2400" b="1" dirty="0"/>
              <a:t>Production</a:t>
            </a:r>
          </a:p>
        </p:txBody>
      </p:sp>
      <p:pic>
        <p:nvPicPr>
          <p:cNvPr id="19469" name="Picture 25" descr="MCj02909330000[1]"/>
          <p:cNvPicPr>
            <a:picLocks noChangeAspect="1" noChangeArrowheads="1"/>
          </p:cNvPicPr>
          <p:nvPr/>
        </p:nvPicPr>
        <p:blipFill>
          <a:blip r:embed="rId8"/>
          <a:srcRect/>
          <a:stretch>
            <a:fillRect/>
          </a:stretch>
        </p:blipFill>
        <p:spPr bwMode="auto">
          <a:xfrm>
            <a:off x="7594602" y="3556001"/>
            <a:ext cx="695325" cy="964407"/>
          </a:xfrm>
          <a:prstGeom prst="rect">
            <a:avLst/>
          </a:prstGeom>
          <a:noFill/>
          <a:ln w="9525">
            <a:noFill/>
            <a:miter lim="800000"/>
            <a:headEnd/>
            <a:tailEnd/>
          </a:ln>
        </p:spPr>
      </p:pic>
      <p:sp>
        <p:nvSpPr>
          <p:cNvPr id="19470" name="AutoShape 26"/>
          <p:cNvSpPr>
            <a:spLocks/>
          </p:cNvSpPr>
          <p:nvPr/>
        </p:nvSpPr>
        <p:spPr bwMode="auto">
          <a:xfrm rot="-5400000">
            <a:off x="5067300" y="-723900"/>
            <a:ext cx="254000" cy="8305800"/>
          </a:xfrm>
          <a:prstGeom prst="leftBrace">
            <a:avLst>
              <a:gd name="adj1" fmla="val 227083"/>
              <a:gd name="adj2" fmla="val 50000"/>
            </a:avLst>
          </a:prstGeom>
          <a:noFill/>
          <a:ln w="38100">
            <a:solidFill>
              <a:schemeClr val="tx2"/>
            </a:solidFill>
            <a:round/>
            <a:headEnd/>
            <a:tailEnd/>
          </a:ln>
        </p:spPr>
        <p:txBody>
          <a:bodyPr wrap="none" anchor="ctr"/>
          <a:lstStyle/>
          <a:p>
            <a:endParaRPr lang="en-US"/>
          </a:p>
        </p:txBody>
      </p:sp>
      <p:sp>
        <p:nvSpPr>
          <p:cNvPr id="19471" name="Text Box 27"/>
          <p:cNvSpPr txBox="1">
            <a:spLocks noChangeArrowheads="1"/>
          </p:cNvSpPr>
          <p:nvPr/>
        </p:nvSpPr>
        <p:spPr bwMode="auto">
          <a:xfrm>
            <a:off x="736600" y="3543301"/>
            <a:ext cx="6324600" cy="2246769"/>
          </a:xfrm>
          <a:prstGeom prst="rect">
            <a:avLst/>
          </a:prstGeom>
          <a:noFill/>
          <a:ln w="9525">
            <a:noFill/>
            <a:miter lim="800000"/>
            <a:headEnd/>
            <a:tailEnd/>
          </a:ln>
        </p:spPr>
        <p:txBody>
          <a:bodyPr>
            <a:spAutoFit/>
          </a:bodyPr>
          <a:lstStyle/>
          <a:p>
            <a:pPr algn="r">
              <a:spcBef>
                <a:spcPct val="50000"/>
              </a:spcBef>
            </a:pPr>
            <a:r>
              <a:rPr lang="en-US" sz="2800" b="1" dirty="0"/>
              <a:t>MIS is the </a:t>
            </a:r>
            <a:r>
              <a:rPr lang="en-US" sz="2800" b="1" dirty="0">
                <a:solidFill>
                  <a:srgbClr val="FF0000"/>
                </a:solidFill>
              </a:rPr>
              <a:t>glue</a:t>
            </a:r>
            <a:r>
              <a:rPr lang="en-US" sz="2800" b="1" dirty="0"/>
              <a:t> that ties businesses together…</a:t>
            </a:r>
            <a:br>
              <a:rPr lang="en-US" sz="2800" b="1" dirty="0"/>
            </a:br>
            <a:r>
              <a:rPr lang="en-US" sz="2800" b="1" dirty="0"/>
              <a:t/>
            </a:r>
            <a:br>
              <a:rPr lang="en-US" sz="2800" b="1" dirty="0"/>
            </a:br>
            <a:r>
              <a:rPr lang="en-US" sz="2800" b="1" dirty="0"/>
              <a:t>…and uses technology to make businesses work.</a:t>
            </a:r>
          </a:p>
        </p:txBody>
      </p:sp>
      <p:pic>
        <p:nvPicPr>
          <p:cNvPr id="19472" name="Picture 29" descr="MCj03839520000[1]"/>
          <p:cNvPicPr>
            <a:picLocks noChangeAspect="1" noChangeArrowheads="1"/>
          </p:cNvPicPr>
          <p:nvPr/>
        </p:nvPicPr>
        <p:blipFill>
          <a:blip r:embed="rId9"/>
          <a:srcRect/>
          <a:stretch>
            <a:fillRect/>
          </a:stretch>
        </p:blipFill>
        <p:spPr bwMode="auto">
          <a:xfrm>
            <a:off x="7467600" y="4635501"/>
            <a:ext cx="965200" cy="890323"/>
          </a:xfrm>
          <a:prstGeom prst="rect">
            <a:avLst/>
          </a:prstGeom>
          <a:noFill/>
          <a:ln w="9525">
            <a:noFill/>
            <a:miter lim="800000"/>
            <a:headEnd/>
            <a:tailEnd/>
          </a:ln>
        </p:spPr>
      </p:pic>
    </p:spTree>
    <p:extLst>
      <p:ext uri="{BB962C8B-B14F-4D97-AF65-F5344CB8AC3E}">
        <p14:creationId xmlns:p14="http://schemas.microsoft.com/office/powerpoint/2010/main" val="102525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89000" y="114301"/>
            <a:ext cx="8458200" cy="593989"/>
          </a:xfrm>
        </p:spPr>
        <p:txBody>
          <a:bodyPr>
            <a:normAutofit fontScale="90000"/>
          </a:bodyPr>
          <a:lstStyle/>
          <a:p>
            <a:pPr eaLnBrk="1" hangingPunct="1">
              <a:defRPr/>
            </a:pPr>
            <a:r>
              <a:rPr lang="en-US" sz="4000" dirty="0">
                <a:solidFill>
                  <a:schemeClr val="bg1"/>
                </a:solidFill>
              </a:rPr>
              <a:t>What does an MIS professional do?</a:t>
            </a:r>
          </a:p>
        </p:txBody>
      </p:sp>
      <p:pic>
        <p:nvPicPr>
          <p:cNvPr id="21507" name="Picture 10"/>
          <p:cNvPicPr>
            <a:picLocks noChangeAspect="1" noChangeArrowheads="1"/>
          </p:cNvPicPr>
          <p:nvPr/>
        </p:nvPicPr>
        <p:blipFill>
          <a:blip r:embed="rId3"/>
          <a:srcRect/>
          <a:stretch>
            <a:fillRect/>
          </a:stretch>
        </p:blipFill>
        <p:spPr bwMode="auto">
          <a:xfrm>
            <a:off x="889000" y="1467375"/>
            <a:ext cx="2590800" cy="2540000"/>
          </a:xfrm>
          <a:prstGeom prst="rect">
            <a:avLst/>
          </a:prstGeom>
          <a:noFill/>
          <a:ln w="9525">
            <a:noFill/>
            <a:miter lim="800000"/>
            <a:headEnd/>
            <a:tailEnd/>
          </a:ln>
        </p:spPr>
      </p:pic>
      <p:sp>
        <p:nvSpPr>
          <p:cNvPr id="2" name="TextBox 1"/>
          <p:cNvSpPr txBox="1"/>
          <p:nvPr/>
        </p:nvSpPr>
        <p:spPr>
          <a:xfrm>
            <a:off x="3708400" y="1721713"/>
            <a:ext cx="5638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Create systems that transform how a business operates</a:t>
            </a:r>
          </a:p>
          <a:p>
            <a:endParaRPr lang="en-US" dirty="0"/>
          </a:p>
          <a:p>
            <a:pPr marL="285750" indent="-285750">
              <a:buFont typeface="Arial" panose="020B0604020202020204" pitchFamily="34" charset="0"/>
              <a:buChar char="•"/>
            </a:pPr>
            <a:r>
              <a:rPr lang="en-US" dirty="0"/>
              <a:t>Identify the technology needed to automate routine tasks</a:t>
            </a:r>
          </a:p>
          <a:p>
            <a:endParaRPr lang="en-US" dirty="0"/>
          </a:p>
          <a:p>
            <a:pPr marL="285750" indent="-285750">
              <a:buFont typeface="Arial" panose="020B0604020202020204" pitchFamily="34" charset="0"/>
              <a:buChar char="•"/>
            </a:pPr>
            <a:r>
              <a:rPr lang="en-US" dirty="0"/>
              <a:t>Manage the systems for an organization</a:t>
            </a:r>
          </a:p>
        </p:txBody>
      </p:sp>
      <p:sp>
        <p:nvSpPr>
          <p:cNvPr id="3" name="Right Arrow 2"/>
          <p:cNvSpPr/>
          <p:nvPr/>
        </p:nvSpPr>
        <p:spPr>
          <a:xfrm rot="11420489">
            <a:off x="3420188" y="2489710"/>
            <a:ext cx="576425" cy="495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7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Difference between IS, CS and IT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8669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all three terms relate to technology related careers, these are really three very different areas.  It all comes down to if your goal is to create new technologies that don’t already exist or leverage technology to create value in an organization.</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818572"/>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There is a lot of confusion about these different roles and it is difficult to discuss the various careers without understanding the differences between these roles.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6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Information Systems vs. Information Technology</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2324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IS is the umbrella term for systems, people and processes designed to create, store, manipulate, distribute and disseminate information which may or may not be automated using IT. IT is about the technology that implements many systems.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43053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While many people use these terms interchangeably, they are different and understanding the difference is important when communicating ideas.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8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defRPr/>
            </a:pPr>
            <a:r>
              <a:rPr lang="en-US" sz="3600" dirty="0">
                <a:solidFill>
                  <a:schemeClr val="bg1"/>
                </a:solidFill>
              </a:rPr>
              <a:t>Isn’t it just computer science?</a:t>
            </a:r>
          </a:p>
        </p:txBody>
      </p:sp>
      <p:sp>
        <p:nvSpPr>
          <p:cNvPr id="35843" name="Rectangle 3"/>
          <p:cNvSpPr>
            <a:spLocks noGrp="1" noChangeArrowheads="1"/>
          </p:cNvSpPr>
          <p:nvPr>
            <p:ph idx="1"/>
          </p:nvPr>
        </p:nvSpPr>
        <p:spPr>
          <a:xfrm>
            <a:off x="1193346" y="2136489"/>
            <a:ext cx="4912948" cy="523220"/>
          </a:xfrm>
        </p:spPr>
        <p:txBody>
          <a:bodyPr wrap="none">
            <a:spAutoFit/>
          </a:bodyPr>
          <a:lstStyle/>
          <a:p>
            <a:pPr algn="ctr" eaLnBrk="1" hangingPunct="1">
              <a:buFont typeface="Wingdings" pitchFamily="2" charset="2"/>
              <a:buNone/>
              <a:defRPr/>
            </a:pPr>
            <a:r>
              <a:rPr lang="en-US" sz="2400" dirty="0"/>
              <a:t>Computer</a:t>
            </a:r>
            <a:r>
              <a:rPr lang="en-US" sz="2800" dirty="0"/>
              <a:t> </a:t>
            </a:r>
            <a:r>
              <a:rPr lang="en-US" sz="2400" dirty="0"/>
              <a:t>science is </a:t>
            </a:r>
            <a:r>
              <a:rPr lang="en-US" sz="2400" b="1" dirty="0"/>
              <a:t>product-driven</a:t>
            </a:r>
            <a:endParaRPr lang="en-US" sz="2800" b="1" dirty="0"/>
          </a:p>
        </p:txBody>
      </p:sp>
      <p:pic>
        <p:nvPicPr>
          <p:cNvPr id="22532" name="Picture 7" descr="core2xe_dual"/>
          <p:cNvPicPr>
            <a:picLocks noChangeAspect="1" noChangeArrowheads="1"/>
          </p:cNvPicPr>
          <p:nvPr/>
        </p:nvPicPr>
        <p:blipFill>
          <a:blip r:embed="rId3"/>
          <a:srcRect/>
          <a:stretch>
            <a:fillRect/>
          </a:stretch>
        </p:blipFill>
        <p:spPr bwMode="auto">
          <a:xfrm>
            <a:off x="7061201" y="1863111"/>
            <a:ext cx="1262063" cy="1051719"/>
          </a:xfrm>
          <a:prstGeom prst="rect">
            <a:avLst/>
          </a:prstGeom>
          <a:noFill/>
          <a:ln w="9525">
            <a:noFill/>
            <a:miter lim="800000"/>
            <a:headEnd/>
            <a:tailEnd/>
          </a:ln>
        </p:spPr>
      </p:pic>
      <p:pic>
        <p:nvPicPr>
          <p:cNvPr id="22533" name="Picture 8" descr="bd06929_[1]"/>
          <p:cNvPicPr>
            <a:picLocks noChangeAspect="1" noChangeArrowheads="1"/>
          </p:cNvPicPr>
          <p:nvPr/>
        </p:nvPicPr>
        <p:blipFill>
          <a:blip r:embed="rId4"/>
          <a:srcRect/>
          <a:stretch>
            <a:fillRect/>
          </a:stretch>
        </p:blipFill>
        <p:spPr bwMode="auto">
          <a:xfrm>
            <a:off x="4458482" y="3332866"/>
            <a:ext cx="4720820" cy="1134499"/>
          </a:xfrm>
          <a:prstGeom prst="rect">
            <a:avLst/>
          </a:prstGeom>
          <a:noFill/>
          <a:ln w="9525">
            <a:noFill/>
            <a:miter lim="800000"/>
            <a:headEnd/>
            <a:tailEnd/>
          </a:ln>
        </p:spPr>
      </p:pic>
      <p:sp>
        <p:nvSpPr>
          <p:cNvPr id="35849" name="Rectangle 9"/>
          <p:cNvSpPr>
            <a:spLocks noChangeArrowheads="1"/>
          </p:cNvSpPr>
          <p:nvPr/>
        </p:nvSpPr>
        <p:spPr bwMode="auto">
          <a:xfrm>
            <a:off x="1193347" y="3797204"/>
            <a:ext cx="2866939" cy="461665"/>
          </a:xfrm>
          <a:prstGeom prst="rect">
            <a:avLst/>
          </a:prstGeom>
          <a:noFill/>
          <a:ln w="9525">
            <a:noFill/>
            <a:miter lim="800000"/>
            <a:headEnd/>
            <a:tailEnd/>
          </a:ln>
          <a:effectLst/>
        </p:spPr>
        <p:txBody>
          <a:bodyPr wrap="none">
            <a:spAutoFit/>
          </a:bodyPr>
          <a:lstStyle/>
          <a:p>
            <a:pPr marL="342900" indent="-342900" algn="ctr">
              <a:spcBef>
                <a:spcPct val="20000"/>
              </a:spcBef>
              <a:buClr>
                <a:schemeClr val="hlink"/>
              </a:buClr>
              <a:buSzPct val="60000"/>
              <a:defRPr/>
            </a:pPr>
            <a:r>
              <a:rPr lang="en-US" sz="2400" dirty="0">
                <a:solidFill>
                  <a:srgbClr val="000000"/>
                </a:solidFill>
              </a:rPr>
              <a:t>MIS is </a:t>
            </a:r>
            <a:r>
              <a:rPr lang="en-US" sz="2400" i="1" dirty="0">
                <a:solidFill>
                  <a:srgbClr val="000000"/>
                </a:solidFill>
              </a:rPr>
              <a:t>solution-driven</a:t>
            </a:r>
          </a:p>
        </p:txBody>
      </p:sp>
      <p:sp>
        <p:nvSpPr>
          <p:cNvPr id="35852" name="Rectangle 12"/>
          <p:cNvSpPr>
            <a:spLocks noChangeArrowheads="1"/>
          </p:cNvSpPr>
          <p:nvPr/>
        </p:nvSpPr>
        <p:spPr bwMode="auto">
          <a:xfrm>
            <a:off x="3970918" y="4512037"/>
            <a:ext cx="5695951" cy="307777"/>
          </a:xfrm>
          <a:prstGeom prst="rect">
            <a:avLst/>
          </a:prstGeom>
          <a:noFill/>
          <a:ln w="9525">
            <a:noFill/>
            <a:miter lim="800000"/>
            <a:headEnd/>
            <a:tailEnd/>
          </a:ln>
          <a:effectLst/>
        </p:spPr>
        <p:txBody>
          <a:bodyPr wrap="square" lIns="45720" rIns="45720">
            <a:spAutoFit/>
          </a:bodyPr>
          <a:lstStyle/>
          <a:p>
            <a:pPr marL="342900" indent="-342900" algn="ctr">
              <a:spcBef>
                <a:spcPct val="20000"/>
              </a:spcBef>
              <a:buClr>
                <a:schemeClr val="hlink"/>
              </a:buClr>
              <a:buSzPct val="60000"/>
              <a:defRPr/>
            </a:pPr>
            <a:r>
              <a:rPr lang="en-US" sz="1400" dirty="0"/>
              <a:t>Example: Create systems to deliver products to customers</a:t>
            </a:r>
          </a:p>
        </p:txBody>
      </p:sp>
    </p:spTree>
    <p:extLst>
      <p:ext uri="{BB962C8B-B14F-4D97-AF65-F5344CB8AC3E}">
        <p14:creationId xmlns:p14="http://schemas.microsoft.com/office/powerpoint/2010/main" val="25397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anim calcmode="lin" valueType="num">
                                      <p:cBhvr>
                                        <p:cTn id="8" dur="1000" fill="hold"/>
                                        <p:tgtEl>
                                          <p:spTgt spid="22532"/>
                                        </p:tgtEl>
                                        <p:attrNameLst>
                                          <p:attrName>ppt_x</p:attrName>
                                        </p:attrNameLst>
                                      </p:cBhvr>
                                      <p:tavLst>
                                        <p:tav tm="0">
                                          <p:val>
                                            <p:strVal val="#ppt_x"/>
                                          </p:val>
                                        </p:tav>
                                        <p:tav tm="100000">
                                          <p:val>
                                            <p:strVal val="#ppt_x"/>
                                          </p:val>
                                        </p:tav>
                                      </p:tavLst>
                                    </p:anim>
                                    <p:anim calcmode="lin" valueType="num">
                                      <p:cBhvr>
                                        <p:cTn id="9"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fade">
                                      <p:cBhvr>
                                        <p:cTn id="14" dur="1000"/>
                                        <p:tgtEl>
                                          <p:spTgt spid="22533"/>
                                        </p:tgtEl>
                                      </p:cBhvr>
                                    </p:animEffect>
                                    <p:anim calcmode="lin" valueType="num">
                                      <p:cBhvr>
                                        <p:cTn id="15" dur="1000" fill="hold"/>
                                        <p:tgtEl>
                                          <p:spTgt spid="22533"/>
                                        </p:tgtEl>
                                        <p:attrNameLst>
                                          <p:attrName>ppt_x</p:attrName>
                                        </p:attrNameLst>
                                      </p:cBhvr>
                                      <p:tavLst>
                                        <p:tav tm="0">
                                          <p:val>
                                            <p:strVal val="#ppt_x"/>
                                          </p:val>
                                        </p:tav>
                                        <p:tav tm="100000">
                                          <p:val>
                                            <p:strVal val="#ppt_x"/>
                                          </p:val>
                                        </p:tav>
                                      </p:tavLst>
                                    </p:anim>
                                    <p:anim calcmode="lin" valueType="num">
                                      <p:cBhvr>
                                        <p:cTn id="16" dur="1000" fill="hold"/>
                                        <p:tgtEl>
                                          <p:spTgt spid="2253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5852"/>
                                        </p:tgtEl>
                                        <p:attrNameLst>
                                          <p:attrName>style.visibility</p:attrName>
                                        </p:attrNameLst>
                                      </p:cBhvr>
                                      <p:to>
                                        <p:strVal val="visible"/>
                                      </p:to>
                                    </p:set>
                                    <p:animEffect transition="in" filter="fade">
                                      <p:cBhvr>
                                        <p:cTn id="20" dur="1000"/>
                                        <p:tgtEl>
                                          <p:spTgt spid="35852"/>
                                        </p:tgtEl>
                                      </p:cBhvr>
                                    </p:animEffect>
                                    <p:anim calcmode="lin" valueType="num">
                                      <p:cBhvr>
                                        <p:cTn id="21" dur="1000" fill="hold"/>
                                        <p:tgtEl>
                                          <p:spTgt spid="35852"/>
                                        </p:tgtEl>
                                        <p:attrNameLst>
                                          <p:attrName>ppt_x</p:attrName>
                                        </p:attrNameLst>
                                      </p:cBhvr>
                                      <p:tavLst>
                                        <p:tav tm="0">
                                          <p:val>
                                            <p:strVal val="#ppt_x"/>
                                          </p:val>
                                        </p:tav>
                                        <p:tav tm="100000">
                                          <p:val>
                                            <p:strVal val="#ppt_x"/>
                                          </p:val>
                                        </p:tav>
                                      </p:tavLst>
                                    </p:anim>
                                    <p:anim calcmode="lin" valueType="num">
                                      <p:cBhvr>
                                        <p:cTn id="22" dur="1000" fill="hold"/>
                                        <p:tgtEl>
                                          <p:spTgt spid="35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2/2</a:t>
            </a:r>
          </a:p>
        </p:txBody>
      </p:sp>
      <p:pic>
        <p:nvPicPr>
          <p:cNvPr id="2050" name="Picture 2" descr="https://i.vimeocdn.com/video/585185210_128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2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AIS Information Systems Job Index</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There are a lot of interesting opportunities in this field for people with a wide range of interests.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like both business and technology, there is nothing but opportunity in this field.</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687" y="596183"/>
            <a:ext cx="7236628" cy="4046220"/>
          </a:xfrm>
          <a:prstGeom prst="rect">
            <a:avLst/>
          </a:prstGeom>
        </p:spPr>
      </p:pic>
      <p:sp>
        <p:nvSpPr>
          <p:cNvPr id="3" name="TextBox 2"/>
          <p:cNvSpPr txBox="1"/>
          <p:nvPr/>
        </p:nvSpPr>
        <p:spPr>
          <a:xfrm>
            <a:off x="1468272" y="4756987"/>
            <a:ext cx="7223459" cy="323165"/>
          </a:xfrm>
          <a:prstGeom prst="rect">
            <a:avLst/>
          </a:prstGeom>
          <a:solidFill>
            <a:srgbClr val="A30C33"/>
          </a:solidFill>
        </p:spPr>
        <p:txBody>
          <a:bodyPr wrap="square" rtlCol="0">
            <a:spAutoFit/>
          </a:bodyPr>
          <a:lstStyle/>
          <a:p>
            <a:pPr algn="ctr"/>
            <a:r>
              <a:rPr lang="en-US" sz="1500" dirty="0">
                <a:solidFill>
                  <a:schemeClr val="bg1"/>
                </a:solidFill>
              </a:rPr>
              <a:t>Based on 1600+ recent graduates from 57 universities across the U.S.</a:t>
            </a:r>
          </a:p>
        </p:txBody>
      </p:sp>
    </p:spTree>
    <p:extLst>
      <p:ext uri="{BB962C8B-B14F-4D97-AF65-F5344CB8AC3E}">
        <p14:creationId xmlns:p14="http://schemas.microsoft.com/office/powerpoint/2010/main" val="245436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5488" y="5030068"/>
            <a:ext cx="4572000" cy="461665"/>
          </a:xfrm>
          <a:prstGeom prst="rect">
            <a:avLst/>
          </a:prstGeom>
        </p:spPr>
        <p:txBody>
          <a:bodyPr>
            <a:spAutoFit/>
          </a:bodyPr>
          <a:lstStyle/>
          <a:p>
            <a:r>
              <a:rPr lang="en-US" sz="1200" dirty="0">
                <a:solidFill>
                  <a:schemeClr val="bg1"/>
                </a:solidFill>
                <a:latin typeface="+mj-lt"/>
              </a:rPr>
              <a:t>Double the percentage of females as compared to Computer Science</a:t>
            </a:r>
          </a:p>
        </p:txBody>
      </p:sp>
      <p:pic>
        <p:nvPicPr>
          <p:cNvPr id="5" name="Picture 4"/>
          <p:cNvPicPr>
            <a:picLocks noChangeAspect="1"/>
          </p:cNvPicPr>
          <p:nvPr/>
        </p:nvPicPr>
        <p:blipFill>
          <a:blip r:embed="rId3"/>
          <a:stretch>
            <a:fillRect/>
          </a:stretch>
        </p:blipFill>
        <p:spPr>
          <a:xfrm>
            <a:off x="3351114" y="3478124"/>
            <a:ext cx="3440750" cy="14401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6" name="Picture 5"/>
          <p:cNvPicPr>
            <a:picLocks noChangeAspect="1"/>
          </p:cNvPicPr>
          <p:nvPr/>
        </p:nvPicPr>
        <p:blipFill rotWithShape="1">
          <a:blip r:embed="rId4"/>
          <a:srcRect l="3730" t="20485" r="3323" b="3032"/>
          <a:stretch/>
        </p:blipFill>
        <p:spPr>
          <a:xfrm>
            <a:off x="1536861" y="1044843"/>
            <a:ext cx="7069259" cy="2194560"/>
          </a:xfrm>
          <a:prstGeom prst="rect">
            <a:avLst/>
          </a:prstGeom>
        </p:spPr>
      </p:pic>
      <p:sp>
        <p:nvSpPr>
          <p:cNvPr id="7" name="Title 6"/>
          <p:cNvSpPr>
            <a:spLocks noGrp="1"/>
          </p:cNvSpPr>
          <p:nvPr>
            <p:ph type="title"/>
          </p:nvPr>
        </p:nvSpPr>
        <p:spPr>
          <a:xfrm>
            <a:off x="1128138" y="391793"/>
            <a:ext cx="7886700" cy="484913"/>
          </a:xfrm>
        </p:spPr>
        <p:txBody>
          <a:bodyPr>
            <a:normAutofit fontScale="90000"/>
          </a:bodyPr>
          <a:lstStyle/>
          <a:p>
            <a:pPr algn="ctr"/>
            <a:r>
              <a:rPr lang="en-US" dirty="0">
                <a:solidFill>
                  <a:schemeClr val="bg1"/>
                </a:solidFill>
              </a:rPr>
              <a:t>Information systems is open!</a:t>
            </a:r>
          </a:p>
        </p:txBody>
      </p:sp>
    </p:spTree>
    <p:extLst>
      <p:ext uri="{BB962C8B-B14F-4D97-AF65-F5344CB8AC3E}">
        <p14:creationId xmlns:p14="http://schemas.microsoft.com/office/powerpoint/2010/main" val="4063291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381" t="8704" r="9048" b="77222"/>
          <a:stretch/>
        </p:blipFill>
        <p:spPr>
          <a:xfrm>
            <a:off x="2251016" y="1075209"/>
            <a:ext cx="6172200" cy="1336431"/>
          </a:xfrm>
          <a:prstGeom prst="rect">
            <a:avLst/>
          </a:prstGeom>
          <a:ln>
            <a:noFill/>
          </a:ln>
          <a:effectLst>
            <a:outerShdw blurRad="63500" sx="102000" sy="102000" algn="ctr" rotWithShape="0">
              <a:srgbClr val="90847B">
                <a:alpha val="40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4306" t="12963" r="48606" b="71904"/>
          <a:stretch/>
        </p:blipFill>
        <p:spPr>
          <a:xfrm>
            <a:off x="634694" y="2530494"/>
            <a:ext cx="5247620"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254" y="2530494"/>
            <a:ext cx="3343274"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Title 5"/>
          <p:cNvSpPr>
            <a:spLocks noGrp="1"/>
          </p:cNvSpPr>
          <p:nvPr>
            <p:ph type="title"/>
          </p:nvPr>
        </p:nvSpPr>
        <p:spPr>
          <a:xfrm>
            <a:off x="2251016" y="434904"/>
            <a:ext cx="6172200" cy="396760"/>
          </a:xfrm>
        </p:spPr>
        <p:txBody>
          <a:bodyPr>
            <a:normAutofit fontScale="90000"/>
          </a:bodyPr>
          <a:lstStyle/>
          <a:p>
            <a:pPr algn="ctr"/>
            <a:r>
              <a:rPr lang="en-US" dirty="0">
                <a:solidFill>
                  <a:schemeClr val="bg1"/>
                </a:solidFill>
              </a:rPr>
              <a:t>Information systems is hot!</a:t>
            </a:r>
          </a:p>
        </p:txBody>
      </p:sp>
    </p:spTree>
    <p:extLst>
      <p:ext uri="{BB962C8B-B14F-4D97-AF65-F5344CB8AC3E}">
        <p14:creationId xmlns:p14="http://schemas.microsoft.com/office/powerpoint/2010/main" val="239931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2711273915"/>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43" t="4499" r="4029" b="3778"/>
          <a:stretch/>
        </p:blipFill>
        <p:spPr>
          <a:xfrm>
            <a:off x="734089" y="705896"/>
            <a:ext cx="4443457" cy="44577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90" t="17639" r="2838" b="19797"/>
          <a:stretch/>
        </p:blipFill>
        <p:spPr>
          <a:xfrm>
            <a:off x="5391501" y="1544305"/>
            <a:ext cx="3997556" cy="2606040"/>
          </a:xfrm>
          <a:prstGeom prst="rect">
            <a:avLst/>
          </a:prstGeom>
        </p:spPr>
      </p:pic>
      <p:sp>
        <p:nvSpPr>
          <p:cNvPr id="5" name="TextBox 4"/>
          <p:cNvSpPr txBox="1"/>
          <p:nvPr/>
        </p:nvSpPr>
        <p:spPr>
          <a:xfrm>
            <a:off x="5408435" y="1174973"/>
            <a:ext cx="4024365" cy="369332"/>
          </a:xfrm>
          <a:prstGeom prst="rect">
            <a:avLst/>
          </a:prstGeom>
          <a:noFill/>
        </p:spPr>
        <p:txBody>
          <a:bodyPr wrap="square" rtlCol="0">
            <a:spAutoFit/>
          </a:bodyPr>
          <a:lstStyle/>
          <a:p>
            <a:r>
              <a:rPr lang="en-US" b="1" dirty="0">
                <a:solidFill>
                  <a:schemeClr val="bg1"/>
                </a:solidFill>
                <a:latin typeface="+mj-lt"/>
              </a:rPr>
              <a:t>Three best paying jobs in IS:</a:t>
            </a:r>
          </a:p>
        </p:txBody>
      </p:sp>
    </p:spTree>
    <p:extLst>
      <p:ext uri="{BB962C8B-B14F-4D97-AF65-F5344CB8AC3E}">
        <p14:creationId xmlns:p14="http://schemas.microsoft.com/office/powerpoint/2010/main" val="223813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Business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Business Analysts so it is important to understand the role and the difference between a Business Analyst and a Systems Analyst.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business and the processes and systems within a business then Business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23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Systems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Systems Analysts so it is important to understand the role and the difference between a Business Analysts and a Systems Analyst.</a:t>
            </a: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technology and designing or implementing systems to support a business then Systems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03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a:solidFill>
                  <a:schemeClr val="bg1"/>
                </a:solidFill>
              </a:rPr>
              <a:t>MIS Career Paths</a:t>
            </a:r>
          </a:p>
        </p:txBody>
      </p:sp>
      <p:sp>
        <p:nvSpPr>
          <p:cNvPr id="24579" name="Rectangle 18"/>
          <p:cNvSpPr>
            <a:spLocks noChangeArrowheads="1"/>
          </p:cNvSpPr>
          <p:nvPr/>
        </p:nvSpPr>
        <p:spPr bwMode="auto">
          <a:xfrm>
            <a:off x="4927601" y="3553480"/>
            <a:ext cx="2901179"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Business Analyst</a:t>
            </a:r>
          </a:p>
        </p:txBody>
      </p:sp>
      <p:sp>
        <p:nvSpPr>
          <p:cNvPr id="24580" name="Rectangle 19"/>
          <p:cNvSpPr>
            <a:spLocks noChangeArrowheads="1"/>
          </p:cNvSpPr>
          <p:nvPr/>
        </p:nvSpPr>
        <p:spPr bwMode="auto">
          <a:xfrm>
            <a:off x="965201" y="2095500"/>
            <a:ext cx="2506071"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Programmer Analyst</a:t>
            </a:r>
          </a:p>
        </p:txBody>
      </p:sp>
      <p:sp>
        <p:nvSpPr>
          <p:cNvPr id="24581" name="Rectangle 20"/>
          <p:cNvSpPr>
            <a:spLocks noChangeArrowheads="1"/>
          </p:cNvSpPr>
          <p:nvPr/>
        </p:nvSpPr>
        <p:spPr bwMode="auto">
          <a:xfrm>
            <a:off x="5994400" y="2171701"/>
            <a:ext cx="1657826"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Consultant</a:t>
            </a:r>
          </a:p>
        </p:txBody>
      </p:sp>
      <p:sp>
        <p:nvSpPr>
          <p:cNvPr id="24582" name="Rectangle 21"/>
          <p:cNvSpPr>
            <a:spLocks noChangeArrowheads="1"/>
          </p:cNvSpPr>
          <p:nvPr/>
        </p:nvSpPr>
        <p:spPr bwMode="auto">
          <a:xfrm>
            <a:off x="1574802" y="2705100"/>
            <a:ext cx="2906565"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Application programmer</a:t>
            </a:r>
          </a:p>
        </p:txBody>
      </p:sp>
      <p:sp>
        <p:nvSpPr>
          <p:cNvPr id="24583" name="Rectangle 22"/>
          <p:cNvSpPr>
            <a:spLocks noChangeArrowheads="1"/>
          </p:cNvSpPr>
          <p:nvPr/>
        </p:nvSpPr>
        <p:spPr bwMode="auto">
          <a:xfrm>
            <a:off x="736600" y="3390901"/>
            <a:ext cx="2444900" cy="461665"/>
          </a:xfrm>
          <a:prstGeom prst="rect">
            <a:avLst/>
          </a:prstGeom>
          <a:noFill/>
          <a:ln w="12700">
            <a:noFill/>
            <a:miter lim="800000"/>
            <a:headEnd type="none" w="sm" len="sm"/>
            <a:tailEnd type="none" w="sm" len="sm"/>
          </a:ln>
        </p:spPr>
        <p:txBody>
          <a:bodyPr wrap="none">
            <a:spAutoFit/>
          </a:bodyPr>
          <a:lstStyle/>
          <a:p>
            <a:pPr eaLnBrk="1" hangingPunct="1"/>
            <a:r>
              <a:rPr lang="en-US" sz="2400">
                <a:latin typeface="Arial" charset="0"/>
                <a:cs typeface="Times New Roman" pitchFamily="18" charset="0"/>
              </a:rPr>
              <a:t>Project Manager</a:t>
            </a:r>
          </a:p>
        </p:txBody>
      </p:sp>
      <p:sp>
        <p:nvSpPr>
          <p:cNvPr id="24584" name="Rectangle 23"/>
          <p:cNvSpPr>
            <a:spLocks noChangeArrowheads="1"/>
          </p:cNvSpPr>
          <p:nvPr/>
        </p:nvSpPr>
        <p:spPr bwMode="auto">
          <a:xfrm>
            <a:off x="6832600" y="2924970"/>
            <a:ext cx="2292872"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Data Administrator</a:t>
            </a:r>
          </a:p>
        </p:txBody>
      </p:sp>
      <p:sp>
        <p:nvSpPr>
          <p:cNvPr id="24585" name="Rectangle 25"/>
          <p:cNvSpPr>
            <a:spLocks noChangeArrowheads="1"/>
          </p:cNvSpPr>
          <p:nvPr/>
        </p:nvSpPr>
        <p:spPr bwMode="auto">
          <a:xfrm>
            <a:off x="3937002" y="1562100"/>
            <a:ext cx="2180853"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Technical support</a:t>
            </a:r>
          </a:p>
        </p:txBody>
      </p:sp>
      <p:sp>
        <p:nvSpPr>
          <p:cNvPr id="24586" name="Rectangle 26"/>
          <p:cNvSpPr>
            <a:spLocks noChangeArrowheads="1"/>
          </p:cNvSpPr>
          <p:nvPr/>
        </p:nvSpPr>
        <p:spPr bwMode="auto">
          <a:xfrm>
            <a:off x="6146800" y="4224636"/>
            <a:ext cx="2719014"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Software Designer</a:t>
            </a:r>
          </a:p>
        </p:txBody>
      </p:sp>
      <p:sp>
        <p:nvSpPr>
          <p:cNvPr id="40987" name="Text Box 27"/>
          <p:cNvSpPr txBox="1">
            <a:spLocks noChangeArrowheads="1"/>
          </p:cNvSpPr>
          <p:nvPr/>
        </p:nvSpPr>
        <p:spPr bwMode="auto">
          <a:xfrm>
            <a:off x="736600" y="5215236"/>
            <a:ext cx="8686800" cy="461665"/>
          </a:xfrm>
          <a:prstGeom prst="rect">
            <a:avLst/>
          </a:prstGeom>
          <a:solidFill>
            <a:srgbClr val="C00000"/>
          </a:solidFill>
          <a:ln w="12700">
            <a:noFill/>
            <a:miter lim="800000"/>
            <a:headEnd type="none" w="sm" len="sm"/>
            <a:tailEnd type="none" w="sm" len="sm"/>
          </a:ln>
          <a:effectLst/>
        </p:spPr>
        <p:txBody>
          <a:bodyPr>
            <a:spAutoFit/>
          </a:bodyPr>
          <a:lstStyle/>
          <a:p>
            <a:pPr algn="ctr" eaLnBrk="1" hangingPunct="1">
              <a:spcBef>
                <a:spcPct val="50000"/>
              </a:spcBef>
              <a:defRPr/>
            </a:pPr>
            <a:r>
              <a:rPr lang="en-US" sz="2400" b="1" dirty="0">
                <a:solidFill>
                  <a:schemeClr val="accent1">
                    <a:lumMod val="20000"/>
                    <a:lumOff val="80000"/>
                  </a:schemeClr>
                </a:solidFill>
                <a:effectLst>
                  <a:outerShdw blurRad="38100" dist="38100" dir="2700000" algn="tl">
                    <a:srgbClr val="000000"/>
                  </a:outerShdw>
                </a:effectLst>
                <a:latin typeface="Arial" charset="0"/>
              </a:rPr>
              <a:t>Fox MIS Students 100% Placement</a:t>
            </a:r>
          </a:p>
        </p:txBody>
      </p:sp>
      <p:sp>
        <p:nvSpPr>
          <p:cNvPr id="24588" name="Rectangle 28"/>
          <p:cNvSpPr>
            <a:spLocks noChangeArrowheads="1"/>
          </p:cNvSpPr>
          <p:nvPr/>
        </p:nvSpPr>
        <p:spPr bwMode="auto">
          <a:xfrm>
            <a:off x="1041401" y="1390590"/>
            <a:ext cx="639919"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CIO</a:t>
            </a:r>
          </a:p>
        </p:txBody>
      </p:sp>
      <p:sp>
        <p:nvSpPr>
          <p:cNvPr id="24589" name="Rectangle 29"/>
          <p:cNvSpPr>
            <a:spLocks noChangeArrowheads="1"/>
          </p:cNvSpPr>
          <p:nvPr/>
        </p:nvSpPr>
        <p:spPr bwMode="auto">
          <a:xfrm>
            <a:off x="2946401" y="4131470"/>
            <a:ext cx="721864"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CTO</a:t>
            </a:r>
          </a:p>
        </p:txBody>
      </p:sp>
      <p:pic>
        <p:nvPicPr>
          <p:cNvPr id="24590" name="Picture 31" descr="MCj03832400000[1]"/>
          <p:cNvPicPr>
            <a:picLocks noChangeAspect="1" noChangeArrowheads="1"/>
          </p:cNvPicPr>
          <p:nvPr/>
        </p:nvPicPr>
        <p:blipFill>
          <a:blip r:embed="rId3"/>
          <a:srcRect/>
          <a:stretch>
            <a:fillRect/>
          </a:stretch>
        </p:blipFill>
        <p:spPr bwMode="auto">
          <a:xfrm>
            <a:off x="7594600" y="127001"/>
            <a:ext cx="1828800" cy="1340115"/>
          </a:xfrm>
          <a:prstGeom prst="rect">
            <a:avLst/>
          </a:prstGeom>
          <a:noFill/>
          <a:ln w="9525">
            <a:noFill/>
            <a:miter lim="800000"/>
            <a:headEnd/>
            <a:tailEnd/>
          </a:ln>
        </p:spPr>
      </p:pic>
      <p:sp>
        <p:nvSpPr>
          <p:cNvPr id="24592" name="Rectangle 24"/>
          <p:cNvSpPr>
            <a:spLocks noChangeArrowheads="1"/>
          </p:cNvSpPr>
          <p:nvPr/>
        </p:nvSpPr>
        <p:spPr bwMode="auto">
          <a:xfrm>
            <a:off x="7366000" y="1714500"/>
            <a:ext cx="2018566" cy="369332"/>
          </a:xfrm>
          <a:prstGeom prst="rect">
            <a:avLst/>
          </a:prstGeom>
          <a:noFill/>
          <a:ln w="12700">
            <a:noFill/>
            <a:miter lim="800000"/>
            <a:headEnd type="none" w="sm" len="sm"/>
            <a:tailEnd type="none" w="sm" len="sm"/>
          </a:ln>
        </p:spPr>
        <p:txBody>
          <a:bodyPr wrap="none">
            <a:spAutoFit/>
          </a:bodyPr>
          <a:lstStyle/>
          <a:p>
            <a:pPr eaLnBrk="1" hangingPunct="1"/>
            <a:r>
              <a:rPr lang="en-US" dirty="0">
                <a:latin typeface="Arial" charset="0"/>
                <a:cs typeface="Times New Roman" pitchFamily="18" charset="0"/>
              </a:rPr>
              <a:t>Systems Architect</a:t>
            </a:r>
          </a:p>
        </p:txBody>
      </p:sp>
      <p:sp>
        <p:nvSpPr>
          <p:cNvPr id="17" name="Rectangle 18"/>
          <p:cNvSpPr>
            <a:spLocks noChangeArrowheads="1"/>
          </p:cNvSpPr>
          <p:nvPr/>
        </p:nvSpPr>
        <p:spPr bwMode="auto">
          <a:xfrm>
            <a:off x="1117574" y="4620280"/>
            <a:ext cx="2202270"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Data Analyst</a:t>
            </a:r>
          </a:p>
        </p:txBody>
      </p:sp>
      <p:sp>
        <p:nvSpPr>
          <p:cNvPr id="18" name="Rectangle 20"/>
          <p:cNvSpPr>
            <a:spLocks noChangeArrowheads="1"/>
          </p:cNvSpPr>
          <p:nvPr/>
        </p:nvSpPr>
        <p:spPr bwMode="auto">
          <a:xfrm>
            <a:off x="1681320" y="1170473"/>
            <a:ext cx="2375009"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Security Analyst</a:t>
            </a:r>
          </a:p>
        </p:txBody>
      </p:sp>
    </p:spTree>
    <p:extLst>
      <p:ext uri="{BB962C8B-B14F-4D97-AF65-F5344CB8AC3E}">
        <p14:creationId xmlns:p14="http://schemas.microsoft.com/office/powerpoint/2010/main" val="3831325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Important Qualities</a:t>
            </a:r>
          </a:p>
        </p:txBody>
      </p:sp>
      <p:sp>
        <p:nvSpPr>
          <p:cNvPr id="3" name="Content Placeholder 2"/>
          <p:cNvSpPr>
            <a:spLocks noGrp="1"/>
          </p:cNvSpPr>
          <p:nvPr>
            <p:ph idx="1"/>
          </p:nvPr>
        </p:nvSpPr>
        <p:spPr>
          <a:effectLst/>
        </p:spPr>
        <p:txBody>
          <a:bodyPr>
            <a:normAutofit/>
          </a:bodyPr>
          <a:lstStyle/>
          <a:p>
            <a:r>
              <a:rPr lang="en-US" sz="2400" dirty="0">
                <a:effectLst>
                  <a:outerShdw blurRad="38100" dist="38100" dir="2700000" algn="tl">
                    <a:srgbClr val="000000">
                      <a:alpha val="43137"/>
                    </a:srgbClr>
                  </a:outerShdw>
                </a:effectLst>
              </a:rPr>
              <a:t>Analytical Skills</a:t>
            </a:r>
          </a:p>
          <a:p>
            <a:r>
              <a:rPr lang="en-US" sz="2400" dirty="0">
                <a:effectLst>
                  <a:outerShdw blurRad="38100" dist="38100" dir="2700000" algn="tl">
                    <a:srgbClr val="000000">
                      <a:alpha val="43137"/>
                    </a:srgbClr>
                  </a:outerShdw>
                </a:effectLst>
              </a:rPr>
              <a:t>Communication Skills</a:t>
            </a:r>
          </a:p>
          <a:p>
            <a:r>
              <a:rPr lang="en-US" sz="2400" dirty="0">
                <a:effectLst>
                  <a:outerShdw blurRad="38100" dist="38100" dir="2700000" algn="tl">
                    <a:srgbClr val="000000">
                      <a:alpha val="43137"/>
                    </a:srgbClr>
                  </a:outerShdw>
                </a:effectLst>
              </a:rPr>
              <a:t>Decision-Making Skills</a:t>
            </a:r>
          </a:p>
          <a:p>
            <a:r>
              <a:rPr lang="en-US" sz="2400" dirty="0">
                <a:effectLst>
                  <a:outerShdw blurRad="38100" dist="38100" dir="2700000" algn="tl">
                    <a:srgbClr val="000000">
                      <a:alpha val="43137"/>
                    </a:srgbClr>
                  </a:outerShdw>
                </a:effectLst>
              </a:rPr>
              <a:t>Leadership Skills</a:t>
            </a:r>
          </a:p>
          <a:p>
            <a:r>
              <a:rPr lang="en-US" sz="2400" dirty="0">
                <a:effectLst>
                  <a:outerShdw blurRad="38100" dist="38100" dir="2700000" algn="tl">
                    <a:srgbClr val="000000">
                      <a:alpha val="43137"/>
                    </a:srgbClr>
                  </a:outerShdw>
                </a:effectLst>
              </a:rPr>
              <a:t>Organization Skills</a:t>
            </a:r>
          </a:p>
        </p:txBody>
      </p:sp>
    </p:spTree>
    <p:extLst>
      <p:ext uri="{BB962C8B-B14F-4D97-AF65-F5344CB8AC3E}">
        <p14:creationId xmlns:p14="http://schemas.microsoft.com/office/powerpoint/2010/main" val="7576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2371516104"/>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1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effectLst>
                  <a:outerShdw blurRad="38100" dist="38100" dir="2700000" algn="tl">
                    <a:srgbClr val="000000">
                      <a:alpha val="43137"/>
                    </a:srgbClr>
                  </a:outerShdw>
                </a:effectLst>
              </a:rPr>
              <a:t>What is MIS?</a:t>
            </a:r>
          </a:p>
          <a:p>
            <a:r>
              <a:rPr lang="en-US" sz="2000" dirty="0">
                <a:solidFill>
                  <a:schemeClr val="bg1"/>
                </a:solidFill>
                <a:effectLst>
                  <a:outerShdw blurRad="38100" dist="38100" dir="2700000" algn="tl">
                    <a:srgbClr val="000000">
                      <a:alpha val="43137"/>
                    </a:srgbClr>
                  </a:outerShdw>
                </a:effectLst>
              </a:rPr>
              <a:t>Difference between IS, CS and IT </a:t>
            </a:r>
          </a:p>
          <a:p>
            <a:r>
              <a:rPr lang="en-US" sz="2000" dirty="0">
                <a:solidFill>
                  <a:schemeClr val="bg1"/>
                </a:solidFill>
                <a:effectLst>
                  <a:outerShdw blurRad="38100" dist="38100" dir="2700000" algn="tl">
                    <a:srgbClr val="000000">
                      <a:alpha val="43137"/>
                    </a:srgbClr>
                  </a:outerShdw>
                </a:effectLst>
              </a:rPr>
              <a:t>Information Systems vs Information Technology</a:t>
            </a:r>
          </a:p>
          <a:p>
            <a:r>
              <a:rPr lang="en-US" sz="2000" dirty="0">
                <a:solidFill>
                  <a:schemeClr val="bg1"/>
                </a:solidFill>
                <a:effectLst>
                  <a:outerShdw blurRad="38100" dist="38100" dir="2700000" algn="tl">
                    <a:srgbClr val="000000">
                      <a:alpha val="43137"/>
                    </a:srgbClr>
                  </a:outerShdw>
                </a:effectLst>
              </a:rPr>
              <a:t>AIS Information Systems Job Index</a:t>
            </a:r>
          </a:p>
          <a:p>
            <a:r>
              <a:rPr lang="en-US" sz="2000" dirty="0">
                <a:solidFill>
                  <a:schemeClr val="bg1"/>
                </a:solidFill>
                <a:effectLst>
                  <a:outerShdw blurRad="38100" dist="38100" dir="2700000" algn="tl">
                    <a:srgbClr val="000000">
                      <a:alpha val="43137"/>
                    </a:srgbClr>
                  </a:outerShdw>
                </a:effectLst>
              </a:rPr>
              <a:t>Wikipedia, Business Analyst</a:t>
            </a:r>
          </a:p>
          <a:p>
            <a:r>
              <a:rPr lang="en-US" sz="2000" dirty="0">
                <a:solidFill>
                  <a:schemeClr val="bg1"/>
                </a:solidFill>
                <a:effectLst>
                  <a:outerShdw blurRad="38100" dist="38100" dir="2700000" algn="tl">
                    <a:srgbClr val="000000">
                      <a:alpha val="43137"/>
                    </a:srgbClr>
                  </a:outerShdw>
                </a:effectLst>
              </a:rPr>
              <a:t>Wikipedia, Systems Analyst</a:t>
            </a:r>
          </a:p>
        </p:txBody>
      </p:sp>
    </p:spTree>
    <p:extLst>
      <p:ext uri="{BB962C8B-B14F-4D97-AF65-F5344CB8AC3E}">
        <p14:creationId xmlns:p14="http://schemas.microsoft.com/office/powerpoint/2010/main" val="28622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1/2</a:t>
            </a:r>
          </a:p>
        </p:txBody>
      </p:sp>
      <p:pic>
        <p:nvPicPr>
          <p:cNvPr id="1026" name="Picture 2" descr="https://i.vimeocdn.com/video/585184027_128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9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MIS?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611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MIS, or Management of Information Systems, is a growing field with opportunity where a professional uses technology to improve business functions.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964226"/>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All businesses today need technology; by knowing a little MIS, we become far more valuable as business professional.</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41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2413000" y="2476500"/>
            <a:ext cx="3276676" cy="707886"/>
          </a:xfrm>
          <a:prstGeom prst="rect">
            <a:avLst/>
          </a:prstGeom>
          <a:noFill/>
        </p:spPr>
        <p:txBody>
          <a:bodyPr wrap="square" rtlCol="0">
            <a:spAutoFit/>
          </a:bodyPr>
          <a:lstStyle/>
          <a:p>
            <a:r>
              <a:rPr lang="en-US" sz="4000" dirty="0"/>
              <a:t>What is MIS?</a:t>
            </a:r>
          </a:p>
        </p:txBody>
      </p:sp>
      <p:sp>
        <p:nvSpPr>
          <p:cNvPr id="4" name="TextBox 3"/>
          <p:cNvSpPr txBox="1"/>
          <p:nvPr/>
        </p:nvSpPr>
        <p:spPr>
          <a:xfrm>
            <a:off x="965200" y="876301"/>
            <a:ext cx="2514600" cy="646331"/>
          </a:xfrm>
          <a:prstGeom prst="rect">
            <a:avLst/>
          </a:prstGeom>
          <a:noFill/>
        </p:spPr>
        <p:txBody>
          <a:bodyPr wrap="square" rtlCol="0">
            <a:spAutoFit/>
          </a:bodyPr>
          <a:lstStyle/>
          <a:p>
            <a:r>
              <a:rPr lang="en-US" dirty="0"/>
              <a:t>What is an MIS System?</a:t>
            </a:r>
          </a:p>
        </p:txBody>
      </p:sp>
      <p:sp>
        <p:nvSpPr>
          <p:cNvPr id="5" name="TextBox 4"/>
          <p:cNvSpPr txBox="1"/>
          <p:nvPr/>
        </p:nvSpPr>
        <p:spPr>
          <a:xfrm>
            <a:off x="5308600" y="4610100"/>
            <a:ext cx="2133524" cy="369332"/>
          </a:xfrm>
          <a:prstGeom prst="rect">
            <a:avLst/>
          </a:prstGeom>
          <a:noFill/>
        </p:spPr>
        <p:txBody>
          <a:bodyPr wrap="square" rtlCol="0">
            <a:spAutoFit/>
          </a:bodyPr>
          <a:lstStyle/>
          <a:p>
            <a:r>
              <a:rPr lang="en-US" dirty="0"/>
              <a:t>Who works in MIS?</a:t>
            </a:r>
          </a:p>
        </p:txBody>
      </p:sp>
      <p:sp>
        <p:nvSpPr>
          <p:cNvPr id="6" name="TextBox 5"/>
          <p:cNvSpPr txBox="1"/>
          <p:nvPr/>
        </p:nvSpPr>
        <p:spPr>
          <a:xfrm>
            <a:off x="965200" y="3390901"/>
            <a:ext cx="4495800" cy="646331"/>
          </a:xfrm>
          <a:prstGeom prst="rect">
            <a:avLst/>
          </a:prstGeom>
          <a:noFill/>
        </p:spPr>
        <p:txBody>
          <a:bodyPr wrap="square" rtlCol="0">
            <a:spAutoFit/>
          </a:bodyPr>
          <a:lstStyle/>
          <a:p>
            <a:r>
              <a:rPr lang="en-US" dirty="0"/>
              <a:t>How is MIS different from Computer Science?</a:t>
            </a:r>
          </a:p>
        </p:txBody>
      </p:sp>
      <p:sp>
        <p:nvSpPr>
          <p:cNvPr id="7" name="TextBox 6"/>
          <p:cNvSpPr txBox="1"/>
          <p:nvPr/>
        </p:nvSpPr>
        <p:spPr>
          <a:xfrm>
            <a:off x="3223610" y="1421368"/>
            <a:ext cx="2638864" cy="369332"/>
          </a:xfrm>
          <a:prstGeom prst="rect">
            <a:avLst/>
          </a:prstGeom>
          <a:noFill/>
        </p:spPr>
        <p:txBody>
          <a:bodyPr wrap="none" rtlCol="0">
            <a:spAutoFit/>
          </a:bodyPr>
          <a:lstStyle/>
          <a:p>
            <a:r>
              <a:rPr lang="en-US" dirty="0"/>
              <a:t>What do MIS people do?</a:t>
            </a:r>
          </a:p>
        </p:txBody>
      </p:sp>
      <p:sp>
        <p:nvSpPr>
          <p:cNvPr id="8" name="TextBox 7"/>
          <p:cNvSpPr txBox="1"/>
          <p:nvPr/>
        </p:nvSpPr>
        <p:spPr>
          <a:xfrm>
            <a:off x="736601" y="5372100"/>
            <a:ext cx="4757071" cy="369332"/>
          </a:xfrm>
          <a:prstGeom prst="rect">
            <a:avLst/>
          </a:prstGeom>
          <a:noFill/>
        </p:spPr>
        <p:txBody>
          <a:bodyPr wrap="none" rtlCol="0">
            <a:spAutoFit/>
          </a:bodyPr>
          <a:lstStyle/>
          <a:p>
            <a:r>
              <a:rPr lang="en-US" dirty="0"/>
              <a:t>What type of programming do you do in MIS?</a:t>
            </a:r>
          </a:p>
        </p:txBody>
      </p:sp>
      <p:sp>
        <p:nvSpPr>
          <p:cNvPr id="10" name="TextBox 9"/>
          <p:cNvSpPr txBox="1"/>
          <p:nvPr/>
        </p:nvSpPr>
        <p:spPr>
          <a:xfrm>
            <a:off x="623019" y="1964277"/>
            <a:ext cx="5022465" cy="369332"/>
          </a:xfrm>
          <a:prstGeom prst="rect">
            <a:avLst/>
          </a:prstGeom>
          <a:noFill/>
        </p:spPr>
        <p:txBody>
          <a:bodyPr wrap="none" rtlCol="0">
            <a:spAutoFit/>
          </a:bodyPr>
          <a:lstStyle/>
          <a:p>
            <a:r>
              <a:rPr lang="en-US" dirty="0"/>
              <a:t>What are the salary ranges for MIS professionals?</a:t>
            </a:r>
          </a:p>
        </p:txBody>
      </p:sp>
      <p:sp>
        <p:nvSpPr>
          <p:cNvPr id="11" name="TextBox 10"/>
          <p:cNvSpPr txBox="1"/>
          <p:nvPr/>
        </p:nvSpPr>
        <p:spPr>
          <a:xfrm>
            <a:off x="736601" y="4229100"/>
            <a:ext cx="4373057" cy="369332"/>
          </a:xfrm>
          <a:prstGeom prst="rect">
            <a:avLst/>
          </a:prstGeom>
          <a:noFill/>
        </p:spPr>
        <p:txBody>
          <a:bodyPr wrap="none" rtlCol="0">
            <a:spAutoFit/>
          </a:bodyPr>
          <a:lstStyle/>
          <a:p>
            <a:r>
              <a:rPr lang="en-US" dirty="0"/>
              <a:t>What are the prospects for women in MIS?</a:t>
            </a:r>
          </a:p>
        </p:txBody>
      </p:sp>
      <p:sp>
        <p:nvSpPr>
          <p:cNvPr id="12" name="TextBox 11"/>
          <p:cNvSpPr txBox="1"/>
          <p:nvPr/>
        </p:nvSpPr>
        <p:spPr>
          <a:xfrm>
            <a:off x="1955801" y="190500"/>
            <a:ext cx="4664867" cy="369332"/>
          </a:xfrm>
          <a:prstGeom prst="rect">
            <a:avLst/>
          </a:prstGeom>
          <a:noFill/>
        </p:spPr>
        <p:txBody>
          <a:bodyPr wrap="none" rtlCol="0">
            <a:spAutoFit/>
          </a:bodyPr>
          <a:lstStyle/>
          <a:p>
            <a:r>
              <a:rPr lang="en-US" dirty="0"/>
              <a:t>What is the current demand for MIS workers?</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0"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7000"/>
                            </p:stCondLst>
                            <p:childTnLst>
                              <p:par>
                                <p:cTn id="13" presetID="10" presetClass="entr" presetSubtype="0" fill="hold" grpId="0" nodeType="afterEffect">
                                  <p:stCondLst>
                                    <p:cond delay="3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500"/>
                            </p:stCondLst>
                            <p:childTnLst>
                              <p:par>
                                <p:cTn id="17" presetID="10" presetClass="entr" presetSubtype="0" fill="hold" grpId="0" nodeType="after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4000"/>
                            </p:stCondLst>
                            <p:childTnLst>
                              <p:par>
                                <p:cTn id="21" presetID="10" presetClass="entr" presetSubtype="0" fill="hold" grpId="0" nodeType="afterEffect">
                                  <p:stCondLst>
                                    <p:cond delay="3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7500"/>
                            </p:stCondLst>
                            <p:childTnLst>
                              <p:par>
                                <p:cTn id="25" presetID="10" presetClass="entr" presetSubtype="0" fill="hold" grpId="0" nodeType="afterEffect">
                                  <p:stCondLst>
                                    <p:cond delay="3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1000"/>
                            </p:stCondLst>
                            <p:childTnLst>
                              <p:par>
                                <p:cTn id="29" presetID="10" presetClass="entr" presetSubtype="0" fill="hold" grpId="0" nodeType="afterEffect">
                                  <p:stCondLst>
                                    <p:cond delay="3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4500"/>
                            </p:stCondLst>
                            <p:childTnLst>
                              <p:par>
                                <p:cTn id="33" presetID="10" presetClass="entr" presetSubtype="0" fill="hold" grpId="0" nodeType="afterEffect">
                                  <p:stCondLst>
                                    <p:cond delay="3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Systems is </a:t>
            </a:r>
            <a:r>
              <a:rPr lang="en-US" b="1" dirty="0"/>
              <a:t>more than computers</a:t>
            </a:r>
          </a:p>
        </p:txBody>
      </p:sp>
      <p:pic>
        <p:nvPicPr>
          <p:cNvPr id="4" name="Content Placeholder 3"/>
          <p:cNvPicPr>
            <a:picLocks noGrp="1" noChangeAspect="1"/>
          </p:cNvPicPr>
          <p:nvPr>
            <p:ph idx="1"/>
          </p:nvPr>
        </p:nvPicPr>
        <p:blipFill rotWithShape="1">
          <a:blip r:embed="rId3"/>
          <a:srcRect l="70700" t="24635" r="21181" b="54553"/>
          <a:stretch/>
        </p:blipFill>
        <p:spPr>
          <a:xfrm>
            <a:off x="2565400" y="1562100"/>
            <a:ext cx="4953000" cy="3733800"/>
          </a:xfrm>
          <a:prstGeom prst="rect">
            <a:avLst/>
          </a:prstGeom>
        </p:spPr>
      </p:pic>
    </p:spTree>
    <p:extLst>
      <p:ext uri="{BB962C8B-B14F-4D97-AF65-F5344CB8AC3E}">
        <p14:creationId xmlns:p14="http://schemas.microsoft.com/office/powerpoint/2010/main" val="349021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a:solidFill>
                  <a:schemeClr val="bg1"/>
                </a:solidFill>
              </a:rPr>
              <a:t>What is MIS?</a:t>
            </a:r>
          </a:p>
        </p:txBody>
      </p:sp>
      <p:sp>
        <p:nvSpPr>
          <p:cNvPr id="28675" name="Rectangle 3"/>
          <p:cNvSpPr>
            <a:spLocks noGrp="1" noChangeArrowheads="1"/>
          </p:cNvSpPr>
          <p:nvPr>
            <p:ph idx="1"/>
          </p:nvPr>
        </p:nvSpPr>
        <p:spPr/>
        <p:txBody>
          <a:bodyPr>
            <a:normAutofit/>
          </a:bodyPr>
          <a:lstStyle/>
          <a:p>
            <a:pPr algn="ctr" eaLnBrk="1" hangingPunct="1">
              <a:buFont typeface="Wingdings" pitchFamily="2" charset="2"/>
              <a:buNone/>
              <a:defRPr/>
            </a:pPr>
            <a:endParaRPr lang="en-US" sz="2000" dirty="0">
              <a:solidFill>
                <a:schemeClr val="bg1"/>
              </a:solidFill>
            </a:endParaRPr>
          </a:p>
          <a:p>
            <a:pPr algn="ctr" eaLnBrk="1" hangingPunct="1">
              <a:buFont typeface="Wingdings" pitchFamily="2" charset="2"/>
              <a:buNone/>
              <a:defRPr/>
            </a:pPr>
            <a:r>
              <a:rPr lang="en-US" sz="2400" dirty="0">
                <a:solidFill>
                  <a:schemeClr val="bg1"/>
                </a:solidFill>
              </a:rPr>
              <a:t>Using information technology (IT) to </a:t>
            </a:r>
            <a:br>
              <a:rPr lang="en-US" sz="2400" dirty="0">
                <a:solidFill>
                  <a:schemeClr val="bg1"/>
                </a:solidFill>
              </a:rPr>
            </a:br>
            <a:r>
              <a:rPr lang="en-US" sz="2400" dirty="0">
                <a:solidFill>
                  <a:schemeClr val="bg1"/>
                </a:solidFill>
              </a:rPr>
              <a:t>solve business problems</a:t>
            </a:r>
          </a:p>
        </p:txBody>
      </p:sp>
      <p:pic>
        <p:nvPicPr>
          <p:cNvPr id="15364" name="Picture 5" descr="MCj02511890000[1]"/>
          <p:cNvPicPr>
            <a:picLocks noChangeAspect="1" noChangeArrowheads="1"/>
          </p:cNvPicPr>
          <p:nvPr/>
        </p:nvPicPr>
        <p:blipFill>
          <a:blip r:embed="rId3"/>
          <a:srcRect/>
          <a:stretch>
            <a:fillRect/>
          </a:stretch>
        </p:blipFill>
        <p:spPr bwMode="auto">
          <a:xfrm>
            <a:off x="6375400" y="3048000"/>
            <a:ext cx="2514600" cy="1800490"/>
          </a:xfrm>
          <a:prstGeom prst="rect">
            <a:avLst/>
          </a:prstGeom>
          <a:noFill/>
          <a:ln w="9525">
            <a:noFill/>
            <a:miter lim="800000"/>
            <a:headEnd/>
            <a:tailEnd/>
          </a:ln>
        </p:spPr>
      </p:pic>
      <p:pic>
        <p:nvPicPr>
          <p:cNvPr id="15365" name="Picture 7" descr="MCj04122660000[1]"/>
          <p:cNvPicPr>
            <a:picLocks noChangeAspect="1" noChangeArrowheads="1"/>
          </p:cNvPicPr>
          <p:nvPr/>
        </p:nvPicPr>
        <p:blipFill>
          <a:blip r:embed="rId4"/>
          <a:srcRect/>
          <a:stretch>
            <a:fillRect/>
          </a:stretch>
        </p:blipFill>
        <p:spPr bwMode="auto">
          <a:xfrm>
            <a:off x="1651000" y="2794001"/>
            <a:ext cx="3048000" cy="2266157"/>
          </a:xfrm>
          <a:prstGeom prst="rect">
            <a:avLst/>
          </a:prstGeom>
          <a:noFill/>
          <a:ln w="9525">
            <a:noFill/>
            <a:miter lim="800000"/>
            <a:headEnd/>
            <a:tailEnd/>
          </a:ln>
        </p:spPr>
      </p:pic>
      <p:sp>
        <p:nvSpPr>
          <p:cNvPr id="15366" name="Line 8"/>
          <p:cNvSpPr>
            <a:spLocks noChangeShapeType="1"/>
          </p:cNvSpPr>
          <p:nvPr/>
        </p:nvSpPr>
        <p:spPr bwMode="auto">
          <a:xfrm>
            <a:off x="4775200" y="3746500"/>
            <a:ext cx="1371600" cy="0"/>
          </a:xfrm>
          <a:prstGeom prst="line">
            <a:avLst/>
          </a:prstGeom>
          <a:noFill/>
          <a:ln w="762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57263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a:solidFill>
                  <a:schemeClr val="bg1"/>
                </a:solidFill>
              </a:rPr>
              <a:t>The Importance of MIS</a:t>
            </a:r>
          </a:p>
        </p:txBody>
      </p:sp>
      <p:sp>
        <p:nvSpPr>
          <p:cNvPr id="34819" name="Rectangle 3"/>
          <p:cNvSpPr>
            <a:spLocks noGrp="1" noChangeArrowheads="1"/>
          </p:cNvSpPr>
          <p:nvPr>
            <p:ph idx="1"/>
          </p:nvPr>
        </p:nvSpPr>
        <p:spPr>
          <a:xfrm>
            <a:off x="660400" y="1667946"/>
            <a:ext cx="4648200" cy="1651000"/>
          </a:xfrm>
        </p:spPr>
        <p:txBody>
          <a:bodyPr>
            <a:normAutofit/>
          </a:bodyPr>
          <a:lstStyle/>
          <a:p>
            <a:pPr algn="ctr" eaLnBrk="1" hangingPunct="1">
              <a:buFont typeface="Wingdings" pitchFamily="2" charset="2"/>
              <a:buNone/>
              <a:defRPr/>
            </a:pPr>
            <a:r>
              <a:rPr lang="en-US" sz="2000" dirty="0"/>
              <a:t>	Information technology drives </a:t>
            </a:r>
            <a:r>
              <a:rPr lang="en-US" sz="2000" u="sng" dirty="0"/>
              <a:t>all</a:t>
            </a:r>
            <a:r>
              <a:rPr lang="en-US" sz="2000" dirty="0"/>
              <a:t> businesses</a:t>
            </a:r>
          </a:p>
        </p:txBody>
      </p:sp>
      <p:pic>
        <p:nvPicPr>
          <p:cNvPr id="18436" name="Picture 6"/>
          <p:cNvPicPr>
            <a:picLocks noChangeAspect="1" noChangeArrowheads="1"/>
          </p:cNvPicPr>
          <p:nvPr/>
        </p:nvPicPr>
        <p:blipFill>
          <a:blip r:embed="rId3"/>
          <a:srcRect/>
          <a:stretch>
            <a:fillRect/>
          </a:stretch>
        </p:blipFill>
        <p:spPr bwMode="auto">
          <a:xfrm>
            <a:off x="5537200" y="1270001"/>
            <a:ext cx="3657600" cy="2006865"/>
          </a:xfrm>
          <a:prstGeom prst="rect">
            <a:avLst/>
          </a:prstGeom>
          <a:noFill/>
          <a:ln w="9525">
            <a:noFill/>
            <a:miter lim="800000"/>
            <a:headEnd/>
            <a:tailEnd/>
          </a:ln>
        </p:spPr>
      </p:pic>
      <p:sp>
        <p:nvSpPr>
          <p:cNvPr id="34826" name="Text Box 10"/>
          <p:cNvSpPr txBox="1">
            <a:spLocks noChangeArrowheads="1"/>
          </p:cNvSpPr>
          <p:nvPr/>
        </p:nvSpPr>
        <p:spPr bwMode="auto">
          <a:xfrm>
            <a:off x="965200" y="4381500"/>
            <a:ext cx="8153400" cy="683264"/>
          </a:xfrm>
          <a:prstGeom prst="rect">
            <a:avLst/>
          </a:prstGeom>
          <a:noFill/>
          <a:ln w="9525">
            <a:noFill/>
            <a:miter lim="800000"/>
            <a:headEnd/>
            <a:tailEnd/>
          </a:ln>
          <a:effectLst/>
        </p:spPr>
        <p:txBody>
          <a:bodyPr>
            <a:spAutoFit/>
          </a:bodyPr>
          <a:lstStyle/>
          <a:p>
            <a:pPr algn="ctr" eaLnBrk="1" hangingPunct="1">
              <a:lnSpc>
                <a:spcPct val="80000"/>
              </a:lnSpc>
              <a:spcBef>
                <a:spcPct val="20000"/>
              </a:spcBef>
              <a:buClr>
                <a:schemeClr val="hlink"/>
              </a:buClr>
              <a:buSzPct val="60000"/>
              <a:buFont typeface="Wingdings" pitchFamily="2" charset="2"/>
              <a:buNone/>
              <a:defRPr/>
            </a:pPr>
            <a:r>
              <a:rPr lang="en-US" sz="2400" b="1" i="1" dirty="0"/>
              <a:t>People who understand how information technology can improve business have a </a:t>
            </a:r>
            <a:r>
              <a:rPr lang="en-US" sz="2400" b="1" i="1" dirty="0">
                <a:solidFill>
                  <a:srgbClr val="FF0000"/>
                </a:solidFill>
              </a:rPr>
              <a:t>competitive edge</a:t>
            </a:r>
          </a:p>
        </p:txBody>
      </p:sp>
      <p:sp>
        <p:nvSpPr>
          <p:cNvPr id="18438" name="Rectangle 11"/>
          <p:cNvSpPr>
            <a:spLocks noChangeArrowheads="1"/>
          </p:cNvSpPr>
          <p:nvPr/>
        </p:nvSpPr>
        <p:spPr bwMode="auto">
          <a:xfrm>
            <a:off x="5537201" y="3369469"/>
            <a:ext cx="3111749" cy="369332"/>
          </a:xfrm>
          <a:prstGeom prst="rect">
            <a:avLst/>
          </a:prstGeom>
          <a:noFill/>
          <a:ln w="9525">
            <a:noFill/>
            <a:miter lim="800000"/>
            <a:headEnd/>
            <a:tailEnd/>
          </a:ln>
        </p:spPr>
        <p:txBody>
          <a:bodyPr wrap="none">
            <a:spAutoFit/>
          </a:bodyPr>
          <a:lstStyle/>
          <a:p>
            <a:pPr eaLnBrk="1" hangingPunct="1">
              <a:spcBef>
                <a:spcPct val="20000"/>
              </a:spcBef>
              <a:buClr>
                <a:schemeClr val="hlink"/>
              </a:buClr>
              <a:buSzPct val="60000"/>
              <a:buFont typeface="Wingdings" pitchFamily="2" charset="2"/>
              <a:buNone/>
            </a:pPr>
            <a:r>
              <a:rPr lang="en-US" b="1" dirty="0"/>
              <a:t>Example: Customer Account</a:t>
            </a:r>
          </a:p>
        </p:txBody>
      </p:sp>
    </p:spTree>
    <p:extLst>
      <p:ext uri="{BB962C8B-B14F-4D97-AF65-F5344CB8AC3E}">
        <p14:creationId xmlns:p14="http://schemas.microsoft.com/office/powerpoint/2010/main" val="4083668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1822</TotalTime>
  <Words>978</Words>
  <Application>Microsoft Office PowerPoint</Application>
  <PresentationFormat>Custom</PresentationFormat>
  <Paragraphs>209</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Calisto MT</vt:lpstr>
      <vt:lpstr>Helvetica</vt:lpstr>
      <vt:lpstr>Times New Roman</vt:lpstr>
      <vt:lpstr>Trebuchet MS</vt:lpstr>
      <vt:lpstr>Wingdings</vt:lpstr>
      <vt:lpstr>Wingdings 2</vt:lpstr>
      <vt:lpstr>Slate</vt:lpstr>
      <vt:lpstr>Information Systems in Organizations  1.1 Introduction to MIS</vt:lpstr>
      <vt:lpstr>Roadmap</vt:lpstr>
      <vt:lpstr>Required Reading</vt:lpstr>
      <vt:lpstr>Required Viewing 1/2</vt:lpstr>
      <vt:lpstr>PowerPoint Presentation</vt:lpstr>
      <vt:lpstr>PowerPoint Presentation</vt:lpstr>
      <vt:lpstr>Information Systems is more than computers</vt:lpstr>
      <vt:lpstr>What is MIS?</vt:lpstr>
      <vt:lpstr>The Importance of MIS</vt:lpstr>
      <vt:lpstr>The Role of MIS</vt:lpstr>
      <vt:lpstr>What does an MIS professional do?</vt:lpstr>
      <vt:lpstr>PowerPoint Presentation</vt:lpstr>
      <vt:lpstr>PowerPoint Presentation</vt:lpstr>
      <vt:lpstr>Isn’t it just computer science?</vt:lpstr>
      <vt:lpstr>Required Viewing 2/2</vt:lpstr>
      <vt:lpstr>PowerPoint Presentation</vt:lpstr>
      <vt:lpstr>PowerPoint Presentation</vt:lpstr>
      <vt:lpstr>Information systems is open!</vt:lpstr>
      <vt:lpstr>Information systems is hot!</vt:lpstr>
      <vt:lpstr>PowerPoint Presentation</vt:lpstr>
      <vt:lpstr>PowerPoint Presentation</vt:lpstr>
      <vt:lpstr>PowerPoint Presentation</vt:lpstr>
      <vt:lpstr>MIS Career Paths</vt:lpstr>
      <vt:lpstr>Important Qualities</vt:lpstr>
      <vt:lpstr>Roadmap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Windows User</cp:lastModifiedBy>
  <cp:revision>115</cp:revision>
  <dcterms:created xsi:type="dcterms:W3CDTF">2015-03-16T11:37:14Z</dcterms:created>
  <dcterms:modified xsi:type="dcterms:W3CDTF">2018-01-17T18:20:13Z</dcterms:modified>
</cp:coreProperties>
</file>